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5"/>
  </p:notesMasterIdLst>
  <p:handoutMasterIdLst>
    <p:handoutMasterId r:id="rId66"/>
  </p:handoutMasterIdLst>
  <p:sldIdLst>
    <p:sldId id="256" r:id="rId2"/>
    <p:sldId id="257" r:id="rId3"/>
    <p:sldId id="258" r:id="rId4"/>
    <p:sldId id="259" r:id="rId5"/>
    <p:sldId id="260" r:id="rId6"/>
    <p:sldId id="262" r:id="rId7"/>
    <p:sldId id="263" r:id="rId8"/>
    <p:sldId id="264" r:id="rId9"/>
    <p:sldId id="265" r:id="rId10"/>
    <p:sldId id="31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18" r:id="rId47"/>
    <p:sldId id="302" r:id="rId48"/>
    <p:sldId id="303" r:id="rId49"/>
    <p:sldId id="304" r:id="rId50"/>
    <p:sldId id="305" r:id="rId51"/>
    <p:sldId id="306" r:id="rId52"/>
    <p:sldId id="307" r:id="rId53"/>
    <p:sldId id="308" r:id="rId54"/>
    <p:sldId id="319" r:id="rId55"/>
    <p:sldId id="309" r:id="rId56"/>
    <p:sldId id="310" r:id="rId57"/>
    <p:sldId id="311" r:id="rId58"/>
    <p:sldId id="312" r:id="rId59"/>
    <p:sldId id="316" r:id="rId60"/>
    <p:sldId id="317" r:id="rId61"/>
    <p:sldId id="313" r:id="rId62"/>
    <p:sldId id="314" r:id="rId63"/>
    <p:sldId id="320" r:id="rId64"/>
  </p:sldIdLst>
  <p:sldSz cx="9144000" cy="6858000" type="screen4x3"/>
  <p:notesSz cx="6858000" cy="9144000"/>
  <p:embeddedFontLst>
    <p:embeddedFont>
      <p:font typeface="Cambria Math" panose="02040503050406030204" pitchFamily="18" charset="0"/>
      <p:regular r:id="rId6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Asha" initials="A" lastIdx="2" clrIdx="2"/>
  <p:cmAuthor id="3" name="hiteesha" initials="h" lastIdx="1" clrIdx="3">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12.1</a:t>
            </a:r>
          </a:p>
        </p:txBody>
      </p:sp>
      <p:sp>
        <p:nvSpPr>
          <p:cNvPr id="2" name="Text Placeholder 1"/>
          <p:cNvSpPr>
            <a:spLocks noGrp="1"/>
          </p:cNvSpPr>
          <p:nvPr>
            <p:ph type="body" sz="quarter" idx="10"/>
          </p:nvPr>
        </p:nvSpPr>
        <p:spPr/>
        <p:txBody>
          <a:bodyPr/>
          <a:lstStyle/>
          <a:p>
            <a:pPr algn="ctr"/>
            <a:r>
              <a:t>Scatter Plots and Correlation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7125E-BC5E-4F49-A89F-9F7DD6D47CA6}"/>
              </a:ext>
            </a:extLst>
          </p:cNvPr>
          <p:cNvSpPr>
            <a:spLocks noGrp="1"/>
          </p:cNvSpPr>
          <p:nvPr>
            <p:ph type="title"/>
          </p:nvPr>
        </p:nvSpPr>
        <p:spPr>
          <a:xfrm>
            <a:off x="457200" y="76200"/>
            <a:ext cx="8229600" cy="914400"/>
          </a:xfrm>
        </p:spPr>
        <p:txBody>
          <a:bodyPr/>
          <a:lstStyle/>
          <a:p>
            <a:r>
              <a:rPr lang="en-US" dirty="0"/>
              <a:t>Technology</a:t>
            </a:r>
            <a:r>
              <a:rPr lang="en-US" baseline="-25000" dirty="0"/>
              <a:t>1</a:t>
            </a:r>
            <a:endParaRPr lang="en-US" dirty="0"/>
          </a:p>
        </p:txBody>
      </p:sp>
      <p:sp>
        <p:nvSpPr>
          <p:cNvPr id="3" name="Text Placeholder 2">
            <a:extLst>
              <a:ext uri="{FF2B5EF4-FFF2-40B4-BE49-F238E27FC236}">
                <a16:creationId xmlns:a16="http://schemas.microsoft.com/office/drawing/2014/main" id="{59881C9E-466D-45FD-A4A9-4033FDB5B2F5}"/>
              </a:ext>
            </a:extLst>
          </p:cNvPr>
          <p:cNvSpPr>
            <a:spLocks noGrp="1"/>
          </p:cNvSpPr>
          <p:nvPr>
            <p:ph type="body" sz="quarter" idx="10"/>
          </p:nvPr>
        </p:nvSpPr>
        <p:spPr>
          <a:xfrm>
            <a:off x="457200" y="1082078"/>
            <a:ext cx="8229600" cy="1965922"/>
          </a:xfrm>
        </p:spPr>
        <p:txBody>
          <a:bodyPr/>
          <a:lstStyle/>
          <a:p>
            <a:r>
              <a:rPr lang="en-US" dirty="0"/>
              <a:t>For instructions on creating a scatterplot using Excel or other technologies, please visit stat.hawkeslearning.com and see </a:t>
            </a:r>
          </a:p>
          <a:p>
            <a:r>
              <a:rPr lang="en-US" b="1" dirty="0"/>
              <a:t>Technology Instructions → Graphs → Scatterplot</a:t>
            </a:r>
            <a:r>
              <a:rPr lang="en-US" dirty="0"/>
              <a:t>.</a:t>
            </a:r>
          </a:p>
          <a:p>
            <a:br>
              <a:rPr lang="en-US" dirty="0"/>
            </a:br>
            <a:endParaRPr lang="en-US" dirty="0"/>
          </a:p>
        </p:txBody>
      </p:sp>
    </p:spTree>
    <p:extLst>
      <p:ext uri="{BB962C8B-B14F-4D97-AF65-F5344CB8AC3E}">
        <p14:creationId xmlns:p14="http://schemas.microsoft.com/office/powerpoint/2010/main" val="380961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200" dirty="0"/>
              <a:t>Example 12.1.2: Determining Whether a Scatter Plot Would Have a Positive Slope, Negative Slope, or Not Follow a Straight-Line Pattern</a:t>
            </a:r>
            <a:r>
              <a:rPr lang="en-US" sz="2200" baseline="-25000" dirty="0"/>
              <a:t>1</a:t>
            </a:r>
            <a:endParaRPr sz="2200" dirty="0"/>
          </a:p>
        </p:txBody>
      </p:sp>
      <p:sp>
        <p:nvSpPr>
          <p:cNvPr id="3" name="Text Placeholder 2"/>
          <p:cNvSpPr>
            <a:spLocks noGrp="1"/>
          </p:cNvSpPr>
          <p:nvPr>
            <p:ph type="body" sz="quarter" idx="10"/>
          </p:nvPr>
        </p:nvSpPr>
        <p:spPr/>
        <p:txBody>
          <a:bodyPr>
            <a:normAutofit/>
          </a:bodyPr>
          <a:lstStyle/>
          <a:p>
            <a:r>
              <a:rPr sz="2800" dirty="0"/>
              <a:t>Determine whether the points in a scatter plot for the two variables are likely to have a positive slope, negative slope, or not follow a straight-line pattern.</a:t>
            </a:r>
          </a:p>
          <a:p>
            <a:pPr marL="447675" indent="-447675">
              <a:defRPr sz="2800"/>
            </a:pPr>
            <a:r>
              <a:rPr lang="en-US" dirty="0"/>
              <a:t>a.	</a:t>
            </a:r>
            <a:r>
              <a:rPr dirty="0"/>
              <a:t>​</a:t>
            </a:r>
            <a:r>
              <a:rPr sz="2800" dirty="0"/>
              <a:t>The number of hours you study for an exam and the score you make on that exam</a:t>
            </a:r>
          </a:p>
          <a:p>
            <a:pPr marL="447675" indent="-447675">
              <a:defRPr sz="2800"/>
            </a:pPr>
            <a:r>
              <a:rPr lang="en-US" sz="2800" dirty="0"/>
              <a:t>b.	</a:t>
            </a:r>
            <a:r>
              <a:rPr sz="2800" dirty="0"/>
              <a:t>The number of miles on the odometer of a used car and its price</a:t>
            </a:r>
          </a:p>
          <a:p>
            <a:pPr marL="447675" indent="-447675">
              <a:defRPr sz="2800"/>
            </a:pPr>
            <a:r>
              <a:rPr lang="en-US" dirty="0"/>
              <a:t>c.	</a:t>
            </a:r>
            <a:r>
              <a:rPr dirty="0"/>
              <a:t>​</a:t>
            </a:r>
            <a:r>
              <a:rPr sz="2800" dirty="0"/>
              <a:t>The pressure on a gas pedal and the speed of the car</a:t>
            </a:r>
          </a:p>
          <a:p>
            <a:pPr marL="447675" indent="-447675">
              <a:defRPr sz="2800"/>
            </a:pPr>
            <a:r>
              <a:rPr lang="en-US" dirty="0"/>
              <a:t>d.	</a:t>
            </a:r>
            <a:r>
              <a:rPr dirty="0"/>
              <a:t>​</a:t>
            </a:r>
            <a:r>
              <a:rPr sz="2800" dirty="0"/>
              <a:t>Shoe size and IQ for adults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200" dirty="0"/>
              <a:t>Example 12.1.2: Determining Whether a Scatter Plot Would Have a Positive Slope, Negative Slope, or Not Follow a Straight-Line Pattern</a:t>
            </a:r>
            <a:r>
              <a:rPr lang="en-US" sz="2200" baseline="-25000" dirty="0"/>
              <a:t>2</a:t>
            </a:r>
            <a:endParaRPr sz="2200"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marL="447675" indent="-447675">
              <a:defRPr sz="2800"/>
            </a:pPr>
            <a:r>
              <a:rPr lang="en-US" dirty="0"/>
              <a:t>a.	</a:t>
            </a:r>
            <a:r>
              <a:rPr dirty="0"/>
              <a:t>​</a:t>
            </a:r>
            <a:r>
              <a:rPr sz="2800" dirty="0"/>
              <a:t>As the number of hours you study for an exam increases, the score you receive on that exam is usually higher. Thus, the scatter plot would have a positive slope.</a:t>
            </a:r>
          </a:p>
          <a:p>
            <a:pPr marL="447675" indent="-447675">
              <a:defRPr sz="2800"/>
            </a:pPr>
            <a:r>
              <a:rPr lang="en-US" dirty="0"/>
              <a:t>b.	</a:t>
            </a:r>
            <a:r>
              <a:rPr dirty="0"/>
              <a:t>​</a:t>
            </a:r>
            <a:r>
              <a:rPr sz="2800" dirty="0"/>
              <a:t>As the number of miles on the odometer of a used car increases, the price usually decreases. Thus, the scatter plot would have a negative slope.</a:t>
            </a:r>
          </a:p>
          <a:p>
            <a:pPr marL="447675" indent="-447675">
              <a:defRPr sz="2800"/>
            </a:pPr>
            <a:r>
              <a:rPr lang="en-US" dirty="0"/>
              <a:t>c.	</a:t>
            </a:r>
            <a:r>
              <a:rPr dirty="0"/>
              <a:t>​</a:t>
            </a:r>
            <a:r>
              <a:rPr sz="2800" dirty="0"/>
              <a:t>The more you push on the gas pedal, the faster the car will go. Thus, the scatter plot would have a positive slope.</a:t>
            </a:r>
          </a:p>
          <a:p>
            <a:pPr marL="447675" indent="-447675">
              <a:defRPr sz="2800"/>
            </a:pPr>
            <a:r>
              <a:rPr lang="en-US" dirty="0"/>
              <a:t>d.	</a:t>
            </a:r>
            <a:r>
              <a:rPr dirty="0"/>
              <a:t>​</a:t>
            </a:r>
            <a:r>
              <a:rPr sz="2800" dirty="0"/>
              <a:t>Common sense suggests that there is not a relationship, linear or otherwise, between a person's IQ and his or her shoe size.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a:t>
            </a:r>
            <a:r>
              <a:rPr lang="en-IN" dirty="0"/>
              <a:t>Pearson Correlation Coefficient</a:t>
            </a:r>
            <a:endParaRPr dirty="0"/>
          </a:p>
        </p:txBody>
      </p:sp>
      <p:sp>
        <p:nvSpPr>
          <p:cNvPr id="3" name="Text Placeholder 2"/>
          <p:cNvSpPr>
            <a:spLocks noGrp="1"/>
          </p:cNvSpPr>
          <p:nvPr>
            <p:ph type="body" sz="quarter" idx="10"/>
          </p:nvPr>
        </p:nvSpPr>
        <p:spPr>
          <a:xfrm>
            <a:off x="457200" y="1082078"/>
            <a:ext cx="8229600" cy="3642322"/>
          </a:xfrm>
        </p:spPr>
        <p:txBody>
          <a:bodyPr>
            <a:normAutofit/>
          </a:bodyPr>
          <a:lstStyle/>
          <a:p>
            <a:r>
              <a:rPr sz="2800" dirty="0"/>
              <a:t>The </a:t>
            </a:r>
            <a:r>
              <a:rPr sz="2800" b="1" dirty="0"/>
              <a:t>Pearson correlation coefficient</a:t>
            </a:r>
            <a:r>
              <a:rPr sz="2800" dirty="0"/>
              <a:t>,</a:t>
            </a:r>
            <a:r>
              <a:rPr lang="en-US" sz="2800" dirty="0"/>
              <a:t> </a:t>
            </a:r>
            <a:r>
              <a:rPr lang="el-GR" sz="2800" dirty="0">
                <a:latin typeface="Calibri" panose="020F0502020204030204" pitchFamily="34" charset="0"/>
                <a:ea typeface="Calibri" panose="020F0502020204030204" pitchFamily="34" charset="0"/>
                <a:cs typeface="Calibri" panose="020F0502020204030204" pitchFamily="34" charset="0"/>
              </a:rPr>
              <a:t>ρ</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dirty="0"/>
              <a:t>is the parameter that measures the strength of a linear relationship between two quantitative variables in a population. The correlation coefficient for a sample is denoted by </a:t>
            </a:r>
            <a:r>
              <a:rPr lang="en-US" i="1" dirty="0"/>
              <a:t>r</a:t>
            </a:r>
            <a:r>
              <a:rPr lang="en-US" dirty="0"/>
              <a:t>. It always takes a value between −1 and </a:t>
            </a:r>
            <a:r>
              <a:rPr lang="en-US" dirty="0">
                <a:latin typeface="Cambria Math"/>
              </a:rPr>
              <a:t>1</a:t>
            </a:r>
            <a:r>
              <a:rPr lang="en-US" dirty="0"/>
              <a:t>, inclusive.</a:t>
            </a:r>
          </a:p>
          <a:p>
            <a:endParaRPr lang="en-IN" dirty="0"/>
          </a:p>
          <a:p>
            <a:pPr marL="457200" indent="-457200">
              <a:buFont typeface="Arial" panose="020B0604020202020204" pitchFamily="34" charset="0"/>
              <a:buChar char="•"/>
              <a:defRPr sz="2800"/>
            </a:pPr>
            <a:endParaRPr sz="2800" dirty="0">
              <a:latin typeface="Cambria Math" panose="02040503050406030204" pitchFamily="18" charset="0"/>
              <a:ea typeface="Cambria Math" panose="02040503050406030204" pitchFamily="18" charset="0"/>
            </a:endParaRPr>
          </a:p>
        </p:txBody>
      </p:sp>
      <p:sp>
        <p:nvSpPr>
          <p:cNvPr id="7" name="TextBox 6">
            <a:extLst>
              <a:ext uri="{FF2B5EF4-FFF2-40B4-BE49-F238E27FC236}">
                <a16:creationId xmlns:a16="http://schemas.microsoft.com/office/drawing/2014/main" id="{98CD2748-7EF5-BB71-22DB-5A7AACB25D38}"/>
              </a:ext>
            </a:extLst>
          </p:cNvPr>
          <p:cNvSpPr txBox="1"/>
          <p:nvPr/>
        </p:nvSpPr>
        <p:spPr>
          <a:xfrm>
            <a:off x="3276600" y="3438525"/>
            <a:ext cx="2590800" cy="523220"/>
          </a:xfrm>
          <a:prstGeom prst="rect">
            <a:avLst/>
          </a:prstGeom>
          <a:noFill/>
        </p:spPr>
        <p:txBody>
          <a:bodyPr wrap="square" rtlCol="0">
            <a:spAutoFit/>
          </a:bodyPr>
          <a:lstStyle/>
          <a:p>
            <a:pPr algn="ctr">
              <a:defRPr sz="2800"/>
            </a:pPr>
            <a:r>
              <a:rPr lang="en-US" dirty="0">
                <a:solidFill>
                  <a:srgbClr val="000000"/>
                </a:solidFill>
                <a:latin typeface="Cambria Math" panose="02040503050406030204" pitchFamily="18" charset="0"/>
                <a:ea typeface="Cambria Math" panose="02040503050406030204" pitchFamily="18" charset="0"/>
              </a:rPr>
              <a:t>−1 ≤ </a:t>
            </a:r>
            <a:r>
              <a:rPr lang="en-US" i="1" dirty="0">
                <a:solidFill>
                  <a:srgbClr val="000000"/>
                </a:solidFill>
                <a:latin typeface="+mj-lt"/>
                <a:ea typeface="Cambria Math" panose="02040503050406030204" pitchFamily="18" charset="0"/>
              </a:rPr>
              <a:t>r</a:t>
            </a:r>
            <a:r>
              <a:rPr lang="en-US" dirty="0">
                <a:solidFill>
                  <a:srgbClr val="000000"/>
                </a:solidFill>
                <a:latin typeface="Cambria Math" panose="02040503050406030204" pitchFamily="18" charset="0"/>
                <a:ea typeface="Cambria Math" panose="02040503050406030204" pitchFamily="18" charset="0"/>
              </a:rPr>
              <a:t>  ≤ 1</a:t>
            </a:r>
            <a:endParaRPr lang="en-US" sz="1800" dirty="0">
              <a:solidFill>
                <a:srgbClr val="000000"/>
              </a:solidFill>
              <a:latin typeface="Cambria Math" panose="02040503050406030204" pitchFamily="18" charset="0"/>
              <a:ea typeface="Cambria Math" panose="020405030504060302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Math Symbols</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65589" y="1066800"/>
            <a:ext cx="8229600" cy="1524000"/>
          </a:xfrm>
        </p:spPr>
        <p:txBody>
          <a:bodyPr>
            <a:normAutofit/>
          </a:bodyPr>
          <a:lstStyle/>
          <a:p>
            <a:r>
              <a:rPr lang="en-US" sz="2800" dirty="0"/>
              <a:t> </a:t>
            </a:r>
            <a:endParaRPr lang="en-IN" sz="2800" dirty="0"/>
          </a:p>
        </p:txBody>
      </p:sp>
      <p:sp>
        <p:nvSpPr>
          <p:cNvPr id="7" name="TextBox 6">
            <a:extLst>
              <a:ext uri="{FF2B5EF4-FFF2-40B4-BE49-F238E27FC236}">
                <a16:creationId xmlns:a16="http://schemas.microsoft.com/office/drawing/2014/main" id="{649DD0F8-8B70-F05A-11F5-3E792A7B15B4}"/>
              </a:ext>
            </a:extLst>
          </p:cNvPr>
          <p:cNvSpPr txBox="1"/>
          <p:nvPr/>
        </p:nvSpPr>
        <p:spPr>
          <a:xfrm>
            <a:off x="457200" y="1038225"/>
            <a:ext cx="7620000" cy="523220"/>
          </a:xfrm>
          <a:prstGeom prst="rect">
            <a:avLst/>
          </a:prstGeom>
          <a:noFill/>
        </p:spPr>
        <p:txBody>
          <a:bodyPr wrap="square" rtlCol="0">
            <a:spAutoFit/>
          </a:bodyPr>
          <a:lstStyle/>
          <a:p>
            <a:r>
              <a:rPr lang="el-GR" sz="2800" dirty="0">
                <a:latin typeface="Calibri" panose="020F0502020204030204" pitchFamily="34" charset="0"/>
                <a:ea typeface="Calibri" panose="020F0502020204030204" pitchFamily="34" charset="0"/>
                <a:cs typeface="Calibri" panose="020F0502020204030204" pitchFamily="34" charset="0"/>
              </a:rPr>
              <a:t>ρ</a:t>
            </a:r>
            <a:r>
              <a:rPr lang="en-US" sz="2800" dirty="0">
                <a:latin typeface="Calibri" panose="020F0502020204030204" pitchFamily="34" charset="0"/>
                <a:ea typeface="Calibri" panose="020F0502020204030204" pitchFamily="34" charset="0"/>
                <a:cs typeface="Calibri" panose="020F0502020204030204" pitchFamily="34" charset="0"/>
              </a:rPr>
              <a:t>: </a:t>
            </a:r>
            <a:r>
              <a:rPr lang="en-IN" sz="2800" dirty="0"/>
              <a:t>Pearson correlation coefficient for a population;</a:t>
            </a:r>
          </a:p>
        </p:txBody>
      </p:sp>
      <p:sp>
        <p:nvSpPr>
          <p:cNvPr id="8" name="TextBox 7">
            <a:extLst>
              <a:ext uri="{FF2B5EF4-FFF2-40B4-BE49-F238E27FC236}">
                <a16:creationId xmlns:a16="http://schemas.microsoft.com/office/drawing/2014/main" id="{E9BAE2CD-9273-5540-09D8-2F04CE9C1D3E}"/>
              </a:ext>
            </a:extLst>
          </p:cNvPr>
          <p:cNvSpPr txBox="1"/>
          <p:nvPr/>
        </p:nvSpPr>
        <p:spPr>
          <a:xfrm>
            <a:off x="465589" y="1474605"/>
            <a:ext cx="2590800" cy="540000"/>
          </a:xfrm>
          <a:prstGeom prst="rect">
            <a:avLst/>
          </a:prstGeom>
          <a:noFill/>
        </p:spPr>
        <p:txBody>
          <a:bodyPr wrap="square" rtlCol="0">
            <a:spAutoFit/>
          </a:bodyPr>
          <a:lstStyle/>
          <a:p>
            <a:r>
              <a:rPr lang="en-IN" sz="2800" dirty="0"/>
              <a:t>Greek letter, rho</a:t>
            </a:r>
          </a:p>
          <a:p>
            <a:endParaRPr lang="en-IN" sz="2800" dirty="0"/>
          </a:p>
        </p:txBody>
      </p:sp>
      <p:sp>
        <p:nvSpPr>
          <p:cNvPr id="10" name="TextBox 9">
            <a:extLst>
              <a:ext uri="{FF2B5EF4-FFF2-40B4-BE49-F238E27FC236}">
                <a16:creationId xmlns:a16="http://schemas.microsoft.com/office/drawing/2014/main" id="{318334C5-3FB9-E52B-EC4E-1CE814A7E939}"/>
              </a:ext>
            </a:extLst>
          </p:cNvPr>
          <p:cNvSpPr txBox="1"/>
          <p:nvPr/>
        </p:nvSpPr>
        <p:spPr>
          <a:xfrm>
            <a:off x="460241" y="2014800"/>
            <a:ext cx="6096000" cy="576000"/>
          </a:xfrm>
          <a:prstGeom prst="rect">
            <a:avLst/>
          </a:prstGeom>
          <a:noFill/>
        </p:spPr>
        <p:txBody>
          <a:bodyPr wrap="square" rtlCol="0">
            <a:spAutoFit/>
          </a:bodyPr>
          <a:lstStyle/>
          <a:p>
            <a:r>
              <a:rPr lang="en-US" sz="2800" i="1" dirty="0"/>
              <a:t>r</a:t>
            </a:r>
            <a:r>
              <a:rPr lang="en-US" sz="2800" dirty="0"/>
              <a:t>: correlation coefficient for a sample</a:t>
            </a:r>
          </a:p>
          <a:p>
            <a:endParaRPr lang="en-IN"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Pearson Correlation Coefficient</a:t>
            </a:r>
          </a:p>
        </p:txBody>
      </p:sp>
      <p:sp>
        <p:nvSpPr>
          <p:cNvPr id="3" name="Text Placeholder 2"/>
          <p:cNvSpPr>
            <a:spLocks noGrp="1"/>
          </p:cNvSpPr>
          <p:nvPr>
            <p:ph type="body" sz="quarter" idx="10"/>
          </p:nvPr>
        </p:nvSpPr>
        <p:spPr>
          <a:xfrm>
            <a:off x="457200" y="1082078"/>
            <a:ext cx="8229600" cy="3947122"/>
          </a:xfrm>
        </p:spPr>
        <p:txBody>
          <a:bodyPr>
            <a:normAutofit/>
          </a:bodyPr>
          <a:lstStyle/>
          <a:p>
            <a:r>
              <a:rPr lang="en-US" sz="2800" dirty="0"/>
              <a:t>The </a:t>
            </a:r>
            <a:r>
              <a:rPr lang="en-US" sz="2800" b="1" dirty="0"/>
              <a:t>Pearson correlation coefficient</a:t>
            </a:r>
            <a:r>
              <a:rPr lang="en-US" sz="2800" dirty="0"/>
              <a:t> for paired data from a sample is given by</a:t>
            </a:r>
          </a:p>
          <a:p>
            <a:pPr algn="ctr">
              <a:defRPr sz="2800"/>
            </a:pPr>
            <a:endParaRPr lang="ar-AE" sz="2800" dirty="0"/>
          </a:p>
          <a:p>
            <a:endParaRPr sz="2800" dirty="0"/>
          </a:p>
        </p:txBody>
      </p:sp>
      <p:pic>
        <p:nvPicPr>
          <p:cNvPr id="4" name="Picture 3" descr="r equals open fraction n times summation of x subscript i y subscript i, minus summation of x subscript i times summation y subscript i, whole divided by square root of n times summation x subscript i squared minus open parentheses summation of x subscript i close parentheses squared, times square root of n times summation y subscript i squared minus open parentheses summation of y subscript i close parentheses squared close fraction.&#10;">
            <a:extLst>
              <a:ext uri="{FF2B5EF4-FFF2-40B4-BE49-F238E27FC236}">
                <a16:creationId xmlns:a16="http://schemas.microsoft.com/office/drawing/2014/main" id="{7D8DF88D-1435-9AD8-E6D7-97BDBB2E58D6}"/>
              </a:ext>
            </a:extLst>
          </p:cNvPr>
          <p:cNvPicPr>
            <a:picLocks noChangeAspect="1"/>
          </p:cNvPicPr>
          <p:nvPr/>
        </p:nvPicPr>
        <p:blipFill>
          <a:blip r:embed="rId2"/>
          <a:stretch>
            <a:fillRect/>
          </a:stretch>
        </p:blipFill>
        <p:spPr>
          <a:xfrm>
            <a:off x="1752600" y="2250133"/>
            <a:ext cx="5408676" cy="1220724"/>
          </a:xfrm>
          <a:prstGeom prst="rect">
            <a:avLst/>
          </a:prstGeom>
        </p:spPr>
      </p:pic>
      <p:sp>
        <p:nvSpPr>
          <p:cNvPr id="12" name="TextBox 11">
            <a:extLst>
              <a:ext uri="{FF2B5EF4-FFF2-40B4-BE49-F238E27FC236}">
                <a16:creationId xmlns:a16="http://schemas.microsoft.com/office/drawing/2014/main" id="{55599CB1-065A-24E0-9C1E-3464AD64F8BA}"/>
              </a:ext>
            </a:extLst>
          </p:cNvPr>
          <p:cNvSpPr txBox="1"/>
          <p:nvPr/>
        </p:nvSpPr>
        <p:spPr>
          <a:xfrm>
            <a:off x="529590" y="3523648"/>
            <a:ext cx="7447597" cy="523220"/>
          </a:xfrm>
          <a:prstGeom prst="rect">
            <a:avLst/>
          </a:prstGeom>
          <a:noFill/>
        </p:spPr>
        <p:txBody>
          <a:bodyPr wrap="square" rtlCol="0">
            <a:spAutoFit/>
          </a:bodyPr>
          <a:lstStyle/>
          <a:p>
            <a:r>
              <a:rPr lang="en-US" sz="2800" dirty="0">
                <a:solidFill>
                  <a:srgbClr val="000000"/>
                </a:solidFill>
              </a:rPr>
              <a:t>where </a:t>
            </a:r>
            <a:r>
              <a:rPr lang="en-US" sz="2800" i="1" dirty="0">
                <a:solidFill>
                  <a:srgbClr val="000000"/>
                </a:solidFill>
              </a:rPr>
              <a:t>n</a:t>
            </a:r>
            <a:r>
              <a:rPr lang="en-US" sz="2800" dirty="0">
                <a:solidFill>
                  <a:srgbClr val="000000"/>
                </a:solidFill>
              </a:rPr>
              <a:t> is the number of data pairs in the sample,</a:t>
            </a:r>
            <a:endParaRPr lang="en-IN" sz="2800" dirty="0"/>
          </a:p>
        </p:txBody>
      </p:sp>
      <p:pic>
        <p:nvPicPr>
          <p:cNvPr id="7" name="Picture 6" descr="x subscript i">
            <a:extLst>
              <a:ext uri="{FF2B5EF4-FFF2-40B4-BE49-F238E27FC236}">
                <a16:creationId xmlns:a16="http://schemas.microsoft.com/office/drawing/2014/main" id="{CF38F7B2-C678-4993-50A7-846E094EDB47}"/>
              </a:ext>
            </a:extLst>
          </p:cNvPr>
          <p:cNvPicPr>
            <a:picLocks noChangeAspect="1"/>
          </p:cNvPicPr>
          <p:nvPr/>
        </p:nvPicPr>
        <p:blipFill>
          <a:blip r:embed="rId3"/>
          <a:stretch>
            <a:fillRect/>
          </a:stretch>
        </p:blipFill>
        <p:spPr>
          <a:xfrm>
            <a:off x="552196" y="4040727"/>
            <a:ext cx="276225" cy="371475"/>
          </a:xfrm>
          <a:prstGeom prst="rect">
            <a:avLst/>
          </a:prstGeom>
        </p:spPr>
      </p:pic>
      <p:sp>
        <p:nvSpPr>
          <p:cNvPr id="10" name="TextBox 9">
            <a:extLst>
              <a:ext uri="{FF2B5EF4-FFF2-40B4-BE49-F238E27FC236}">
                <a16:creationId xmlns:a16="http://schemas.microsoft.com/office/drawing/2014/main" id="{D8E420AD-AF56-C966-7ED4-25B82602876A}"/>
              </a:ext>
            </a:extLst>
          </p:cNvPr>
          <p:cNvSpPr txBox="1"/>
          <p:nvPr/>
        </p:nvSpPr>
        <p:spPr>
          <a:xfrm>
            <a:off x="828421" y="3924013"/>
            <a:ext cx="7018020" cy="523220"/>
          </a:xfrm>
          <a:prstGeom prst="rect">
            <a:avLst/>
          </a:prstGeom>
          <a:noFill/>
        </p:spPr>
        <p:txBody>
          <a:bodyPr wrap="square" rtlCol="0">
            <a:spAutoFit/>
          </a:bodyPr>
          <a:lstStyle/>
          <a:p>
            <a:r>
              <a:rPr lang="en-US" sz="2800" dirty="0">
                <a:solidFill>
                  <a:srgbClr val="000000"/>
                </a:solidFill>
              </a:rPr>
              <a:t>is the </a:t>
            </a:r>
            <a:r>
              <a:rPr lang="en-US" sz="2800" i="1" dirty="0" err="1">
                <a:solidFill>
                  <a:srgbClr val="000000"/>
                </a:solidFill>
              </a:rPr>
              <a:t>i</a:t>
            </a:r>
            <a:r>
              <a:rPr lang="en-US" sz="1050" i="1" dirty="0">
                <a:solidFill>
                  <a:srgbClr val="000000"/>
                </a:solidFill>
              </a:rPr>
              <a:t> </a:t>
            </a:r>
            <a:r>
              <a:rPr lang="en-US" sz="2800" baseline="30000" dirty="0" err="1">
                <a:solidFill>
                  <a:srgbClr val="000000"/>
                </a:solidFill>
              </a:rPr>
              <a:t>th</a:t>
            </a:r>
            <a:r>
              <a:rPr lang="en-US" sz="2800" dirty="0">
                <a:solidFill>
                  <a:srgbClr val="000000"/>
                </a:solidFill>
              </a:rPr>
              <a:t> value of the explanatory variable, and</a:t>
            </a:r>
            <a:endParaRPr lang="en-IN" sz="2800" dirty="0"/>
          </a:p>
        </p:txBody>
      </p:sp>
      <p:pic>
        <p:nvPicPr>
          <p:cNvPr id="9" name="Picture 8" descr="y subscript i">
            <a:extLst>
              <a:ext uri="{FF2B5EF4-FFF2-40B4-BE49-F238E27FC236}">
                <a16:creationId xmlns:a16="http://schemas.microsoft.com/office/drawing/2014/main" id="{2230B0C2-D441-249E-D12C-D0E84C89C8D5}"/>
              </a:ext>
            </a:extLst>
          </p:cNvPr>
          <p:cNvPicPr>
            <a:picLocks noChangeAspect="1"/>
          </p:cNvPicPr>
          <p:nvPr/>
        </p:nvPicPr>
        <p:blipFill>
          <a:blip r:embed="rId4"/>
          <a:stretch>
            <a:fillRect/>
          </a:stretch>
        </p:blipFill>
        <p:spPr>
          <a:xfrm>
            <a:off x="570040" y="4445118"/>
            <a:ext cx="285750" cy="371475"/>
          </a:xfrm>
          <a:prstGeom prst="rect">
            <a:avLst/>
          </a:prstGeom>
        </p:spPr>
      </p:pic>
      <p:sp>
        <p:nvSpPr>
          <p:cNvPr id="11" name="TextBox 10">
            <a:extLst>
              <a:ext uri="{FF2B5EF4-FFF2-40B4-BE49-F238E27FC236}">
                <a16:creationId xmlns:a16="http://schemas.microsoft.com/office/drawing/2014/main" id="{D5C5E0CB-53B7-E3F7-2824-E445AD6D5D50}"/>
              </a:ext>
            </a:extLst>
          </p:cNvPr>
          <p:cNvSpPr txBox="1"/>
          <p:nvPr/>
        </p:nvSpPr>
        <p:spPr>
          <a:xfrm>
            <a:off x="828421" y="4354644"/>
            <a:ext cx="6169025" cy="523220"/>
          </a:xfrm>
          <a:prstGeom prst="rect">
            <a:avLst/>
          </a:prstGeom>
          <a:noFill/>
        </p:spPr>
        <p:txBody>
          <a:bodyPr wrap="square" rtlCol="0">
            <a:spAutoFit/>
          </a:bodyPr>
          <a:lstStyle/>
          <a:p>
            <a:r>
              <a:rPr lang="en-US" sz="2800" dirty="0">
                <a:solidFill>
                  <a:srgbClr val="000000"/>
                </a:solidFill>
              </a:rPr>
              <a:t>is the </a:t>
            </a:r>
            <a:r>
              <a:rPr lang="en-US" sz="2800" i="1" dirty="0" err="1">
                <a:solidFill>
                  <a:srgbClr val="000000"/>
                </a:solidFill>
              </a:rPr>
              <a:t>i</a:t>
            </a:r>
            <a:r>
              <a:rPr lang="en-US" sz="1050" i="1" dirty="0">
                <a:solidFill>
                  <a:srgbClr val="000000"/>
                </a:solidFill>
              </a:rPr>
              <a:t> </a:t>
            </a:r>
            <a:r>
              <a:rPr lang="en-US" sz="2800" baseline="30000" dirty="0" err="1">
                <a:solidFill>
                  <a:srgbClr val="000000"/>
                </a:solidFill>
              </a:rPr>
              <a:t>th</a:t>
            </a:r>
            <a:r>
              <a:rPr lang="en-US" sz="2800" dirty="0">
                <a:solidFill>
                  <a:srgbClr val="000000"/>
                </a:solidFill>
              </a:rPr>
              <a:t> value of the response variable.</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Round the correlation coefficient,</a:t>
            </a:r>
            <a:r>
              <a:rPr lang="en-US" sz="2800" dirty="0"/>
              <a:t> </a:t>
            </a:r>
            <a:r>
              <a:rPr lang="en-US" sz="2800" i="1" dirty="0"/>
              <a:t>r</a:t>
            </a:r>
            <a:r>
              <a:rPr sz="2800" dirty="0"/>
              <a:t>, to three decimal places.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12.1.3: Calculating the Correlation Coefficient (Using Technology)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Calculate the correlation coefficient for the data relating children's ages and heights from Table </a:t>
            </a:r>
            <a:r>
              <a:rPr lang="en-US" sz="2800" dirty="0"/>
              <a:t>12.1.1</a:t>
            </a:r>
            <a:r>
              <a:rPr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12.1.3: Calculating the Correlation Coefficient (Using Technology)</a:t>
            </a:r>
            <a:r>
              <a:rPr lang="en-US" baseline="-25000" dirty="0"/>
              <a:t>2</a:t>
            </a:r>
            <a:endParaRPr dirty="0"/>
          </a:p>
        </p:txBody>
      </p:sp>
      <p:sp>
        <p:nvSpPr>
          <p:cNvPr id="7" name="TextBox 6">
            <a:extLst>
              <a:ext uri="{FF2B5EF4-FFF2-40B4-BE49-F238E27FC236}">
                <a16:creationId xmlns:a16="http://schemas.microsoft.com/office/drawing/2014/main" id="{792E8CC8-EF4E-2F08-9DC2-EA22C2C8466C}"/>
              </a:ext>
            </a:extLst>
          </p:cNvPr>
          <p:cNvSpPr txBox="1"/>
          <p:nvPr/>
        </p:nvSpPr>
        <p:spPr>
          <a:xfrm>
            <a:off x="1524000" y="998922"/>
            <a:ext cx="6248400" cy="400110"/>
          </a:xfrm>
          <a:prstGeom prst="rect">
            <a:avLst/>
          </a:prstGeom>
          <a:noFill/>
        </p:spPr>
        <p:txBody>
          <a:bodyPr wrap="square">
            <a:spAutoFit/>
          </a:bodyPr>
          <a:lstStyle/>
          <a:p>
            <a:pPr algn="ctr">
              <a:defRPr sz="1800" b="1"/>
            </a:pPr>
            <a:r>
              <a:rPr lang="en-US" sz="2000" dirty="0"/>
              <a:t>Ages and Heights of Children</a:t>
            </a:r>
          </a:p>
        </p:txBody>
      </p:sp>
      <p:graphicFrame>
        <p:nvGraphicFramePr>
          <p:cNvPr id="6" name="Table Placeholder 2" descr="The table presents data on age in years (denoted by x) and corresponding height in inches (denoted by y). It contains 12 data points, showing the relationship between age and height. The ages range from 1.0 to 5.1 years, while the heights range from 28.2 to 45.8 inches.&#10;Starting the table data row wise, age is 1.0 year, height is 29.4 inches.&#10;Age is 3.3 years, height is 36.0 inches.&#10;Age is 1.5 years, height is 28.2 inches.&#10;Age is 3.5 years, height is 37.5 inches.&#10;Age is 1.8 years, height is 30.1 inches.&#10;Age is 3.9 years, height is 39.0 inches.&#10;Age is 2.0 years, height is 33.7 inches.&#10;Age is 4.2 years, height is 41.4 inches.&#10;Age is 2.2 years, height is 33.5 inches.&#10;Age is 4.5 years, height is 43.9 inches.&#10;Age is 2.5 years, height is 34.3 inches.&#10;Age is 4.8 years, height is 44.5 inches.&#10;Age is 3.2 years, height is 37.5 inches.&#10;Age is 5.1 years, height is 45.8 inches.">
            <a:extLst>
              <a:ext uri="{FF2B5EF4-FFF2-40B4-BE49-F238E27FC236}">
                <a16:creationId xmlns:a16="http://schemas.microsoft.com/office/drawing/2014/main" id="{4B5B1DE3-915E-79BE-5C25-A80F88B162F2}"/>
              </a:ext>
            </a:extLst>
          </p:cNvPr>
          <p:cNvGraphicFramePr>
            <a:graphicFrameLocks noGrp="1"/>
          </p:cNvGraphicFramePr>
          <p:nvPr>
            <p:ph type="tbl" sz="quarter" idx="10"/>
            <p:extLst>
              <p:ext uri="{D42A27DB-BD31-4B8C-83A1-F6EECF244321}">
                <p14:modId xmlns:p14="http://schemas.microsoft.com/office/powerpoint/2010/main" val="2547527666"/>
              </p:ext>
            </p:extLst>
          </p:nvPr>
        </p:nvGraphicFramePr>
        <p:xfrm>
          <a:off x="457200" y="1402080"/>
          <a:ext cx="7924800" cy="4572000"/>
        </p:xfrm>
        <a:graphic>
          <a:graphicData uri="http://schemas.openxmlformats.org/drawingml/2006/table">
            <a:tbl>
              <a:tblPr firstRow="1" bandRow="1">
                <a:tableStyleId>{5940675A-B579-460E-94D1-54222C63F5DA}</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301549">
                <a:tc>
                  <a:txBody>
                    <a:bodyPr/>
                    <a:lstStyle/>
                    <a:p>
                      <a:pPr algn="ctr">
                        <a:defRPr sz="1800" b="1"/>
                      </a:pPr>
                      <a:r>
                        <a:rPr sz="1400" dirty="0"/>
                        <a:t>Age (in Years), </a:t>
                      </a:r>
                      <a:r>
                        <a:rPr lang="en-US" sz="1400" i="1" dirty="0"/>
                        <a:t>x</a:t>
                      </a:r>
                      <a:endParaRPr sz="1400" i="1" dirty="0"/>
                    </a:p>
                  </a:txBody>
                  <a:tcPr>
                    <a:solidFill>
                      <a:schemeClr val="bg1">
                        <a:lumMod val="95000"/>
                      </a:schemeClr>
                    </a:solidFill>
                  </a:tcPr>
                </a:tc>
                <a:tc>
                  <a:txBody>
                    <a:bodyPr/>
                    <a:lstStyle/>
                    <a:p>
                      <a:pPr algn="ctr">
                        <a:defRPr sz="1800" b="1"/>
                      </a:pPr>
                      <a:r>
                        <a:rPr sz="1400" dirty="0"/>
                        <a:t>Height (in Inches), </a:t>
                      </a:r>
                      <a:r>
                        <a:rPr lang="en-US" sz="1400" i="1" dirty="0"/>
                        <a:t>y</a:t>
                      </a:r>
                      <a:endParaRPr sz="1400" i="1" dirty="0"/>
                    </a:p>
                  </a:txBody>
                  <a:tcPr>
                    <a:solidFill>
                      <a:schemeClr val="bg1">
                        <a:lumMod val="95000"/>
                      </a:schemeClr>
                    </a:solidFill>
                  </a:tcPr>
                </a:tc>
                <a:extLst>
                  <a:ext uri="{0D108BD9-81ED-4DB2-BD59-A6C34878D82A}">
                    <a16:rowId xmlns:a16="http://schemas.microsoft.com/office/drawing/2014/main" val="10001"/>
                  </a:ext>
                </a:extLst>
              </a:tr>
              <a:tr h="301549">
                <a:tc>
                  <a:txBody>
                    <a:bodyPr/>
                    <a:lstStyle/>
                    <a:p>
                      <a:pPr algn="ctr"/>
                      <a:r>
                        <a:rPr sz="1400" dirty="0">
                          <a:latin typeface="Cambria Math"/>
                        </a:rPr>
                        <a:t>1.0</a:t>
                      </a:r>
                    </a:p>
                  </a:txBody>
                  <a:tcPr/>
                </a:tc>
                <a:tc>
                  <a:txBody>
                    <a:bodyPr/>
                    <a:lstStyle/>
                    <a:p>
                      <a:pPr algn="ctr"/>
                      <a:r>
                        <a:rPr sz="1400">
                          <a:latin typeface="Cambria Math"/>
                        </a:rPr>
                        <a:t>29.4</a:t>
                      </a:r>
                    </a:p>
                  </a:txBody>
                  <a:tcPr/>
                </a:tc>
                <a:extLst>
                  <a:ext uri="{0D108BD9-81ED-4DB2-BD59-A6C34878D82A}">
                    <a16:rowId xmlns:a16="http://schemas.microsoft.com/office/drawing/2014/main" val="10002"/>
                  </a:ext>
                </a:extLst>
              </a:tr>
              <a:tr h="301549">
                <a:tc>
                  <a:txBody>
                    <a:bodyPr/>
                    <a:lstStyle/>
                    <a:p>
                      <a:pPr algn="ctr"/>
                      <a:r>
                        <a:rPr sz="1400">
                          <a:latin typeface="Cambria Math"/>
                        </a:rPr>
                        <a:t>3.3</a:t>
                      </a:r>
                    </a:p>
                  </a:txBody>
                  <a:tcPr/>
                </a:tc>
                <a:tc>
                  <a:txBody>
                    <a:bodyPr/>
                    <a:lstStyle/>
                    <a:p>
                      <a:pPr algn="ctr"/>
                      <a:r>
                        <a:rPr sz="1400">
                          <a:latin typeface="Cambria Math"/>
                        </a:rPr>
                        <a:t>36.0</a:t>
                      </a:r>
                    </a:p>
                  </a:txBody>
                  <a:tcPr/>
                </a:tc>
                <a:extLst>
                  <a:ext uri="{0D108BD9-81ED-4DB2-BD59-A6C34878D82A}">
                    <a16:rowId xmlns:a16="http://schemas.microsoft.com/office/drawing/2014/main" val="10003"/>
                  </a:ext>
                </a:extLst>
              </a:tr>
              <a:tr h="301549">
                <a:tc>
                  <a:txBody>
                    <a:bodyPr/>
                    <a:lstStyle/>
                    <a:p>
                      <a:pPr algn="ctr"/>
                      <a:r>
                        <a:rPr sz="1400">
                          <a:latin typeface="Cambria Math"/>
                        </a:rPr>
                        <a:t>1.5</a:t>
                      </a:r>
                    </a:p>
                  </a:txBody>
                  <a:tcPr/>
                </a:tc>
                <a:tc>
                  <a:txBody>
                    <a:bodyPr/>
                    <a:lstStyle/>
                    <a:p>
                      <a:pPr algn="ctr"/>
                      <a:r>
                        <a:rPr sz="1400">
                          <a:latin typeface="Cambria Math"/>
                        </a:rPr>
                        <a:t>28.2</a:t>
                      </a:r>
                    </a:p>
                  </a:txBody>
                  <a:tcPr/>
                </a:tc>
                <a:extLst>
                  <a:ext uri="{0D108BD9-81ED-4DB2-BD59-A6C34878D82A}">
                    <a16:rowId xmlns:a16="http://schemas.microsoft.com/office/drawing/2014/main" val="10004"/>
                  </a:ext>
                </a:extLst>
              </a:tr>
              <a:tr h="301549">
                <a:tc>
                  <a:txBody>
                    <a:bodyPr/>
                    <a:lstStyle/>
                    <a:p>
                      <a:pPr algn="ctr"/>
                      <a:r>
                        <a:rPr sz="1400">
                          <a:latin typeface="Cambria Math"/>
                        </a:rPr>
                        <a:t>3.5</a:t>
                      </a:r>
                    </a:p>
                  </a:txBody>
                  <a:tcPr/>
                </a:tc>
                <a:tc>
                  <a:txBody>
                    <a:bodyPr/>
                    <a:lstStyle/>
                    <a:p>
                      <a:pPr algn="ctr"/>
                      <a:r>
                        <a:rPr sz="1400">
                          <a:latin typeface="Cambria Math"/>
                        </a:rPr>
                        <a:t>37.5</a:t>
                      </a:r>
                    </a:p>
                  </a:txBody>
                  <a:tcPr/>
                </a:tc>
                <a:extLst>
                  <a:ext uri="{0D108BD9-81ED-4DB2-BD59-A6C34878D82A}">
                    <a16:rowId xmlns:a16="http://schemas.microsoft.com/office/drawing/2014/main" val="10005"/>
                  </a:ext>
                </a:extLst>
              </a:tr>
              <a:tr h="301549">
                <a:tc>
                  <a:txBody>
                    <a:bodyPr/>
                    <a:lstStyle/>
                    <a:p>
                      <a:pPr algn="ctr"/>
                      <a:r>
                        <a:rPr sz="1400">
                          <a:latin typeface="Cambria Math"/>
                        </a:rPr>
                        <a:t>1.8</a:t>
                      </a:r>
                    </a:p>
                  </a:txBody>
                  <a:tcPr/>
                </a:tc>
                <a:tc>
                  <a:txBody>
                    <a:bodyPr/>
                    <a:lstStyle/>
                    <a:p>
                      <a:pPr algn="ctr"/>
                      <a:r>
                        <a:rPr sz="1400">
                          <a:latin typeface="Cambria Math"/>
                        </a:rPr>
                        <a:t>30.1</a:t>
                      </a:r>
                    </a:p>
                  </a:txBody>
                  <a:tcPr/>
                </a:tc>
                <a:extLst>
                  <a:ext uri="{0D108BD9-81ED-4DB2-BD59-A6C34878D82A}">
                    <a16:rowId xmlns:a16="http://schemas.microsoft.com/office/drawing/2014/main" val="10006"/>
                  </a:ext>
                </a:extLst>
              </a:tr>
              <a:tr h="301549">
                <a:tc>
                  <a:txBody>
                    <a:bodyPr/>
                    <a:lstStyle/>
                    <a:p>
                      <a:pPr algn="ctr"/>
                      <a:r>
                        <a:rPr sz="1400">
                          <a:latin typeface="Cambria Math"/>
                        </a:rPr>
                        <a:t>3.9</a:t>
                      </a:r>
                    </a:p>
                  </a:txBody>
                  <a:tcPr/>
                </a:tc>
                <a:tc>
                  <a:txBody>
                    <a:bodyPr/>
                    <a:lstStyle/>
                    <a:p>
                      <a:pPr algn="ctr"/>
                      <a:r>
                        <a:rPr sz="1400">
                          <a:latin typeface="Cambria Math"/>
                        </a:rPr>
                        <a:t>39.0</a:t>
                      </a:r>
                    </a:p>
                  </a:txBody>
                  <a:tcPr/>
                </a:tc>
                <a:extLst>
                  <a:ext uri="{0D108BD9-81ED-4DB2-BD59-A6C34878D82A}">
                    <a16:rowId xmlns:a16="http://schemas.microsoft.com/office/drawing/2014/main" val="10007"/>
                  </a:ext>
                </a:extLst>
              </a:tr>
              <a:tr h="301549">
                <a:tc>
                  <a:txBody>
                    <a:bodyPr/>
                    <a:lstStyle/>
                    <a:p>
                      <a:pPr algn="ctr"/>
                      <a:r>
                        <a:rPr sz="1400">
                          <a:latin typeface="Cambria Math"/>
                        </a:rPr>
                        <a:t>2.0</a:t>
                      </a:r>
                    </a:p>
                  </a:txBody>
                  <a:tcPr/>
                </a:tc>
                <a:tc>
                  <a:txBody>
                    <a:bodyPr/>
                    <a:lstStyle/>
                    <a:p>
                      <a:pPr algn="ctr"/>
                      <a:r>
                        <a:rPr sz="1400">
                          <a:latin typeface="Cambria Math"/>
                        </a:rPr>
                        <a:t>33.7</a:t>
                      </a:r>
                    </a:p>
                  </a:txBody>
                  <a:tcPr/>
                </a:tc>
                <a:extLst>
                  <a:ext uri="{0D108BD9-81ED-4DB2-BD59-A6C34878D82A}">
                    <a16:rowId xmlns:a16="http://schemas.microsoft.com/office/drawing/2014/main" val="10008"/>
                  </a:ext>
                </a:extLst>
              </a:tr>
              <a:tr h="301549">
                <a:tc>
                  <a:txBody>
                    <a:bodyPr/>
                    <a:lstStyle/>
                    <a:p>
                      <a:pPr algn="ctr"/>
                      <a:r>
                        <a:rPr sz="1400">
                          <a:latin typeface="Cambria Math"/>
                        </a:rPr>
                        <a:t>4.2</a:t>
                      </a:r>
                    </a:p>
                  </a:txBody>
                  <a:tcPr/>
                </a:tc>
                <a:tc>
                  <a:txBody>
                    <a:bodyPr/>
                    <a:lstStyle/>
                    <a:p>
                      <a:pPr algn="ctr"/>
                      <a:r>
                        <a:rPr sz="1400">
                          <a:latin typeface="Cambria Math"/>
                        </a:rPr>
                        <a:t>41.4</a:t>
                      </a:r>
                    </a:p>
                  </a:txBody>
                  <a:tcPr/>
                </a:tc>
                <a:extLst>
                  <a:ext uri="{0D108BD9-81ED-4DB2-BD59-A6C34878D82A}">
                    <a16:rowId xmlns:a16="http://schemas.microsoft.com/office/drawing/2014/main" val="453910702"/>
                  </a:ext>
                </a:extLst>
              </a:tr>
              <a:tr h="301549">
                <a:tc>
                  <a:txBody>
                    <a:bodyPr/>
                    <a:lstStyle/>
                    <a:p>
                      <a:pPr algn="ctr"/>
                      <a:r>
                        <a:rPr sz="1400" dirty="0">
                          <a:latin typeface="Cambria Math"/>
                        </a:rPr>
                        <a:t>2.2</a:t>
                      </a:r>
                    </a:p>
                  </a:txBody>
                  <a:tcPr/>
                </a:tc>
                <a:tc>
                  <a:txBody>
                    <a:bodyPr/>
                    <a:lstStyle/>
                    <a:p>
                      <a:pPr algn="ctr"/>
                      <a:r>
                        <a:rPr sz="1400">
                          <a:latin typeface="Cambria Math"/>
                        </a:rPr>
                        <a:t>33.5</a:t>
                      </a:r>
                    </a:p>
                  </a:txBody>
                  <a:tcPr/>
                </a:tc>
                <a:extLst>
                  <a:ext uri="{0D108BD9-81ED-4DB2-BD59-A6C34878D82A}">
                    <a16:rowId xmlns:a16="http://schemas.microsoft.com/office/drawing/2014/main" val="2774744328"/>
                  </a:ext>
                </a:extLst>
              </a:tr>
              <a:tr h="301549">
                <a:tc>
                  <a:txBody>
                    <a:bodyPr/>
                    <a:lstStyle/>
                    <a:p>
                      <a:pPr algn="ctr"/>
                      <a:r>
                        <a:rPr sz="1400">
                          <a:latin typeface="Cambria Math"/>
                        </a:rPr>
                        <a:t>4.5</a:t>
                      </a:r>
                    </a:p>
                  </a:txBody>
                  <a:tcPr/>
                </a:tc>
                <a:tc>
                  <a:txBody>
                    <a:bodyPr/>
                    <a:lstStyle/>
                    <a:p>
                      <a:pPr algn="ctr"/>
                      <a:r>
                        <a:rPr sz="1400">
                          <a:latin typeface="Cambria Math"/>
                        </a:rPr>
                        <a:t>43.9</a:t>
                      </a:r>
                    </a:p>
                  </a:txBody>
                  <a:tcPr/>
                </a:tc>
                <a:extLst>
                  <a:ext uri="{0D108BD9-81ED-4DB2-BD59-A6C34878D82A}">
                    <a16:rowId xmlns:a16="http://schemas.microsoft.com/office/drawing/2014/main" val="595481582"/>
                  </a:ext>
                </a:extLst>
              </a:tr>
              <a:tr h="301549">
                <a:tc>
                  <a:txBody>
                    <a:bodyPr/>
                    <a:lstStyle/>
                    <a:p>
                      <a:pPr algn="ctr"/>
                      <a:r>
                        <a:rPr sz="1400">
                          <a:latin typeface="Cambria Math"/>
                        </a:rPr>
                        <a:t>2.5</a:t>
                      </a:r>
                    </a:p>
                  </a:txBody>
                  <a:tcPr/>
                </a:tc>
                <a:tc>
                  <a:txBody>
                    <a:bodyPr/>
                    <a:lstStyle/>
                    <a:p>
                      <a:pPr algn="ctr"/>
                      <a:r>
                        <a:rPr sz="1400">
                          <a:latin typeface="Cambria Math"/>
                        </a:rPr>
                        <a:t>34.3</a:t>
                      </a:r>
                    </a:p>
                  </a:txBody>
                  <a:tcPr/>
                </a:tc>
                <a:extLst>
                  <a:ext uri="{0D108BD9-81ED-4DB2-BD59-A6C34878D82A}">
                    <a16:rowId xmlns:a16="http://schemas.microsoft.com/office/drawing/2014/main" val="100933092"/>
                  </a:ext>
                </a:extLst>
              </a:tr>
              <a:tr h="301549">
                <a:tc>
                  <a:txBody>
                    <a:bodyPr/>
                    <a:lstStyle/>
                    <a:p>
                      <a:pPr algn="ctr"/>
                      <a:r>
                        <a:rPr sz="1400">
                          <a:latin typeface="Cambria Math"/>
                        </a:rPr>
                        <a:t>4.8</a:t>
                      </a:r>
                    </a:p>
                  </a:txBody>
                  <a:tcPr/>
                </a:tc>
                <a:tc>
                  <a:txBody>
                    <a:bodyPr/>
                    <a:lstStyle/>
                    <a:p>
                      <a:pPr algn="ctr"/>
                      <a:r>
                        <a:rPr sz="1400">
                          <a:latin typeface="Cambria Math"/>
                        </a:rPr>
                        <a:t>44.5</a:t>
                      </a:r>
                    </a:p>
                  </a:txBody>
                  <a:tcPr/>
                </a:tc>
                <a:extLst>
                  <a:ext uri="{0D108BD9-81ED-4DB2-BD59-A6C34878D82A}">
                    <a16:rowId xmlns:a16="http://schemas.microsoft.com/office/drawing/2014/main" val="790620501"/>
                  </a:ext>
                </a:extLst>
              </a:tr>
              <a:tr h="301549">
                <a:tc>
                  <a:txBody>
                    <a:bodyPr/>
                    <a:lstStyle/>
                    <a:p>
                      <a:pPr algn="ctr"/>
                      <a:r>
                        <a:rPr sz="1400">
                          <a:latin typeface="Cambria Math"/>
                        </a:rPr>
                        <a:t>3.2</a:t>
                      </a:r>
                    </a:p>
                  </a:txBody>
                  <a:tcPr/>
                </a:tc>
                <a:tc>
                  <a:txBody>
                    <a:bodyPr/>
                    <a:lstStyle/>
                    <a:p>
                      <a:pPr algn="ctr"/>
                      <a:r>
                        <a:rPr sz="1400">
                          <a:latin typeface="Cambria Math"/>
                        </a:rPr>
                        <a:t>37.5</a:t>
                      </a:r>
                    </a:p>
                  </a:txBody>
                  <a:tcPr/>
                </a:tc>
                <a:extLst>
                  <a:ext uri="{0D108BD9-81ED-4DB2-BD59-A6C34878D82A}">
                    <a16:rowId xmlns:a16="http://schemas.microsoft.com/office/drawing/2014/main" val="1937281346"/>
                  </a:ext>
                </a:extLst>
              </a:tr>
              <a:tr h="301549">
                <a:tc>
                  <a:txBody>
                    <a:bodyPr/>
                    <a:lstStyle/>
                    <a:p>
                      <a:pPr algn="ctr"/>
                      <a:r>
                        <a:rPr sz="1400">
                          <a:latin typeface="Cambria Math"/>
                        </a:rPr>
                        <a:t>5.1</a:t>
                      </a:r>
                    </a:p>
                  </a:txBody>
                  <a:tcPr/>
                </a:tc>
                <a:tc>
                  <a:txBody>
                    <a:bodyPr/>
                    <a:lstStyle/>
                    <a:p>
                      <a:pPr algn="ctr"/>
                      <a:r>
                        <a:rPr sz="1400" dirty="0">
                          <a:latin typeface="Cambria Math"/>
                        </a:rPr>
                        <a:t>45.8</a:t>
                      </a:r>
                    </a:p>
                  </a:txBody>
                  <a:tcPr/>
                </a:tc>
                <a:extLst>
                  <a:ext uri="{0D108BD9-81ED-4DB2-BD59-A6C34878D82A}">
                    <a16:rowId xmlns:a16="http://schemas.microsoft.com/office/drawing/2014/main" val="29850622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12.1.3: Calculating the Correlation Coefficient (Using Technology)</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a:t>Solution</a:t>
            </a:r>
          </a:p>
          <a:p>
            <a:r>
              <a:rPr sz="2800"/>
              <a:t>The correlation coefficient can be calculated by hand using the formula given above, however the use of technology provides a more convenient way to perform this calculation.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a:t>Recall from Chapter 1, quantitative variables are measurements or counts.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12.1.3: Calculating the Correlation Coefficient (Using Technology)</a:t>
            </a:r>
            <a:r>
              <a:rPr lang="en-US" baseline="-25000" dirty="0"/>
              <a:t>4</a:t>
            </a:r>
            <a:endParaRPr dirty="0"/>
          </a:p>
        </p:txBody>
      </p:sp>
      <p:sp>
        <p:nvSpPr>
          <p:cNvPr id="3" name="Text Placeholder 2"/>
          <p:cNvSpPr>
            <a:spLocks noGrp="1"/>
          </p:cNvSpPr>
          <p:nvPr>
            <p:ph type="body" sz="quarter" idx="10"/>
          </p:nvPr>
        </p:nvSpPr>
        <p:spPr/>
        <p:txBody>
          <a:bodyPr>
            <a:normAutofit fontScale="77500" lnSpcReduction="20000"/>
          </a:bodyPr>
          <a:lstStyle/>
          <a:p>
            <a:pPr>
              <a:defRPr b="1"/>
            </a:pPr>
            <a:r>
              <a:rPr sz="2800" dirty="0"/>
              <a:t>TI-83/84 Plus Method</a:t>
            </a:r>
          </a:p>
          <a:p>
            <a:pPr>
              <a:defRPr sz="2800"/>
            </a:pPr>
            <a:r>
              <a:rPr sz="2800" dirty="0"/>
              <a:t>A TI-83/84 Plus calculates the correlation coefficient for us once the data is put into the lists of the calculator. Additionally, it simultaneously calculates a quantity to be defined later called the </a:t>
            </a:r>
            <a:r>
              <a:rPr sz="2800" b="1" dirty="0"/>
              <a:t>coefficient of determination</a:t>
            </a:r>
            <a:r>
              <a:rPr sz="2800" dirty="0"/>
              <a:t>, as well as the slope and </a:t>
            </a:r>
            <a:r>
              <a:rPr lang="en-US" sz="2800" i="1" dirty="0"/>
              <a:t>y</a:t>
            </a:r>
            <a:r>
              <a:rPr sz="2800" dirty="0"/>
              <a:t>-intercept of the </a:t>
            </a:r>
            <a:r>
              <a:rPr sz="2800" b="1" dirty="0"/>
              <a:t>regression line</a:t>
            </a:r>
            <a:r>
              <a:rPr sz="2800" dirty="0"/>
              <a:t>, which we will also discuss in this chapter. To input the data, in the </a:t>
            </a:r>
            <a:r>
              <a:rPr sz="2800" b="1" dirty="0"/>
              <a:t>STAT</a:t>
            </a:r>
            <a:r>
              <a:rPr sz="2800" dirty="0"/>
              <a:t> menu, choose </a:t>
            </a:r>
            <a:r>
              <a:rPr sz="2800" b="1" dirty="0"/>
              <a:t>Edit</a:t>
            </a:r>
            <a:r>
              <a:rPr sz="2800" dirty="0"/>
              <a:t> and enter the values for the </a:t>
            </a:r>
            <a:br>
              <a:rPr lang="en-US" sz="2800" dirty="0"/>
            </a:br>
            <a:r>
              <a:rPr lang="en-US" sz="2800" i="1" dirty="0"/>
              <a:t>x</a:t>
            </a:r>
            <a:r>
              <a:rPr sz="2800" dirty="0"/>
              <a:t>-variable, age, in List 1 (</a:t>
            </a:r>
            <a:r>
              <a:rPr sz="2800" b="1" dirty="0"/>
              <a:t>L1</a:t>
            </a:r>
            <a:r>
              <a:rPr sz="2800" dirty="0"/>
              <a:t>) and the values for the y-variable, height, in List 2 (</a:t>
            </a:r>
            <a:r>
              <a:rPr sz="2800" b="1" dirty="0"/>
              <a:t>L2</a:t>
            </a:r>
            <a:r>
              <a:rPr sz="2800" dirty="0"/>
              <a:t>). In the </a:t>
            </a:r>
            <a:r>
              <a:rPr sz="2800" b="1" dirty="0"/>
              <a:t>STAT </a:t>
            </a:r>
            <a:r>
              <a:rPr lang="en-US" b="1" dirty="0"/>
              <a:t>→</a:t>
            </a:r>
            <a:r>
              <a:rPr sz="2800" b="1" dirty="0"/>
              <a:t> CALC</a:t>
            </a:r>
            <a:r>
              <a:rPr sz="2800" dirty="0"/>
              <a:t> menu, choose option </a:t>
            </a:r>
            <a:r>
              <a:rPr sz="2800" b="1" dirty="0" err="1"/>
              <a:t>LinReg</a:t>
            </a:r>
            <a:r>
              <a:rPr sz="2800" b="1" dirty="0"/>
              <a:t>(a</a:t>
            </a:r>
            <a:r>
              <a:rPr lang="en-US" sz="100" b="1" dirty="0"/>
              <a:t> </a:t>
            </a:r>
            <a:r>
              <a:rPr sz="2800" b="1" dirty="0" err="1"/>
              <a:t>x+b</a:t>
            </a:r>
            <a:r>
              <a:rPr sz="2800" b="1" dirty="0"/>
              <a:t>)</a:t>
            </a:r>
            <a:r>
              <a:rPr sz="2800" dirty="0"/>
              <a:t>. We do not need to enter the lists where the data are located, as the data are in the default lists, </a:t>
            </a:r>
            <a:r>
              <a:rPr sz="2800" b="1" dirty="0"/>
              <a:t>L1</a:t>
            </a:r>
            <a:r>
              <a:rPr sz="2800" dirty="0"/>
              <a:t> and </a:t>
            </a:r>
            <a:r>
              <a:rPr sz="2800" b="1" dirty="0"/>
              <a:t>L2</a:t>
            </a:r>
            <a:r>
              <a:rPr sz="2800" dirty="0"/>
              <a:t>, so press </a:t>
            </a:r>
            <a:r>
              <a:rPr sz="2800" b="1" dirty="0"/>
              <a:t>ENTER</a:t>
            </a:r>
            <a:r>
              <a:rPr sz="2800" dirty="0"/>
              <a:t> twice.</a:t>
            </a:r>
          </a:p>
          <a:p>
            <a:pPr>
              <a:defRPr sz="2800"/>
            </a:pPr>
            <a:r>
              <a:rPr sz="2800" dirty="0"/>
              <a:t>The output screen provides many values, one of which is the</a:t>
            </a:r>
            <a:r>
              <a:rPr lang="en-US" dirty="0"/>
              <a:t> </a:t>
            </a:r>
            <a:r>
              <a:rPr sz="2800" dirty="0"/>
              <a:t>correlation coefficient. We can see that the correlation coefficient is</a:t>
            </a:r>
            <a:r>
              <a:rPr lang="en-US" dirty="0"/>
              <a:t> </a:t>
            </a:r>
            <a:br>
              <a:rPr lang="en-US" dirty="0"/>
            </a:br>
            <a:r>
              <a:rPr lang="en-US" i="1" dirty="0"/>
              <a:t>r</a:t>
            </a:r>
            <a:r>
              <a:rPr lang="en-US" dirty="0"/>
              <a:t> ≈ 0.980</a:t>
            </a:r>
            <a:r>
              <a:rPr sz="2800" dirty="0"/>
              <a:t>, rounded to three decimal places. (See the technology tip below for an additional step that must be performed on the calculator if the correlation coefficient is not displayed.)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Technology</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3108922"/>
          </a:xfrm>
        </p:spPr>
        <p:txBody>
          <a:bodyPr>
            <a:normAutofit/>
          </a:bodyPr>
          <a:lstStyle/>
          <a:p>
            <a:r>
              <a:rPr sz="2800" dirty="0"/>
              <a:t>To ensure that the output for the function </a:t>
            </a:r>
            <a:r>
              <a:rPr sz="2800" b="1" dirty="0" err="1"/>
              <a:t>LinReg</a:t>
            </a:r>
            <a:r>
              <a:rPr sz="2800" b="1" dirty="0"/>
              <a:t>(a</a:t>
            </a:r>
            <a:r>
              <a:rPr lang="en-US" sz="100" b="1" dirty="0"/>
              <a:t> </a:t>
            </a:r>
            <a:r>
              <a:rPr sz="2800" b="1" dirty="0" err="1"/>
              <a:t>x+b</a:t>
            </a:r>
            <a:r>
              <a:rPr sz="2800" b="1" dirty="0"/>
              <a:t>)</a:t>
            </a:r>
            <a:r>
              <a:rPr sz="2800" dirty="0"/>
              <a:t> on a TI-83/84 Plus calculator will include the correlation coefficient and the coefficient of determination, begin by pressing </a:t>
            </a:r>
            <a:r>
              <a:rPr sz="2800" b="1" dirty="0"/>
              <a:t>2ND</a:t>
            </a:r>
            <a:r>
              <a:rPr sz="2800" dirty="0"/>
              <a:t> and then </a:t>
            </a:r>
            <a:r>
              <a:rPr sz="2800" dirty="0">
                <a:latin typeface="Cambria Math"/>
              </a:rPr>
              <a:t>0</a:t>
            </a:r>
            <a:r>
              <a:rPr sz="2800" dirty="0"/>
              <a:t>, which will bring up the </a:t>
            </a:r>
            <a:r>
              <a:rPr sz="2800" b="1" dirty="0"/>
              <a:t>CATALOG</a:t>
            </a:r>
            <a:r>
              <a:rPr sz="2800" dirty="0"/>
              <a:t>. Scroll down to </a:t>
            </a:r>
            <a:r>
              <a:rPr sz="2800" b="1" dirty="0" err="1"/>
              <a:t>DiagnosticOn</a:t>
            </a:r>
            <a:r>
              <a:rPr sz="2800" dirty="0"/>
              <a:t>. Press </a:t>
            </a:r>
            <a:r>
              <a:rPr sz="2800" b="1" dirty="0"/>
              <a:t>ENTER</a:t>
            </a:r>
            <a:r>
              <a:rPr sz="2800" dirty="0"/>
              <a:t> twice. You only need to perform this step the first time that you use the function </a:t>
            </a:r>
            <a:r>
              <a:rPr sz="2800" b="1" dirty="0" err="1"/>
              <a:t>LinReg</a:t>
            </a:r>
            <a:r>
              <a:rPr sz="2800" b="1" dirty="0"/>
              <a:t>(a</a:t>
            </a:r>
            <a:r>
              <a:rPr lang="en-US" sz="100" b="1" dirty="0"/>
              <a:t> </a:t>
            </a:r>
            <a:r>
              <a:rPr sz="2800" b="1" dirty="0" err="1"/>
              <a:t>x+b</a:t>
            </a:r>
            <a:r>
              <a:rPr sz="2800" b="1" dirty="0"/>
              <a:t>)</a:t>
            </a:r>
            <a:r>
              <a:rPr sz="28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12.1.3: Calculating the Correlation Coefficient (Using Technology)</a:t>
            </a:r>
            <a:r>
              <a:rPr lang="en-US" baseline="-25000" dirty="0"/>
              <a:t>5</a:t>
            </a:r>
            <a:endParaRPr dirty="0"/>
          </a:p>
        </p:txBody>
      </p:sp>
      <p:pic>
        <p:nvPicPr>
          <p:cNvPr id="5" name="Content Placeholder 4" descr="A calculator screenshot shows the calculation of regression, r as displayed on a calculator screen. The first line reads, Liner Regression. The second line reads, y equals a x plus b. The third line reads, a equals 4.279540499. The fourth line reads, b equals 23.47428488. The fifth line reads, r square equals 0.9601615545. The sixth line reads, r equals 0.9798783366">
            <a:extLst>
              <a:ext uri="{FF2B5EF4-FFF2-40B4-BE49-F238E27FC236}">
                <a16:creationId xmlns:a16="http://schemas.microsoft.com/office/drawing/2014/main" id="{FD98A102-A070-4A51-BD01-82966C3C123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12.1.3: Calculating the Correlation Coefficient (Using Technology)</a:t>
            </a:r>
            <a:r>
              <a:rPr lang="en-US" baseline="-25000" dirty="0"/>
              <a:t>6</a:t>
            </a:r>
            <a:endParaRPr dirty="0"/>
          </a:p>
        </p:txBody>
      </p:sp>
      <p:sp>
        <p:nvSpPr>
          <p:cNvPr id="3" name="Text Placeholder 2"/>
          <p:cNvSpPr>
            <a:spLocks noGrp="1"/>
          </p:cNvSpPr>
          <p:nvPr>
            <p:ph type="body" sz="quarter" idx="10"/>
          </p:nvPr>
        </p:nvSpPr>
        <p:spPr/>
        <p:txBody>
          <a:bodyPr>
            <a:normAutofit fontScale="85000" lnSpcReduction="20000"/>
          </a:bodyPr>
          <a:lstStyle/>
          <a:p>
            <a:pPr>
              <a:defRPr b="1"/>
            </a:pPr>
            <a:r>
              <a:rPr sz="2800" dirty="0"/>
              <a:t>Microsoft Excel Method</a:t>
            </a:r>
          </a:p>
          <a:p>
            <a:pPr>
              <a:defRPr sz="2800"/>
            </a:pPr>
            <a:r>
              <a:rPr sz="2800" dirty="0"/>
              <a:t>Microsoft Excel calculates correlation using the formula </a:t>
            </a:r>
            <a:r>
              <a:rPr sz="2800" b="1" dirty="0"/>
              <a:t>=CORREL(array 1,array 2)</a:t>
            </a:r>
            <a:r>
              <a:rPr sz="2800" dirty="0"/>
              <a:t> where array 1 is the list of </a:t>
            </a:r>
            <a:r>
              <a:rPr lang="en-US" sz="2800" i="1" dirty="0"/>
              <a:t>x</a:t>
            </a:r>
            <a:r>
              <a:rPr sz="2800" dirty="0"/>
              <a:t>-values and array 2 is the list of </a:t>
            </a:r>
            <a:r>
              <a:rPr lang="en-US" sz="2800" i="1" dirty="0"/>
              <a:t>y</a:t>
            </a:r>
            <a:r>
              <a:rPr sz="2800" dirty="0"/>
              <a:t>-values. Remember that an array of values is indicated with the beginning and ending cell, separated by a colon. For this example, enter the children's ages in cells </a:t>
            </a:r>
            <a:r>
              <a:rPr sz="2800" b="1" dirty="0"/>
              <a:t>A1</a:t>
            </a:r>
            <a:r>
              <a:rPr sz="2800" dirty="0"/>
              <a:t> through </a:t>
            </a:r>
            <a:r>
              <a:rPr sz="2800" b="1" dirty="0"/>
              <a:t>A14</a:t>
            </a:r>
            <a:r>
              <a:rPr sz="2800" dirty="0"/>
              <a:t> and their heights in cells </a:t>
            </a:r>
            <a:r>
              <a:rPr sz="2800" b="1" dirty="0"/>
              <a:t>B1</a:t>
            </a:r>
            <a:r>
              <a:rPr sz="2800" dirty="0"/>
              <a:t> through </a:t>
            </a:r>
            <a:r>
              <a:rPr sz="2800" b="1" dirty="0"/>
              <a:t>B14</a:t>
            </a:r>
            <a:r>
              <a:rPr sz="2800" dirty="0"/>
              <a:t>. Thus, the array of </a:t>
            </a:r>
            <a:r>
              <a:rPr lang="en-US" i="1" dirty="0"/>
              <a:t>x</a:t>
            </a:r>
            <a:r>
              <a:rPr sz="2800" dirty="0"/>
              <a:t>-values would be </a:t>
            </a:r>
            <a:r>
              <a:rPr sz="2800" b="1" dirty="0"/>
              <a:t>A1:A14</a:t>
            </a:r>
            <a:r>
              <a:rPr sz="2800" dirty="0"/>
              <a:t>, and the array of </a:t>
            </a:r>
            <a:r>
              <a:rPr lang="en-US" i="1" dirty="0"/>
              <a:t>y</a:t>
            </a:r>
            <a:r>
              <a:rPr sz="2800" dirty="0"/>
              <a:t>-values would be </a:t>
            </a:r>
            <a:r>
              <a:rPr sz="2800" b="1" dirty="0"/>
              <a:t>B1:B14</a:t>
            </a:r>
            <a:r>
              <a:rPr sz="2800" dirty="0"/>
              <a:t>. Click an empty cell in the worksheet and type in the formula </a:t>
            </a:r>
            <a:r>
              <a:rPr sz="2800" b="1" dirty="0"/>
              <a:t>=CORREL(A1:A14,B1:B14)</a:t>
            </a:r>
            <a:r>
              <a:rPr sz="2800" dirty="0"/>
              <a:t>. The value for the correlation is</a:t>
            </a:r>
            <a:r>
              <a:rPr lang="en-US" i="1" dirty="0"/>
              <a:t> r</a:t>
            </a:r>
            <a:r>
              <a:rPr lang="en-US" dirty="0"/>
              <a:t> = 0.980</a:t>
            </a:r>
            <a:r>
              <a:rPr sz="2800" dirty="0"/>
              <a:t>, rounded to three decimal places.</a:t>
            </a:r>
          </a:p>
          <a:p>
            <a:pPr>
              <a:defRPr sz="2800"/>
            </a:pPr>
            <a:r>
              <a:rPr sz="2800" dirty="0"/>
              <a:t>Notice that the value of </a:t>
            </a:r>
            <a:r>
              <a:rPr lang="en-US" sz="2800" i="1" dirty="0"/>
              <a:t>r</a:t>
            </a:r>
            <a:r>
              <a:rPr lang="en-US" sz="2800" dirty="0"/>
              <a:t> </a:t>
            </a:r>
            <a:r>
              <a:rPr sz="2800" dirty="0"/>
              <a:t>is positive, which matches with the positive slope of the scatter plot. Also, note that </a:t>
            </a:r>
            <a:r>
              <a:rPr lang="en-US" sz="2800" i="1" dirty="0"/>
              <a:t>r</a:t>
            </a:r>
            <a:r>
              <a:rPr lang="en-US" sz="2800" dirty="0"/>
              <a:t> </a:t>
            </a:r>
            <a:r>
              <a:rPr sz="2800" dirty="0"/>
              <a:t>is very close to </a:t>
            </a:r>
            <a:r>
              <a:rPr sz="2800" dirty="0">
                <a:latin typeface="Cambria Math"/>
              </a:rPr>
              <a:t>1</a:t>
            </a:r>
            <a:r>
              <a:rPr sz="2800" dirty="0"/>
              <a:t>, which corresponds to the points in the scatter plot closely following a straight line.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Technology</a:t>
            </a:r>
            <a:r>
              <a:rPr lang="en-US" baseline="-25000" dirty="0"/>
              <a:t>3</a:t>
            </a:r>
            <a:endParaRPr dirty="0"/>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calculating correlation coefficients using a TI-83/84 Plus calculator or other technology, please visit stat.hawkeslearning.com and see </a:t>
            </a:r>
            <a:r>
              <a:rPr sz="2800" b="1" dirty="0"/>
              <a:t>Technology Instructions </a:t>
            </a:r>
            <a:r>
              <a:rPr lang="en-US" b="1" dirty="0"/>
              <a:t>→</a:t>
            </a:r>
            <a:r>
              <a:rPr sz="2800" b="1" dirty="0"/>
              <a:t> Regression </a:t>
            </a:r>
            <a:r>
              <a:rPr lang="en-US" b="1" dirty="0"/>
              <a:t>→</a:t>
            </a:r>
            <a:r>
              <a:rPr sz="2800" b="1" dirty="0"/>
              <a:t> Correlation Coefficient</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sz="2800" dirty="0"/>
              <a:t>Example 12.1.4: Describing the Linear Relationship Between Two Variables, Graphically and Numerically</a:t>
            </a:r>
            <a:r>
              <a:rPr lang="en-US" sz="2800" baseline="-25000" dirty="0"/>
              <a:t>1</a:t>
            </a:r>
            <a:endParaRPr sz="2800" dirty="0"/>
          </a:p>
        </p:txBody>
      </p:sp>
      <p:sp>
        <p:nvSpPr>
          <p:cNvPr id="3" name="Text Placeholder 2"/>
          <p:cNvSpPr>
            <a:spLocks noGrp="1"/>
          </p:cNvSpPr>
          <p:nvPr>
            <p:ph type="body" sz="quarter" idx="10"/>
          </p:nvPr>
        </p:nvSpPr>
        <p:spPr/>
        <p:txBody>
          <a:bodyPr>
            <a:normAutofit/>
          </a:bodyPr>
          <a:lstStyle/>
          <a:p>
            <a:r>
              <a:rPr sz="2800" dirty="0"/>
              <a:t>The table below provides the number of touchdown passes and the salary in millions of dollars for some of the highest-paid quarterbacks in the </a:t>
            </a:r>
            <a:r>
              <a:rPr sz="2800" b="1" dirty="0"/>
              <a:t>NFL</a:t>
            </a:r>
            <a:r>
              <a:rPr sz="2800" dirty="0"/>
              <a:t> in 2018.</a:t>
            </a:r>
          </a:p>
          <a:p>
            <a:pPr marL="542925" indent="-542925">
              <a:defRPr sz="2800"/>
            </a:pPr>
            <a:r>
              <a:rPr lang="en-US" sz="2800" dirty="0"/>
              <a:t>a.	</a:t>
            </a:r>
            <a:r>
              <a:rPr sz="2800" dirty="0"/>
              <a:t>Create a scatter plot for the data regarding touchdowns and salary.</a:t>
            </a:r>
          </a:p>
          <a:p>
            <a:pPr marL="542925" indent="-542925">
              <a:defRPr sz="2800"/>
            </a:pPr>
            <a:r>
              <a:rPr dirty="0"/>
              <a:t>​</a:t>
            </a:r>
            <a:r>
              <a:rPr lang="en-US" dirty="0"/>
              <a:t>b.	</a:t>
            </a:r>
            <a:r>
              <a:rPr sz="2800" dirty="0"/>
              <a:t>Calculate the correlation coefficient.</a:t>
            </a:r>
          </a:p>
          <a:p>
            <a:pPr marL="542925" indent="-542925">
              <a:defRPr sz="2800"/>
            </a:pPr>
            <a:r>
              <a:rPr dirty="0"/>
              <a:t>​</a:t>
            </a:r>
            <a:r>
              <a:rPr lang="en-US" dirty="0"/>
              <a:t>c.	</a:t>
            </a:r>
            <a:r>
              <a:rPr sz="2800" dirty="0"/>
              <a:t>Remove the values for Patrick Mahomes and recalculate the correlation coefficient.</a:t>
            </a:r>
          </a:p>
          <a:p>
            <a:pPr marL="542925" indent="-542925">
              <a:defRPr sz="2800"/>
            </a:pPr>
            <a:r>
              <a:rPr lang="en-US" sz="2800" dirty="0"/>
              <a:t>d.	</a:t>
            </a:r>
            <a:r>
              <a:rPr sz="2800" dirty="0"/>
              <a:t>How does removing this pair of values affect the value of the correlation? Why?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2</a:t>
            </a:r>
            <a:endParaRPr sz="2800" dirty="0"/>
          </a:p>
        </p:txBody>
      </p:sp>
      <p:sp>
        <p:nvSpPr>
          <p:cNvPr id="7" name="TextBox 6">
            <a:extLst>
              <a:ext uri="{FF2B5EF4-FFF2-40B4-BE49-F238E27FC236}">
                <a16:creationId xmlns:a16="http://schemas.microsoft.com/office/drawing/2014/main" id="{4E37E202-1414-9B51-FECB-C9451F977806}"/>
              </a:ext>
            </a:extLst>
          </p:cNvPr>
          <p:cNvSpPr txBox="1"/>
          <p:nvPr/>
        </p:nvSpPr>
        <p:spPr>
          <a:xfrm>
            <a:off x="482600" y="1066800"/>
            <a:ext cx="8229600" cy="400110"/>
          </a:xfrm>
          <a:prstGeom prst="rect">
            <a:avLst/>
          </a:prstGeom>
          <a:noFill/>
        </p:spPr>
        <p:txBody>
          <a:bodyPr wrap="square">
            <a:spAutoFit/>
          </a:bodyPr>
          <a:lstStyle/>
          <a:p>
            <a:pPr algn="ctr">
              <a:defRPr sz="1800" b="1"/>
            </a:pPr>
            <a:r>
              <a:rPr lang="en-IN" sz="2000" dirty="0"/>
              <a:t>NFL Quarterbacks (2018 Season)</a:t>
            </a:r>
            <a:endParaRPr lang="en-US" sz="2000" dirty="0"/>
          </a:p>
        </p:txBody>
      </p:sp>
      <p:graphicFrame>
        <p:nvGraphicFramePr>
          <p:cNvPr id="6" name="Table Placeholder 2" descr="The table contains 10 rows and 3 columns for NFL quarterbacks from the 2018 season. The column names are: Quarterback and Team, T D Passes, and 2018 Salary in millions.&#10;&#10;The player Patrick Mahomes plays for the team K C, had 50 T D passes and a salary of 4.1064 millions in 2018.&#10;The player Drew Bees plays for the team N O, had 32 T D passes and a salary of 25.0000 millions in 2018.&#10;The player Mitchell Trubisky plays for the team C H I, had 24 T D passes and a salary of 7.2181 millions in 2018.&#10;The player Ben Roethlisberger plays for the team P I T, had 34 T D passes and a salary of 21.8500 millions in 2018.&#10;The player Andrew Luck plays for the team I N D, had 39 T D passes and a salary of 24.5940 millions in 2018.&#10;The player Tom Brady plays for the team N E, had 29 T D passes and a salary of 15.0000 millions in 2018.&#10;The player Philip Rivers plays for the team L A C, had 32 T D passes and a salary of 20.8125 millions in 2018.&#10;The player Jameis Winston plays for the team T B, had 19 T D passes and a salary of 6.3378 millions in 2018.&#10;The player Matt Ryan plays for the team A T L, had 35 T D passes and a salary of 30.0000 millions in 2018.&#10;The player Jared Goff plays for the team L A R, had 32 T D passes and a salary of 6.9844 millions in 2018.">
            <a:extLst>
              <a:ext uri="{FF2B5EF4-FFF2-40B4-BE49-F238E27FC236}">
                <a16:creationId xmlns:a16="http://schemas.microsoft.com/office/drawing/2014/main" id="{8E16D744-843C-B2C3-B9F9-ADF9F3CA43C2}"/>
              </a:ext>
            </a:extLst>
          </p:cNvPr>
          <p:cNvGraphicFramePr>
            <a:graphicFrameLocks noGrp="1"/>
          </p:cNvGraphicFramePr>
          <p:nvPr>
            <p:ph type="tbl" sz="quarter" idx="10"/>
            <p:extLst>
              <p:ext uri="{D42A27DB-BD31-4B8C-83A1-F6EECF244321}">
                <p14:modId xmlns:p14="http://schemas.microsoft.com/office/powerpoint/2010/main" val="318745878"/>
              </p:ext>
            </p:extLst>
          </p:nvPr>
        </p:nvGraphicFramePr>
        <p:xfrm>
          <a:off x="431800" y="15087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Quarterback and Team</a:t>
                      </a:r>
                    </a:p>
                  </a:txBody>
                  <a:tcPr>
                    <a:solidFill>
                      <a:schemeClr val="bg1">
                        <a:lumMod val="95000"/>
                      </a:schemeClr>
                    </a:solidFill>
                  </a:tcPr>
                </a:tc>
                <a:tc>
                  <a:txBody>
                    <a:bodyPr/>
                    <a:lstStyle/>
                    <a:p>
                      <a:pPr algn="ctr">
                        <a:defRPr b="1"/>
                      </a:pPr>
                      <a:r>
                        <a:rPr sz="1800" b="1"/>
                        <a:t>TD</a:t>
                      </a:r>
                      <a:r>
                        <a:rPr sz="1800"/>
                        <a:t> Passes</a:t>
                      </a:r>
                    </a:p>
                  </a:txBody>
                  <a:tcPr>
                    <a:solidFill>
                      <a:schemeClr val="bg1">
                        <a:lumMod val="95000"/>
                      </a:schemeClr>
                    </a:solidFill>
                  </a:tcPr>
                </a:tc>
                <a:tc>
                  <a:txBody>
                    <a:bodyPr/>
                    <a:lstStyle/>
                    <a:p>
                      <a:pPr algn="ctr">
                        <a:defRPr sz="1800" b="1"/>
                      </a:pPr>
                      <a:r>
                        <a:rPr dirty="0"/>
                        <a:t>2018 Salary (in Millions)</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defRPr sz="1800"/>
                      </a:pPr>
                      <a:r>
                        <a:rPr dirty="0"/>
                        <a:t>Patrick </a:t>
                      </a:r>
                      <a:r>
                        <a:rPr dirty="0" err="1"/>
                        <a:t>Mahomes</a:t>
                      </a:r>
                      <a:r>
                        <a:rPr dirty="0"/>
                        <a:t>, KC</a:t>
                      </a:r>
                    </a:p>
                  </a:txBody>
                  <a:tcPr/>
                </a:tc>
                <a:tc>
                  <a:txBody>
                    <a:bodyPr/>
                    <a:lstStyle/>
                    <a:p>
                      <a:pPr algn="ctr"/>
                      <a:r>
                        <a:rPr sz="1800" dirty="0">
                          <a:latin typeface="Cambria Math"/>
                        </a:rPr>
                        <a:t>50</a:t>
                      </a:r>
                    </a:p>
                  </a:txBody>
                  <a:tcPr/>
                </a:tc>
                <a:tc>
                  <a:txBody>
                    <a:bodyPr/>
                    <a:lstStyle/>
                    <a:p>
                      <a:pPr algn="ctr"/>
                      <a:r>
                        <a:rPr sz="1800">
                          <a:latin typeface="Cambria Math"/>
                        </a:rPr>
                        <a:t>4.1064</a:t>
                      </a:r>
                    </a:p>
                  </a:txBody>
                  <a:tcPr/>
                </a:tc>
                <a:extLst>
                  <a:ext uri="{0D108BD9-81ED-4DB2-BD59-A6C34878D82A}">
                    <a16:rowId xmlns:a16="http://schemas.microsoft.com/office/drawing/2014/main" val="10002"/>
                  </a:ext>
                </a:extLst>
              </a:tr>
              <a:tr h="370840">
                <a:tc>
                  <a:txBody>
                    <a:bodyPr/>
                    <a:lstStyle/>
                    <a:p>
                      <a:pPr algn="ctr">
                        <a:defRPr sz="1800"/>
                      </a:pPr>
                      <a:r>
                        <a:t>Drew Bees, NO</a:t>
                      </a:r>
                    </a:p>
                  </a:txBody>
                  <a:tcPr/>
                </a:tc>
                <a:tc>
                  <a:txBody>
                    <a:bodyPr/>
                    <a:lstStyle/>
                    <a:p>
                      <a:pPr algn="ctr"/>
                      <a:r>
                        <a:rPr sz="1800">
                          <a:latin typeface="Cambria Math"/>
                        </a:rPr>
                        <a:t>32</a:t>
                      </a:r>
                    </a:p>
                  </a:txBody>
                  <a:tcPr/>
                </a:tc>
                <a:tc>
                  <a:txBody>
                    <a:bodyPr/>
                    <a:lstStyle/>
                    <a:p>
                      <a:pPr algn="ctr"/>
                      <a:r>
                        <a:rPr sz="1800">
                          <a:latin typeface="Cambria Math"/>
                        </a:rPr>
                        <a:t>25.0000</a:t>
                      </a:r>
                    </a:p>
                  </a:txBody>
                  <a:tcPr/>
                </a:tc>
                <a:extLst>
                  <a:ext uri="{0D108BD9-81ED-4DB2-BD59-A6C34878D82A}">
                    <a16:rowId xmlns:a16="http://schemas.microsoft.com/office/drawing/2014/main" val="10003"/>
                  </a:ext>
                </a:extLst>
              </a:tr>
              <a:tr h="370840">
                <a:tc>
                  <a:txBody>
                    <a:bodyPr/>
                    <a:lstStyle/>
                    <a:p>
                      <a:pPr algn="ctr">
                        <a:defRPr sz="1800"/>
                      </a:pPr>
                      <a:r>
                        <a:t>Mitchell Trubisky, CHI</a:t>
                      </a:r>
                    </a:p>
                  </a:txBody>
                  <a:tcPr/>
                </a:tc>
                <a:tc>
                  <a:txBody>
                    <a:bodyPr/>
                    <a:lstStyle/>
                    <a:p>
                      <a:pPr algn="ctr"/>
                      <a:r>
                        <a:rPr sz="1800">
                          <a:latin typeface="Cambria Math"/>
                        </a:rPr>
                        <a:t>24</a:t>
                      </a:r>
                    </a:p>
                  </a:txBody>
                  <a:tcPr/>
                </a:tc>
                <a:tc>
                  <a:txBody>
                    <a:bodyPr/>
                    <a:lstStyle/>
                    <a:p>
                      <a:pPr algn="ctr"/>
                      <a:r>
                        <a:rPr sz="1800">
                          <a:latin typeface="Cambria Math"/>
                        </a:rPr>
                        <a:t>7.2181</a:t>
                      </a:r>
                    </a:p>
                  </a:txBody>
                  <a:tcPr/>
                </a:tc>
                <a:extLst>
                  <a:ext uri="{0D108BD9-81ED-4DB2-BD59-A6C34878D82A}">
                    <a16:rowId xmlns:a16="http://schemas.microsoft.com/office/drawing/2014/main" val="10004"/>
                  </a:ext>
                </a:extLst>
              </a:tr>
              <a:tr h="370840">
                <a:tc>
                  <a:txBody>
                    <a:bodyPr/>
                    <a:lstStyle/>
                    <a:p>
                      <a:pPr algn="ctr">
                        <a:defRPr sz="1800"/>
                      </a:pPr>
                      <a:r>
                        <a:t>Ben Roethlisberger, PIT</a:t>
                      </a:r>
                    </a:p>
                  </a:txBody>
                  <a:tcPr/>
                </a:tc>
                <a:tc>
                  <a:txBody>
                    <a:bodyPr/>
                    <a:lstStyle/>
                    <a:p>
                      <a:pPr algn="ctr"/>
                      <a:r>
                        <a:rPr sz="1800">
                          <a:latin typeface="Cambria Math"/>
                        </a:rPr>
                        <a:t>34</a:t>
                      </a:r>
                    </a:p>
                  </a:txBody>
                  <a:tcPr/>
                </a:tc>
                <a:tc>
                  <a:txBody>
                    <a:bodyPr/>
                    <a:lstStyle/>
                    <a:p>
                      <a:pPr algn="ctr"/>
                      <a:r>
                        <a:rPr sz="1800">
                          <a:latin typeface="Cambria Math"/>
                        </a:rPr>
                        <a:t>21.8500</a:t>
                      </a:r>
                    </a:p>
                  </a:txBody>
                  <a:tcPr/>
                </a:tc>
                <a:extLst>
                  <a:ext uri="{0D108BD9-81ED-4DB2-BD59-A6C34878D82A}">
                    <a16:rowId xmlns:a16="http://schemas.microsoft.com/office/drawing/2014/main" val="10005"/>
                  </a:ext>
                </a:extLst>
              </a:tr>
              <a:tr h="370840">
                <a:tc>
                  <a:txBody>
                    <a:bodyPr/>
                    <a:lstStyle/>
                    <a:p>
                      <a:pPr algn="ctr">
                        <a:defRPr sz="1800"/>
                      </a:pPr>
                      <a:r>
                        <a:t>Andrew Luck, IND</a:t>
                      </a:r>
                    </a:p>
                  </a:txBody>
                  <a:tcPr/>
                </a:tc>
                <a:tc>
                  <a:txBody>
                    <a:bodyPr/>
                    <a:lstStyle/>
                    <a:p>
                      <a:pPr algn="ctr"/>
                      <a:r>
                        <a:rPr sz="1800">
                          <a:latin typeface="Cambria Math"/>
                        </a:rPr>
                        <a:t>39</a:t>
                      </a:r>
                    </a:p>
                  </a:txBody>
                  <a:tcPr/>
                </a:tc>
                <a:tc>
                  <a:txBody>
                    <a:bodyPr/>
                    <a:lstStyle/>
                    <a:p>
                      <a:pPr algn="ctr"/>
                      <a:r>
                        <a:rPr sz="1800">
                          <a:latin typeface="Cambria Math"/>
                        </a:rPr>
                        <a:t>24.5940</a:t>
                      </a:r>
                    </a:p>
                  </a:txBody>
                  <a:tcPr/>
                </a:tc>
                <a:extLst>
                  <a:ext uri="{0D108BD9-81ED-4DB2-BD59-A6C34878D82A}">
                    <a16:rowId xmlns:a16="http://schemas.microsoft.com/office/drawing/2014/main" val="10006"/>
                  </a:ext>
                </a:extLst>
              </a:tr>
              <a:tr h="370840">
                <a:tc>
                  <a:txBody>
                    <a:bodyPr/>
                    <a:lstStyle/>
                    <a:p>
                      <a:pPr algn="ctr">
                        <a:defRPr sz="1800"/>
                      </a:pPr>
                      <a:r>
                        <a:t>Tom Brady, NE</a:t>
                      </a:r>
                    </a:p>
                  </a:txBody>
                  <a:tcPr/>
                </a:tc>
                <a:tc>
                  <a:txBody>
                    <a:bodyPr/>
                    <a:lstStyle/>
                    <a:p>
                      <a:pPr algn="ctr"/>
                      <a:r>
                        <a:rPr sz="1800">
                          <a:latin typeface="Cambria Math"/>
                        </a:rPr>
                        <a:t>29</a:t>
                      </a:r>
                    </a:p>
                  </a:txBody>
                  <a:tcPr/>
                </a:tc>
                <a:tc>
                  <a:txBody>
                    <a:bodyPr/>
                    <a:lstStyle/>
                    <a:p>
                      <a:pPr algn="ctr"/>
                      <a:r>
                        <a:rPr sz="1800">
                          <a:latin typeface="Cambria Math"/>
                        </a:rPr>
                        <a:t>15.0000</a:t>
                      </a:r>
                    </a:p>
                  </a:txBody>
                  <a:tcPr/>
                </a:tc>
                <a:extLst>
                  <a:ext uri="{0D108BD9-81ED-4DB2-BD59-A6C34878D82A}">
                    <a16:rowId xmlns:a16="http://schemas.microsoft.com/office/drawing/2014/main" val="10007"/>
                  </a:ext>
                </a:extLst>
              </a:tr>
              <a:tr h="370840">
                <a:tc>
                  <a:txBody>
                    <a:bodyPr/>
                    <a:lstStyle/>
                    <a:p>
                      <a:pPr algn="ctr">
                        <a:defRPr sz="1800"/>
                      </a:pPr>
                      <a:r>
                        <a:t>Philip Rivers, LAC</a:t>
                      </a:r>
                    </a:p>
                  </a:txBody>
                  <a:tcPr/>
                </a:tc>
                <a:tc>
                  <a:txBody>
                    <a:bodyPr/>
                    <a:lstStyle/>
                    <a:p>
                      <a:pPr algn="ctr"/>
                      <a:r>
                        <a:rPr sz="1800">
                          <a:latin typeface="Cambria Math"/>
                        </a:rPr>
                        <a:t>32</a:t>
                      </a:r>
                    </a:p>
                  </a:txBody>
                  <a:tcPr/>
                </a:tc>
                <a:tc>
                  <a:txBody>
                    <a:bodyPr/>
                    <a:lstStyle/>
                    <a:p>
                      <a:pPr algn="ctr"/>
                      <a:r>
                        <a:rPr sz="1800">
                          <a:latin typeface="Cambria Math"/>
                        </a:rPr>
                        <a:t>20.8125</a:t>
                      </a:r>
                    </a:p>
                  </a:txBody>
                  <a:tcPr/>
                </a:tc>
                <a:extLst>
                  <a:ext uri="{0D108BD9-81ED-4DB2-BD59-A6C34878D82A}">
                    <a16:rowId xmlns:a16="http://schemas.microsoft.com/office/drawing/2014/main" val="10008"/>
                  </a:ext>
                </a:extLst>
              </a:tr>
              <a:tr h="370840">
                <a:tc>
                  <a:txBody>
                    <a:bodyPr/>
                    <a:lstStyle/>
                    <a:p>
                      <a:pPr algn="ctr">
                        <a:defRPr sz="1800"/>
                      </a:pPr>
                      <a:r>
                        <a:t>Jameis Winston, TB</a:t>
                      </a:r>
                    </a:p>
                  </a:txBody>
                  <a:tcPr/>
                </a:tc>
                <a:tc>
                  <a:txBody>
                    <a:bodyPr/>
                    <a:lstStyle/>
                    <a:p>
                      <a:pPr algn="ctr"/>
                      <a:r>
                        <a:rPr sz="1800">
                          <a:latin typeface="Cambria Math"/>
                        </a:rPr>
                        <a:t>19</a:t>
                      </a:r>
                    </a:p>
                  </a:txBody>
                  <a:tcPr/>
                </a:tc>
                <a:tc>
                  <a:txBody>
                    <a:bodyPr/>
                    <a:lstStyle/>
                    <a:p>
                      <a:pPr algn="ctr"/>
                      <a:r>
                        <a:rPr sz="1800">
                          <a:latin typeface="Cambria Math"/>
                        </a:rPr>
                        <a:t>6.3378</a:t>
                      </a:r>
                    </a:p>
                  </a:txBody>
                  <a:tcPr/>
                </a:tc>
                <a:extLst>
                  <a:ext uri="{0D108BD9-81ED-4DB2-BD59-A6C34878D82A}">
                    <a16:rowId xmlns:a16="http://schemas.microsoft.com/office/drawing/2014/main" val="1760370541"/>
                  </a:ext>
                </a:extLst>
              </a:tr>
              <a:tr h="370840">
                <a:tc>
                  <a:txBody>
                    <a:bodyPr/>
                    <a:lstStyle/>
                    <a:p>
                      <a:pPr algn="ctr">
                        <a:defRPr sz="1800"/>
                      </a:pPr>
                      <a:r>
                        <a:t>Matt Ryan, ATL</a:t>
                      </a:r>
                    </a:p>
                  </a:txBody>
                  <a:tcPr/>
                </a:tc>
                <a:tc>
                  <a:txBody>
                    <a:bodyPr/>
                    <a:lstStyle/>
                    <a:p>
                      <a:pPr algn="ctr"/>
                      <a:r>
                        <a:rPr sz="1800">
                          <a:latin typeface="Cambria Math"/>
                        </a:rPr>
                        <a:t>35</a:t>
                      </a:r>
                    </a:p>
                  </a:txBody>
                  <a:tcPr/>
                </a:tc>
                <a:tc>
                  <a:txBody>
                    <a:bodyPr/>
                    <a:lstStyle/>
                    <a:p>
                      <a:pPr algn="ctr"/>
                      <a:r>
                        <a:rPr sz="1800">
                          <a:latin typeface="Cambria Math"/>
                        </a:rPr>
                        <a:t>30.0000</a:t>
                      </a:r>
                    </a:p>
                  </a:txBody>
                  <a:tcPr/>
                </a:tc>
                <a:extLst>
                  <a:ext uri="{0D108BD9-81ED-4DB2-BD59-A6C34878D82A}">
                    <a16:rowId xmlns:a16="http://schemas.microsoft.com/office/drawing/2014/main" val="868566411"/>
                  </a:ext>
                </a:extLst>
              </a:tr>
              <a:tr h="370840">
                <a:tc>
                  <a:txBody>
                    <a:bodyPr/>
                    <a:lstStyle/>
                    <a:p>
                      <a:pPr algn="ctr">
                        <a:defRPr sz="1800"/>
                      </a:pPr>
                      <a:r>
                        <a:t>Jared Goff, LAR</a:t>
                      </a:r>
                    </a:p>
                  </a:txBody>
                  <a:tcPr/>
                </a:tc>
                <a:tc>
                  <a:txBody>
                    <a:bodyPr/>
                    <a:lstStyle/>
                    <a:p>
                      <a:pPr algn="ctr"/>
                      <a:r>
                        <a:rPr sz="1800">
                          <a:latin typeface="Cambria Math"/>
                        </a:rPr>
                        <a:t>32</a:t>
                      </a:r>
                    </a:p>
                  </a:txBody>
                  <a:tcPr/>
                </a:tc>
                <a:tc>
                  <a:txBody>
                    <a:bodyPr/>
                    <a:lstStyle/>
                    <a:p>
                      <a:pPr algn="ctr"/>
                      <a:r>
                        <a:rPr sz="1800" dirty="0">
                          <a:latin typeface="Cambria Math"/>
                        </a:rPr>
                        <a:t>6.9844</a:t>
                      </a:r>
                    </a:p>
                  </a:txBody>
                  <a:tcPr/>
                </a:tc>
                <a:extLst>
                  <a:ext uri="{0D108BD9-81ED-4DB2-BD59-A6C34878D82A}">
                    <a16:rowId xmlns:a16="http://schemas.microsoft.com/office/drawing/2014/main" val="2069755859"/>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3</a:t>
            </a:r>
            <a:endParaRPr sz="2800"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542925" indent="-542925">
              <a:defRPr sz="2800"/>
            </a:pPr>
            <a:r>
              <a:rPr lang="en-US" dirty="0"/>
              <a:t>a.	</a:t>
            </a:r>
            <a:r>
              <a:rPr dirty="0"/>
              <a:t>​To create a scatter plot of the data, we need to decide which variable to use on the </a:t>
            </a:r>
            <a:r>
              <a:rPr lang="en-US" i="1" dirty="0"/>
              <a:t>x</a:t>
            </a:r>
            <a:r>
              <a:rPr dirty="0"/>
              <a:t>-axis and which variable to use on the</a:t>
            </a:r>
            <a:r>
              <a:rPr lang="en-US" dirty="0"/>
              <a:t> </a:t>
            </a:r>
            <a:r>
              <a:rPr lang="en-US" i="1" dirty="0"/>
              <a:t>y</a:t>
            </a:r>
            <a:r>
              <a:rPr dirty="0"/>
              <a:t>-axis. Though many factors influence a starting quarterback's salary, their ability to throw touchdown passes would certainly be one of those factors. Therefore, let's draw the scatter plot such that the number of touchdown passes is indicated on the </a:t>
            </a:r>
            <a:r>
              <a:rPr lang="en-US" i="1" dirty="0"/>
              <a:t>x</a:t>
            </a:r>
            <a:r>
              <a:rPr dirty="0"/>
              <a:t>-axis and the annual salary is indicated along the </a:t>
            </a:r>
            <a:r>
              <a:rPr lang="en-US" i="1" dirty="0"/>
              <a:t>y</a:t>
            </a:r>
            <a:r>
              <a:rPr dirty="0"/>
              <a:t>-axis, as shown below.</a:t>
            </a:r>
          </a:p>
          <a:p>
            <a:r>
              <a:rP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4</a:t>
            </a:r>
            <a:endParaRPr sz="2800" dirty="0"/>
          </a:p>
        </p:txBody>
      </p:sp>
      <p:pic>
        <p:nvPicPr>
          <p:cNvPr id="5" name="Content Placeholder 4" descr="A scatterplot titled &quot;T D Passes (Touch Down Passes) versus Salary&quot; shows the relationship between the Touch down passes (on the x-axis) and the salary in millions (on the y-axis) for NFL quarterbacks. The x-axis ranges from 0 to 60 in increments of 10, and the y-axis ranges from 0 to 35 in increments of 5.&#10;The points plotted on the graph represent the intersection of the touch down passes and the salary.&#10;The points are arranged upward in a roughly linear fashion from left to right. There is a point at the bottom right that does not fall in the linear pattern.">
            <a:extLst>
              <a:ext uri="{FF2B5EF4-FFF2-40B4-BE49-F238E27FC236}">
                <a16:creationId xmlns:a16="http://schemas.microsoft.com/office/drawing/2014/main" id="{E7CE8F56-46FE-42AE-AD59-384F9B7EBE6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24847" y="1082675"/>
            <a:ext cx="4894306" cy="4849813"/>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5</a:t>
            </a:r>
            <a:endParaRPr sz="2800" dirty="0"/>
          </a:p>
        </p:txBody>
      </p:sp>
      <p:sp>
        <p:nvSpPr>
          <p:cNvPr id="3" name="Text Placeholder 2"/>
          <p:cNvSpPr>
            <a:spLocks noGrp="1"/>
          </p:cNvSpPr>
          <p:nvPr>
            <p:ph type="body" sz="quarter" idx="10"/>
          </p:nvPr>
        </p:nvSpPr>
        <p:spPr/>
        <p:txBody>
          <a:bodyPr>
            <a:normAutofit/>
          </a:bodyPr>
          <a:lstStyle/>
          <a:p>
            <a:pPr marL="361950" indent="-361950">
              <a:defRPr sz="2800"/>
            </a:pPr>
            <a:r>
              <a:rPr lang="en-US" dirty="0"/>
              <a:t>b.	</a:t>
            </a:r>
            <a:r>
              <a:rPr dirty="0"/>
              <a:t>​</a:t>
            </a:r>
            <a:r>
              <a:rPr sz="2800" dirty="0"/>
              <a:t>We will use technology to calculate the correlation, as we did in the previous example.</a:t>
            </a:r>
          </a:p>
          <a:p>
            <a:r>
              <a:rPr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a:t>
            </a:r>
            <a:r>
              <a:rPr lang="en-IN" dirty="0"/>
              <a:t>Explanatory Variable &amp; Response Variable</a:t>
            </a:r>
            <a:endParaRPr dirty="0"/>
          </a:p>
        </p:txBody>
      </p:sp>
      <p:sp>
        <p:nvSpPr>
          <p:cNvPr id="3" name="Text Placeholder 2"/>
          <p:cNvSpPr>
            <a:spLocks noGrp="1"/>
          </p:cNvSpPr>
          <p:nvPr>
            <p:ph type="body" sz="quarter" idx="10"/>
          </p:nvPr>
        </p:nvSpPr>
        <p:spPr>
          <a:xfrm>
            <a:off x="457200" y="1082078"/>
            <a:ext cx="8229600" cy="3261322"/>
          </a:xfrm>
        </p:spPr>
        <p:txBody>
          <a:bodyPr>
            <a:normAutofit/>
          </a:bodyPr>
          <a:lstStyle/>
          <a:p>
            <a:pPr marL="457200" indent="-457200">
              <a:buFont typeface="Arial" panose="020B0604020202020204" pitchFamily="34" charset="0"/>
              <a:buChar char="•"/>
            </a:pPr>
            <a:r>
              <a:rPr sz="2800" dirty="0"/>
              <a:t>An </a:t>
            </a:r>
            <a:r>
              <a:rPr sz="2800" b="1" dirty="0"/>
              <a:t>explanatory variable</a:t>
            </a:r>
            <a:r>
              <a:rPr sz="2800" dirty="0"/>
              <a:t>, also known as the </a:t>
            </a:r>
            <a:r>
              <a:rPr sz="2800" b="1" dirty="0"/>
              <a:t>predictor variable</a:t>
            </a:r>
            <a:r>
              <a:rPr sz="2800" dirty="0"/>
              <a:t> or </a:t>
            </a:r>
            <a:r>
              <a:rPr sz="2800" b="1" dirty="0"/>
              <a:t>independent variable</a:t>
            </a:r>
            <a:r>
              <a:rPr sz="2800" dirty="0"/>
              <a:t>, is the variable whose fluctuation in value influences a change in the value of another variable.</a:t>
            </a:r>
          </a:p>
          <a:p>
            <a:pPr marL="457200" indent="-457200">
              <a:buFont typeface="Arial" panose="020B0604020202020204" pitchFamily="34" charset="0"/>
              <a:buChar char="•"/>
            </a:pPr>
            <a:r>
              <a:rPr sz="2800" dirty="0"/>
              <a:t>A </a:t>
            </a:r>
            <a:r>
              <a:rPr sz="2800" b="1" dirty="0"/>
              <a:t>response variable</a:t>
            </a:r>
            <a:r>
              <a:rPr sz="2800" dirty="0"/>
              <a:t>, or the </a:t>
            </a:r>
            <a:r>
              <a:rPr sz="2800" b="1" dirty="0"/>
              <a:t>dependent variable</a:t>
            </a:r>
            <a:r>
              <a:rPr sz="2800" dirty="0"/>
              <a:t>, is the variable that has its value change as a result of a change in the value of the explanatory variable.</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6</a:t>
            </a:r>
            <a:endParaRPr sz="28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Using a TI-83/84 calculator, in the </a:t>
            </a:r>
            <a:r>
              <a:rPr sz="2800" b="1" dirty="0"/>
              <a:t>STAT</a:t>
            </a:r>
            <a:r>
              <a:rPr sz="2800" dirty="0"/>
              <a:t> menu choose </a:t>
            </a:r>
            <a:r>
              <a:rPr sz="2800" b="1" dirty="0"/>
              <a:t>Edit</a:t>
            </a:r>
            <a:r>
              <a:rPr sz="2800" dirty="0"/>
              <a:t> and enter the values for the </a:t>
            </a:r>
            <a:r>
              <a:rPr lang="en-US" sz="2800" i="1" dirty="0"/>
              <a:t>x</a:t>
            </a:r>
            <a:r>
              <a:rPr sz="2800" dirty="0"/>
              <a:t>-variable, touchdown passes, in List 1 (</a:t>
            </a:r>
            <a:r>
              <a:rPr sz="2800" b="1" dirty="0"/>
              <a:t>L1</a:t>
            </a:r>
            <a:r>
              <a:rPr sz="2800" dirty="0"/>
              <a:t>) and the values for the </a:t>
            </a:r>
            <a:r>
              <a:rPr lang="en-US" sz="2800" i="1" dirty="0"/>
              <a:t>y</a:t>
            </a:r>
            <a:r>
              <a:rPr sz="2800" dirty="0"/>
              <a:t>-variable, salary, in List 2 (</a:t>
            </a:r>
            <a:r>
              <a:rPr sz="2800" b="1" dirty="0"/>
              <a:t>L2</a:t>
            </a:r>
            <a:r>
              <a:rPr sz="2800" dirty="0"/>
              <a:t>). In the </a:t>
            </a:r>
            <a:r>
              <a:rPr sz="2800" b="1" dirty="0"/>
              <a:t>STAT </a:t>
            </a:r>
            <a:r>
              <a:rPr lang="en-US" b="1" dirty="0"/>
              <a:t>→</a:t>
            </a:r>
            <a:r>
              <a:rPr sz="2800" b="1" dirty="0"/>
              <a:t> CALC</a:t>
            </a:r>
            <a:r>
              <a:rPr sz="2800" dirty="0"/>
              <a:t> menu, choose </a:t>
            </a:r>
            <a:r>
              <a:rPr sz="2800" b="1" dirty="0" err="1"/>
              <a:t>LinReg</a:t>
            </a:r>
            <a:r>
              <a:rPr sz="2800" b="1" dirty="0"/>
              <a:t>(a</a:t>
            </a:r>
            <a:r>
              <a:rPr lang="en-US" sz="100" b="1" dirty="0"/>
              <a:t> </a:t>
            </a:r>
            <a:r>
              <a:rPr sz="2800" b="1" dirty="0" err="1"/>
              <a:t>x+b</a:t>
            </a:r>
            <a:r>
              <a:rPr sz="2800" b="1" dirty="0"/>
              <a:t>)</a:t>
            </a:r>
            <a:r>
              <a:rPr sz="2800" dirty="0"/>
              <a:t>. Press </a:t>
            </a:r>
            <a:r>
              <a:rPr sz="2800" b="1" dirty="0"/>
              <a:t>ENTER</a:t>
            </a:r>
            <a:r>
              <a:rPr sz="2800" dirty="0"/>
              <a:t> twice. The output screen is shown below. The value for the correlation coefficient, rounded to three decimals, is</a:t>
            </a:r>
            <a:r>
              <a:rPr lang="en-US" sz="2800" dirty="0"/>
              <a:t> </a:t>
            </a:r>
            <a:r>
              <a:rPr lang="en-US" sz="2800" i="1" dirty="0"/>
              <a:t>r</a:t>
            </a:r>
            <a:r>
              <a:rPr lang="en-US" sz="2800" dirty="0"/>
              <a:t> = 0.138.</a:t>
            </a:r>
            <a:endParaRPr sz="2800" dirty="0"/>
          </a:p>
          <a:p>
            <a:r>
              <a:rPr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 screenshot shows the calculation of regression, r as displayed on a calculator screen. The first line reads, LinReg. The second line reads, y equals ax plus b. The third line reads, a equals .1561420243. The fourth line reads, b equals 11.10009001. The fifth line reads, r square equals .0189791256. The sixth line reads, r equals .1377647474"/>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7</a:t>
            </a:r>
            <a:endParaRPr sz="2800" dirty="0"/>
          </a:p>
        </p:txBody>
      </p:sp>
      <p:pic>
        <p:nvPicPr>
          <p:cNvPr id="5" name="Content Placeholder 4" descr="A calculator screenshot shows the calculation of regression, r as displayed on a calculator screen. The first line reads, Linear Regression. The second line reads, y equals a x plus b. The third line reads, a equals 0.1561420243. The fourth line reads, b equals 11.10009001. The fifth line reads, r square equals 0.0189791256. The sixth line reads, r equals 0.1377647474">
            <a:extLst>
              <a:ext uri="{FF2B5EF4-FFF2-40B4-BE49-F238E27FC236}">
                <a16:creationId xmlns:a16="http://schemas.microsoft.com/office/drawing/2014/main" id="{71259F1A-65DB-4AC0-8689-114625ADB5A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8</a:t>
            </a:r>
            <a:endParaRPr sz="2800" dirty="0"/>
          </a:p>
        </p:txBody>
      </p:sp>
      <p:sp>
        <p:nvSpPr>
          <p:cNvPr id="3" name="Text Placeholder 2"/>
          <p:cNvSpPr>
            <a:spLocks noGrp="1"/>
          </p:cNvSpPr>
          <p:nvPr>
            <p:ph type="body" sz="quarter" idx="10"/>
          </p:nvPr>
        </p:nvSpPr>
        <p:spPr/>
        <p:txBody>
          <a:bodyPr>
            <a:normAutofit fontScale="85000" lnSpcReduction="10000"/>
          </a:bodyPr>
          <a:lstStyle/>
          <a:p>
            <a:pPr>
              <a:defRPr b="1"/>
            </a:pPr>
            <a:r>
              <a:rPr lang="en-US" dirty="0"/>
              <a:t>​</a:t>
            </a:r>
            <a:r>
              <a:rPr lang="en-US" sz="2800" dirty="0"/>
              <a:t>Microsoft Excel:</a:t>
            </a:r>
          </a:p>
          <a:p>
            <a:pPr>
              <a:defRPr sz="2800"/>
            </a:pPr>
            <a:r>
              <a:rPr lang="en-US" dirty="0"/>
              <a:t>​</a:t>
            </a:r>
            <a:r>
              <a:rPr lang="en-US" sz="2800" dirty="0"/>
              <a:t>As we saw in the previous example, Microsoft Excel calculates correlation using the formula </a:t>
            </a:r>
            <a:r>
              <a:rPr lang="en-US" sz="2800" b="1" dirty="0"/>
              <a:t>=CORREL(array 1,array 2)</a:t>
            </a:r>
            <a:r>
              <a:rPr lang="en-US" sz="2800" dirty="0"/>
              <a:t> where array 1 contains the </a:t>
            </a:r>
            <a:r>
              <a:rPr lang="en-US" sz="2800" i="1" dirty="0"/>
              <a:t>x</a:t>
            </a:r>
            <a:r>
              <a:rPr lang="en-US" sz="2800" dirty="0"/>
              <a:t>-values and array 2 contains the </a:t>
            </a:r>
            <a:r>
              <a:rPr lang="en-US" sz="2800" i="1" dirty="0"/>
              <a:t>y</a:t>
            </a:r>
            <a:r>
              <a:rPr lang="en-US" sz="2800" dirty="0"/>
              <a:t>-values. For this example, enter the number of touchdown passes in cells </a:t>
            </a:r>
            <a:r>
              <a:rPr lang="en-US" sz="2800" b="1" dirty="0"/>
              <a:t>A1</a:t>
            </a:r>
            <a:r>
              <a:rPr lang="en-US" sz="2800" dirty="0"/>
              <a:t> through </a:t>
            </a:r>
            <a:r>
              <a:rPr lang="en-US" sz="2800" b="1" dirty="0"/>
              <a:t>A10</a:t>
            </a:r>
            <a:r>
              <a:rPr lang="en-US" sz="2800" dirty="0"/>
              <a:t> and the salaries in cells </a:t>
            </a:r>
            <a:r>
              <a:rPr lang="en-US" sz="2800" b="1" dirty="0"/>
              <a:t>B1</a:t>
            </a:r>
            <a:r>
              <a:rPr lang="en-US" sz="2800" dirty="0"/>
              <a:t> through </a:t>
            </a:r>
            <a:r>
              <a:rPr lang="en-US" sz="2800" b="1" dirty="0"/>
              <a:t>B10</a:t>
            </a:r>
            <a:r>
              <a:rPr lang="en-US" sz="2800" dirty="0"/>
              <a:t>. Click an empty cell in the worksheet and type in the formula </a:t>
            </a:r>
            <a:r>
              <a:rPr lang="en-US" sz="2800" b="1" dirty="0"/>
              <a:t>=CORREL(A1:A10,B1:B10)</a:t>
            </a:r>
            <a:r>
              <a:rPr lang="en-US" sz="2800" dirty="0"/>
              <a:t>. The value for the correlation coefficient is </a:t>
            </a:r>
            <a:r>
              <a:rPr lang="en-US" i="1" dirty="0"/>
              <a:t>r</a:t>
            </a:r>
            <a:r>
              <a:rPr lang="en-US" dirty="0"/>
              <a:t> = 0.138</a:t>
            </a:r>
            <a:r>
              <a:rPr lang="en-US" sz="2800" dirty="0"/>
              <a:t>, rounded to three decimal places.</a:t>
            </a:r>
          </a:p>
          <a:p>
            <a:pPr>
              <a:defRPr sz="2800"/>
            </a:pPr>
            <a:r>
              <a:rPr lang="en-US" dirty="0"/>
              <a:t>​</a:t>
            </a:r>
            <a:r>
              <a:rPr lang="en-US" sz="2800" dirty="0"/>
              <a:t>Notice that both methods of technology produce the same precision for the correlation coefficient value, </a:t>
            </a:r>
            <a:r>
              <a:rPr lang="en-US" i="1" dirty="0"/>
              <a:t>r</a:t>
            </a:r>
            <a:r>
              <a:rPr lang="en-US" dirty="0"/>
              <a:t> = 0.138</a:t>
            </a:r>
            <a:r>
              <a:rPr lang="en-US" sz="2800" dirty="0"/>
              <a:t>. This is not a very strong correlation, which matches the fact that the points do not fall very close to a straight line in the scatter plot.</a:t>
            </a:r>
            <a:endParaRPr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9</a:t>
            </a:r>
            <a:endParaRPr sz="2800"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c.	</a:t>
            </a:r>
            <a:r>
              <a:rPr dirty="0"/>
              <a:t>​</a:t>
            </a:r>
            <a:r>
              <a:rPr sz="2800" dirty="0"/>
              <a:t>The values for Patrick Mahomes are the ones in the first row of the table. Removing these values from the data set and using your preferred method for calculating correlation gives</a:t>
            </a:r>
            <a:r>
              <a:rPr lang="en-US" sz="2800" dirty="0"/>
              <a:t> </a:t>
            </a:r>
            <a:r>
              <a:rPr lang="en-US" sz="2800" i="1" dirty="0"/>
              <a:t>r</a:t>
            </a:r>
            <a:r>
              <a:rPr lang="en-US" sz="2800" dirty="0"/>
              <a:t> = 0.771. </a:t>
            </a:r>
            <a:r>
              <a:rPr sz="2800" dirty="0"/>
              <a:t>This is a strong positive correlation, unlike the correlation that included Patrick Mahomes' values in part </a:t>
            </a:r>
            <a:r>
              <a:rPr sz="2800" b="1" dirty="0"/>
              <a:t>b</a:t>
            </a:r>
            <a:r>
              <a:rPr sz="28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12.1.4: Describing the Linear Relationship Between Two Variables, Graphically and Numerically</a:t>
            </a:r>
            <a:r>
              <a:rPr lang="en-US" sz="2800" baseline="-25000" dirty="0"/>
              <a:t>10</a:t>
            </a:r>
            <a:r>
              <a:rPr sz="2800" dirty="0"/>
              <a:t> </a:t>
            </a:r>
          </a:p>
        </p:txBody>
      </p:sp>
      <p:sp>
        <p:nvSpPr>
          <p:cNvPr id="3" name="Text Placeholder 2"/>
          <p:cNvSpPr>
            <a:spLocks noGrp="1"/>
          </p:cNvSpPr>
          <p:nvPr>
            <p:ph type="body" sz="quarter" idx="10"/>
          </p:nvPr>
        </p:nvSpPr>
        <p:spPr/>
        <p:txBody>
          <a:bodyPr>
            <a:normAutofit fontScale="92500" lnSpcReduction="20000"/>
          </a:bodyPr>
          <a:lstStyle/>
          <a:p>
            <a:pPr marL="542925" indent="-542925">
              <a:defRPr sz="2800"/>
            </a:pPr>
            <a:r>
              <a:rPr lang="en-US" dirty="0"/>
              <a:t>d.	</a:t>
            </a:r>
            <a:r>
              <a:rPr dirty="0"/>
              <a:t>​</a:t>
            </a:r>
            <a:r>
              <a:rPr sz="2800" dirty="0"/>
              <a:t>By removing Patrick Mahomes' values, the correlation changes from a fairly weak positive correlation to a strong positive correlation. Why did removing one pair of data change the value of the correlation so significantly? The reason can be seen in the scatter plot. Note that Patrick Mahomes' salary is the smallest salary in the list and that he threw for more touchdowns than anyone else in the list. Thus, his pair of values can be seen in the scatter plot as the point in the bottom right of the graph. This point is an </a:t>
            </a:r>
            <a:r>
              <a:rPr sz="2800" b="1" dirty="0"/>
              <a:t>outlier</a:t>
            </a:r>
            <a:r>
              <a:rPr sz="2800" dirty="0"/>
              <a:t> in the data set, as it does not fall in line with the other points in the graph. If you look only at the other data values in the graph, you can see that they form a linear pattern that is fairly close to a straight line, and thus would have a strong correlation.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Determining Statistical Significance for the Pearson Correlation Coefficient</a:t>
            </a:r>
            <a:endParaRPr dirty="0"/>
          </a:p>
        </p:txBody>
      </p:sp>
      <p:sp>
        <p:nvSpPr>
          <p:cNvPr id="3" name="Text Placeholder 2"/>
          <p:cNvSpPr>
            <a:spLocks noGrp="1"/>
          </p:cNvSpPr>
          <p:nvPr>
            <p:ph type="body" sz="quarter" idx="10"/>
          </p:nvPr>
        </p:nvSpPr>
        <p:spPr>
          <a:xfrm>
            <a:off x="457200" y="1082078"/>
            <a:ext cx="8229600" cy="1127722"/>
          </a:xfrm>
        </p:spPr>
        <p:txBody>
          <a:bodyPr>
            <a:normAutofit/>
          </a:bodyPr>
          <a:lstStyle/>
          <a:p>
            <a:pPr marL="457200" indent="-457200">
              <a:buFont typeface="Arial" panose="020B0604020202020204" pitchFamily="34" charset="0"/>
              <a:buChar char="•"/>
              <a:defRPr sz="2800"/>
            </a:pPr>
            <a:r>
              <a:rPr dirty="0"/>
              <a:t>A sample correlation coefficient,</a:t>
            </a:r>
            <a:r>
              <a:rPr lang="en-US" dirty="0"/>
              <a:t> </a:t>
            </a:r>
            <a:r>
              <a:rPr lang="en-US" i="1" dirty="0"/>
              <a:t>r</a:t>
            </a:r>
            <a:r>
              <a:rPr dirty="0"/>
              <a:t>, is statistically significant if</a:t>
            </a:r>
          </a:p>
        </p:txBody>
      </p:sp>
      <p:pic>
        <p:nvPicPr>
          <p:cNvPr id="6" name="Picture 5" descr="The absolute value of r is greater than or equal to r subscript alpha.">
            <a:extLst>
              <a:ext uri="{FF2B5EF4-FFF2-40B4-BE49-F238E27FC236}">
                <a16:creationId xmlns:a16="http://schemas.microsoft.com/office/drawing/2014/main" id="{60884421-E2FA-10C8-63D8-ED4389C73B40}"/>
              </a:ext>
            </a:extLst>
          </p:cNvPr>
          <p:cNvPicPr>
            <a:picLocks noChangeAspect="1"/>
          </p:cNvPicPr>
          <p:nvPr/>
        </p:nvPicPr>
        <p:blipFill>
          <a:blip r:embed="rId2"/>
          <a:stretch>
            <a:fillRect/>
          </a:stretch>
        </p:blipFill>
        <p:spPr>
          <a:xfrm>
            <a:off x="2819400" y="1600200"/>
            <a:ext cx="876300" cy="4667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sz="2800" dirty="0"/>
              <a:t>Example 12.1.5: Using a Table of Critical Values to Determine Significance of a Linear Relationship</a:t>
            </a:r>
            <a:r>
              <a:rPr lang="en-US" sz="2800" baseline="-25000" dirty="0"/>
              <a:t>1</a:t>
            </a:r>
            <a:endParaRPr sz="2800" baseline="-25000" dirty="0"/>
          </a:p>
        </p:txBody>
      </p:sp>
      <p:sp>
        <p:nvSpPr>
          <p:cNvPr id="3" name="Text Placeholder 2"/>
          <p:cNvSpPr>
            <a:spLocks noGrp="1"/>
          </p:cNvSpPr>
          <p:nvPr>
            <p:ph type="body" sz="quarter" idx="10"/>
          </p:nvPr>
        </p:nvSpPr>
        <p:spPr/>
        <p:txBody>
          <a:bodyPr>
            <a:normAutofit/>
          </a:bodyPr>
          <a:lstStyle/>
          <a:p>
            <a:r>
              <a:rPr sz="2800" dirty="0"/>
              <a:t>Use the critical values in the Pearson Correlation Coefficient table to determine if the correlation between the number of passing touchdowns and base salary from a previous example is statistically significant using a </a:t>
            </a:r>
            <a:r>
              <a:rPr sz="2800" dirty="0">
                <a:latin typeface="Cambria Math"/>
              </a:rPr>
              <a:t>0.05</a:t>
            </a:r>
            <a:r>
              <a:rPr sz="2800" dirty="0"/>
              <a:t> level of significance:</a:t>
            </a:r>
          </a:p>
          <a:p>
            <a:pPr marL="447675" indent="-447675">
              <a:defRPr sz="2800"/>
            </a:pPr>
            <a:r>
              <a:rPr lang="en-US" dirty="0"/>
              <a:t>a.	</a:t>
            </a:r>
            <a:r>
              <a:rPr dirty="0"/>
              <a:t>​</a:t>
            </a:r>
            <a:r>
              <a:rPr sz="2800" dirty="0"/>
              <a:t>Using the values of all </a:t>
            </a:r>
            <a:r>
              <a:rPr sz="2800" dirty="0">
                <a:latin typeface="Cambria Math"/>
              </a:rPr>
              <a:t>10</a:t>
            </a:r>
            <a:r>
              <a:rPr sz="2800" dirty="0"/>
              <a:t> quarterbacks</a:t>
            </a:r>
          </a:p>
          <a:p>
            <a:pPr marL="447675" indent="-447675">
              <a:defRPr sz="2800"/>
            </a:pPr>
            <a:r>
              <a:rPr lang="en-US" dirty="0"/>
              <a:t>b.	</a:t>
            </a:r>
            <a:r>
              <a:rPr dirty="0"/>
              <a:t>​</a:t>
            </a:r>
            <a:r>
              <a:rPr sz="2800" dirty="0"/>
              <a:t>Excluding Patrick Mahomes' values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12.1.5: Using a Table of Critical Values to Determine Significance of a Linear Relationship</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Begin by finding the critical value for</a:t>
            </a:r>
            <a:r>
              <a:rPr lang="en-US" sz="2800" dirty="0"/>
              <a:t> </a:t>
            </a:r>
            <a:r>
              <a:rPr lang="el-GR" sz="2800" dirty="0">
                <a:latin typeface="Cambria Math" panose="02040503050406030204" pitchFamily="18" charset="0"/>
                <a:ea typeface="Cambria Math" panose="02040503050406030204" pitchFamily="18" charset="0"/>
              </a:rPr>
              <a:t>α</a:t>
            </a:r>
            <a:r>
              <a:rPr lang="en-US" sz="2800" dirty="0"/>
              <a:t> = 0.05</a:t>
            </a:r>
            <a:r>
              <a:rPr sz="2800" dirty="0"/>
              <a:t> with</a:t>
            </a:r>
            <a:r>
              <a:rPr lang="en-US" sz="2800" dirty="0"/>
              <a:t> </a:t>
            </a:r>
            <a:br>
              <a:rPr lang="en-US" sz="2800" dirty="0"/>
            </a:br>
            <a:r>
              <a:rPr lang="en-US" sz="2800" i="1" dirty="0"/>
              <a:t>n</a:t>
            </a:r>
            <a:r>
              <a:rPr lang="en-US" sz="2800" dirty="0"/>
              <a:t> = 10</a:t>
            </a:r>
            <a:r>
              <a:rPr sz="2800" dirty="0"/>
              <a:t> in the Pearson Correlation Coefficient table. The critical value is found where the row for</a:t>
            </a:r>
            <a:r>
              <a:rPr lang="en-US" i="1" dirty="0"/>
              <a:t> n</a:t>
            </a:r>
            <a:r>
              <a:rPr lang="en-US" dirty="0"/>
              <a:t> = 10</a:t>
            </a:r>
            <a:r>
              <a:rPr sz="2800" dirty="0"/>
              <a:t> intersects the column for</a:t>
            </a:r>
            <a:r>
              <a:rPr lang="en-US" sz="2800" dirty="0"/>
              <a:t> </a:t>
            </a:r>
            <a:r>
              <a:rPr lang="el-GR" dirty="0">
                <a:latin typeface="Cambria Math" panose="02040503050406030204" pitchFamily="18" charset="0"/>
                <a:ea typeface="Cambria Math" panose="02040503050406030204" pitchFamily="18" charset="0"/>
              </a:rPr>
              <a:t>α</a:t>
            </a:r>
            <a:r>
              <a:rPr lang="en-US" dirty="0"/>
              <a:t> = 0.05</a:t>
            </a:r>
            <a:r>
              <a:rPr sz="2800" dirty="0"/>
              <a:t>.</a:t>
            </a:r>
          </a:p>
          <a:p>
            <a:r>
              <a:rPr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12.1.5: Using a Table of Critical Values to Determine Significance of a Linear Relationship</a:t>
            </a:r>
            <a:r>
              <a:rPr lang="en-US" sz="2800" baseline="-25000" dirty="0"/>
              <a:t>3</a:t>
            </a:r>
            <a:endParaRPr sz="2800" dirty="0"/>
          </a:p>
        </p:txBody>
      </p:sp>
      <mc:AlternateContent xmlns:mc="http://schemas.openxmlformats.org/markup-compatibility/2006" xmlns:a14="http://schemas.microsoft.com/office/drawing/2010/main">
        <mc:Choice Requires="a14">
          <p:graphicFrame>
            <p:nvGraphicFramePr>
              <p:cNvPr id="3" name="Table Placeholder 2" descr="The table presents critical values for different sample sizes n at significance levels alpha equals 0.05 and alpha equals 0.01.&#10;&#10;For n equals 6, the critical values are 0.811 for alpha equals 0.05 and 0.917 for alpha equals 0.01.&#10;For n equals 7, the critical values are 0.754 for alpha equals 0.05 and 0.875 for alpha equals 0.01.&#10;For n equals 8, the critical values are 0.707 for alpha equals 0.05 and 0.834 for alpha equals 0.01.&#10;For n equals 9, the critical values are 0.666 for alpha equals 0.05 and 0.798 for alpha equals 0.01.&#10;For n equals 10, the critical values are 0.632 for alpha equals 0.05 highlighted and 0.765 for alpha equals 0.01.&#10;For n equals 11, the critical values are 0.602 for alpha equals 0.05 and 0.735 for alpha equals 0.01.&#10;For n equals 12, the critical values are 0.576 for alpha equals 0.05 and 0.708 for alpha equals 0.01."/>
              <p:cNvGraphicFramePr>
                <a:graphicFrameLocks noGrp="1"/>
              </p:cNvGraphicFramePr>
              <p:nvPr>
                <p:ph type="tbl" sz="quarter" idx="10"/>
                <p:extLst>
                  <p:ext uri="{D42A27DB-BD31-4B8C-83A1-F6EECF244321}">
                    <p14:modId xmlns:p14="http://schemas.microsoft.com/office/powerpoint/2010/main" val="1817201610"/>
                  </p:ext>
                </p:extLst>
              </p:nvPr>
            </p:nvGraphicFramePr>
            <p:xfrm>
              <a:off x="838200" y="1371600"/>
              <a:ext cx="7315200" cy="3161680"/>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95210">
                    <a:tc>
                      <a:txBody>
                        <a:bodyPr/>
                        <a:lstStyle/>
                        <a:p>
                          <a:pPr algn="ctr">
                            <a:defRPr sz="1800" b="1">
                              <a:solidFill>
                                <a:schemeClr val="tx1"/>
                              </a:solidFill>
                            </a:defRPr>
                          </a:pPr>
                          <a:r>
                            <a:t>n</a:t>
                          </a:r>
                        </a:p>
                      </a:txBody>
                      <a:tcPr/>
                    </a:tc>
                    <a:tc>
                      <a:txBody>
                        <a:bodyPr/>
                        <a:lstStyle/>
                        <a:p>
                          <a:pPr algn="ctr">
                            <a:defRPr sz="1800" b="1">
                              <a:solidFill>
                                <a:schemeClr val="tx1"/>
                              </a:solidFill>
                            </a:defRPr>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𝛼</m:t>
                                </m:r>
                                <m:r>
                                  <a:rPr sz="1800">
                                    <a:latin typeface="Cambria Math" panose="02040503050406030204" pitchFamily="18" charset="0"/>
                                  </a:rPr>
                                  <m:t>=0.05</m:t>
                                </m:r>
                              </m:oMath>
                            </m:oMathPara>
                          </a14:m>
                          <a:endParaRPr/>
                        </a:p>
                      </a:txBody>
                      <a:tcPr/>
                    </a:tc>
                    <a:tc>
                      <a:txBody>
                        <a:bodyPr/>
                        <a:lstStyle/>
                        <a:p>
                          <a:pPr algn="ctr">
                            <a:defRPr sz="1800" b="1">
                              <a:solidFill>
                                <a:schemeClr val="tx1"/>
                              </a:solidFill>
                            </a:defRPr>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𝛼</m:t>
                                </m:r>
                                <m:r>
                                  <a:rPr sz="1800">
                                    <a:latin typeface="Cambria Math" panose="02040503050406030204" pitchFamily="18" charset="0"/>
                                  </a:rPr>
                                  <m:t>=0.01</m:t>
                                </m:r>
                              </m:oMath>
                            </m:oMathPara>
                          </a14:m>
                          <a:endParaRPr/>
                        </a:p>
                      </a:txBody>
                      <a:tcPr/>
                    </a:tc>
                    <a:extLst>
                      <a:ext uri="{0D108BD9-81ED-4DB2-BD59-A6C34878D82A}">
                        <a16:rowId xmlns:a16="http://schemas.microsoft.com/office/drawing/2014/main" val="10000"/>
                      </a:ext>
                    </a:extLst>
                  </a:tr>
                  <a:tr h="395210">
                    <a:tc>
                      <a:txBody>
                        <a:bodyPr/>
                        <a:lstStyle/>
                        <a:p>
                          <a:pPr algn="ctr">
                            <a:defRPr>
                              <a:solidFill>
                                <a:schemeClr val="tx1"/>
                              </a:solidFill>
                            </a:defRPr>
                          </a:pPr>
                          <a:r>
                            <a:rPr sz="1800"/>
                            <a:t>6</a:t>
                          </a:r>
                          <a:endParaRPr sz="1800">
                            <a:latin typeface="Cambria Math"/>
                          </a:endParaRPr>
                        </a:p>
                      </a:txBody>
                      <a:tcPr/>
                    </a:tc>
                    <a:tc>
                      <a:txBody>
                        <a:bodyPr/>
                        <a:lstStyle/>
                        <a:p>
                          <a:pPr algn="ctr">
                            <a:defRPr>
                              <a:solidFill>
                                <a:schemeClr val="tx1"/>
                              </a:solidFill>
                            </a:defRPr>
                          </a:pPr>
                          <a:r>
                            <a:rPr sz="1800" dirty="0"/>
                            <a:t>0.811</a:t>
                          </a:r>
                          <a:endParaRPr sz="1800" dirty="0">
                            <a:latin typeface="Cambria Math"/>
                          </a:endParaRPr>
                        </a:p>
                      </a:txBody>
                      <a:tcPr/>
                    </a:tc>
                    <a:tc>
                      <a:txBody>
                        <a:bodyPr/>
                        <a:lstStyle/>
                        <a:p>
                          <a:pPr algn="ctr">
                            <a:defRPr>
                              <a:solidFill>
                                <a:schemeClr val="tx1"/>
                              </a:solidFill>
                            </a:defRPr>
                          </a:pPr>
                          <a:r>
                            <a:rPr sz="1800"/>
                            <a:t>0.917</a:t>
                          </a:r>
                          <a:endParaRPr sz="1800">
                            <a:latin typeface="Cambria Math"/>
                          </a:endParaRPr>
                        </a:p>
                      </a:txBody>
                      <a:tcPr/>
                    </a:tc>
                    <a:extLst>
                      <a:ext uri="{0D108BD9-81ED-4DB2-BD59-A6C34878D82A}">
                        <a16:rowId xmlns:a16="http://schemas.microsoft.com/office/drawing/2014/main" val="10001"/>
                      </a:ext>
                    </a:extLst>
                  </a:tr>
                  <a:tr h="395210">
                    <a:tc>
                      <a:txBody>
                        <a:bodyPr/>
                        <a:lstStyle/>
                        <a:p>
                          <a:pPr algn="ctr">
                            <a:defRPr>
                              <a:solidFill>
                                <a:schemeClr val="tx1"/>
                              </a:solidFill>
                            </a:defRPr>
                          </a:pPr>
                          <a:r>
                            <a:rPr sz="1800"/>
                            <a:t>7</a:t>
                          </a:r>
                          <a:endParaRPr sz="1800">
                            <a:latin typeface="Cambria Math"/>
                          </a:endParaRPr>
                        </a:p>
                      </a:txBody>
                      <a:tcPr/>
                    </a:tc>
                    <a:tc>
                      <a:txBody>
                        <a:bodyPr/>
                        <a:lstStyle/>
                        <a:p>
                          <a:pPr algn="ctr">
                            <a:defRPr>
                              <a:solidFill>
                                <a:schemeClr val="tx1"/>
                              </a:solidFill>
                            </a:defRPr>
                          </a:pPr>
                          <a:r>
                            <a:rPr sz="1800"/>
                            <a:t>0.754</a:t>
                          </a:r>
                          <a:endParaRPr sz="1800">
                            <a:latin typeface="Cambria Math"/>
                          </a:endParaRPr>
                        </a:p>
                      </a:txBody>
                      <a:tcPr/>
                    </a:tc>
                    <a:tc>
                      <a:txBody>
                        <a:bodyPr/>
                        <a:lstStyle/>
                        <a:p>
                          <a:pPr algn="ctr">
                            <a:defRPr>
                              <a:solidFill>
                                <a:schemeClr val="tx1"/>
                              </a:solidFill>
                            </a:defRPr>
                          </a:pPr>
                          <a:r>
                            <a:rPr sz="1800"/>
                            <a:t>0.875</a:t>
                          </a:r>
                          <a:endParaRPr sz="1800">
                            <a:latin typeface="Cambria Math"/>
                          </a:endParaRPr>
                        </a:p>
                      </a:txBody>
                      <a:tcPr/>
                    </a:tc>
                    <a:extLst>
                      <a:ext uri="{0D108BD9-81ED-4DB2-BD59-A6C34878D82A}">
                        <a16:rowId xmlns:a16="http://schemas.microsoft.com/office/drawing/2014/main" val="10002"/>
                      </a:ext>
                    </a:extLst>
                  </a:tr>
                  <a:tr h="395210">
                    <a:tc>
                      <a:txBody>
                        <a:bodyPr/>
                        <a:lstStyle/>
                        <a:p>
                          <a:pPr algn="ctr">
                            <a:defRPr>
                              <a:solidFill>
                                <a:schemeClr val="tx1"/>
                              </a:solidFill>
                            </a:defRPr>
                          </a:pPr>
                          <a:r>
                            <a:rPr sz="1800"/>
                            <a:t>8</a:t>
                          </a:r>
                          <a:endParaRPr sz="1800">
                            <a:latin typeface="Cambria Math"/>
                          </a:endParaRPr>
                        </a:p>
                      </a:txBody>
                      <a:tcPr/>
                    </a:tc>
                    <a:tc>
                      <a:txBody>
                        <a:bodyPr/>
                        <a:lstStyle/>
                        <a:p>
                          <a:pPr algn="ctr">
                            <a:defRPr>
                              <a:solidFill>
                                <a:schemeClr val="tx1"/>
                              </a:solidFill>
                            </a:defRPr>
                          </a:pPr>
                          <a:r>
                            <a:rPr sz="1800"/>
                            <a:t>0.707</a:t>
                          </a:r>
                          <a:endParaRPr sz="1800">
                            <a:latin typeface="Cambria Math"/>
                          </a:endParaRPr>
                        </a:p>
                      </a:txBody>
                      <a:tcPr/>
                    </a:tc>
                    <a:tc>
                      <a:txBody>
                        <a:bodyPr/>
                        <a:lstStyle/>
                        <a:p>
                          <a:pPr algn="ctr">
                            <a:defRPr>
                              <a:solidFill>
                                <a:schemeClr val="tx1"/>
                              </a:solidFill>
                            </a:defRPr>
                          </a:pPr>
                          <a:r>
                            <a:rPr sz="1800"/>
                            <a:t>0.834</a:t>
                          </a:r>
                          <a:endParaRPr sz="1800">
                            <a:latin typeface="Cambria Math"/>
                          </a:endParaRPr>
                        </a:p>
                      </a:txBody>
                      <a:tcPr/>
                    </a:tc>
                    <a:extLst>
                      <a:ext uri="{0D108BD9-81ED-4DB2-BD59-A6C34878D82A}">
                        <a16:rowId xmlns:a16="http://schemas.microsoft.com/office/drawing/2014/main" val="10003"/>
                      </a:ext>
                    </a:extLst>
                  </a:tr>
                  <a:tr h="395210">
                    <a:tc>
                      <a:txBody>
                        <a:bodyPr/>
                        <a:lstStyle/>
                        <a:p>
                          <a:pPr algn="ctr">
                            <a:defRPr>
                              <a:solidFill>
                                <a:schemeClr val="tx1"/>
                              </a:solidFill>
                            </a:defRPr>
                          </a:pPr>
                          <a:r>
                            <a:rPr sz="1800"/>
                            <a:t>9</a:t>
                          </a:r>
                          <a:endParaRPr sz="1800">
                            <a:latin typeface="Cambria Math"/>
                          </a:endParaRPr>
                        </a:p>
                      </a:txBody>
                      <a:tcPr/>
                    </a:tc>
                    <a:tc>
                      <a:txBody>
                        <a:bodyPr/>
                        <a:lstStyle/>
                        <a:p>
                          <a:pPr algn="ctr">
                            <a:defRPr>
                              <a:solidFill>
                                <a:schemeClr val="tx1"/>
                              </a:solidFill>
                            </a:defRPr>
                          </a:pPr>
                          <a:r>
                            <a:rPr sz="1800"/>
                            <a:t>0.666</a:t>
                          </a:r>
                          <a:endParaRPr sz="1800">
                            <a:latin typeface="Cambria Math"/>
                          </a:endParaRPr>
                        </a:p>
                      </a:txBody>
                      <a:tcPr/>
                    </a:tc>
                    <a:tc>
                      <a:txBody>
                        <a:bodyPr/>
                        <a:lstStyle/>
                        <a:p>
                          <a:pPr algn="ctr">
                            <a:defRPr>
                              <a:solidFill>
                                <a:schemeClr val="tx1"/>
                              </a:solidFill>
                            </a:defRPr>
                          </a:pPr>
                          <a:r>
                            <a:rPr sz="1800"/>
                            <a:t>0.798</a:t>
                          </a:r>
                          <a:endParaRPr sz="1800">
                            <a:latin typeface="Cambria Math"/>
                          </a:endParaRPr>
                        </a:p>
                      </a:txBody>
                      <a:tcPr/>
                    </a:tc>
                    <a:extLst>
                      <a:ext uri="{0D108BD9-81ED-4DB2-BD59-A6C34878D82A}">
                        <a16:rowId xmlns:a16="http://schemas.microsoft.com/office/drawing/2014/main" val="10004"/>
                      </a:ext>
                    </a:extLst>
                  </a:tr>
                  <a:tr h="395210">
                    <a:tc>
                      <a:txBody>
                        <a:bodyPr/>
                        <a:lstStyle/>
                        <a:p>
                          <a:pPr algn="ctr">
                            <a:defRPr>
                              <a:solidFill>
                                <a:schemeClr val="tx1"/>
                              </a:solidFill>
                            </a:defRPr>
                          </a:pPr>
                          <a:r>
                            <a:rPr sz="1800"/>
                            <a:t>10</a:t>
                          </a:r>
                          <a:endParaRPr sz="1800">
                            <a:latin typeface="Cambria Math"/>
                          </a:endParaRPr>
                        </a:p>
                      </a:txBody>
                      <a:tcPr/>
                    </a:tc>
                    <a:tc>
                      <a:txBody>
                        <a:bodyPr/>
                        <a:lstStyle/>
                        <a:p>
                          <a:pPr algn="ctr">
                            <a:defRPr sz="1800">
                              <a:solidFill>
                                <a:schemeClr val="tx1"/>
                              </a:solidFill>
                            </a:defRPr>
                          </a:pPr>
                          <a:r>
                            <a:rPr sz="1800" dirty="0">
                              <a:highlight>
                                <a:srgbClr val="FFFF00"/>
                              </a:highlight>
                            </a:rPr>
                            <a:t>0.632</a:t>
                          </a:r>
                          <a:endParaRPr sz="1800" dirty="0">
                            <a:highlight>
                              <a:srgbClr val="FFFF00"/>
                            </a:highlight>
                            <a:latin typeface="Cambria Math"/>
                          </a:endParaRPr>
                        </a:p>
                      </a:txBody>
                      <a:tcPr/>
                    </a:tc>
                    <a:tc>
                      <a:txBody>
                        <a:bodyPr/>
                        <a:lstStyle/>
                        <a:p>
                          <a:pPr algn="ctr">
                            <a:defRPr>
                              <a:solidFill>
                                <a:schemeClr val="tx1"/>
                              </a:solidFill>
                            </a:defRPr>
                          </a:pPr>
                          <a:r>
                            <a:rPr sz="1800"/>
                            <a:t>0.765</a:t>
                          </a:r>
                          <a:endParaRPr sz="1800">
                            <a:latin typeface="Cambria Math"/>
                          </a:endParaRPr>
                        </a:p>
                      </a:txBody>
                      <a:tcPr/>
                    </a:tc>
                    <a:extLst>
                      <a:ext uri="{0D108BD9-81ED-4DB2-BD59-A6C34878D82A}">
                        <a16:rowId xmlns:a16="http://schemas.microsoft.com/office/drawing/2014/main" val="10005"/>
                      </a:ext>
                    </a:extLst>
                  </a:tr>
                  <a:tr h="395210">
                    <a:tc>
                      <a:txBody>
                        <a:bodyPr/>
                        <a:lstStyle/>
                        <a:p>
                          <a:pPr algn="ctr">
                            <a:defRPr>
                              <a:solidFill>
                                <a:schemeClr val="tx1"/>
                              </a:solidFill>
                            </a:defRPr>
                          </a:pPr>
                          <a:r>
                            <a:rPr sz="1800"/>
                            <a:t>11</a:t>
                          </a:r>
                          <a:endParaRPr sz="1800">
                            <a:latin typeface="Cambria Math"/>
                          </a:endParaRPr>
                        </a:p>
                      </a:txBody>
                      <a:tcPr/>
                    </a:tc>
                    <a:tc>
                      <a:txBody>
                        <a:bodyPr/>
                        <a:lstStyle/>
                        <a:p>
                          <a:pPr algn="ctr">
                            <a:defRPr>
                              <a:solidFill>
                                <a:schemeClr val="tx1"/>
                              </a:solidFill>
                            </a:defRPr>
                          </a:pPr>
                          <a:r>
                            <a:rPr sz="1800"/>
                            <a:t>0.602</a:t>
                          </a:r>
                          <a:endParaRPr sz="1800">
                            <a:latin typeface="Cambria Math"/>
                          </a:endParaRPr>
                        </a:p>
                      </a:txBody>
                      <a:tcPr/>
                    </a:tc>
                    <a:tc>
                      <a:txBody>
                        <a:bodyPr/>
                        <a:lstStyle/>
                        <a:p>
                          <a:pPr algn="ctr">
                            <a:defRPr>
                              <a:solidFill>
                                <a:schemeClr val="tx1"/>
                              </a:solidFill>
                            </a:defRPr>
                          </a:pPr>
                          <a:r>
                            <a:rPr sz="1800"/>
                            <a:t>0.735</a:t>
                          </a:r>
                          <a:endParaRPr sz="1800">
                            <a:latin typeface="Cambria Math"/>
                          </a:endParaRPr>
                        </a:p>
                      </a:txBody>
                      <a:tcPr/>
                    </a:tc>
                    <a:extLst>
                      <a:ext uri="{0D108BD9-81ED-4DB2-BD59-A6C34878D82A}">
                        <a16:rowId xmlns:a16="http://schemas.microsoft.com/office/drawing/2014/main" val="10006"/>
                      </a:ext>
                    </a:extLst>
                  </a:tr>
                  <a:tr h="395210">
                    <a:tc>
                      <a:txBody>
                        <a:bodyPr/>
                        <a:lstStyle/>
                        <a:p>
                          <a:pPr algn="ctr">
                            <a:defRPr>
                              <a:solidFill>
                                <a:schemeClr val="tx1"/>
                              </a:solidFill>
                            </a:defRPr>
                          </a:pPr>
                          <a:r>
                            <a:rPr sz="1800"/>
                            <a:t>12</a:t>
                          </a:r>
                          <a:endParaRPr sz="1800">
                            <a:latin typeface="Cambria Math"/>
                          </a:endParaRPr>
                        </a:p>
                      </a:txBody>
                      <a:tcPr/>
                    </a:tc>
                    <a:tc>
                      <a:txBody>
                        <a:bodyPr/>
                        <a:lstStyle/>
                        <a:p>
                          <a:pPr algn="ctr">
                            <a:defRPr>
                              <a:solidFill>
                                <a:schemeClr val="tx1"/>
                              </a:solidFill>
                            </a:defRPr>
                          </a:pPr>
                          <a:r>
                            <a:rPr sz="1800" dirty="0"/>
                            <a:t>0.576</a:t>
                          </a:r>
                          <a:endParaRPr sz="1800" dirty="0">
                            <a:latin typeface="Cambria Math"/>
                          </a:endParaRPr>
                        </a:p>
                      </a:txBody>
                      <a:tcPr/>
                    </a:tc>
                    <a:tc>
                      <a:txBody>
                        <a:bodyPr/>
                        <a:lstStyle/>
                        <a:p>
                          <a:pPr algn="ctr">
                            <a:defRPr>
                              <a:solidFill>
                                <a:schemeClr val="tx1"/>
                              </a:solidFill>
                            </a:defRPr>
                          </a:pPr>
                          <a:r>
                            <a:rPr sz="1800" dirty="0"/>
                            <a:t>0.708</a:t>
                          </a:r>
                          <a:endParaRPr sz="1800" dirty="0">
                            <a:latin typeface="Cambria Math"/>
                          </a:endParaRPr>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presents critical values for different sample sizes n at significance levels alpha equals 0.05 and alpha equals 0.01.&#10;&#10;For n equals 6, the critical values are 0.811 for alpha equals 0.05 and 0.917 for alpha equals 0.01.&#10;For n equals 7, the critical values are 0.754 for alpha equals 0.05 and 0.875 for alpha equals 0.01.&#10;For n equals 8, the critical values are 0.707 for alpha equals 0.05 and 0.834 for alpha equals 0.01.&#10;For n equals 9, the critical values are 0.666 for alpha equals 0.05 and 0.798 for alpha equals 0.01.&#10;For n equals 10, the critical values are 0.632 for alpha equals 0.05 highlighted and 0.765 for alpha equals 0.01.&#10;For n equals 11, the critical values are 0.602 for alpha equals 0.05 and 0.735 for alpha equals 0.01.&#10;For n equals 12, the critical values are 0.576 for alpha equals 0.05 and 0.708 for alpha equals 0.01."/>
              <p:cNvGraphicFramePr>
                <a:graphicFrameLocks noGrp="1"/>
              </p:cNvGraphicFramePr>
              <p:nvPr>
                <p:ph type="tbl" sz="quarter" idx="10"/>
                <p:extLst>
                  <p:ext uri="{D42A27DB-BD31-4B8C-83A1-F6EECF244321}">
                    <p14:modId xmlns:p14="http://schemas.microsoft.com/office/powerpoint/2010/main" val="1817201610"/>
                  </p:ext>
                </p:extLst>
              </p:nvPr>
            </p:nvGraphicFramePr>
            <p:xfrm>
              <a:off x="838200" y="1371600"/>
              <a:ext cx="7315200" cy="3161680"/>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395210">
                    <a:tc>
                      <a:txBody>
                        <a:bodyPr/>
                        <a:lstStyle/>
                        <a:p>
                          <a:pPr algn="ctr">
                            <a:defRPr sz="1800" b="1">
                              <a:solidFill>
                                <a:schemeClr val="tx1"/>
                              </a:solidFill>
                            </a:defRPr>
                          </a:pPr>
                          <a:r>
                            <a:t>n</a:t>
                          </a:r>
                        </a:p>
                      </a:txBody>
                      <a:tcPr/>
                    </a:tc>
                    <a:tc>
                      <a:txBody>
                        <a:bodyPr/>
                        <a:lstStyle/>
                        <a:p>
                          <a:endParaRPr lang="en-US"/>
                        </a:p>
                      </a:txBody>
                      <a:tcPr>
                        <a:blipFill>
                          <a:blip r:embed="rId2"/>
                          <a:stretch>
                            <a:fillRect l="-100000" t="-7692" r="-100249" b="-715385"/>
                          </a:stretch>
                        </a:blipFill>
                      </a:tcPr>
                    </a:tc>
                    <a:tc>
                      <a:txBody>
                        <a:bodyPr/>
                        <a:lstStyle/>
                        <a:p>
                          <a:endParaRPr lang="en-US"/>
                        </a:p>
                      </a:txBody>
                      <a:tcPr>
                        <a:blipFill>
                          <a:blip r:embed="rId2"/>
                          <a:stretch>
                            <a:fillRect l="-200500" t="-7692" r="-500" b="-715385"/>
                          </a:stretch>
                        </a:blipFill>
                      </a:tcPr>
                    </a:tc>
                    <a:extLst>
                      <a:ext uri="{0D108BD9-81ED-4DB2-BD59-A6C34878D82A}">
                        <a16:rowId xmlns:a16="http://schemas.microsoft.com/office/drawing/2014/main" val="10000"/>
                      </a:ext>
                    </a:extLst>
                  </a:tr>
                  <a:tr h="395210">
                    <a:tc>
                      <a:txBody>
                        <a:bodyPr/>
                        <a:lstStyle/>
                        <a:p>
                          <a:pPr algn="ctr">
                            <a:defRPr>
                              <a:solidFill>
                                <a:schemeClr val="tx1"/>
                              </a:solidFill>
                            </a:defRPr>
                          </a:pPr>
                          <a:r>
                            <a:rPr sz="1800"/>
                            <a:t>6</a:t>
                          </a:r>
                          <a:endParaRPr sz="1800">
                            <a:latin typeface="Cambria Math"/>
                          </a:endParaRPr>
                        </a:p>
                      </a:txBody>
                      <a:tcPr/>
                    </a:tc>
                    <a:tc>
                      <a:txBody>
                        <a:bodyPr/>
                        <a:lstStyle/>
                        <a:p>
                          <a:pPr algn="ctr">
                            <a:defRPr>
                              <a:solidFill>
                                <a:schemeClr val="tx1"/>
                              </a:solidFill>
                            </a:defRPr>
                          </a:pPr>
                          <a:r>
                            <a:rPr sz="1800" dirty="0"/>
                            <a:t>0.811</a:t>
                          </a:r>
                          <a:endParaRPr sz="1800" dirty="0">
                            <a:latin typeface="Cambria Math"/>
                          </a:endParaRPr>
                        </a:p>
                      </a:txBody>
                      <a:tcPr/>
                    </a:tc>
                    <a:tc>
                      <a:txBody>
                        <a:bodyPr/>
                        <a:lstStyle/>
                        <a:p>
                          <a:pPr algn="ctr">
                            <a:defRPr>
                              <a:solidFill>
                                <a:schemeClr val="tx1"/>
                              </a:solidFill>
                            </a:defRPr>
                          </a:pPr>
                          <a:r>
                            <a:rPr sz="1800"/>
                            <a:t>0.917</a:t>
                          </a:r>
                          <a:endParaRPr sz="1800">
                            <a:latin typeface="Cambria Math"/>
                          </a:endParaRPr>
                        </a:p>
                      </a:txBody>
                      <a:tcPr/>
                    </a:tc>
                    <a:extLst>
                      <a:ext uri="{0D108BD9-81ED-4DB2-BD59-A6C34878D82A}">
                        <a16:rowId xmlns:a16="http://schemas.microsoft.com/office/drawing/2014/main" val="10001"/>
                      </a:ext>
                    </a:extLst>
                  </a:tr>
                  <a:tr h="395210">
                    <a:tc>
                      <a:txBody>
                        <a:bodyPr/>
                        <a:lstStyle/>
                        <a:p>
                          <a:pPr algn="ctr">
                            <a:defRPr>
                              <a:solidFill>
                                <a:schemeClr val="tx1"/>
                              </a:solidFill>
                            </a:defRPr>
                          </a:pPr>
                          <a:r>
                            <a:rPr sz="1800"/>
                            <a:t>7</a:t>
                          </a:r>
                          <a:endParaRPr sz="1800">
                            <a:latin typeface="Cambria Math"/>
                          </a:endParaRPr>
                        </a:p>
                      </a:txBody>
                      <a:tcPr/>
                    </a:tc>
                    <a:tc>
                      <a:txBody>
                        <a:bodyPr/>
                        <a:lstStyle/>
                        <a:p>
                          <a:pPr algn="ctr">
                            <a:defRPr>
                              <a:solidFill>
                                <a:schemeClr val="tx1"/>
                              </a:solidFill>
                            </a:defRPr>
                          </a:pPr>
                          <a:r>
                            <a:rPr sz="1800"/>
                            <a:t>0.754</a:t>
                          </a:r>
                          <a:endParaRPr sz="1800">
                            <a:latin typeface="Cambria Math"/>
                          </a:endParaRPr>
                        </a:p>
                      </a:txBody>
                      <a:tcPr/>
                    </a:tc>
                    <a:tc>
                      <a:txBody>
                        <a:bodyPr/>
                        <a:lstStyle/>
                        <a:p>
                          <a:pPr algn="ctr">
                            <a:defRPr>
                              <a:solidFill>
                                <a:schemeClr val="tx1"/>
                              </a:solidFill>
                            </a:defRPr>
                          </a:pPr>
                          <a:r>
                            <a:rPr sz="1800"/>
                            <a:t>0.875</a:t>
                          </a:r>
                          <a:endParaRPr sz="1800">
                            <a:latin typeface="Cambria Math"/>
                          </a:endParaRPr>
                        </a:p>
                      </a:txBody>
                      <a:tcPr/>
                    </a:tc>
                    <a:extLst>
                      <a:ext uri="{0D108BD9-81ED-4DB2-BD59-A6C34878D82A}">
                        <a16:rowId xmlns:a16="http://schemas.microsoft.com/office/drawing/2014/main" val="10002"/>
                      </a:ext>
                    </a:extLst>
                  </a:tr>
                  <a:tr h="395210">
                    <a:tc>
                      <a:txBody>
                        <a:bodyPr/>
                        <a:lstStyle/>
                        <a:p>
                          <a:pPr algn="ctr">
                            <a:defRPr>
                              <a:solidFill>
                                <a:schemeClr val="tx1"/>
                              </a:solidFill>
                            </a:defRPr>
                          </a:pPr>
                          <a:r>
                            <a:rPr sz="1800"/>
                            <a:t>8</a:t>
                          </a:r>
                          <a:endParaRPr sz="1800">
                            <a:latin typeface="Cambria Math"/>
                          </a:endParaRPr>
                        </a:p>
                      </a:txBody>
                      <a:tcPr/>
                    </a:tc>
                    <a:tc>
                      <a:txBody>
                        <a:bodyPr/>
                        <a:lstStyle/>
                        <a:p>
                          <a:pPr algn="ctr">
                            <a:defRPr>
                              <a:solidFill>
                                <a:schemeClr val="tx1"/>
                              </a:solidFill>
                            </a:defRPr>
                          </a:pPr>
                          <a:r>
                            <a:rPr sz="1800"/>
                            <a:t>0.707</a:t>
                          </a:r>
                          <a:endParaRPr sz="1800">
                            <a:latin typeface="Cambria Math"/>
                          </a:endParaRPr>
                        </a:p>
                      </a:txBody>
                      <a:tcPr/>
                    </a:tc>
                    <a:tc>
                      <a:txBody>
                        <a:bodyPr/>
                        <a:lstStyle/>
                        <a:p>
                          <a:pPr algn="ctr">
                            <a:defRPr>
                              <a:solidFill>
                                <a:schemeClr val="tx1"/>
                              </a:solidFill>
                            </a:defRPr>
                          </a:pPr>
                          <a:r>
                            <a:rPr sz="1800"/>
                            <a:t>0.834</a:t>
                          </a:r>
                          <a:endParaRPr sz="1800">
                            <a:latin typeface="Cambria Math"/>
                          </a:endParaRPr>
                        </a:p>
                      </a:txBody>
                      <a:tcPr/>
                    </a:tc>
                    <a:extLst>
                      <a:ext uri="{0D108BD9-81ED-4DB2-BD59-A6C34878D82A}">
                        <a16:rowId xmlns:a16="http://schemas.microsoft.com/office/drawing/2014/main" val="10003"/>
                      </a:ext>
                    </a:extLst>
                  </a:tr>
                  <a:tr h="395210">
                    <a:tc>
                      <a:txBody>
                        <a:bodyPr/>
                        <a:lstStyle/>
                        <a:p>
                          <a:pPr algn="ctr">
                            <a:defRPr>
                              <a:solidFill>
                                <a:schemeClr val="tx1"/>
                              </a:solidFill>
                            </a:defRPr>
                          </a:pPr>
                          <a:r>
                            <a:rPr sz="1800"/>
                            <a:t>9</a:t>
                          </a:r>
                          <a:endParaRPr sz="1800">
                            <a:latin typeface="Cambria Math"/>
                          </a:endParaRPr>
                        </a:p>
                      </a:txBody>
                      <a:tcPr/>
                    </a:tc>
                    <a:tc>
                      <a:txBody>
                        <a:bodyPr/>
                        <a:lstStyle/>
                        <a:p>
                          <a:pPr algn="ctr">
                            <a:defRPr>
                              <a:solidFill>
                                <a:schemeClr val="tx1"/>
                              </a:solidFill>
                            </a:defRPr>
                          </a:pPr>
                          <a:r>
                            <a:rPr sz="1800"/>
                            <a:t>0.666</a:t>
                          </a:r>
                          <a:endParaRPr sz="1800">
                            <a:latin typeface="Cambria Math"/>
                          </a:endParaRPr>
                        </a:p>
                      </a:txBody>
                      <a:tcPr/>
                    </a:tc>
                    <a:tc>
                      <a:txBody>
                        <a:bodyPr/>
                        <a:lstStyle/>
                        <a:p>
                          <a:pPr algn="ctr">
                            <a:defRPr>
                              <a:solidFill>
                                <a:schemeClr val="tx1"/>
                              </a:solidFill>
                            </a:defRPr>
                          </a:pPr>
                          <a:r>
                            <a:rPr sz="1800"/>
                            <a:t>0.798</a:t>
                          </a:r>
                          <a:endParaRPr sz="1800">
                            <a:latin typeface="Cambria Math"/>
                          </a:endParaRPr>
                        </a:p>
                      </a:txBody>
                      <a:tcPr/>
                    </a:tc>
                    <a:extLst>
                      <a:ext uri="{0D108BD9-81ED-4DB2-BD59-A6C34878D82A}">
                        <a16:rowId xmlns:a16="http://schemas.microsoft.com/office/drawing/2014/main" val="10004"/>
                      </a:ext>
                    </a:extLst>
                  </a:tr>
                  <a:tr h="395210">
                    <a:tc>
                      <a:txBody>
                        <a:bodyPr/>
                        <a:lstStyle/>
                        <a:p>
                          <a:pPr algn="ctr">
                            <a:defRPr>
                              <a:solidFill>
                                <a:schemeClr val="tx1"/>
                              </a:solidFill>
                            </a:defRPr>
                          </a:pPr>
                          <a:r>
                            <a:rPr sz="1800"/>
                            <a:t>10</a:t>
                          </a:r>
                          <a:endParaRPr sz="1800">
                            <a:latin typeface="Cambria Math"/>
                          </a:endParaRPr>
                        </a:p>
                      </a:txBody>
                      <a:tcPr/>
                    </a:tc>
                    <a:tc>
                      <a:txBody>
                        <a:bodyPr/>
                        <a:lstStyle/>
                        <a:p>
                          <a:pPr algn="ctr">
                            <a:defRPr sz="1800">
                              <a:solidFill>
                                <a:schemeClr val="tx1"/>
                              </a:solidFill>
                            </a:defRPr>
                          </a:pPr>
                          <a:r>
                            <a:rPr sz="1800" dirty="0">
                              <a:highlight>
                                <a:srgbClr val="FFFF00"/>
                              </a:highlight>
                            </a:rPr>
                            <a:t>0.632</a:t>
                          </a:r>
                          <a:endParaRPr sz="1800" dirty="0">
                            <a:highlight>
                              <a:srgbClr val="FFFF00"/>
                            </a:highlight>
                            <a:latin typeface="Cambria Math"/>
                          </a:endParaRPr>
                        </a:p>
                      </a:txBody>
                      <a:tcPr/>
                    </a:tc>
                    <a:tc>
                      <a:txBody>
                        <a:bodyPr/>
                        <a:lstStyle/>
                        <a:p>
                          <a:pPr algn="ctr">
                            <a:defRPr>
                              <a:solidFill>
                                <a:schemeClr val="tx1"/>
                              </a:solidFill>
                            </a:defRPr>
                          </a:pPr>
                          <a:r>
                            <a:rPr sz="1800"/>
                            <a:t>0.765</a:t>
                          </a:r>
                          <a:endParaRPr sz="1800">
                            <a:latin typeface="Cambria Math"/>
                          </a:endParaRPr>
                        </a:p>
                      </a:txBody>
                      <a:tcPr/>
                    </a:tc>
                    <a:extLst>
                      <a:ext uri="{0D108BD9-81ED-4DB2-BD59-A6C34878D82A}">
                        <a16:rowId xmlns:a16="http://schemas.microsoft.com/office/drawing/2014/main" val="10005"/>
                      </a:ext>
                    </a:extLst>
                  </a:tr>
                  <a:tr h="395210">
                    <a:tc>
                      <a:txBody>
                        <a:bodyPr/>
                        <a:lstStyle/>
                        <a:p>
                          <a:pPr algn="ctr">
                            <a:defRPr>
                              <a:solidFill>
                                <a:schemeClr val="tx1"/>
                              </a:solidFill>
                            </a:defRPr>
                          </a:pPr>
                          <a:r>
                            <a:rPr sz="1800"/>
                            <a:t>11</a:t>
                          </a:r>
                          <a:endParaRPr sz="1800">
                            <a:latin typeface="Cambria Math"/>
                          </a:endParaRPr>
                        </a:p>
                      </a:txBody>
                      <a:tcPr/>
                    </a:tc>
                    <a:tc>
                      <a:txBody>
                        <a:bodyPr/>
                        <a:lstStyle/>
                        <a:p>
                          <a:pPr algn="ctr">
                            <a:defRPr>
                              <a:solidFill>
                                <a:schemeClr val="tx1"/>
                              </a:solidFill>
                            </a:defRPr>
                          </a:pPr>
                          <a:r>
                            <a:rPr sz="1800"/>
                            <a:t>0.602</a:t>
                          </a:r>
                          <a:endParaRPr sz="1800">
                            <a:latin typeface="Cambria Math"/>
                          </a:endParaRPr>
                        </a:p>
                      </a:txBody>
                      <a:tcPr/>
                    </a:tc>
                    <a:tc>
                      <a:txBody>
                        <a:bodyPr/>
                        <a:lstStyle/>
                        <a:p>
                          <a:pPr algn="ctr">
                            <a:defRPr>
                              <a:solidFill>
                                <a:schemeClr val="tx1"/>
                              </a:solidFill>
                            </a:defRPr>
                          </a:pPr>
                          <a:r>
                            <a:rPr sz="1800"/>
                            <a:t>0.735</a:t>
                          </a:r>
                          <a:endParaRPr sz="1800">
                            <a:latin typeface="Cambria Math"/>
                          </a:endParaRPr>
                        </a:p>
                      </a:txBody>
                      <a:tcPr/>
                    </a:tc>
                    <a:extLst>
                      <a:ext uri="{0D108BD9-81ED-4DB2-BD59-A6C34878D82A}">
                        <a16:rowId xmlns:a16="http://schemas.microsoft.com/office/drawing/2014/main" val="10006"/>
                      </a:ext>
                    </a:extLst>
                  </a:tr>
                  <a:tr h="395210">
                    <a:tc>
                      <a:txBody>
                        <a:bodyPr/>
                        <a:lstStyle/>
                        <a:p>
                          <a:pPr algn="ctr">
                            <a:defRPr>
                              <a:solidFill>
                                <a:schemeClr val="tx1"/>
                              </a:solidFill>
                            </a:defRPr>
                          </a:pPr>
                          <a:r>
                            <a:rPr sz="1800"/>
                            <a:t>12</a:t>
                          </a:r>
                          <a:endParaRPr sz="1800">
                            <a:latin typeface="Cambria Math"/>
                          </a:endParaRPr>
                        </a:p>
                      </a:txBody>
                      <a:tcPr/>
                    </a:tc>
                    <a:tc>
                      <a:txBody>
                        <a:bodyPr/>
                        <a:lstStyle/>
                        <a:p>
                          <a:pPr algn="ctr">
                            <a:defRPr>
                              <a:solidFill>
                                <a:schemeClr val="tx1"/>
                              </a:solidFill>
                            </a:defRPr>
                          </a:pPr>
                          <a:r>
                            <a:rPr sz="1800" dirty="0"/>
                            <a:t>0.576</a:t>
                          </a:r>
                          <a:endParaRPr sz="1800" dirty="0">
                            <a:latin typeface="Cambria Math"/>
                          </a:endParaRPr>
                        </a:p>
                      </a:txBody>
                      <a:tcPr/>
                    </a:tc>
                    <a:tc>
                      <a:txBody>
                        <a:bodyPr/>
                        <a:lstStyle/>
                        <a:p>
                          <a:pPr algn="ctr">
                            <a:defRPr>
                              <a:solidFill>
                                <a:schemeClr val="tx1"/>
                              </a:solidFill>
                            </a:defRPr>
                          </a:pPr>
                          <a:r>
                            <a:rPr sz="1800" dirty="0"/>
                            <a:t>0.708</a:t>
                          </a:r>
                          <a:endParaRPr sz="1800" dirty="0">
                            <a:latin typeface="Cambria Math"/>
                          </a:endParaRPr>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12.1.5: Using a Table of Critical Values to Determine Significance of a Linear Relationship</a:t>
            </a:r>
            <a:r>
              <a:rPr lang="en-US" sz="2800" baseline="-25000" dirty="0"/>
              <a:t>4</a:t>
            </a:r>
            <a:endParaRPr sz="2800" dirty="0"/>
          </a:p>
        </p:txBody>
      </p:sp>
      <p:sp>
        <p:nvSpPr>
          <p:cNvPr id="3" name="Text Placeholder 2"/>
          <p:cNvSpPr>
            <a:spLocks noGrp="1"/>
          </p:cNvSpPr>
          <p:nvPr>
            <p:ph type="body" sz="quarter" idx="10"/>
          </p:nvPr>
        </p:nvSpPr>
        <p:spPr/>
        <p:txBody>
          <a:bodyPr>
            <a:normAutofit/>
          </a:bodyPr>
          <a:lstStyle/>
          <a:p>
            <a:pPr>
              <a:defRPr sz="2800"/>
            </a:pPr>
            <a:r>
              <a:rPr sz="2600" dirty="0"/>
              <a:t>​Thus, </a:t>
            </a:r>
            <a:br>
              <a:rPr lang="en-US" sz="2600" dirty="0"/>
            </a:br>
            <a:endParaRPr sz="2600" dirty="0"/>
          </a:p>
        </p:txBody>
      </p:sp>
      <p:pic>
        <p:nvPicPr>
          <p:cNvPr id="10" name="Picture 9" descr="r sub alpha equals 0.632">
            <a:extLst>
              <a:ext uri="{FF2B5EF4-FFF2-40B4-BE49-F238E27FC236}">
                <a16:creationId xmlns:a16="http://schemas.microsoft.com/office/drawing/2014/main" id="{600E821E-7618-2C88-9C56-064CF0161235}"/>
              </a:ext>
            </a:extLst>
          </p:cNvPr>
          <p:cNvPicPr>
            <a:picLocks noChangeAspect="1"/>
          </p:cNvPicPr>
          <p:nvPr/>
        </p:nvPicPr>
        <p:blipFill>
          <a:blip r:embed="rId2"/>
          <a:stretch>
            <a:fillRect/>
          </a:stretch>
        </p:blipFill>
        <p:spPr>
          <a:xfrm>
            <a:off x="1352550" y="1102630"/>
            <a:ext cx="1390650" cy="419100"/>
          </a:xfrm>
          <a:prstGeom prst="rect">
            <a:avLst/>
          </a:prstGeom>
        </p:spPr>
      </p:pic>
      <p:sp>
        <p:nvSpPr>
          <p:cNvPr id="8" name="TextBox 7">
            <a:extLst>
              <a:ext uri="{FF2B5EF4-FFF2-40B4-BE49-F238E27FC236}">
                <a16:creationId xmlns:a16="http://schemas.microsoft.com/office/drawing/2014/main" id="{F96FBE73-B564-0578-402A-9CA3032BE063}"/>
              </a:ext>
            </a:extLst>
          </p:cNvPr>
          <p:cNvSpPr txBox="1"/>
          <p:nvPr/>
        </p:nvSpPr>
        <p:spPr>
          <a:xfrm>
            <a:off x="2724150" y="1029287"/>
            <a:ext cx="5715000" cy="492443"/>
          </a:xfrm>
          <a:prstGeom prst="rect">
            <a:avLst/>
          </a:prstGeom>
          <a:noFill/>
        </p:spPr>
        <p:txBody>
          <a:bodyPr wrap="square" rtlCol="0">
            <a:spAutoFit/>
          </a:bodyPr>
          <a:lstStyle/>
          <a:p>
            <a:r>
              <a:rPr lang="en-US" sz="2600" dirty="0"/>
              <a:t>Comparing this critical value to the</a:t>
            </a:r>
            <a:endParaRPr lang="en-IN" sz="2600" dirty="0"/>
          </a:p>
        </p:txBody>
      </p:sp>
      <p:sp>
        <p:nvSpPr>
          <p:cNvPr id="9" name="TextBox 8">
            <a:extLst>
              <a:ext uri="{FF2B5EF4-FFF2-40B4-BE49-F238E27FC236}">
                <a16:creationId xmlns:a16="http://schemas.microsoft.com/office/drawing/2014/main" id="{A1FED897-833A-743F-FE67-91964AA4DBEF}"/>
              </a:ext>
            </a:extLst>
          </p:cNvPr>
          <p:cNvSpPr txBox="1"/>
          <p:nvPr/>
        </p:nvSpPr>
        <p:spPr>
          <a:xfrm>
            <a:off x="474344" y="1423658"/>
            <a:ext cx="8212456" cy="892552"/>
          </a:xfrm>
          <a:prstGeom prst="rect">
            <a:avLst/>
          </a:prstGeom>
          <a:noFill/>
        </p:spPr>
        <p:txBody>
          <a:bodyPr wrap="square" rtlCol="0">
            <a:spAutoFit/>
          </a:bodyPr>
          <a:lstStyle/>
          <a:p>
            <a:r>
              <a:rPr lang="en-US" sz="2600" dirty="0"/>
              <a:t>absolute value of the correlation coefficient we found for the data previously, we have 0.138 &lt; 0.632, and thus</a:t>
            </a:r>
            <a:endParaRPr lang="en-IN" sz="2600" dirty="0"/>
          </a:p>
        </p:txBody>
      </p:sp>
      <p:pic>
        <p:nvPicPr>
          <p:cNvPr id="12" name="Picture 11" descr="The absolute value of r is less than r subscript alpha.">
            <a:extLst>
              <a:ext uri="{FF2B5EF4-FFF2-40B4-BE49-F238E27FC236}">
                <a16:creationId xmlns:a16="http://schemas.microsoft.com/office/drawing/2014/main" id="{92C74D8E-8407-601B-5395-4E7AE53D419C}"/>
              </a:ext>
            </a:extLst>
          </p:cNvPr>
          <p:cNvPicPr>
            <a:picLocks noChangeAspect="1"/>
          </p:cNvPicPr>
          <p:nvPr/>
        </p:nvPicPr>
        <p:blipFill>
          <a:blip r:embed="rId3"/>
          <a:stretch>
            <a:fillRect/>
          </a:stretch>
        </p:blipFill>
        <p:spPr>
          <a:xfrm>
            <a:off x="609600" y="2287532"/>
            <a:ext cx="900000" cy="479348"/>
          </a:xfrm>
          <a:prstGeom prst="rect">
            <a:avLst/>
          </a:prstGeom>
        </p:spPr>
      </p:pic>
      <p:sp>
        <p:nvSpPr>
          <p:cNvPr id="6" name="TextBox 5">
            <a:extLst>
              <a:ext uri="{FF2B5EF4-FFF2-40B4-BE49-F238E27FC236}">
                <a16:creationId xmlns:a16="http://schemas.microsoft.com/office/drawing/2014/main" id="{2D8C40C7-83FE-6561-099B-5C22E3B3F06D}"/>
              </a:ext>
            </a:extLst>
          </p:cNvPr>
          <p:cNvSpPr txBox="1"/>
          <p:nvPr/>
        </p:nvSpPr>
        <p:spPr>
          <a:xfrm>
            <a:off x="485774" y="2821900"/>
            <a:ext cx="8229599" cy="2893100"/>
          </a:xfrm>
          <a:prstGeom prst="rect">
            <a:avLst/>
          </a:prstGeom>
          <a:noFill/>
        </p:spPr>
        <p:txBody>
          <a:bodyPr wrap="square">
            <a:spAutoFit/>
          </a:bodyPr>
          <a:lstStyle/>
          <a:p>
            <a:r>
              <a:rPr lang="en-US" sz="2600" dirty="0"/>
              <a:t>Therefore, the linear relationship between the variables is not statistically significant at the </a:t>
            </a:r>
            <a:r>
              <a:rPr lang="en-US" sz="2600" dirty="0">
                <a:latin typeface="Cambria Math"/>
              </a:rPr>
              <a:t>0.05</a:t>
            </a:r>
            <a:r>
              <a:rPr lang="en-US" sz="2600" dirty="0"/>
              <a:t> level of significance. Thus, we do not have sufficient evidence, at the </a:t>
            </a:r>
            <a:r>
              <a:rPr lang="en-US" sz="2600" dirty="0">
                <a:latin typeface="Cambria Math"/>
              </a:rPr>
              <a:t>0.05</a:t>
            </a:r>
            <a:r>
              <a:rPr lang="en-US" sz="2600" dirty="0"/>
              <a:t> level of significance, to conclude that a linear relationship exists between the number of passing touchdowns during the 2018 season and the 2018 base salary of an NFL quarterback using these data.</a:t>
            </a:r>
            <a:endParaRPr lang="en-IN"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12.1.1: Creating a Scatter Plot to Identify Trends in Data</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Consider the following data collected from a sample of NFL quarterbacks during the 2018 season regarding the number of interceptions thrown and the number of times a quarterback was tackled before releasing the ball (i.e., sacked). Use the data in the table to create a scatter plot that shows the relationship between the number of interceptions thrown and the number of sacks for these quarterbacks.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800" dirty="0"/>
              <a:t>Example 12.1.5: Using a Table of Critical Values to Determine Significance of a Linear Relationship</a:t>
            </a:r>
            <a:r>
              <a:rPr lang="en-US" sz="2800" baseline="-25000" dirty="0"/>
              <a:t>5</a:t>
            </a:r>
            <a:endParaRPr sz="28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If we exclude Patrick Mahomes' data, then there are only </a:t>
            </a:r>
            <a:r>
              <a:rPr sz="2800" dirty="0">
                <a:latin typeface="Cambria Math"/>
              </a:rPr>
              <a:t>9</a:t>
            </a:r>
            <a:r>
              <a:rPr sz="2800" dirty="0"/>
              <a:t> values in the data set, thus,</a:t>
            </a:r>
            <a:r>
              <a:rPr lang="en-US" sz="2800" dirty="0"/>
              <a:t> </a:t>
            </a:r>
            <a:r>
              <a:rPr lang="en-US" sz="2800" i="1" dirty="0"/>
              <a:t>n</a:t>
            </a:r>
            <a:r>
              <a:rPr lang="en-US" sz="2800" dirty="0"/>
              <a:t> = 9</a:t>
            </a:r>
            <a:r>
              <a:rPr sz="2800" dirty="0"/>
              <a:t>. Therefore, we need to find the value in the Pearson Correlation Coefficient table where the row for </a:t>
            </a:r>
            <a:r>
              <a:rPr lang="en-US" i="1" dirty="0"/>
              <a:t>n</a:t>
            </a:r>
            <a:r>
              <a:rPr lang="en-US" dirty="0"/>
              <a:t> = 9 </a:t>
            </a:r>
            <a:r>
              <a:rPr sz="2800" dirty="0"/>
              <a:t>and the column for</a:t>
            </a:r>
            <a:r>
              <a:rPr lang="en-US" sz="2800" dirty="0"/>
              <a:t> </a:t>
            </a:r>
            <a:r>
              <a:rPr lang="el-GR" i="1" dirty="0"/>
              <a:t>α</a:t>
            </a:r>
            <a:r>
              <a:rPr lang="en-US" dirty="0"/>
              <a:t> = 0.05</a:t>
            </a:r>
            <a:r>
              <a:rPr sz="2800" dirty="0"/>
              <a:t> intersect. Thus</a:t>
            </a:r>
          </a:p>
        </p:txBody>
      </p:sp>
      <p:pic>
        <p:nvPicPr>
          <p:cNvPr id="7" name="Picture 6" descr="r subscript alpha equals 0.666,">
            <a:extLst>
              <a:ext uri="{FF2B5EF4-FFF2-40B4-BE49-F238E27FC236}">
                <a16:creationId xmlns:a16="http://schemas.microsoft.com/office/drawing/2014/main" id="{3C3BED05-56BA-4C77-D1DB-4A36BDD693E0}"/>
              </a:ext>
            </a:extLst>
          </p:cNvPr>
          <p:cNvPicPr>
            <a:picLocks noChangeAspect="1"/>
          </p:cNvPicPr>
          <p:nvPr/>
        </p:nvPicPr>
        <p:blipFill>
          <a:blip r:embed="rId2"/>
          <a:stretch>
            <a:fillRect/>
          </a:stretch>
        </p:blipFill>
        <p:spPr>
          <a:xfrm>
            <a:off x="6096000" y="2819400"/>
            <a:ext cx="1476000" cy="444821"/>
          </a:xfrm>
          <a:prstGeom prst="rect">
            <a:avLst/>
          </a:prstGeom>
        </p:spPr>
      </p:pic>
      <p:sp>
        <p:nvSpPr>
          <p:cNvPr id="4" name="TextBox 3">
            <a:extLst>
              <a:ext uri="{FF2B5EF4-FFF2-40B4-BE49-F238E27FC236}">
                <a16:creationId xmlns:a16="http://schemas.microsoft.com/office/drawing/2014/main" id="{AFF4D4C6-3A43-6C8F-12C5-56E1877D9431}"/>
              </a:ext>
            </a:extLst>
          </p:cNvPr>
          <p:cNvSpPr txBox="1"/>
          <p:nvPr/>
        </p:nvSpPr>
        <p:spPr>
          <a:xfrm>
            <a:off x="967740" y="3200400"/>
            <a:ext cx="7543800" cy="1384995"/>
          </a:xfrm>
          <a:prstGeom prst="rect">
            <a:avLst/>
          </a:prstGeom>
          <a:noFill/>
        </p:spPr>
        <p:txBody>
          <a:bodyPr wrap="square" rtlCol="0">
            <a:spAutoFit/>
          </a:bodyPr>
          <a:lstStyle/>
          <a:p>
            <a:r>
              <a:rPr lang="en-US" sz="2800" dirty="0"/>
              <a:t>and we see that the correlation of</a:t>
            </a:r>
            <a:r>
              <a:rPr lang="en-US" sz="2800" dirty="0">
                <a:latin typeface="Cambria Math"/>
              </a:rPr>
              <a:t> 0.771</a:t>
            </a:r>
            <a:r>
              <a:rPr lang="en-US" sz="2800" dirty="0"/>
              <a:t> is greater than </a:t>
            </a:r>
            <a:r>
              <a:rPr lang="en-US" sz="2800" dirty="0">
                <a:latin typeface="Cambria Math"/>
              </a:rPr>
              <a:t>0.666</a:t>
            </a:r>
            <a:r>
              <a:rPr lang="en-US" sz="2800" dirty="0"/>
              <a:t>. So the linear relationship between the variables is statistically significant in this case.</a:t>
            </a:r>
            <a:endParaRPr lang="en-IN" sz="2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Testing Linear Relationships for Significance</a:t>
            </a:r>
            <a:endParaRPr dirty="0"/>
          </a:p>
        </p:txBody>
      </p:sp>
      <p:sp>
        <p:nvSpPr>
          <p:cNvPr id="3" name="Text Placeholder 2"/>
          <p:cNvSpPr>
            <a:spLocks noGrp="1"/>
          </p:cNvSpPr>
          <p:nvPr>
            <p:ph type="body" sz="quarter" idx="10"/>
          </p:nvPr>
        </p:nvSpPr>
        <p:spPr>
          <a:xfrm>
            <a:off x="457200" y="1082078"/>
            <a:ext cx="8229600" cy="4251922"/>
          </a:xfrm>
        </p:spPr>
        <p:txBody>
          <a:bodyPr>
            <a:noAutofit/>
          </a:bodyPr>
          <a:lstStyle/>
          <a:p>
            <a:r>
              <a:rPr sz="2400" b="1" dirty="0"/>
              <a:t>Significant Linear Relationship (Two-Tailed Test)</a:t>
            </a:r>
            <a:endParaRPr lang="en-US" sz="2400" b="1" dirty="0"/>
          </a:p>
          <a:p>
            <a:r>
              <a:rPr lang="en-US" sz="2200" i="1" dirty="0"/>
              <a:t>H</a:t>
            </a:r>
            <a:r>
              <a:rPr lang="en-US" sz="2200" dirty="0">
                <a:latin typeface="Calibri" panose="020F0502020204030204" pitchFamily="34" charset="0"/>
                <a:ea typeface="Calibri" panose="020F0502020204030204" pitchFamily="34" charset="0"/>
                <a:cs typeface="Calibri" panose="020F0502020204030204" pitchFamily="34" charset="0"/>
              </a:rPr>
              <a:t>₀: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 0 </a:t>
            </a:r>
            <a:r>
              <a:rPr lang="en-US" sz="2200" dirty="0"/>
              <a:t>(</a:t>
            </a:r>
            <a:r>
              <a:rPr lang="en-IN" sz="2200" dirty="0"/>
              <a:t>Implies that there is no significant linear relationship)</a:t>
            </a:r>
          </a:p>
          <a:p>
            <a:r>
              <a:rPr lang="en-US" sz="2200" i="1" dirty="0"/>
              <a:t>H</a:t>
            </a:r>
            <a:r>
              <a:rPr lang="en-US" sz="1050" i="1" dirty="0"/>
              <a:t> </a:t>
            </a:r>
            <a:r>
              <a:rPr lang="en-US" sz="2200" i="1" baseline="-25000" dirty="0"/>
              <a:t>a</a:t>
            </a:r>
            <a:r>
              <a:rPr lang="en-US" sz="2200" dirty="0">
                <a:latin typeface="Calibri" panose="020F0502020204030204" pitchFamily="34" charset="0"/>
                <a:ea typeface="Calibri" panose="020F0502020204030204" pitchFamily="34" charset="0"/>
                <a:cs typeface="Calibri" panose="020F0502020204030204" pitchFamily="34" charset="0"/>
              </a:rPr>
              <a:t>: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 0 </a:t>
            </a:r>
            <a:r>
              <a:rPr lang="en-US" sz="2200" dirty="0"/>
              <a:t>(</a:t>
            </a:r>
            <a:r>
              <a:rPr lang="en-IN" sz="2200" dirty="0"/>
              <a:t>Implies that there is a significant linear relationship)</a:t>
            </a:r>
          </a:p>
          <a:p>
            <a:r>
              <a:rPr lang="en-US" sz="2400" b="1" dirty="0"/>
              <a:t>Significant Negative Linear Relationship (Left-Tailed Test)</a:t>
            </a:r>
          </a:p>
          <a:p>
            <a:r>
              <a:rPr lang="en-US" sz="2200" i="1" dirty="0"/>
              <a:t>H</a:t>
            </a:r>
            <a:r>
              <a:rPr lang="en-US" sz="2200" dirty="0">
                <a:latin typeface="Calibri" panose="020F0502020204030204" pitchFamily="34" charset="0"/>
                <a:ea typeface="Calibri" panose="020F0502020204030204" pitchFamily="34" charset="0"/>
                <a:cs typeface="Calibri" panose="020F0502020204030204" pitchFamily="34" charset="0"/>
              </a:rPr>
              <a:t>₀: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 0 </a:t>
            </a:r>
            <a:r>
              <a:rPr lang="en-US" sz="2200" dirty="0"/>
              <a:t>(</a:t>
            </a:r>
            <a:r>
              <a:rPr lang="en-IN" sz="2200" dirty="0"/>
              <a:t>Implies that there is no significant linear relationship)</a:t>
            </a:r>
          </a:p>
          <a:p>
            <a:r>
              <a:rPr lang="en-US" sz="2200" i="1" dirty="0"/>
              <a:t>H</a:t>
            </a:r>
            <a:r>
              <a:rPr lang="en-US" sz="1050" i="1" dirty="0"/>
              <a:t> </a:t>
            </a:r>
            <a:r>
              <a:rPr lang="en-US" sz="2200" i="1" baseline="-25000" dirty="0"/>
              <a:t>a </a:t>
            </a:r>
            <a:r>
              <a:rPr lang="en-US" sz="2200" dirty="0">
                <a:latin typeface="Calibri" panose="020F0502020204030204" pitchFamily="34" charset="0"/>
                <a:ea typeface="Calibri" panose="020F0502020204030204" pitchFamily="34" charset="0"/>
                <a:cs typeface="Calibri" panose="020F0502020204030204" pitchFamily="34" charset="0"/>
              </a:rPr>
              <a:t>: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&lt; 0 </a:t>
            </a:r>
            <a:r>
              <a:rPr lang="en-IN" sz="2200" dirty="0"/>
              <a:t>(Implies that there is a significant </a:t>
            </a:r>
            <a:r>
              <a:rPr lang="en-IN" sz="2200" b="1" dirty="0"/>
              <a:t>negative</a:t>
            </a:r>
            <a:r>
              <a:rPr lang="en-IN" sz="2200" dirty="0"/>
              <a:t> linear relationship)</a:t>
            </a:r>
          </a:p>
          <a:p>
            <a:r>
              <a:rPr lang="en-US" sz="2400" b="1" dirty="0"/>
              <a:t>Significant Positive Linear Relationship (Right-Tailed Test)</a:t>
            </a:r>
          </a:p>
          <a:p>
            <a:r>
              <a:rPr lang="en-US" sz="2200" i="1" dirty="0"/>
              <a:t>H</a:t>
            </a:r>
            <a:r>
              <a:rPr lang="en-US" sz="2200" dirty="0">
                <a:latin typeface="Calibri" panose="020F0502020204030204" pitchFamily="34" charset="0"/>
                <a:ea typeface="Calibri" panose="020F0502020204030204" pitchFamily="34" charset="0"/>
                <a:cs typeface="Calibri" panose="020F0502020204030204" pitchFamily="34" charset="0"/>
              </a:rPr>
              <a:t>₀: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 0 </a:t>
            </a:r>
            <a:r>
              <a:rPr lang="en-US" sz="2200" dirty="0"/>
              <a:t>(</a:t>
            </a:r>
            <a:r>
              <a:rPr lang="en-IN" sz="2200" dirty="0"/>
              <a:t>Implies that there is no significant linear relationship)</a:t>
            </a:r>
          </a:p>
          <a:p>
            <a:r>
              <a:rPr lang="en-US" sz="2200" i="1" dirty="0"/>
              <a:t>H</a:t>
            </a:r>
            <a:r>
              <a:rPr lang="en-US" sz="1050" i="1" dirty="0"/>
              <a:t> </a:t>
            </a:r>
            <a:r>
              <a:rPr lang="en-US" sz="2200" i="1" baseline="-25000" dirty="0"/>
              <a:t>a </a:t>
            </a:r>
            <a:r>
              <a:rPr lang="en-US" sz="2200" dirty="0">
                <a:latin typeface="Calibri" panose="020F0502020204030204" pitchFamily="34" charset="0"/>
                <a:ea typeface="Calibri" panose="020F0502020204030204" pitchFamily="34" charset="0"/>
                <a:cs typeface="Calibri" panose="020F0502020204030204" pitchFamily="34" charset="0"/>
              </a:rPr>
              <a:t>: </a:t>
            </a:r>
            <a:r>
              <a:rPr lang="el-GR" sz="2200" dirty="0">
                <a:latin typeface="Calibri" panose="020F0502020204030204" pitchFamily="34" charset="0"/>
                <a:ea typeface="Calibri" panose="020F0502020204030204" pitchFamily="34" charset="0"/>
                <a:cs typeface="Calibri" panose="020F0502020204030204" pitchFamily="34" charset="0"/>
              </a:rPr>
              <a:t>ρ</a:t>
            </a:r>
            <a:r>
              <a:rPr lang="en-US" sz="2200" dirty="0">
                <a:latin typeface="Calibri" panose="020F0502020204030204" pitchFamily="34" charset="0"/>
                <a:ea typeface="Calibri" panose="020F0502020204030204" pitchFamily="34" charset="0"/>
                <a:cs typeface="Calibri" panose="020F0502020204030204" pitchFamily="34" charset="0"/>
              </a:rPr>
              <a:t> &gt; 0 </a:t>
            </a:r>
            <a:r>
              <a:rPr lang="en-IN" sz="2200" dirty="0"/>
              <a:t>(Implies that there is a significant </a:t>
            </a:r>
            <a:r>
              <a:rPr lang="en-IN" sz="2200" b="1" dirty="0"/>
              <a:t>positive</a:t>
            </a:r>
            <a:r>
              <a:rPr lang="en-IN" sz="2200" dirty="0"/>
              <a:t> linear relationship)</a:t>
            </a:r>
          </a:p>
          <a:p>
            <a:endParaRPr lang="en-IN" sz="2400" dirty="0"/>
          </a:p>
          <a:p>
            <a:endParaRPr lang="en-IN" sz="2400" dirty="0"/>
          </a:p>
          <a:p>
            <a:endParaRPr lang="en-US" sz="2400" b="1" dirty="0"/>
          </a:p>
          <a:p>
            <a:endParaRPr lang="en-IN" sz="2400" dirty="0"/>
          </a:p>
          <a:p>
            <a:endParaRPr sz="21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Test Statistic for a Hypothesis Test for a Correlation Coefficient</a:t>
            </a:r>
          </a:p>
        </p:txBody>
      </p:sp>
      <p:sp>
        <p:nvSpPr>
          <p:cNvPr id="3" name="Text Placeholder 2"/>
          <p:cNvSpPr>
            <a:spLocks noGrp="1"/>
          </p:cNvSpPr>
          <p:nvPr>
            <p:ph type="body" sz="quarter" idx="10"/>
          </p:nvPr>
        </p:nvSpPr>
        <p:spPr>
          <a:xfrm>
            <a:off x="457200" y="1082078"/>
            <a:ext cx="8229600" cy="4288218"/>
          </a:xfrm>
        </p:spPr>
        <p:txBody>
          <a:bodyPr>
            <a:normAutofit/>
          </a:bodyPr>
          <a:lstStyle/>
          <a:p>
            <a:r>
              <a:rPr dirty="0"/>
              <a:t>The test statistic for testing the significance of the correlation coefficient is given by</a:t>
            </a:r>
          </a:p>
          <a:p>
            <a:pPr algn="ctr">
              <a:defRPr sz="2800"/>
            </a:pPr>
            <a:endParaRPr dirty="0"/>
          </a:p>
          <a:p>
            <a:endParaRPr dirty="0"/>
          </a:p>
        </p:txBody>
      </p:sp>
      <p:pic>
        <p:nvPicPr>
          <p:cNvPr id="4" name="Picture 3" descr="t equals r divided by square root of open fraction 1 minus r squared whole divided by n minus 2 close fraction.">
            <a:extLst>
              <a:ext uri="{FF2B5EF4-FFF2-40B4-BE49-F238E27FC236}">
                <a16:creationId xmlns:a16="http://schemas.microsoft.com/office/drawing/2014/main" id="{AA2ABD9D-EC06-66A2-7451-920CFC0FA80D}"/>
              </a:ext>
            </a:extLst>
          </p:cNvPr>
          <p:cNvPicPr>
            <a:picLocks noChangeAspect="1"/>
          </p:cNvPicPr>
          <p:nvPr/>
        </p:nvPicPr>
        <p:blipFill>
          <a:blip r:embed="rId2"/>
          <a:stretch>
            <a:fillRect/>
          </a:stretch>
        </p:blipFill>
        <p:spPr>
          <a:xfrm>
            <a:off x="3208020" y="2045934"/>
            <a:ext cx="1584960" cy="1395984"/>
          </a:xfrm>
          <a:prstGeom prst="rect">
            <a:avLst/>
          </a:prstGeom>
        </p:spPr>
      </p:pic>
      <p:sp>
        <p:nvSpPr>
          <p:cNvPr id="5" name="TextBox 4">
            <a:extLst>
              <a:ext uri="{FF2B5EF4-FFF2-40B4-BE49-F238E27FC236}">
                <a16:creationId xmlns:a16="http://schemas.microsoft.com/office/drawing/2014/main" id="{FDABD15D-37B5-BCBD-82B8-2DEDDB343CDD}"/>
              </a:ext>
            </a:extLst>
          </p:cNvPr>
          <p:cNvSpPr txBox="1"/>
          <p:nvPr/>
        </p:nvSpPr>
        <p:spPr>
          <a:xfrm>
            <a:off x="609600" y="3494709"/>
            <a:ext cx="8305800" cy="1815882"/>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r</a:t>
            </a:r>
            <a:r>
              <a:rPr lang="en-US" sz="2800" dirty="0">
                <a:solidFill>
                  <a:srgbClr val="000000"/>
                </a:solidFill>
              </a:rPr>
              <a:t> is the sample correlation coefficient and</a:t>
            </a:r>
          </a:p>
          <a:p>
            <a:r>
              <a:rPr lang="en-US" sz="2800" i="1" dirty="0">
                <a:solidFill>
                  <a:srgbClr val="000000"/>
                </a:solidFill>
              </a:rPr>
              <a:t>n</a:t>
            </a:r>
            <a:r>
              <a:rPr lang="en-US" sz="2800" dirty="0">
                <a:solidFill>
                  <a:srgbClr val="000000"/>
                </a:solidFill>
              </a:rPr>
              <a:t> is the number of data pairs in the sample.</a:t>
            </a:r>
          </a:p>
          <a:p>
            <a:pPr>
              <a:defRPr sz="2800"/>
            </a:pPr>
            <a:r>
              <a:rPr lang="en-US" sz="2800" dirty="0">
                <a:solidFill>
                  <a:srgbClr val="000000"/>
                </a:solidFill>
              </a:rPr>
              <a:t>The number of degrees of freedom for the </a:t>
            </a:r>
            <a:br>
              <a:rPr lang="en-US" sz="2800" dirty="0">
                <a:solidFill>
                  <a:srgbClr val="000000"/>
                </a:solidFill>
              </a:rPr>
            </a:br>
            <a:r>
              <a:rPr lang="en-US" sz="2800" i="1" dirty="0">
                <a:solidFill>
                  <a:srgbClr val="000000"/>
                </a:solidFill>
              </a:rPr>
              <a:t>t</a:t>
            </a:r>
            <a:r>
              <a:rPr lang="en-US" sz="2800" dirty="0">
                <a:solidFill>
                  <a:srgbClr val="000000"/>
                </a:solidFill>
              </a:rPr>
              <a:t>-distribution of the test statistic is given by </a:t>
            </a:r>
            <a:r>
              <a:rPr lang="en-US" sz="2800" i="1" dirty="0">
                <a:solidFill>
                  <a:srgbClr val="000000"/>
                </a:solidFill>
              </a:rPr>
              <a:t>n</a:t>
            </a:r>
            <a:r>
              <a:rPr lang="en-US" sz="2800" dirty="0">
                <a:solidFill>
                  <a:srgbClr val="000000"/>
                </a:solidFill>
              </a:rPr>
              <a:t> − 2.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Rejection Regions for Testing Linear Relationships</a:t>
            </a:r>
            <a:endParaRPr dirty="0"/>
          </a:p>
        </p:txBody>
      </p:sp>
      <p:sp>
        <p:nvSpPr>
          <p:cNvPr id="3" name="Text Placeholder 2"/>
          <p:cNvSpPr>
            <a:spLocks noGrp="1"/>
          </p:cNvSpPr>
          <p:nvPr>
            <p:ph type="body" sz="quarter" idx="10"/>
          </p:nvPr>
        </p:nvSpPr>
        <p:spPr>
          <a:xfrm>
            <a:off x="457200" y="1082078"/>
            <a:ext cx="8229600" cy="4251922"/>
          </a:xfrm>
        </p:spPr>
        <p:txBody>
          <a:bodyPr>
            <a:normAutofit/>
          </a:bodyPr>
          <a:lstStyle/>
          <a:p>
            <a:pPr marL="457200" indent="-457200">
              <a:buFont typeface="Arial" panose="020B0604020202020204" pitchFamily="34" charset="0"/>
              <a:buChar char="•"/>
            </a:pPr>
            <a:r>
              <a:rPr sz="2800" b="1" dirty="0"/>
              <a:t>Significant Linear Relationship (Two-Tailed Test)</a:t>
            </a:r>
          </a:p>
          <a:p>
            <a:endParaRPr sz="2800" dirty="0"/>
          </a:p>
        </p:txBody>
      </p:sp>
      <p:sp>
        <p:nvSpPr>
          <p:cNvPr id="14" name="TextBox 13">
            <a:extLst>
              <a:ext uri="{FF2B5EF4-FFF2-40B4-BE49-F238E27FC236}">
                <a16:creationId xmlns:a16="http://schemas.microsoft.com/office/drawing/2014/main" id="{D76F5914-CFCB-071D-48F4-BB1D4A04785F}"/>
              </a:ext>
            </a:extLst>
          </p:cNvPr>
          <p:cNvSpPr txBox="1"/>
          <p:nvPr/>
        </p:nvSpPr>
        <p:spPr>
          <a:xfrm>
            <a:off x="1219200" y="1629089"/>
            <a:ext cx="5300662" cy="523220"/>
          </a:xfrm>
          <a:prstGeom prst="rect">
            <a:avLst/>
          </a:prstGeom>
          <a:noFill/>
        </p:spPr>
        <p:txBody>
          <a:bodyPr wrap="square">
            <a:spAutoFit/>
          </a:bodyPr>
          <a:lstStyle/>
          <a:p>
            <a:pPr marL="457200" indent="-457200">
              <a:buFont typeface="Arial" panose="020B0604020202020204" pitchFamily="34" charset="0"/>
              <a:buChar char="•"/>
            </a:pPr>
            <a:r>
              <a:rPr lang="en-IN" sz="2800" dirty="0">
                <a:solidFill>
                  <a:srgbClr val="000000"/>
                </a:solidFill>
              </a:rPr>
              <a:t>Reject the null hypothesis, </a:t>
            </a:r>
            <a:endParaRPr lang="en-IN" sz="2800" dirty="0"/>
          </a:p>
        </p:txBody>
      </p:sp>
      <p:pic>
        <p:nvPicPr>
          <p:cNvPr id="5" name="Picture 4" descr="H subscript 0, if the absolute value of t is greater than or equal to t subscript alpha divided by 2">
            <a:extLst>
              <a:ext uri="{FF2B5EF4-FFF2-40B4-BE49-F238E27FC236}">
                <a16:creationId xmlns:a16="http://schemas.microsoft.com/office/drawing/2014/main" id="{472B7215-4F11-08B2-E301-E89622979CDB}"/>
              </a:ext>
            </a:extLst>
          </p:cNvPr>
          <p:cNvPicPr>
            <a:picLocks noChangeAspect="1"/>
          </p:cNvPicPr>
          <p:nvPr/>
        </p:nvPicPr>
        <p:blipFill>
          <a:blip r:embed="rId2"/>
          <a:stretch>
            <a:fillRect/>
          </a:stretch>
        </p:blipFill>
        <p:spPr>
          <a:xfrm>
            <a:off x="5737948" y="1723073"/>
            <a:ext cx="1781175" cy="485775"/>
          </a:xfrm>
          <a:prstGeom prst="rect">
            <a:avLst/>
          </a:prstGeom>
        </p:spPr>
      </p:pic>
      <p:sp>
        <p:nvSpPr>
          <p:cNvPr id="10" name="TextBox 9">
            <a:extLst>
              <a:ext uri="{FF2B5EF4-FFF2-40B4-BE49-F238E27FC236}">
                <a16:creationId xmlns:a16="http://schemas.microsoft.com/office/drawing/2014/main" id="{72DD3DBA-C0A4-2590-CE9B-B6A9FFF463B7}"/>
              </a:ext>
            </a:extLst>
          </p:cNvPr>
          <p:cNvSpPr txBox="1"/>
          <p:nvPr/>
        </p:nvSpPr>
        <p:spPr>
          <a:xfrm>
            <a:off x="457200" y="2246293"/>
            <a:ext cx="8229600" cy="954107"/>
          </a:xfrm>
          <a:prstGeom prst="rect">
            <a:avLst/>
          </a:prstGeom>
          <a:noFill/>
        </p:spPr>
        <p:txBody>
          <a:bodyPr wrap="square">
            <a:spAutoFit/>
          </a:bodyPr>
          <a:lstStyle/>
          <a:p>
            <a:pPr marL="457200" indent="-457200">
              <a:buFont typeface="Arial" panose="020B0604020202020204" pitchFamily="34" charset="0"/>
              <a:buChar char="•"/>
            </a:pPr>
            <a:r>
              <a:rPr lang="en-US" sz="2800" b="1" dirty="0">
                <a:solidFill>
                  <a:srgbClr val="000000"/>
                </a:solidFill>
              </a:rPr>
              <a:t>Significant Negative Linear Relationship (Left-Tailed Test)</a:t>
            </a:r>
            <a:endParaRPr lang="en-IN" sz="2800" dirty="0">
              <a:solidFill>
                <a:srgbClr val="000000"/>
              </a:solidFill>
            </a:endParaRPr>
          </a:p>
        </p:txBody>
      </p:sp>
      <p:sp>
        <p:nvSpPr>
          <p:cNvPr id="13" name="TextBox 12">
            <a:extLst>
              <a:ext uri="{FF2B5EF4-FFF2-40B4-BE49-F238E27FC236}">
                <a16:creationId xmlns:a16="http://schemas.microsoft.com/office/drawing/2014/main" id="{D48612D3-0094-31FF-A9E7-5B8620DE22DB}"/>
              </a:ext>
            </a:extLst>
          </p:cNvPr>
          <p:cNvSpPr txBox="1"/>
          <p:nvPr/>
        </p:nvSpPr>
        <p:spPr>
          <a:xfrm>
            <a:off x="1219200" y="3200400"/>
            <a:ext cx="5300662" cy="523220"/>
          </a:xfrm>
          <a:prstGeom prst="rect">
            <a:avLst/>
          </a:prstGeom>
          <a:noFill/>
        </p:spPr>
        <p:txBody>
          <a:bodyPr wrap="square">
            <a:spAutoFit/>
          </a:bodyPr>
          <a:lstStyle/>
          <a:p>
            <a:pPr marL="457200" indent="-457200">
              <a:buFont typeface="Arial" panose="020B0604020202020204" pitchFamily="34" charset="0"/>
              <a:buChar char="•"/>
            </a:pPr>
            <a:r>
              <a:rPr lang="en-IN" sz="2800" dirty="0">
                <a:solidFill>
                  <a:srgbClr val="000000"/>
                </a:solidFill>
              </a:rPr>
              <a:t>Reject the null hypothesis, </a:t>
            </a:r>
            <a:endParaRPr lang="en-IN" sz="2800" dirty="0"/>
          </a:p>
        </p:txBody>
      </p:sp>
      <p:pic>
        <p:nvPicPr>
          <p:cNvPr id="15" name="Picture 14" descr="H subscript 0, if t is less than or equal to minus t subscript alpha.">
            <a:extLst>
              <a:ext uri="{FF2B5EF4-FFF2-40B4-BE49-F238E27FC236}">
                <a16:creationId xmlns:a16="http://schemas.microsoft.com/office/drawing/2014/main" id="{D8A8BCCC-0597-3C76-27EE-A1E6DFB9D7B9}"/>
              </a:ext>
            </a:extLst>
          </p:cNvPr>
          <p:cNvPicPr>
            <a:picLocks noChangeAspect="1"/>
          </p:cNvPicPr>
          <p:nvPr/>
        </p:nvPicPr>
        <p:blipFill>
          <a:blip r:embed="rId3"/>
          <a:stretch>
            <a:fillRect/>
          </a:stretch>
        </p:blipFill>
        <p:spPr>
          <a:xfrm>
            <a:off x="5688901" y="3314862"/>
            <a:ext cx="1685925" cy="419100"/>
          </a:xfrm>
          <a:prstGeom prst="rect">
            <a:avLst/>
          </a:prstGeom>
        </p:spPr>
      </p:pic>
      <p:sp>
        <p:nvSpPr>
          <p:cNvPr id="12" name="TextBox 11">
            <a:extLst>
              <a:ext uri="{FF2B5EF4-FFF2-40B4-BE49-F238E27FC236}">
                <a16:creationId xmlns:a16="http://schemas.microsoft.com/office/drawing/2014/main" id="{C0C927DD-D89A-EE5F-5CBF-DB2DE8785963}"/>
              </a:ext>
            </a:extLst>
          </p:cNvPr>
          <p:cNvSpPr txBox="1"/>
          <p:nvPr/>
        </p:nvSpPr>
        <p:spPr>
          <a:xfrm>
            <a:off x="457200" y="3810000"/>
            <a:ext cx="8229600" cy="954107"/>
          </a:xfrm>
          <a:prstGeom prst="rect">
            <a:avLst/>
          </a:prstGeom>
          <a:noFill/>
        </p:spPr>
        <p:txBody>
          <a:bodyPr wrap="square">
            <a:spAutoFit/>
          </a:bodyPr>
          <a:lstStyle/>
          <a:p>
            <a:pPr marL="457200" indent="-457200">
              <a:buFont typeface="Arial" panose="020B0604020202020204" pitchFamily="34" charset="0"/>
              <a:buChar char="•"/>
            </a:pPr>
            <a:r>
              <a:rPr lang="en-US" sz="2800" b="1" dirty="0">
                <a:solidFill>
                  <a:srgbClr val="000000"/>
                </a:solidFill>
              </a:rPr>
              <a:t>Significant Positive Linear Relationship (Right-Tailed Test)</a:t>
            </a:r>
          </a:p>
        </p:txBody>
      </p:sp>
      <p:sp>
        <p:nvSpPr>
          <p:cNvPr id="8" name="TextBox 7">
            <a:extLst>
              <a:ext uri="{FF2B5EF4-FFF2-40B4-BE49-F238E27FC236}">
                <a16:creationId xmlns:a16="http://schemas.microsoft.com/office/drawing/2014/main" id="{DC1D0D61-AF58-3323-8F77-C04A0B0F8BF9}"/>
              </a:ext>
            </a:extLst>
          </p:cNvPr>
          <p:cNvSpPr txBox="1"/>
          <p:nvPr/>
        </p:nvSpPr>
        <p:spPr>
          <a:xfrm>
            <a:off x="1219200" y="4724400"/>
            <a:ext cx="5300662" cy="523220"/>
          </a:xfrm>
          <a:prstGeom prst="rect">
            <a:avLst/>
          </a:prstGeom>
          <a:noFill/>
        </p:spPr>
        <p:txBody>
          <a:bodyPr wrap="square">
            <a:spAutoFit/>
          </a:bodyPr>
          <a:lstStyle/>
          <a:p>
            <a:pPr marL="457200" indent="-457200">
              <a:buFont typeface="Arial" panose="020B0604020202020204" pitchFamily="34" charset="0"/>
              <a:buChar char="•"/>
            </a:pPr>
            <a:r>
              <a:rPr lang="en-IN" sz="2800" dirty="0">
                <a:solidFill>
                  <a:srgbClr val="000000"/>
                </a:solidFill>
              </a:rPr>
              <a:t>Reject the null hypothesis, </a:t>
            </a:r>
            <a:endParaRPr lang="en-IN" sz="2800" dirty="0"/>
          </a:p>
        </p:txBody>
      </p:sp>
      <p:pic>
        <p:nvPicPr>
          <p:cNvPr id="17" name="Picture 16" descr="H subscript 0, if t is greater than or equal to t subscript alpha.">
            <a:extLst>
              <a:ext uri="{FF2B5EF4-FFF2-40B4-BE49-F238E27FC236}">
                <a16:creationId xmlns:a16="http://schemas.microsoft.com/office/drawing/2014/main" id="{D6CE1A3D-2BAE-27DF-1F59-4CDE4EA7967D}"/>
              </a:ext>
            </a:extLst>
          </p:cNvPr>
          <p:cNvPicPr>
            <a:picLocks noChangeAspect="1"/>
          </p:cNvPicPr>
          <p:nvPr/>
        </p:nvPicPr>
        <p:blipFill>
          <a:blip r:embed="rId4"/>
          <a:stretch>
            <a:fillRect/>
          </a:stretch>
        </p:blipFill>
        <p:spPr>
          <a:xfrm>
            <a:off x="5688901" y="4828520"/>
            <a:ext cx="1504950" cy="4191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IN" dirty="0"/>
              <a:t>Definition: Conclusions Using</a:t>
            </a:r>
            <a:r>
              <a:rPr lang="en-IN" sz="2800" dirty="0"/>
              <a:t> </a:t>
            </a:r>
            <a:r>
              <a:rPr lang="en-IN" sz="2800" i="1" dirty="0"/>
              <a:t>p</a:t>
            </a:r>
            <a:r>
              <a:rPr lang="en-IN" dirty="0"/>
              <a:t>-Values</a:t>
            </a:r>
            <a:endParaRPr dirty="0"/>
          </a:p>
        </p:txBody>
      </p:sp>
      <p:sp>
        <p:nvSpPr>
          <p:cNvPr id="3" name="Text Placeholder 2"/>
          <p:cNvSpPr>
            <a:spLocks noGrp="1"/>
          </p:cNvSpPr>
          <p:nvPr>
            <p:ph type="body" sz="quarter" idx="10"/>
          </p:nvPr>
        </p:nvSpPr>
        <p:spPr>
          <a:xfrm>
            <a:off x="457200" y="1082078"/>
            <a:ext cx="8229600" cy="1661122"/>
          </a:xfrm>
        </p:spPr>
        <p:txBody>
          <a:bodyPr>
            <a:normAutofit/>
          </a:bodyPr>
          <a:lstStyle/>
          <a:p>
            <a:pPr marL="457200" indent="-457200">
              <a:buFont typeface="Arial" panose="020B0604020202020204" pitchFamily="34" charset="0"/>
              <a:buChar char="•"/>
              <a:defRPr sz="2800"/>
            </a:pPr>
            <a:r>
              <a:rPr sz="2800" dirty="0"/>
              <a:t>If </a:t>
            </a:r>
            <a:r>
              <a:rPr lang="en-IN" sz="2800" i="1" dirty="0"/>
              <a:t>p</a:t>
            </a:r>
            <a:r>
              <a:rPr lang="en-US" dirty="0"/>
              <a:t>-</a:t>
            </a:r>
            <a:r>
              <a:rPr lang="en-IN" dirty="0">
                <a:latin typeface="Cambria Math" panose="02040503050406030204" pitchFamily="18" charset="0"/>
                <a:ea typeface="Cambria Math" panose="02040503050406030204" pitchFamily="18" charset="0"/>
              </a:rPr>
              <a:t>value ≤ </a:t>
            </a:r>
            <a:r>
              <a:rPr lang="el-GR" dirty="0">
                <a:latin typeface="Cambria Math" panose="02040503050406030204" pitchFamily="18" charset="0"/>
                <a:ea typeface="Cambria Math" panose="02040503050406030204" pitchFamily="18" charset="0"/>
              </a:rPr>
              <a:t>α</a:t>
            </a:r>
            <a:r>
              <a:rPr sz="2800" dirty="0"/>
              <a:t>, then </a:t>
            </a:r>
            <a:r>
              <a:rPr sz="2800" b="1" dirty="0"/>
              <a:t>reject</a:t>
            </a:r>
            <a:r>
              <a:rPr sz="2800" dirty="0"/>
              <a:t> the null hypothesis.</a:t>
            </a:r>
          </a:p>
          <a:p>
            <a:pPr marL="457200" indent="-457200">
              <a:buFont typeface="Arial" panose="020B0604020202020204" pitchFamily="34" charset="0"/>
              <a:buChar char="•"/>
              <a:defRPr sz="2800"/>
            </a:pPr>
            <a:r>
              <a:rPr sz="2800" dirty="0"/>
              <a:t>If</a:t>
            </a:r>
            <a:r>
              <a:rPr lang="en-US" sz="2800" dirty="0"/>
              <a:t> </a:t>
            </a:r>
            <a:r>
              <a:rPr lang="en-IN" sz="2800" i="1" dirty="0"/>
              <a:t>p</a:t>
            </a:r>
            <a:r>
              <a:rPr lang="en-US" dirty="0"/>
              <a:t>-</a:t>
            </a:r>
            <a:r>
              <a:rPr lang="en-IN" dirty="0">
                <a:latin typeface="Cambria Math" panose="02040503050406030204" pitchFamily="18" charset="0"/>
                <a:ea typeface="Cambria Math" panose="02040503050406030204" pitchFamily="18" charset="0"/>
              </a:rPr>
              <a:t>value &gt; </a:t>
            </a:r>
            <a:r>
              <a:rPr lang="el-GR" dirty="0">
                <a:latin typeface="Cambria Math" panose="02040503050406030204" pitchFamily="18" charset="0"/>
                <a:ea typeface="Cambria Math" panose="02040503050406030204" pitchFamily="18" charset="0"/>
              </a:rPr>
              <a:t>α</a:t>
            </a:r>
            <a:r>
              <a:rPr sz="2800" dirty="0"/>
              <a:t>, then </a:t>
            </a:r>
            <a:r>
              <a:rPr sz="2800" b="1" dirty="0"/>
              <a:t>fail to reject</a:t>
            </a:r>
            <a:r>
              <a:rPr sz="2800" dirty="0"/>
              <a:t> the null hypothesis.</a:t>
            </a:r>
          </a:p>
          <a:p>
            <a:endParaRPr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600" dirty="0"/>
              <a:t>Example 12.1.6: Hypothesis Test to Determine if the Linear Relationship between Two Variables Is Significant</a:t>
            </a:r>
            <a:r>
              <a:rPr lang="en-US" sz="2600" baseline="-25000" dirty="0"/>
              <a:t>1</a:t>
            </a:r>
            <a:endParaRPr sz="2600" dirty="0"/>
          </a:p>
        </p:txBody>
      </p:sp>
      <p:sp>
        <p:nvSpPr>
          <p:cNvPr id="3" name="Text Placeholder 2"/>
          <p:cNvSpPr>
            <a:spLocks noGrp="1"/>
          </p:cNvSpPr>
          <p:nvPr>
            <p:ph type="body" sz="quarter" idx="10"/>
          </p:nvPr>
        </p:nvSpPr>
        <p:spPr/>
        <p:txBody>
          <a:bodyPr>
            <a:normAutofit/>
          </a:bodyPr>
          <a:lstStyle/>
          <a:p>
            <a:r>
              <a:rPr sz="2800" dirty="0"/>
              <a:t>Use a hypothesis test to determine if the linear relationship between the number of parking tickets a student receives during a semester and the student's </a:t>
            </a:r>
            <a:r>
              <a:rPr sz="2800" b="1" dirty="0"/>
              <a:t>GPA</a:t>
            </a:r>
            <a:r>
              <a:rPr sz="2800" dirty="0"/>
              <a:t> during the same semester is statistically significant at the </a:t>
            </a:r>
            <a:r>
              <a:rPr sz="2800" dirty="0">
                <a:latin typeface="Cambria Math"/>
              </a:rPr>
              <a:t>0.05</a:t>
            </a:r>
            <a:r>
              <a:rPr sz="2800" dirty="0"/>
              <a:t> level of significance. Refer to the data presented in the following table.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B9838-9F34-8E03-FCFB-3318DA5062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4A3BD2-1EE2-2F81-3F39-54D5B3CF3199}"/>
              </a:ext>
            </a:extLst>
          </p:cNvPr>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2</a:t>
            </a:r>
            <a:endParaRPr sz="2600" dirty="0"/>
          </a:p>
        </p:txBody>
      </p:sp>
      <p:sp>
        <p:nvSpPr>
          <p:cNvPr id="4" name="TextBox 3">
            <a:extLst>
              <a:ext uri="{FF2B5EF4-FFF2-40B4-BE49-F238E27FC236}">
                <a16:creationId xmlns:a16="http://schemas.microsoft.com/office/drawing/2014/main" id="{1AA24898-C582-5979-0690-7319D047C37E}"/>
              </a:ext>
            </a:extLst>
          </p:cNvPr>
          <p:cNvSpPr txBox="1"/>
          <p:nvPr/>
        </p:nvSpPr>
        <p:spPr>
          <a:xfrm>
            <a:off x="492579" y="1171360"/>
            <a:ext cx="7848600" cy="369332"/>
          </a:xfrm>
          <a:prstGeom prst="rect">
            <a:avLst/>
          </a:prstGeom>
          <a:noFill/>
        </p:spPr>
        <p:txBody>
          <a:bodyPr wrap="square">
            <a:spAutoFit/>
          </a:bodyPr>
          <a:lstStyle/>
          <a:p>
            <a:pPr algn="ctr">
              <a:defRPr sz="1800" b="1"/>
            </a:pPr>
            <a:r>
              <a:rPr lang="en-US" sz="1800" b="1" dirty="0"/>
              <a:t>GPA</a:t>
            </a:r>
            <a:r>
              <a:rPr lang="en-US" sz="1800" dirty="0"/>
              <a:t> and Number of Parking Tickets</a:t>
            </a:r>
            <a:endParaRPr lang="en-US" dirty="0"/>
          </a:p>
        </p:txBody>
      </p:sp>
      <p:graphicFrame>
        <p:nvGraphicFramePr>
          <p:cNvPr id="3" name="Table Placeholder 2" descr="The table displays the relationship between the number of tickets received and GPA. The first row represents the number of tickets, which ranges from 0 to 8. The second row lists the corresponding GPA values. The data is as follows:&#10;There are four tickets with the number 0, and their G P A's are 3.6, 3.9, 2.4, 3.1. &#10;There are three tickets with the number 1, and their G P A's are 3.5, 4.0, 3.6. &#10;Next there are three tickets with the number 2, and their G P A's are 2.8, 3.0, 2.2. &#10;Next there are two tickets with the number 3, and their G P A's are 3.9, 3.1. &#10;There is one ticket with the number 5, and the G P A is 2.1.&#10;There is one ticket with the number 7, and the G P A is 2.8.&#10;There is one ticket with the number 8, and the G P A is 1.7.">
            <a:extLst>
              <a:ext uri="{FF2B5EF4-FFF2-40B4-BE49-F238E27FC236}">
                <a16:creationId xmlns:a16="http://schemas.microsoft.com/office/drawing/2014/main" id="{7B101E1E-061E-066B-743C-113CCC203964}"/>
              </a:ext>
            </a:extLst>
          </p:cNvPr>
          <p:cNvGraphicFramePr>
            <a:graphicFrameLocks noGrp="1"/>
          </p:cNvGraphicFramePr>
          <p:nvPr>
            <p:ph type="tbl" sz="quarter" idx="10"/>
            <p:extLst>
              <p:ext uri="{D42A27DB-BD31-4B8C-83A1-F6EECF244321}">
                <p14:modId xmlns:p14="http://schemas.microsoft.com/office/powerpoint/2010/main" val="3686688479"/>
              </p:ext>
            </p:extLst>
          </p:nvPr>
        </p:nvGraphicFramePr>
        <p:xfrm>
          <a:off x="457200" y="1600200"/>
          <a:ext cx="8229600" cy="952570"/>
        </p:xfrm>
        <a:graphic>
          <a:graphicData uri="http://schemas.openxmlformats.org/drawingml/2006/table">
            <a:tbl>
              <a:tblPr firstRow="1" bandRow="1">
                <a:tableStyleId>{5940675A-B579-460E-94D1-54222C63F5DA}</a:tableStyleId>
              </a:tblPr>
              <a:tblGrid>
                <a:gridCol w="820420">
                  <a:extLst>
                    <a:ext uri="{9D8B030D-6E8A-4147-A177-3AD203B41FA5}">
                      <a16:colId xmlns:a16="http://schemas.microsoft.com/office/drawing/2014/main" val="20000"/>
                    </a:ext>
                  </a:extLst>
                </a:gridCol>
                <a:gridCol w="47498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4572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400050">
                  <a:extLst>
                    <a:ext uri="{9D8B030D-6E8A-4147-A177-3AD203B41FA5}">
                      <a16:colId xmlns:a16="http://schemas.microsoft.com/office/drawing/2014/main" val="20006"/>
                    </a:ext>
                  </a:extLst>
                </a:gridCol>
                <a:gridCol w="514350">
                  <a:extLst>
                    <a:ext uri="{9D8B030D-6E8A-4147-A177-3AD203B41FA5}">
                      <a16:colId xmlns:a16="http://schemas.microsoft.com/office/drawing/2014/main" val="20007"/>
                    </a:ext>
                  </a:extLst>
                </a:gridCol>
                <a:gridCol w="514350">
                  <a:extLst>
                    <a:ext uri="{9D8B030D-6E8A-4147-A177-3AD203B41FA5}">
                      <a16:colId xmlns:a16="http://schemas.microsoft.com/office/drawing/2014/main" val="20008"/>
                    </a:ext>
                  </a:extLst>
                </a:gridCol>
                <a:gridCol w="514350">
                  <a:extLst>
                    <a:ext uri="{9D8B030D-6E8A-4147-A177-3AD203B41FA5}">
                      <a16:colId xmlns:a16="http://schemas.microsoft.com/office/drawing/2014/main" val="20009"/>
                    </a:ext>
                  </a:extLst>
                </a:gridCol>
                <a:gridCol w="514350">
                  <a:extLst>
                    <a:ext uri="{9D8B030D-6E8A-4147-A177-3AD203B41FA5}">
                      <a16:colId xmlns:a16="http://schemas.microsoft.com/office/drawing/2014/main" val="20010"/>
                    </a:ext>
                  </a:extLst>
                </a:gridCol>
                <a:gridCol w="514350">
                  <a:extLst>
                    <a:ext uri="{9D8B030D-6E8A-4147-A177-3AD203B41FA5}">
                      <a16:colId xmlns:a16="http://schemas.microsoft.com/office/drawing/2014/main" val="20011"/>
                    </a:ext>
                  </a:extLst>
                </a:gridCol>
                <a:gridCol w="514350">
                  <a:extLst>
                    <a:ext uri="{9D8B030D-6E8A-4147-A177-3AD203B41FA5}">
                      <a16:colId xmlns:a16="http://schemas.microsoft.com/office/drawing/2014/main" val="20012"/>
                    </a:ext>
                  </a:extLst>
                </a:gridCol>
                <a:gridCol w="476250">
                  <a:extLst>
                    <a:ext uri="{9D8B030D-6E8A-4147-A177-3AD203B41FA5}">
                      <a16:colId xmlns:a16="http://schemas.microsoft.com/office/drawing/2014/main" val="20013"/>
                    </a:ext>
                  </a:extLst>
                </a:gridCol>
                <a:gridCol w="552450">
                  <a:extLst>
                    <a:ext uri="{9D8B030D-6E8A-4147-A177-3AD203B41FA5}">
                      <a16:colId xmlns:a16="http://schemas.microsoft.com/office/drawing/2014/main" val="20014"/>
                    </a:ext>
                  </a:extLst>
                </a:gridCol>
                <a:gridCol w="514350">
                  <a:extLst>
                    <a:ext uri="{9D8B030D-6E8A-4147-A177-3AD203B41FA5}">
                      <a16:colId xmlns:a16="http://schemas.microsoft.com/office/drawing/2014/main" val="20015"/>
                    </a:ext>
                  </a:extLst>
                </a:gridCol>
              </a:tblGrid>
              <a:tr h="476285">
                <a:tc>
                  <a:txBody>
                    <a:bodyPr/>
                    <a:lstStyle/>
                    <a:p>
                      <a:pPr algn="ctr">
                        <a:defRPr sz="1400" b="1"/>
                      </a:pPr>
                      <a:r>
                        <a:rPr sz="1200" dirty="0"/>
                        <a:t>Number of Tickets</a:t>
                      </a:r>
                    </a:p>
                  </a:txBody>
                  <a:tcPr anchor="ctr"/>
                </a:tc>
                <a:tc>
                  <a:txBody>
                    <a:bodyPr/>
                    <a:lstStyle/>
                    <a:p>
                      <a:pPr algn="ctr"/>
                      <a:r>
                        <a:rPr sz="1200" dirty="0"/>
                        <a:t>0</a:t>
                      </a:r>
                      <a:endParaRPr sz="1200" dirty="0">
                        <a:latin typeface="Cambria Math"/>
                      </a:endParaRPr>
                    </a:p>
                  </a:txBody>
                  <a:tcPr anchor="ctr"/>
                </a:tc>
                <a:tc>
                  <a:txBody>
                    <a:bodyPr/>
                    <a:lstStyle/>
                    <a:p>
                      <a:pPr algn="ctr"/>
                      <a:r>
                        <a:rPr sz="1200" dirty="0"/>
                        <a:t>0</a:t>
                      </a:r>
                      <a:endParaRPr sz="1200" dirty="0">
                        <a:latin typeface="Cambria Math"/>
                      </a:endParaRPr>
                    </a:p>
                  </a:txBody>
                  <a:tcPr anchor="ctr"/>
                </a:tc>
                <a:tc>
                  <a:txBody>
                    <a:bodyPr/>
                    <a:lstStyle/>
                    <a:p>
                      <a:pPr algn="ctr"/>
                      <a:r>
                        <a:rPr sz="1200" dirty="0"/>
                        <a:t>0</a:t>
                      </a:r>
                      <a:endParaRPr sz="1200" dirty="0">
                        <a:latin typeface="Cambria Math"/>
                      </a:endParaRPr>
                    </a:p>
                  </a:txBody>
                  <a:tcPr anchor="ctr"/>
                </a:tc>
                <a:tc>
                  <a:txBody>
                    <a:bodyPr/>
                    <a:lstStyle/>
                    <a:p>
                      <a:pPr algn="ctr"/>
                      <a:r>
                        <a:rPr sz="1200" dirty="0"/>
                        <a:t>0</a:t>
                      </a:r>
                      <a:endParaRPr sz="1200" dirty="0">
                        <a:latin typeface="Cambria Math"/>
                      </a:endParaRPr>
                    </a:p>
                  </a:txBody>
                  <a:tcPr anchor="ctr"/>
                </a:tc>
                <a:tc>
                  <a:txBody>
                    <a:bodyPr/>
                    <a:lstStyle/>
                    <a:p>
                      <a:pPr algn="ctr"/>
                      <a:r>
                        <a:rPr sz="1200"/>
                        <a:t>1</a:t>
                      </a:r>
                      <a:endParaRPr sz="1200">
                        <a:latin typeface="Cambria Math"/>
                      </a:endParaRPr>
                    </a:p>
                  </a:txBody>
                  <a:tcPr anchor="ctr"/>
                </a:tc>
                <a:tc>
                  <a:txBody>
                    <a:bodyPr/>
                    <a:lstStyle/>
                    <a:p>
                      <a:pPr algn="ctr"/>
                      <a:r>
                        <a:rPr sz="1200" dirty="0"/>
                        <a:t>1</a:t>
                      </a:r>
                      <a:endParaRPr sz="1200" dirty="0">
                        <a:latin typeface="Cambria Math"/>
                      </a:endParaRPr>
                    </a:p>
                  </a:txBody>
                  <a:tcPr anchor="ctr"/>
                </a:tc>
                <a:tc>
                  <a:txBody>
                    <a:bodyPr/>
                    <a:lstStyle/>
                    <a:p>
                      <a:pPr algn="ctr"/>
                      <a:r>
                        <a:rPr sz="1200" dirty="0"/>
                        <a:t>1</a:t>
                      </a:r>
                      <a:endParaRPr sz="1200" dirty="0">
                        <a:latin typeface="Cambria Math"/>
                      </a:endParaRPr>
                    </a:p>
                  </a:txBody>
                  <a:tcPr anchor="ctr"/>
                </a:tc>
                <a:tc>
                  <a:txBody>
                    <a:bodyPr/>
                    <a:lstStyle/>
                    <a:p>
                      <a:pPr algn="ctr"/>
                      <a:r>
                        <a:rPr sz="1200" dirty="0"/>
                        <a:t>2</a:t>
                      </a:r>
                      <a:endParaRPr sz="1200" dirty="0">
                        <a:latin typeface="Cambria Math"/>
                      </a:endParaRPr>
                    </a:p>
                  </a:txBody>
                  <a:tcPr anchor="ctr"/>
                </a:tc>
                <a:tc>
                  <a:txBody>
                    <a:bodyPr/>
                    <a:lstStyle/>
                    <a:p>
                      <a:pPr algn="ctr"/>
                      <a:r>
                        <a:rPr sz="1200"/>
                        <a:t>2</a:t>
                      </a:r>
                      <a:endParaRPr sz="1200">
                        <a:latin typeface="Cambria Math"/>
                      </a:endParaRPr>
                    </a:p>
                  </a:txBody>
                  <a:tcPr anchor="ctr"/>
                </a:tc>
                <a:tc>
                  <a:txBody>
                    <a:bodyPr/>
                    <a:lstStyle/>
                    <a:p>
                      <a:pPr algn="ctr"/>
                      <a:r>
                        <a:rPr sz="1200" dirty="0"/>
                        <a:t>2</a:t>
                      </a:r>
                      <a:endParaRPr sz="1200" dirty="0">
                        <a:latin typeface="Cambria Math"/>
                      </a:endParaRPr>
                    </a:p>
                  </a:txBody>
                  <a:tcPr anchor="ctr"/>
                </a:tc>
                <a:tc>
                  <a:txBody>
                    <a:bodyPr/>
                    <a:lstStyle/>
                    <a:p>
                      <a:pPr algn="ctr"/>
                      <a:r>
                        <a:rPr sz="1200"/>
                        <a:t>3</a:t>
                      </a:r>
                      <a:endParaRPr sz="1200">
                        <a:latin typeface="Cambria Math"/>
                      </a:endParaRPr>
                    </a:p>
                  </a:txBody>
                  <a:tcPr anchor="ctr"/>
                </a:tc>
                <a:tc>
                  <a:txBody>
                    <a:bodyPr/>
                    <a:lstStyle/>
                    <a:p>
                      <a:pPr algn="ctr"/>
                      <a:r>
                        <a:rPr sz="1200" dirty="0"/>
                        <a:t>3</a:t>
                      </a:r>
                      <a:endParaRPr sz="1200" dirty="0">
                        <a:latin typeface="Cambria Math"/>
                      </a:endParaRPr>
                    </a:p>
                  </a:txBody>
                  <a:tcPr anchor="ctr"/>
                </a:tc>
                <a:tc>
                  <a:txBody>
                    <a:bodyPr/>
                    <a:lstStyle/>
                    <a:p>
                      <a:pPr algn="ctr"/>
                      <a:r>
                        <a:rPr sz="1200" dirty="0"/>
                        <a:t>5</a:t>
                      </a:r>
                      <a:endParaRPr sz="1200" dirty="0">
                        <a:latin typeface="Cambria Math"/>
                      </a:endParaRPr>
                    </a:p>
                  </a:txBody>
                  <a:tcPr anchor="ctr"/>
                </a:tc>
                <a:tc>
                  <a:txBody>
                    <a:bodyPr/>
                    <a:lstStyle/>
                    <a:p>
                      <a:pPr algn="ctr"/>
                      <a:r>
                        <a:rPr sz="1200" dirty="0"/>
                        <a:t>7</a:t>
                      </a:r>
                      <a:endParaRPr sz="1200" dirty="0">
                        <a:latin typeface="Cambria Math"/>
                      </a:endParaRPr>
                    </a:p>
                  </a:txBody>
                  <a:tcPr anchor="ctr"/>
                </a:tc>
                <a:tc>
                  <a:txBody>
                    <a:bodyPr/>
                    <a:lstStyle/>
                    <a:p>
                      <a:pPr algn="ctr"/>
                      <a:r>
                        <a:rPr sz="1200" dirty="0"/>
                        <a:t>8</a:t>
                      </a:r>
                      <a:endParaRPr sz="1200" dirty="0">
                        <a:latin typeface="Cambria Math"/>
                      </a:endParaRPr>
                    </a:p>
                  </a:txBody>
                  <a:tcPr anchor="ctr"/>
                </a:tc>
                <a:extLst>
                  <a:ext uri="{0D108BD9-81ED-4DB2-BD59-A6C34878D82A}">
                    <a16:rowId xmlns:a16="http://schemas.microsoft.com/office/drawing/2014/main" val="10001"/>
                  </a:ext>
                </a:extLst>
              </a:tr>
              <a:tr h="476285">
                <a:tc>
                  <a:txBody>
                    <a:bodyPr/>
                    <a:lstStyle/>
                    <a:p>
                      <a:pPr algn="ctr">
                        <a:defRPr sz="1400" b="1"/>
                      </a:pPr>
                      <a:r>
                        <a:rPr sz="1200" dirty="0"/>
                        <a:t>GPA</a:t>
                      </a:r>
                    </a:p>
                  </a:txBody>
                  <a:tcPr anchor="ctr"/>
                </a:tc>
                <a:tc>
                  <a:txBody>
                    <a:bodyPr/>
                    <a:lstStyle/>
                    <a:p>
                      <a:pPr algn="ctr"/>
                      <a:r>
                        <a:rPr sz="1200" dirty="0"/>
                        <a:t>3.6</a:t>
                      </a:r>
                      <a:endParaRPr sz="1200" dirty="0">
                        <a:latin typeface="Cambria Math"/>
                      </a:endParaRPr>
                    </a:p>
                  </a:txBody>
                  <a:tcPr anchor="ctr"/>
                </a:tc>
                <a:tc>
                  <a:txBody>
                    <a:bodyPr/>
                    <a:lstStyle/>
                    <a:p>
                      <a:pPr algn="ctr"/>
                      <a:r>
                        <a:rPr sz="1200" dirty="0"/>
                        <a:t>3.9</a:t>
                      </a:r>
                      <a:endParaRPr sz="1200" dirty="0">
                        <a:latin typeface="Cambria Math"/>
                      </a:endParaRPr>
                    </a:p>
                  </a:txBody>
                  <a:tcPr anchor="ctr"/>
                </a:tc>
                <a:tc>
                  <a:txBody>
                    <a:bodyPr/>
                    <a:lstStyle/>
                    <a:p>
                      <a:pPr algn="ctr"/>
                      <a:r>
                        <a:rPr sz="1200" dirty="0"/>
                        <a:t>2.4</a:t>
                      </a:r>
                      <a:endParaRPr sz="1200" dirty="0">
                        <a:latin typeface="Cambria Math"/>
                      </a:endParaRPr>
                    </a:p>
                  </a:txBody>
                  <a:tcPr anchor="ctr"/>
                </a:tc>
                <a:tc>
                  <a:txBody>
                    <a:bodyPr/>
                    <a:lstStyle/>
                    <a:p>
                      <a:pPr algn="ctr"/>
                      <a:r>
                        <a:rPr sz="1200" dirty="0"/>
                        <a:t>3.1</a:t>
                      </a:r>
                      <a:endParaRPr sz="1200" dirty="0">
                        <a:latin typeface="Cambria Math"/>
                      </a:endParaRPr>
                    </a:p>
                  </a:txBody>
                  <a:tcPr anchor="ctr"/>
                </a:tc>
                <a:tc>
                  <a:txBody>
                    <a:bodyPr/>
                    <a:lstStyle/>
                    <a:p>
                      <a:pPr algn="ctr"/>
                      <a:r>
                        <a:rPr sz="1200" dirty="0"/>
                        <a:t>3.5</a:t>
                      </a:r>
                      <a:endParaRPr sz="1200" dirty="0">
                        <a:latin typeface="Cambria Math"/>
                      </a:endParaRPr>
                    </a:p>
                  </a:txBody>
                  <a:tcPr anchor="ctr"/>
                </a:tc>
                <a:tc>
                  <a:txBody>
                    <a:bodyPr/>
                    <a:lstStyle/>
                    <a:p>
                      <a:pPr algn="ctr"/>
                      <a:r>
                        <a:rPr sz="1200"/>
                        <a:t>4.0</a:t>
                      </a:r>
                      <a:endParaRPr sz="1200">
                        <a:latin typeface="Cambria Math"/>
                      </a:endParaRPr>
                    </a:p>
                  </a:txBody>
                  <a:tcPr anchor="ctr"/>
                </a:tc>
                <a:tc>
                  <a:txBody>
                    <a:bodyPr/>
                    <a:lstStyle/>
                    <a:p>
                      <a:pPr algn="ctr"/>
                      <a:r>
                        <a:rPr sz="1200"/>
                        <a:t>3.6</a:t>
                      </a:r>
                      <a:endParaRPr sz="1200">
                        <a:latin typeface="Cambria Math"/>
                      </a:endParaRPr>
                    </a:p>
                  </a:txBody>
                  <a:tcPr anchor="ctr"/>
                </a:tc>
                <a:tc>
                  <a:txBody>
                    <a:bodyPr/>
                    <a:lstStyle/>
                    <a:p>
                      <a:pPr algn="ctr"/>
                      <a:r>
                        <a:rPr sz="1200"/>
                        <a:t>2.8</a:t>
                      </a:r>
                      <a:endParaRPr sz="1200">
                        <a:latin typeface="Cambria Math"/>
                      </a:endParaRPr>
                    </a:p>
                  </a:txBody>
                  <a:tcPr anchor="ctr"/>
                </a:tc>
                <a:tc>
                  <a:txBody>
                    <a:bodyPr/>
                    <a:lstStyle/>
                    <a:p>
                      <a:pPr algn="ctr"/>
                      <a:r>
                        <a:rPr sz="1200"/>
                        <a:t>3.0</a:t>
                      </a:r>
                      <a:endParaRPr sz="1200">
                        <a:latin typeface="Cambria Math"/>
                      </a:endParaRPr>
                    </a:p>
                  </a:txBody>
                  <a:tcPr anchor="ctr"/>
                </a:tc>
                <a:tc>
                  <a:txBody>
                    <a:bodyPr/>
                    <a:lstStyle/>
                    <a:p>
                      <a:pPr algn="ctr"/>
                      <a:r>
                        <a:rPr sz="1200"/>
                        <a:t>2.2</a:t>
                      </a:r>
                      <a:endParaRPr sz="1200">
                        <a:latin typeface="Cambria Math"/>
                      </a:endParaRPr>
                    </a:p>
                  </a:txBody>
                  <a:tcPr anchor="ctr"/>
                </a:tc>
                <a:tc>
                  <a:txBody>
                    <a:bodyPr/>
                    <a:lstStyle/>
                    <a:p>
                      <a:pPr algn="ctr"/>
                      <a:r>
                        <a:rPr sz="1200"/>
                        <a:t>3.9</a:t>
                      </a:r>
                      <a:endParaRPr sz="1200">
                        <a:latin typeface="Cambria Math"/>
                      </a:endParaRPr>
                    </a:p>
                  </a:txBody>
                  <a:tcPr anchor="ctr"/>
                </a:tc>
                <a:tc>
                  <a:txBody>
                    <a:bodyPr/>
                    <a:lstStyle/>
                    <a:p>
                      <a:pPr algn="ctr"/>
                      <a:r>
                        <a:rPr sz="1200"/>
                        <a:t>3.1</a:t>
                      </a:r>
                      <a:endParaRPr sz="1200">
                        <a:latin typeface="Cambria Math"/>
                      </a:endParaRPr>
                    </a:p>
                  </a:txBody>
                  <a:tcPr anchor="ctr"/>
                </a:tc>
                <a:tc>
                  <a:txBody>
                    <a:bodyPr/>
                    <a:lstStyle/>
                    <a:p>
                      <a:pPr algn="ctr"/>
                      <a:r>
                        <a:rPr sz="1200" dirty="0"/>
                        <a:t>2.1</a:t>
                      </a:r>
                      <a:endParaRPr sz="1200" dirty="0">
                        <a:latin typeface="Cambria Math"/>
                      </a:endParaRPr>
                    </a:p>
                  </a:txBody>
                  <a:tcPr anchor="ctr"/>
                </a:tc>
                <a:tc>
                  <a:txBody>
                    <a:bodyPr/>
                    <a:lstStyle/>
                    <a:p>
                      <a:pPr algn="ctr"/>
                      <a:r>
                        <a:rPr sz="1200"/>
                        <a:t>2.8</a:t>
                      </a:r>
                      <a:endParaRPr sz="1200">
                        <a:latin typeface="Cambria Math"/>
                      </a:endParaRPr>
                    </a:p>
                  </a:txBody>
                  <a:tcPr anchor="ctr"/>
                </a:tc>
                <a:tc>
                  <a:txBody>
                    <a:bodyPr/>
                    <a:lstStyle/>
                    <a:p>
                      <a:pPr algn="ctr"/>
                      <a:r>
                        <a:rPr sz="1200" dirty="0"/>
                        <a:t>1.7</a:t>
                      </a:r>
                      <a:endParaRPr sz="1200" dirty="0">
                        <a:latin typeface="Cambria Math"/>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809107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3</a:t>
            </a:r>
            <a:endParaRPr sz="26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Before performing a hypothesis test, let's begin by looking at a scatter plot of the data to verify that indeed a linear relationship exists between these two variables. Since it is possible to argue for either of these two variables affecting the other, let's assign the number of tickets to be our explanatory variable (</a:t>
            </a:r>
            <a:r>
              <a:rPr lang="en-US" sz="2800" i="1" dirty="0"/>
              <a:t>x</a:t>
            </a:r>
            <a:r>
              <a:rPr sz="2800" dirty="0"/>
              <a:t>), and thus the </a:t>
            </a:r>
            <a:r>
              <a:rPr sz="2800" b="1" dirty="0"/>
              <a:t>GPA</a:t>
            </a:r>
            <a:r>
              <a:rPr sz="2800" dirty="0"/>
              <a:t> as the response variable (</a:t>
            </a:r>
            <a:r>
              <a:rPr lang="en-US" sz="2800" i="1" dirty="0"/>
              <a:t>y</a:t>
            </a:r>
            <a:r>
              <a:rPr sz="2800" dirty="0"/>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4</a:t>
            </a:r>
            <a:endParaRPr sz="2600" dirty="0"/>
          </a:p>
        </p:txBody>
      </p:sp>
      <p:pic>
        <p:nvPicPr>
          <p:cNvPr id="5" name="Content Placeholder 4" descr="A scatterplot titled Number of tickets versus G P A shows the relationship between the number of tickets (on x-axis) and G P A's (on y-axis). The x-axis ranges from 0 to 9 in increment of 1, and the y-axis ranges from 0.0 to 4.5 in increment of 0.5.&#10;The points plotted on the graph represent the intersection of the number of tickets and the G P A.&#10;The points are arranged downward in a roughly linear fashion from left to right.">
            <a:extLst>
              <a:ext uri="{FF2B5EF4-FFF2-40B4-BE49-F238E27FC236}">
                <a16:creationId xmlns:a16="http://schemas.microsoft.com/office/drawing/2014/main" id="{7DA0F222-B8C6-4A03-9F79-FDCA54AC3A5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849813" cy="4849813"/>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5</a:t>
            </a:r>
            <a:endParaRPr sz="2600" dirty="0"/>
          </a:p>
        </p:txBody>
      </p:sp>
      <p:sp>
        <p:nvSpPr>
          <p:cNvPr id="3" name="Text Placeholder 2"/>
          <p:cNvSpPr>
            <a:spLocks noGrp="1"/>
          </p:cNvSpPr>
          <p:nvPr>
            <p:ph type="body" sz="quarter" idx="10"/>
          </p:nvPr>
        </p:nvSpPr>
        <p:spPr/>
        <p:txBody>
          <a:bodyPr>
            <a:noAutofit/>
          </a:bodyPr>
          <a:lstStyle/>
          <a:p>
            <a:r>
              <a:rPr sz="2500" dirty="0"/>
              <a:t>As you can see in the graph, there appears to be a linear pattern to the data values. Therefore, it would be appropriate to use a hypothesis test to determine if that linear relationship is significant. Perform the hypothesis test as follows:</a:t>
            </a:r>
          </a:p>
          <a:p>
            <a:pPr>
              <a:defRPr b="1"/>
            </a:pPr>
            <a:r>
              <a:rPr sz="2500" dirty="0"/>
              <a:t>Step 1: State the null and alternative hypotheses.</a:t>
            </a:r>
          </a:p>
          <a:p>
            <a:r>
              <a:rPr sz="2500" dirty="0"/>
              <a:t>We wish to test the claim that a significant linear relationship exists between the number of parking tickets a student receives during a semester and the s</a:t>
            </a:r>
            <a:r>
              <a:rPr lang="en-US" sz="2500" dirty="0"/>
              <a:t>t</a:t>
            </a:r>
            <a:r>
              <a:rPr sz="2500" dirty="0"/>
              <a:t>udent's </a:t>
            </a:r>
            <a:r>
              <a:rPr sz="2500" b="1" dirty="0"/>
              <a:t>GPA</a:t>
            </a:r>
            <a:r>
              <a:rPr sz="2500" dirty="0"/>
              <a:t> during the same semester. Thus, the hypotheses are stated as follows.</a:t>
            </a:r>
          </a:p>
        </p:txBody>
      </p:sp>
      <p:pic>
        <p:nvPicPr>
          <p:cNvPr id="6" name="Picture 5" descr="H subscript 0 colon rho equals 0.&#10;H subscript a colon rho does not equal 0">
            <a:extLst>
              <a:ext uri="{FF2B5EF4-FFF2-40B4-BE49-F238E27FC236}">
                <a16:creationId xmlns:a16="http://schemas.microsoft.com/office/drawing/2014/main" id="{A24EB2B1-4422-A629-1A7D-E0BD76443C0A}"/>
              </a:ext>
            </a:extLst>
          </p:cNvPr>
          <p:cNvPicPr>
            <a:picLocks noChangeAspect="1"/>
          </p:cNvPicPr>
          <p:nvPr/>
        </p:nvPicPr>
        <p:blipFill>
          <a:blip r:embed="rId2"/>
          <a:stretch>
            <a:fillRect/>
          </a:stretch>
        </p:blipFill>
        <p:spPr>
          <a:xfrm>
            <a:off x="3581400" y="5091479"/>
            <a:ext cx="1162050" cy="904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12.1.1: Creating a Scatter Plot to Identify Trends in Data</a:t>
            </a:r>
            <a:r>
              <a:rPr lang="en-US" baseline="-25000" dirty="0"/>
              <a:t>2</a:t>
            </a:r>
            <a:endParaRPr dirty="0"/>
          </a:p>
        </p:txBody>
      </p:sp>
      <p:sp>
        <p:nvSpPr>
          <p:cNvPr id="8" name="TextBox 7">
            <a:extLst>
              <a:ext uri="{FF2B5EF4-FFF2-40B4-BE49-F238E27FC236}">
                <a16:creationId xmlns:a16="http://schemas.microsoft.com/office/drawing/2014/main" id="{96667436-B1F5-3BCE-82F6-6F3EFAB4FB3D}"/>
              </a:ext>
            </a:extLst>
          </p:cNvPr>
          <p:cNvSpPr txBox="1"/>
          <p:nvPr/>
        </p:nvSpPr>
        <p:spPr>
          <a:xfrm>
            <a:off x="457200" y="1008906"/>
            <a:ext cx="8229600" cy="369332"/>
          </a:xfrm>
          <a:prstGeom prst="rect">
            <a:avLst/>
          </a:prstGeom>
          <a:noFill/>
        </p:spPr>
        <p:txBody>
          <a:bodyPr wrap="square">
            <a:spAutoFit/>
          </a:bodyPr>
          <a:lstStyle/>
          <a:p>
            <a:pPr algn="ctr">
              <a:defRPr sz="1800" b="1"/>
            </a:pPr>
            <a:r>
              <a:rPr lang="en-IN" dirty="0"/>
              <a:t>NFL Quarterbacks (2018 Season)</a:t>
            </a:r>
            <a:endParaRPr lang="en-US" sz="1800" dirty="0"/>
          </a:p>
        </p:txBody>
      </p:sp>
      <p:graphicFrame>
        <p:nvGraphicFramePr>
          <p:cNvPr id="7" name="Table Placeholder 2" descr="The table contains 10 rows and 4 columns for NFL quarterbacks from the 2018 season. The column names are: Player, Team, Interceptions, and Sacks.&#10;The player Ben Roethlisberger plays for the team P I T, with 16 interceptions and 24 sacks.&#10;The player Patrick Mahomes plays for the team K C, with 12 interceptions and 26 sacks.&#10;The player Matt Ryan plays for the team A T L, with 7 interceptions and 42 sacks.&#10;The player Jared Goff plays for the team L A R, with 12 interceptions and 33 sacks.&#10;The player Andrew Luck plays for the team I N D, with 15 interceptions and 18 sacks.&#10;The player Aaron Rodgers plays for the team G B, with 2 interceptions and 49 sacks.&#10;The player Tom Brady plays for the team N E, with 11 interceptions and 21 sacks.&#10;The player Philip Rivers plays for the team L A C, with 12 interceptions and 32 sacks.&#10;The player Eli Manning plays for the team N Y G, with 11 interceptions and 47 sacks.&#10;The player Kirk Cousins plays for the team M I N, with 10 interceptions and 40 sacks.">
            <a:extLst>
              <a:ext uri="{FF2B5EF4-FFF2-40B4-BE49-F238E27FC236}">
                <a16:creationId xmlns:a16="http://schemas.microsoft.com/office/drawing/2014/main" id="{4CF45FA2-1BB6-053B-AE97-DF209215444E}"/>
              </a:ext>
            </a:extLst>
          </p:cNvPr>
          <p:cNvGraphicFramePr>
            <a:graphicFrameLocks noGrp="1"/>
          </p:cNvGraphicFramePr>
          <p:nvPr>
            <p:ph type="tbl" sz="quarter" idx="10"/>
            <p:extLst>
              <p:ext uri="{D42A27DB-BD31-4B8C-83A1-F6EECF244321}">
                <p14:modId xmlns:p14="http://schemas.microsoft.com/office/powerpoint/2010/main" val="1524195395"/>
              </p:ext>
            </p:extLst>
          </p:nvPr>
        </p:nvGraphicFramePr>
        <p:xfrm>
          <a:off x="457200" y="1371600"/>
          <a:ext cx="8229600" cy="40792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4173661768"/>
                    </a:ext>
                  </a:extLst>
                </a:gridCol>
              </a:tblGrid>
              <a:tr h="370840">
                <a:tc>
                  <a:txBody>
                    <a:bodyPr/>
                    <a:lstStyle/>
                    <a:p>
                      <a:pPr algn="ctr">
                        <a:defRPr sz="1600" b="1"/>
                      </a:pPr>
                      <a:r>
                        <a:rPr dirty="0"/>
                        <a:t>Player</a:t>
                      </a:r>
                    </a:p>
                  </a:txBody>
                  <a:tcPr>
                    <a:solidFill>
                      <a:schemeClr val="bg1">
                        <a:lumMod val="95000"/>
                      </a:schemeClr>
                    </a:solidFill>
                  </a:tcPr>
                </a:tc>
                <a:tc>
                  <a:txBody>
                    <a:bodyPr/>
                    <a:lstStyle/>
                    <a:p>
                      <a:pPr algn="ctr">
                        <a:defRPr sz="1600" b="1"/>
                      </a:pPr>
                      <a:r>
                        <a:rPr dirty="0"/>
                        <a:t>Team</a:t>
                      </a:r>
                    </a:p>
                  </a:txBody>
                  <a:tcPr>
                    <a:solidFill>
                      <a:schemeClr val="bg1">
                        <a:lumMod val="95000"/>
                      </a:schemeClr>
                    </a:solidFill>
                  </a:tcPr>
                </a:tc>
                <a:tc>
                  <a:txBody>
                    <a:bodyPr/>
                    <a:lstStyle/>
                    <a:p>
                      <a:pPr algn="ctr">
                        <a:defRPr sz="1600" b="1"/>
                      </a:pPr>
                      <a:r>
                        <a:rPr dirty="0"/>
                        <a:t>Interceptions</a:t>
                      </a:r>
                    </a:p>
                  </a:txBody>
                  <a:tcPr>
                    <a:solidFill>
                      <a:schemeClr val="bg1">
                        <a:lumMod val="95000"/>
                      </a:schemeClr>
                    </a:solidFill>
                  </a:tcPr>
                </a:tc>
                <a:tc>
                  <a:txBody>
                    <a:bodyPr/>
                    <a:lstStyle/>
                    <a:p>
                      <a:pPr algn="ctr">
                        <a:defRPr sz="1600" b="1"/>
                      </a:pPr>
                      <a:r>
                        <a:rPr dirty="0"/>
                        <a:t>Sacks</a:t>
                      </a: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pPr algn="ctr">
                        <a:defRPr sz="1600"/>
                      </a:pPr>
                      <a:r>
                        <a:rPr dirty="0"/>
                        <a:t>Ben Roethlisberger</a:t>
                      </a:r>
                    </a:p>
                  </a:txBody>
                  <a:tcPr/>
                </a:tc>
                <a:tc>
                  <a:txBody>
                    <a:bodyPr/>
                    <a:lstStyle/>
                    <a:p>
                      <a:pPr algn="ctr">
                        <a:defRPr sz="1600"/>
                      </a:pPr>
                      <a:r>
                        <a:rPr dirty="0"/>
                        <a:t>PIT</a:t>
                      </a:r>
                    </a:p>
                  </a:txBody>
                  <a:tcPr/>
                </a:tc>
                <a:tc>
                  <a:txBody>
                    <a:bodyPr/>
                    <a:lstStyle/>
                    <a:p>
                      <a:pPr algn="ctr"/>
                      <a:r>
                        <a:rPr sz="1600">
                          <a:latin typeface="Cambria Math"/>
                        </a:rPr>
                        <a:t>16</a:t>
                      </a:r>
                    </a:p>
                  </a:txBody>
                  <a:tcPr/>
                </a:tc>
                <a:tc>
                  <a:txBody>
                    <a:bodyPr/>
                    <a:lstStyle/>
                    <a:p>
                      <a:pPr algn="ctr"/>
                      <a:r>
                        <a:rPr sz="1600">
                          <a:latin typeface="Cambria Math"/>
                        </a:rPr>
                        <a:t>24</a:t>
                      </a:r>
                    </a:p>
                  </a:txBody>
                  <a:tcPr/>
                </a:tc>
                <a:extLst>
                  <a:ext uri="{0D108BD9-81ED-4DB2-BD59-A6C34878D82A}">
                    <a16:rowId xmlns:a16="http://schemas.microsoft.com/office/drawing/2014/main" val="10002"/>
                  </a:ext>
                </a:extLst>
              </a:tr>
              <a:tr h="370840">
                <a:tc>
                  <a:txBody>
                    <a:bodyPr/>
                    <a:lstStyle/>
                    <a:p>
                      <a:pPr algn="ctr">
                        <a:defRPr sz="1600"/>
                      </a:pPr>
                      <a:r>
                        <a:rPr dirty="0"/>
                        <a:t>Patrick </a:t>
                      </a:r>
                      <a:r>
                        <a:rPr dirty="0" err="1"/>
                        <a:t>Mahomes</a:t>
                      </a:r>
                      <a:endParaRPr dirty="0"/>
                    </a:p>
                  </a:txBody>
                  <a:tcPr/>
                </a:tc>
                <a:tc>
                  <a:txBody>
                    <a:bodyPr/>
                    <a:lstStyle/>
                    <a:p>
                      <a:pPr algn="ctr">
                        <a:defRPr sz="1600"/>
                      </a:pPr>
                      <a:r>
                        <a:t>KC</a:t>
                      </a:r>
                    </a:p>
                  </a:txBody>
                  <a:tcPr/>
                </a:tc>
                <a:tc>
                  <a:txBody>
                    <a:bodyPr/>
                    <a:lstStyle/>
                    <a:p>
                      <a:pPr algn="ctr"/>
                      <a:r>
                        <a:rPr sz="1600">
                          <a:latin typeface="Cambria Math"/>
                        </a:rPr>
                        <a:t>12</a:t>
                      </a:r>
                    </a:p>
                  </a:txBody>
                  <a:tcPr/>
                </a:tc>
                <a:tc>
                  <a:txBody>
                    <a:bodyPr/>
                    <a:lstStyle/>
                    <a:p>
                      <a:pPr algn="ctr"/>
                      <a:r>
                        <a:rPr sz="1600">
                          <a:latin typeface="Cambria Math"/>
                        </a:rPr>
                        <a:t>26</a:t>
                      </a:r>
                    </a:p>
                  </a:txBody>
                  <a:tcPr/>
                </a:tc>
                <a:extLst>
                  <a:ext uri="{0D108BD9-81ED-4DB2-BD59-A6C34878D82A}">
                    <a16:rowId xmlns:a16="http://schemas.microsoft.com/office/drawing/2014/main" val="10003"/>
                  </a:ext>
                </a:extLst>
              </a:tr>
              <a:tr h="370840">
                <a:tc>
                  <a:txBody>
                    <a:bodyPr/>
                    <a:lstStyle/>
                    <a:p>
                      <a:pPr algn="ctr">
                        <a:defRPr sz="1600"/>
                      </a:pPr>
                      <a:r>
                        <a:rPr dirty="0"/>
                        <a:t>Matt Ryan</a:t>
                      </a:r>
                    </a:p>
                  </a:txBody>
                  <a:tcPr/>
                </a:tc>
                <a:tc>
                  <a:txBody>
                    <a:bodyPr/>
                    <a:lstStyle/>
                    <a:p>
                      <a:pPr algn="ctr">
                        <a:defRPr sz="1600"/>
                      </a:pPr>
                      <a:r>
                        <a:t>ATL</a:t>
                      </a:r>
                    </a:p>
                  </a:txBody>
                  <a:tcPr/>
                </a:tc>
                <a:tc>
                  <a:txBody>
                    <a:bodyPr/>
                    <a:lstStyle/>
                    <a:p>
                      <a:pPr algn="ctr"/>
                      <a:r>
                        <a:rPr sz="1600" dirty="0">
                          <a:latin typeface="Cambria Math"/>
                        </a:rPr>
                        <a:t>7</a:t>
                      </a:r>
                    </a:p>
                  </a:txBody>
                  <a:tcPr/>
                </a:tc>
                <a:tc>
                  <a:txBody>
                    <a:bodyPr/>
                    <a:lstStyle/>
                    <a:p>
                      <a:pPr algn="ctr"/>
                      <a:r>
                        <a:rPr sz="1600">
                          <a:latin typeface="Cambria Math"/>
                        </a:rPr>
                        <a:t>42</a:t>
                      </a:r>
                    </a:p>
                  </a:txBody>
                  <a:tcPr/>
                </a:tc>
                <a:extLst>
                  <a:ext uri="{0D108BD9-81ED-4DB2-BD59-A6C34878D82A}">
                    <a16:rowId xmlns:a16="http://schemas.microsoft.com/office/drawing/2014/main" val="10004"/>
                  </a:ext>
                </a:extLst>
              </a:tr>
              <a:tr h="370840">
                <a:tc>
                  <a:txBody>
                    <a:bodyPr/>
                    <a:lstStyle/>
                    <a:p>
                      <a:pPr algn="ctr">
                        <a:defRPr sz="1600"/>
                      </a:pPr>
                      <a:r>
                        <a:t>Jared Goff</a:t>
                      </a:r>
                    </a:p>
                  </a:txBody>
                  <a:tcPr/>
                </a:tc>
                <a:tc>
                  <a:txBody>
                    <a:bodyPr/>
                    <a:lstStyle/>
                    <a:p>
                      <a:pPr algn="ctr">
                        <a:defRPr sz="1600"/>
                      </a:pPr>
                      <a:r>
                        <a:rPr dirty="0"/>
                        <a:t>LAR</a:t>
                      </a:r>
                    </a:p>
                  </a:txBody>
                  <a:tcPr/>
                </a:tc>
                <a:tc>
                  <a:txBody>
                    <a:bodyPr/>
                    <a:lstStyle/>
                    <a:p>
                      <a:pPr algn="ctr"/>
                      <a:r>
                        <a:rPr sz="1600" dirty="0">
                          <a:latin typeface="Cambria Math"/>
                        </a:rPr>
                        <a:t>12</a:t>
                      </a:r>
                    </a:p>
                  </a:txBody>
                  <a:tcPr/>
                </a:tc>
                <a:tc>
                  <a:txBody>
                    <a:bodyPr/>
                    <a:lstStyle/>
                    <a:p>
                      <a:pPr algn="ctr"/>
                      <a:r>
                        <a:rPr sz="1600">
                          <a:latin typeface="Cambria Math"/>
                        </a:rPr>
                        <a:t>33</a:t>
                      </a:r>
                    </a:p>
                  </a:txBody>
                  <a:tcPr/>
                </a:tc>
                <a:extLst>
                  <a:ext uri="{0D108BD9-81ED-4DB2-BD59-A6C34878D82A}">
                    <a16:rowId xmlns:a16="http://schemas.microsoft.com/office/drawing/2014/main" val="10005"/>
                  </a:ext>
                </a:extLst>
              </a:tr>
              <a:tr h="370840">
                <a:tc>
                  <a:txBody>
                    <a:bodyPr/>
                    <a:lstStyle/>
                    <a:p>
                      <a:pPr algn="ctr">
                        <a:defRPr sz="1600"/>
                      </a:pPr>
                      <a:r>
                        <a:t>Andrew Luck</a:t>
                      </a:r>
                    </a:p>
                  </a:txBody>
                  <a:tcPr/>
                </a:tc>
                <a:tc>
                  <a:txBody>
                    <a:bodyPr/>
                    <a:lstStyle/>
                    <a:p>
                      <a:pPr algn="ctr">
                        <a:defRPr sz="1600"/>
                      </a:pPr>
                      <a:r>
                        <a:rPr dirty="0"/>
                        <a:t>IND</a:t>
                      </a:r>
                    </a:p>
                  </a:txBody>
                  <a:tcPr/>
                </a:tc>
                <a:tc>
                  <a:txBody>
                    <a:bodyPr/>
                    <a:lstStyle/>
                    <a:p>
                      <a:pPr algn="ctr"/>
                      <a:r>
                        <a:rPr sz="1600">
                          <a:latin typeface="Cambria Math"/>
                        </a:rPr>
                        <a:t>15</a:t>
                      </a:r>
                    </a:p>
                  </a:txBody>
                  <a:tcPr/>
                </a:tc>
                <a:tc>
                  <a:txBody>
                    <a:bodyPr/>
                    <a:lstStyle/>
                    <a:p>
                      <a:pPr algn="ctr"/>
                      <a:r>
                        <a:rPr sz="1600">
                          <a:latin typeface="Cambria Math"/>
                        </a:rPr>
                        <a:t>18</a:t>
                      </a:r>
                    </a:p>
                  </a:txBody>
                  <a:tcPr/>
                </a:tc>
                <a:extLst>
                  <a:ext uri="{0D108BD9-81ED-4DB2-BD59-A6C34878D82A}">
                    <a16:rowId xmlns:a16="http://schemas.microsoft.com/office/drawing/2014/main" val="10006"/>
                  </a:ext>
                </a:extLst>
              </a:tr>
              <a:tr h="370840">
                <a:tc>
                  <a:txBody>
                    <a:bodyPr/>
                    <a:lstStyle/>
                    <a:p>
                      <a:pPr algn="ctr">
                        <a:defRPr sz="1600"/>
                      </a:pPr>
                      <a:r>
                        <a:t>Aaron Rodgers</a:t>
                      </a:r>
                    </a:p>
                  </a:txBody>
                  <a:tcPr/>
                </a:tc>
                <a:tc>
                  <a:txBody>
                    <a:bodyPr/>
                    <a:lstStyle/>
                    <a:p>
                      <a:pPr algn="ctr">
                        <a:defRPr sz="1600"/>
                      </a:pPr>
                      <a:r>
                        <a:t>GB</a:t>
                      </a:r>
                    </a:p>
                  </a:txBody>
                  <a:tcPr/>
                </a:tc>
                <a:tc>
                  <a:txBody>
                    <a:bodyPr/>
                    <a:lstStyle/>
                    <a:p>
                      <a:pPr algn="ctr"/>
                      <a:r>
                        <a:rPr sz="1600" dirty="0">
                          <a:latin typeface="Cambria Math"/>
                        </a:rPr>
                        <a:t>2</a:t>
                      </a:r>
                    </a:p>
                  </a:txBody>
                  <a:tcPr/>
                </a:tc>
                <a:tc>
                  <a:txBody>
                    <a:bodyPr/>
                    <a:lstStyle/>
                    <a:p>
                      <a:pPr algn="ctr"/>
                      <a:r>
                        <a:rPr sz="1600">
                          <a:latin typeface="Cambria Math"/>
                        </a:rPr>
                        <a:t>49</a:t>
                      </a:r>
                    </a:p>
                  </a:txBody>
                  <a:tcPr/>
                </a:tc>
                <a:extLst>
                  <a:ext uri="{0D108BD9-81ED-4DB2-BD59-A6C34878D82A}">
                    <a16:rowId xmlns:a16="http://schemas.microsoft.com/office/drawing/2014/main" val="10007"/>
                  </a:ext>
                </a:extLst>
              </a:tr>
              <a:tr h="370840">
                <a:tc>
                  <a:txBody>
                    <a:bodyPr/>
                    <a:lstStyle/>
                    <a:p>
                      <a:pPr algn="ctr">
                        <a:defRPr sz="1600"/>
                      </a:pPr>
                      <a:r>
                        <a:t>Tom Brady</a:t>
                      </a:r>
                    </a:p>
                  </a:txBody>
                  <a:tcPr/>
                </a:tc>
                <a:tc>
                  <a:txBody>
                    <a:bodyPr/>
                    <a:lstStyle/>
                    <a:p>
                      <a:pPr algn="ctr">
                        <a:defRPr sz="1600"/>
                      </a:pPr>
                      <a:r>
                        <a:t>NE</a:t>
                      </a:r>
                    </a:p>
                  </a:txBody>
                  <a:tcPr/>
                </a:tc>
                <a:tc>
                  <a:txBody>
                    <a:bodyPr/>
                    <a:lstStyle/>
                    <a:p>
                      <a:pPr algn="ctr"/>
                      <a:r>
                        <a:rPr sz="1600" dirty="0">
                          <a:latin typeface="Cambria Math"/>
                        </a:rPr>
                        <a:t>11</a:t>
                      </a:r>
                    </a:p>
                  </a:txBody>
                  <a:tcPr/>
                </a:tc>
                <a:tc>
                  <a:txBody>
                    <a:bodyPr/>
                    <a:lstStyle/>
                    <a:p>
                      <a:pPr algn="ctr"/>
                      <a:r>
                        <a:rPr sz="1600">
                          <a:latin typeface="Cambria Math"/>
                        </a:rPr>
                        <a:t>21</a:t>
                      </a:r>
                    </a:p>
                  </a:txBody>
                  <a:tcPr/>
                </a:tc>
                <a:extLst>
                  <a:ext uri="{0D108BD9-81ED-4DB2-BD59-A6C34878D82A}">
                    <a16:rowId xmlns:a16="http://schemas.microsoft.com/office/drawing/2014/main" val="10008"/>
                  </a:ext>
                </a:extLst>
              </a:tr>
              <a:tr h="370840">
                <a:tc>
                  <a:txBody>
                    <a:bodyPr/>
                    <a:lstStyle/>
                    <a:p>
                      <a:pPr algn="ctr">
                        <a:defRPr sz="1600"/>
                      </a:pPr>
                      <a:r>
                        <a:t>Philip Rivers</a:t>
                      </a:r>
                    </a:p>
                  </a:txBody>
                  <a:tcPr/>
                </a:tc>
                <a:tc>
                  <a:txBody>
                    <a:bodyPr/>
                    <a:lstStyle/>
                    <a:p>
                      <a:pPr algn="ctr">
                        <a:defRPr sz="1600"/>
                      </a:pPr>
                      <a:r>
                        <a:t>LAC</a:t>
                      </a:r>
                    </a:p>
                  </a:txBody>
                  <a:tcPr/>
                </a:tc>
                <a:tc>
                  <a:txBody>
                    <a:bodyPr/>
                    <a:lstStyle/>
                    <a:p>
                      <a:pPr algn="ctr"/>
                      <a:r>
                        <a:rPr sz="1600" dirty="0">
                          <a:latin typeface="Cambria Math"/>
                        </a:rPr>
                        <a:t>12</a:t>
                      </a:r>
                    </a:p>
                  </a:txBody>
                  <a:tcPr/>
                </a:tc>
                <a:tc>
                  <a:txBody>
                    <a:bodyPr/>
                    <a:lstStyle/>
                    <a:p>
                      <a:pPr algn="ctr"/>
                      <a:r>
                        <a:rPr sz="1600" dirty="0">
                          <a:latin typeface="Cambria Math"/>
                        </a:rPr>
                        <a:t>32</a:t>
                      </a:r>
                    </a:p>
                  </a:txBody>
                  <a:tcPr/>
                </a:tc>
                <a:extLst>
                  <a:ext uri="{0D108BD9-81ED-4DB2-BD59-A6C34878D82A}">
                    <a16:rowId xmlns:a16="http://schemas.microsoft.com/office/drawing/2014/main" val="2612609709"/>
                  </a:ext>
                </a:extLst>
              </a:tr>
              <a:tr h="370840">
                <a:tc>
                  <a:txBody>
                    <a:bodyPr/>
                    <a:lstStyle/>
                    <a:p>
                      <a:pPr algn="ctr">
                        <a:defRPr sz="1600"/>
                      </a:pPr>
                      <a:r>
                        <a:t>Eli Manning</a:t>
                      </a:r>
                    </a:p>
                  </a:txBody>
                  <a:tcPr/>
                </a:tc>
                <a:tc>
                  <a:txBody>
                    <a:bodyPr/>
                    <a:lstStyle/>
                    <a:p>
                      <a:pPr algn="ctr">
                        <a:defRPr sz="1600"/>
                      </a:pPr>
                      <a:r>
                        <a:t>NYG</a:t>
                      </a:r>
                    </a:p>
                  </a:txBody>
                  <a:tcPr/>
                </a:tc>
                <a:tc>
                  <a:txBody>
                    <a:bodyPr/>
                    <a:lstStyle/>
                    <a:p>
                      <a:pPr algn="ctr"/>
                      <a:r>
                        <a:rPr sz="1600">
                          <a:latin typeface="Cambria Math"/>
                        </a:rPr>
                        <a:t>11</a:t>
                      </a:r>
                    </a:p>
                  </a:txBody>
                  <a:tcPr/>
                </a:tc>
                <a:tc>
                  <a:txBody>
                    <a:bodyPr/>
                    <a:lstStyle/>
                    <a:p>
                      <a:pPr algn="ctr"/>
                      <a:r>
                        <a:rPr sz="1600" dirty="0">
                          <a:latin typeface="Cambria Math"/>
                        </a:rPr>
                        <a:t>47</a:t>
                      </a:r>
                    </a:p>
                  </a:txBody>
                  <a:tcPr/>
                </a:tc>
                <a:extLst>
                  <a:ext uri="{0D108BD9-81ED-4DB2-BD59-A6C34878D82A}">
                    <a16:rowId xmlns:a16="http://schemas.microsoft.com/office/drawing/2014/main" val="2244207638"/>
                  </a:ext>
                </a:extLst>
              </a:tr>
              <a:tr h="370840">
                <a:tc>
                  <a:txBody>
                    <a:bodyPr/>
                    <a:lstStyle/>
                    <a:p>
                      <a:pPr algn="ctr">
                        <a:defRPr sz="1600"/>
                      </a:pPr>
                      <a:r>
                        <a:t>Kirk Cousins</a:t>
                      </a:r>
                    </a:p>
                  </a:txBody>
                  <a:tcPr/>
                </a:tc>
                <a:tc>
                  <a:txBody>
                    <a:bodyPr/>
                    <a:lstStyle/>
                    <a:p>
                      <a:pPr algn="ctr">
                        <a:defRPr sz="1600"/>
                      </a:pPr>
                      <a:r>
                        <a:t>MIN</a:t>
                      </a:r>
                    </a:p>
                  </a:txBody>
                  <a:tcPr/>
                </a:tc>
                <a:tc>
                  <a:txBody>
                    <a:bodyPr/>
                    <a:lstStyle/>
                    <a:p>
                      <a:pPr algn="ctr"/>
                      <a:r>
                        <a:rPr sz="1600">
                          <a:latin typeface="Cambria Math"/>
                        </a:rPr>
                        <a:t>10</a:t>
                      </a:r>
                    </a:p>
                  </a:txBody>
                  <a:tcPr/>
                </a:tc>
                <a:tc>
                  <a:txBody>
                    <a:bodyPr/>
                    <a:lstStyle/>
                    <a:p>
                      <a:pPr algn="ctr"/>
                      <a:r>
                        <a:rPr sz="1600" dirty="0">
                          <a:latin typeface="Cambria Math"/>
                        </a:rPr>
                        <a:t>40</a:t>
                      </a:r>
                    </a:p>
                  </a:txBody>
                  <a:tcPr/>
                </a:tc>
                <a:extLst>
                  <a:ext uri="{0D108BD9-81ED-4DB2-BD59-A6C34878D82A}">
                    <a16:rowId xmlns:a16="http://schemas.microsoft.com/office/drawing/2014/main" val="590244611"/>
                  </a:ext>
                </a:extLst>
              </a:tr>
            </a:tbl>
          </a:graphicData>
        </a:graphic>
      </p:graphicFrame>
      <p:sp>
        <p:nvSpPr>
          <p:cNvPr id="4" name="Text Placeholder 2">
            <a:extLst>
              <a:ext uri="{FF2B5EF4-FFF2-40B4-BE49-F238E27FC236}">
                <a16:creationId xmlns:a16="http://schemas.microsoft.com/office/drawing/2014/main" id="{3FC213E4-CD76-4388-A5D0-09D651F5CD67}"/>
              </a:ext>
            </a:extLst>
          </p:cNvPr>
          <p:cNvSpPr txBox="1">
            <a:spLocks/>
          </p:cNvSpPr>
          <p:nvPr/>
        </p:nvSpPr>
        <p:spPr>
          <a:xfrm>
            <a:off x="457200" y="5458339"/>
            <a:ext cx="8229600" cy="713861"/>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600" dirty="0"/>
              <a:t>Source: ESPN. “NFL Player Passing Statistics – 2018.” http://www.espn.com/nfl/statistics/player (14 Feb. 2019).</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6</a:t>
            </a:r>
            <a:endParaRPr sz="2600"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will use the </a:t>
            </a:r>
            <a:r>
              <a:rPr lang="en-US" sz="2800" i="1" dirty="0"/>
              <a:t>t</a:t>
            </a:r>
            <a:r>
              <a:rPr sz="2800" dirty="0"/>
              <a:t>-test statistic presented previously in this section along with a significance level of</a:t>
            </a:r>
            <a:r>
              <a:rPr lang="en-US" sz="2800" dirty="0"/>
              <a:t> </a:t>
            </a:r>
            <a:r>
              <a:rPr lang="el-GR" sz="2800" i="1" dirty="0"/>
              <a:t>α</a:t>
            </a:r>
            <a:r>
              <a:rPr lang="en-US" sz="2800" dirty="0"/>
              <a:t> = 0.05</a:t>
            </a:r>
            <a:r>
              <a:rPr sz="2800" dirty="0"/>
              <a:t> to perform this hypothesis test.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7</a:t>
            </a:r>
            <a:endParaRPr sz="2600"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pPr>
              <a:defRPr sz="2800"/>
            </a:pPr>
            <a:r>
              <a:rPr sz="2800" dirty="0"/>
              <a:t>We need to begin by calculating the correlation coefficient,</a:t>
            </a:r>
            <a:r>
              <a:rPr lang="en-US" sz="2800" dirty="0"/>
              <a:t> </a:t>
            </a:r>
            <a:r>
              <a:rPr lang="en-US" sz="2800" i="1" dirty="0"/>
              <a:t>r</a:t>
            </a:r>
            <a:r>
              <a:rPr sz="2800" dirty="0"/>
              <a:t>. If using a TI-83/84 Plus, enter the number of parking tickets into </a:t>
            </a:r>
            <a:r>
              <a:rPr sz="2800" b="1" dirty="0"/>
              <a:t>L1</a:t>
            </a:r>
            <a:r>
              <a:rPr sz="2800" dirty="0"/>
              <a:t> and the GPAs in </a:t>
            </a:r>
            <a:r>
              <a:rPr sz="2800" b="1" dirty="0"/>
              <a:t>L2</a:t>
            </a:r>
            <a:r>
              <a:rPr sz="2800" dirty="0"/>
              <a:t>. Under the </a:t>
            </a:r>
            <a:r>
              <a:rPr sz="2800" b="1" dirty="0"/>
              <a:t>STAT </a:t>
            </a:r>
            <a:r>
              <a:rPr lang="en-US" b="1" dirty="0"/>
              <a:t>→</a:t>
            </a:r>
            <a:r>
              <a:rPr sz="2800" b="1" dirty="0"/>
              <a:t> CALC</a:t>
            </a:r>
            <a:r>
              <a:rPr sz="2800" dirty="0"/>
              <a:t> menu, use option </a:t>
            </a:r>
            <a:r>
              <a:rPr sz="2800" b="1" dirty="0" err="1"/>
              <a:t>LinReg</a:t>
            </a:r>
            <a:r>
              <a:rPr sz="2800" b="1" dirty="0"/>
              <a:t>(a</a:t>
            </a:r>
            <a:r>
              <a:rPr lang="en-US" sz="100" b="1" dirty="0"/>
              <a:t> </a:t>
            </a:r>
            <a:r>
              <a:rPr sz="2800" b="1" dirty="0" err="1"/>
              <a:t>x+b</a:t>
            </a:r>
            <a:r>
              <a:rPr sz="2800" b="1" dirty="0"/>
              <a:t>)</a:t>
            </a:r>
            <a:r>
              <a:rPr sz="2800" dirty="0"/>
              <a:t>. The output is shown in the margin. Note that </a:t>
            </a:r>
            <a:br>
              <a:rPr lang="en-US" sz="2800" dirty="0"/>
            </a:br>
            <a:r>
              <a:rPr lang="en-US" i="1" dirty="0"/>
              <a:t>r</a:t>
            </a:r>
            <a:r>
              <a:rPr lang="en-US" dirty="0"/>
              <a:t> ≈ − 0.586619. </a:t>
            </a:r>
            <a:r>
              <a:rPr sz="2800" dirty="0"/>
              <a:t>We rounded </a:t>
            </a:r>
            <a:r>
              <a:rPr lang="en-US" i="1" dirty="0"/>
              <a:t>r</a:t>
            </a:r>
            <a:r>
              <a:rPr lang="en-US" dirty="0"/>
              <a:t> </a:t>
            </a:r>
            <a:r>
              <a:rPr sz="2800" dirty="0"/>
              <a:t>to six decimal places, rather than three decimal places, to avoid additional rounding error in the following calculation of the test statistic.</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12.1.6: Hypothesis Test to Determine if the Linear Relationship between Two Variables Is Significant</a:t>
            </a:r>
            <a:r>
              <a:rPr lang="en-US" sz="2600" baseline="-25000" dirty="0"/>
              <a:t>8</a:t>
            </a:r>
            <a:endParaRPr sz="2600" dirty="0"/>
          </a:p>
        </p:txBody>
      </p:sp>
      <p:pic>
        <p:nvPicPr>
          <p:cNvPr id="5" name="Content Placeholder 4" descr="A calculator screenshot shows the calculation of regression, r as displayed on a calculator screen. The first line reads, Linear Regression. The second line reads, y equals a x plus b. The third line reads, a equals negative 0.1660447761. the fourth line reads, b equals 3.434104478. The fifth line reads, r square equals 0.3441222307. The sixth line reads, r equals negative 0.5866193235">
            <a:extLst>
              <a:ext uri="{FF2B5EF4-FFF2-40B4-BE49-F238E27FC236}">
                <a16:creationId xmlns:a16="http://schemas.microsoft.com/office/drawing/2014/main" id="{4E488717-D069-4483-87ED-DF163CB154B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12.1.6: Hypothesis Test to Determine if the Linear Relationship between Two Variables Is Significant</a:t>
            </a:r>
            <a:r>
              <a:rPr lang="en-US" sz="2600" baseline="-25000" dirty="0"/>
              <a:t>9</a:t>
            </a:r>
            <a:endParaRPr sz="2600" dirty="0"/>
          </a:p>
        </p:txBody>
      </p:sp>
      <p:sp>
        <p:nvSpPr>
          <p:cNvPr id="3" name="Text Placeholder 2"/>
          <p:cNvSpPr>
            <a:spLocks noGrp="1"/>
          </p:cNvSpPr>
          <p:nvPr>
            <p:ph type="body" sz="quarter" idx="10"/>
          </p:nvPr>
        </p:nvSpPr>
        <p:spPr/>
        <p:txBody>
          <a:bodyPr>
            <a:normAutofit/>
          </a:bodyPr>
          <a:lstStyle/>
          <a:p>
            <a:pPr>
              <a:defRPr sz="2800"/>
            </a:pPr>
            <a:r>
              <a:rPr sz="2800" dirty="0"/>
              <a:t>Therefore,</a:t>
            </a:r>
            <a:r>
              <a:rPr lang="en-US" sz="2800" dirty="0"/>
              <a:t> </a:t>
            </a:r>
            <a:r>
              <a:rPr lang="en-US" sz="2800" i="1" dirty="0"/>
              <a:t>r</a:t>
            </a:r>
            <a:r>
              <a:rPr lang="en-US" sz="2800" dirty="0"/>
              <a:t> ≈ − 0.586619</a:t>
            </a:r>
            <a:r>
              <a:rPr sz="2800" dirty="0"/>
              <a:t> and</a:t>
            </a:r>
            <a:r>
              <a:rPr lang="en-US" sz="2800" dirty="0"/>
              <a:t> </a:t>
            </a:r>
            <a:r>
              <a:rPr lang="en-US" sz="2800" i="1" dirty="0"/>
              <a:t>n</a:t>
            </a:r>
            <a:r>
              <a:rPr lang="en-US" sz="2800" dirty="0"/>
              <a:t> = 15.</a:t>
            </a:r>
            <a:r>
              <a:rPr sz="2800" dirty="0"/>
              <a:t> Substituting these values into the formula for the </a:t>
            </a:r>
            <a:r>
              <a:rPr lang="en-US" sz="2800" i="1" dirty="0"/>
              <a:t>t</a:t>
            </a:r>
            <a:r>
              <a:rPr sz="2800" dirty="0"/>
              <a:t>-test statistic yields the following.</a:t>
            </a:r>
          </a:p>
          <a:p>
            <a:endParaRPr sz="2800" dirty="0"/>
          </a:p>
        </p:txBody>
      </p:sp>
      <p:pic>
        <p:nvPicPr>
          <p:cNvPr id="5" name="Picture 4" descr="t equals r divided by square root of open fraction 1 minus r squared whole divided by n minus 2 close fraction.&#10;equals negative 0.586619 divided by the square root of open fraction with numerator 1 minus negative 0.586619 squared divided by denominator 15 minus 2 close fraction, which is approximately negative 2.612.">
            <a:extLst>
              <a:ext uri="{FF2B5EF4-FFF2-40B4-BE49-F238E27FC236}">
                <a16:creationId xmlns:a16="http://schemas.microsoft.com/office/drawing/2014/main" id="{9FDF8569-A0C0-4739-E221-C4B5A9C07F85}"/>
              </a:ext>
            </a:extLst>
          </p:cNvPr>
          <p:cNvPicPr>
            <a:picLocks noChangeAspect="1"/>
          </p:cNvPicPr>
          <p:nvPr/>
        </p:nvPicPr>
        <p:blipFill>
          <a:blip r:embed="rId2"/>
          <a:stretch>
            <a:fillRect/>
          </a:stretch>
        </p:blipFill>
        <p:spPr>
          <a:xfrm>
            <a:off x="3276600" y="2514600"/>
            <a:ext cx="3009900" cy="3209544"/>
          </a:xfrm>
          <a:prstGeom prst="rect">
            <a:avLst/>
          </a:prstGeo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8AD88-35AA-CAE4-889B-049ACCF6CA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AE03B-D054-26A2-643C-51E450979F8F}"/>
              </a:ext>
            </a:extLst>
          </p:cNvPr>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10</a:t>
            </a:r>
            <a:endParaRPr sz="2600" dirty="0"/>
          </a:p>
        </p:txBody>
      </p:sp>
      <p:sp>
        <p:nvSpPr>
          <p:cNvPr id="3" name="Text Placeholder 2">
            <a:extLst>
              <a:ext uri="{FF2B5EF4-FFF2-40B4-BE49-F238E27FC236}">
                <a16:creationId xmlns:a16="http://schemas.microsoft.com/office/drawing/2014/main" id="{39BF4E5F-6894-0500-D301-2B8AD42DD859}"/>
              </a:ext>
            </a:extLst>
          </p:cNvPr>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will use rejection regions in this example to draw the conclusion. Since the sample size for this example is </a:t>
            </a:r>
            <a:r>
              <a:rPr sz="2800" dirty="0">
                <a:latin typeface="Cambria Math"/>
              </a:rPr>
              <a:t>15</a:t>
            </a:r>
            <a:r>
              <a:rPr sz="2800" dirty="0"/>
              <a:t>, the number of degrees of freedom is </a:t>
            </a:r>
            <a:endParaRPr lang="en-US" sz="2800" dirty="0"/>
          </a:p>
          <a:p>
            <a:pPr>
              <a:defRPr sz="2800"/>
            </a:pPr>
            <a:r>
              <a:rPr lang="en-US" sz="2800" i="1" dirty="0"/>
              <a:t>n</a:t>
            </a:r>
            <a:r>
              <a:rPr lang="en-US" sz="2800" dirty="0"/>
              <a:t> − 2 = </a:t>
            </a:r>
            <a:r>
              <a:rPr lang="en-US" dirty="0"/>
              <a:t>15 − 2 = 13</a:t>
            </a:r>
            <a:r>
              <a:rPr lang="en-US" sz="2800" dirty="0"/>
              <a:t>.</a:t>
            </a:r>
            <a:br>
              <a:rPr lang="en-US" sz="2800" dirty="0"/>
            </a:br>
            <a:r>
              <a:rPr sz="2800" dirty="0"/>
              <a:t>Using the </a:t>
            </a:r>
            <a:r>
              <a:rPr lang="en-US" sz="2800" i="1" dirty="0"/>
              <a:t>t</a:t>
            </a:r>
            <a:r>
              <a:rPr sz="2800" dirty="0"/>
              <a:t>-distribution table or appropriate technology, we find the critical value for this test, </a:t>
            </a:r>
            <a:br>
              <a:rPr lang="en-US" sz="2800" dirty="0"/>
            </a:br>
            <a:endParaRPr sz="2800" dirty="0"/>
          </a:p>
        </p:txBody>
      </p:sp>
      <p:pic>
        <p:nvPicPr>
          <p:cNvPr id="6" name="Picture 5" descr="t subscript alpha divided by 2 equals t subscript 0.025 equals 2.160.">
            <a:extLst>
              <a:ext uri="{FF2B5EF4-FFF2-40B4-BE49-F238E27FC236}">
                <a16:creationId xmlns:a16="http://schemas.microsoft.com/office/drawing/2014/main" id="{0DF51734-474E-B77C-C5C1-BBBE81FB9A0B}"/>
              </a:ext>
            </a:extLst>
          </p:cNvPr>
          <p:cNvPicPr>
            <a:picLocks noChangeAspect="1"/>
          </p:cNvPicPr>
          <p:nvPr/>
        </p:nvPicPr>
        <p:blipFill>
          <a:blip r:embed="rId2"/>
          <a:stretch>
            <a:fillRect/>
          </a:stretch>
        </p:blipFill>
        <p:spPr>
          <a:xfrm>
            <a:off x="609600" y="4343400"/>
            <a:ext cx="2419350" cy="457200"/>
          </a:xfrm>
          <a:prstGeom prst="rect">
            <a:avLst/>
          </a:prstGeom>
        </p:spPr>
      </p:pic>
    </p:spTree>
    <p:extLst>
      <p:ext uri="{BB962C8B-B14F-4D97-AF65-F5344CB8AC3E}">
        <p14:creationId xmlns:p14="http://schemas.microsoft.com/office/powerpoint/2010/main" val="17872024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600" dirty="0"/>
              <a:t>Example 12.1.6: Hypothesis Test to Determine if the Linear Relationship between Two Variables Is Significant</a:t>
            </a:r>
            <a:r>
              <a:rPr lang="en-US" sz="2600" baseline="-25000" dirty="0"/>
              <a:t>11</a:t>
            </a:r>
            <a:endParaRPr sz="2600" dirty="0"/>
          </a:p>
        </p:txBody>
      </p:sp>
      <p:sp>
        <p:nvSpPr>
          <p:cNvPr id="5" name="TextBox 4">
            <a:extLst>
              <a:ext uri="{FF2B5EF4-FFF2-40B4-BE49-F238E27FC236}">
                <a16:creationId xmlns:a16="http://schemas.microsoft.com/office/drawing/2014/main" id="{C7C510B7-01D7-4AD9-D517-9CF16EE0BDD3}"/>
              </a:ext>
            </a:extLst>
          </p:cNvPr>
          <p:cNvSpPr txBox="1"/>
          <p:nvPr/>
        </p:nvSpPr>
        <p:spPr>
          <a:xfrm>
            <a:off x="447675" y="1057862"/>
            <a:ext cx="8229600" cy="523220"/>
          </a:xfrm>
          <a:prstGeom prst="rect">
            <a:avLst/>
          </a:prstGeom>
          <a:noFill/>
        </p:spPr>
        <p:txBody>
          <a:bodyPr wrap="square">
            <a:spAutoFit/>
          </a:bodyPr>
          <a:lstStyle/>
          <a:p>
            <a:pPr>
              <a:defRPr sz="2800"/>
            </a:pPr>
            <a:r>
              <a:rPr lang="en-IN" sz="2800" dirty="0"/>
              <a:t>So we will reject the null hypothesis, </a:t>
            </a:r>
          </a:p>
        </p:txBody>
      </p:sp>
      <p:pic>
        <p:nvPicPr>
          <p:cNvPr id="3" name="Picture 2" descr="H subscript 0, if the absolute value of t is greater than or equal to 2.160.">
            <a:extLst>
              <a:ext uri="{FF2B5EF4-FFF2-40B4-BE49-F238E27FC236}">
                <a16:creationId xmlns:a16="http://schemas.microsoft.com/office/drawing/2014/main" id="{F56C37F3-CBF5-985C-2954-CBB678AF36B4}"/>
              </a:ext>
            </a:extLst>
          </p:cNvPr>
          <p:cNvPicPr>
            <a:picLocks noChangeAspect="1"/>
          </p:cNvPicPr>
          <p:nvPr/>
        </p:nvPicPr>
        <p:blipFill>
          <a:blip r:embed="rId2"/>
          <a:stretch>
            <a:fillRect/>
          </a:stretch>
        </p:blipFill>
        <p:spPr>
          <a:xfrm>
            <a:off x="5889054" y="1178222"/>
            <a:ext cx="2234184" cy="478536"/>
          </a:xfrm>
          <a:prstGeom prst="rect">
            <a:avLst/>
          </a:prstGeom>
        </p:spPr>
      </p:pic>
      <p:sp>
        <p:nvSpPr>
          <p:cNvPr id="9" name="TextBox 8">
            <a:extLst>
              <a:ext uri="{FF2B5EF4-FFF2-40B4-BE49-F238E27FC236}">
                <a16:creationId xmlns:a16="http://schemas.microsoft.com/office/drawing/2014/main" id="{B74BF44A-6A57-C6DE-17CC-EE059A003C22}"/>
              </a:ext>
            </a:extLst>
          </p:cNvPr>
          <p:cNvSpPr txBox="1"/>
          <p:nvPr/>
        </p:nvSpPr>
        <p:spPr>
          <a:xfrm>
            <a:off x="447674" y="1600200"/>
            <a:ext cx="8229599" cy="523220"/>
          </a:xfrm>
          <a:prstGeom prst="rect">
            <a:avLst/>
          </a:prstGeom>
          <a:noFill/>
        </p:spPr>
        <p:txBody>
          <a:bodyPr wrap="square">
            <a:spAutoFit/>
          </a:bodyPr>
          <a:lstStyle/>
          <a:p>
            <a:pPr>
              <a:defRPr sz="2800"/>
            </a:pPr>
            <a:r>
              <a:rPr lang="en-IN" sz="2800" dirty="0"/>
              <a:t>Since</a:t>
            </a:r>
          </a:p>
        </p:txBody>
      </p:sp>
      <p:pic>
        <p:nvPicPr>
          <p:cNvPr id="4" name="Picture 3" descr="The absolute value of t is approximately 2.612, and 2.612 is greater than or equal to 2.160.">
            <a:extLst>
              <a:ext uri="{FF2B5EF4-FFF2-40B4-BE49-F238E27FC236}">
                <a16:creationId xmlns:a16="http://schemas.microsoft.com/office/drawing/2014/main" id="{890A89C0-54DA-0062-DF7C-C21F33BCBCF4}"/>
              </a:ext>
            </a:extLst>
          </p:cNvPr>
          <p:cNvPicPr>
            <a:picLocks noChangeAspect="1"/>
          </p:cNvPicPr>
          <p:nvPr/>
        </p:nvPicPr>
        <p:blipFill>
          <a:blip r:embed="rId3"/>
          <a:stretch>
            <a:fillRect/>
          </a:stretch>
        </p:blipFill>
        <p:spPr>
          <a:xfrm>
            <a:off x="1371600" y="1628120"/>
            <a:ext cx="4034028" cy="495300"/>
          </a:xfrm>
          <a:prstGeom prst="rect">
            <a:avLst/>
          </a:prstGeom>
        </p:spPr>
      </p:pic>
      <p:sp>
        <p:nvSpPr>
          <p:cNvPr id="15" name="TextBox 14">
            <a:extLst>
              <a:ext uri="{FF2B5EF4-FFF2-40B4-BE49-F238E27FC236}">
                <a16:creationId xmlns:a16="http://schemas.microsoft.com/office/drawing/2014/main" id="{1CF32183-CFC7-011E-878A-6D1E24492022}"/>
              </a:ext>
            </a:extLst>
          </p:cNvPr>
          <p:cNvSpPr txBox="1"/>
          <p:nvPr/>
        </p:nvSpPr>
        <p:spPr>
          <a:xfrm>
            <a:off x="466726" y="2077253"/>
            <a:ext cx="8220073" cy="3108543"/>
          </a:xfrm>
          <a:prstGeom prst="rect">
            <a:avLst/>
          </a:prstGeom>
          <a:noFill/>
        </p:spPr>
        <p:txBody>
          <a:bodyPr wrap="square">
            <a:spAutoFit/>
          </a:bodyPr>
          <a:lstStyle/>
          <a:p>
            <a:r>
              <a:rPr lang="en-IN" sz="2800" dirty="0"/>
              <a:t>the test statistic falls in the rejection region. Thus, we reject the null hypothesis. Therefore, there is sufficient evidence at the </a:t>
            </a:r>
            <a:r>
              <a:rPr lang="en-IN" sz="2800" dirty="0">
                <a:latin typeface="Cambria Math"/>
              </a:rPr>
              <a:t>0.05</a:t>
            </a:r>
            <a:r>
              <a:rPr lang="en-IN" sz="2800" dirty="0"/>
              <a:t> level of significance to support the claim that there is a significant linear relationship between the number of parking tickets a student receives during a semester and the student's </a:t>
            </a:r>
            <a:r>
              <a:rPr lang="en-IN" sz="2800" b="1" dirty="0"/>
              <a:t>GPA</a:t>
            </a:r>
            <a:r>
              <a:rPr lang="en-IN" sz="2800" dirty="0"/>
              <a:t> during the same semester.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Note</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Do you think it is always true that there is a linear relationship between a student’s </a:t>
            </a:r>
            <a:r>
              <a:rPr sz="2800" b="1" dirty="0"/>
              <a:t>GPA</a:t>
            </a:r>
            <a:r>
              <a:rPr sz="2800" dirty="0"/>
              <a:t> in a semester and the number of parking tickets the student receives in that semester? Would you ever say that a cause‑and-effect relationship exists between the variables? Is it possible that a third factor is influencing both </a:t>
            </a:r>
            <a:r>
              <a:rPr sz="2800" b="1" dirty="0"/>
              <a:t>GPA</a:t>
            </a:r>
            <a:r>
              <a:rPr sz="2800" dirty="0"/>
              <a:t> and the number of parking tickets received? Is this sample necessarily representative of the entire population? It is always important to ask questions such as these when considering whether a linear relationship between two variables is statistically significant.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 </a:t>
            </a:r>
            <a:r>
              <a:rPr lang="en-IN" dirty="0"/>
              <a:t>Coefficient Of Determination</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pPr marL="457200" indent="-457200">
              <a:buFont typeface="Arial" panose="020B0604020202020204" pitchFamily="34" charset="0"/>
              <a:buChar char="•"/>
              <a:defRPr sz="2800"/>
            </a:pPr>
            <a:r>
              <a:rPr lang="en-IN" sz="2800" dirty="0"/>
              <a:t>The </a:t>
            </a:r>
            <a:r>
              <a:rPr lang="en-IN" sz="2800" b="1" dirty="0"/>
              <a:t>coefficient of determination</a:t>
            </a:r>
            <a:r>
              <a:rPr lang="en-IN" sz="2800" dirty="0"/>
              <a:t>,</a:t>
            </a:r>
            <a:r>
              <a:rPr lang="en-US" sz="2800" i="1" dirty="0"/>
              <a:t> r</a:t>
            </a:r>
            <a:r>
              <a:rPr lang="en-US" sz="1050" i="1" dirty="0"/>
              <a:t> </a:t>
            </a:r>
            <a:r>
              <a:rPr lang="en-US" sz="2800" dirty="0"/>
              <a:t>²,</a:t>
            </a:r>
            <a:r>
              <a:rPr lang="en-IN" sz="2800" dirty="0"/>
              <a:t> </a:t>
            </a:r>
          </a:p>
          <a:p>
            <a:endParaRPr lang="en-IN" sz="2800" dirty="0"/>
          </a:p>
        </p:txBody>
      </p:sp>
      <p:sp>
        <p:nvSpPr>
          <p:cNvPr id="8" name="TextBox 7">
            <a:extLst>
              <a:ext uri="{FF2B5EF4-FFF2-40B4-BE49-F238E27FC236}">
                <a16:creationId xmlns:a16="http://schemas.microsoft.com/office/drawing/2014/main" id="{97D539B0-9BF3-5BC3-8885-F789EAA6FE3A}"/>
              </a:ext>
            </a:extLst>
          </p:cNvPr>
          <p:cNvSpPr txBox="1"/>
          <p:nvPr/>
        </p:nvSpPr>
        <p:spPr>
          <a:xfrm>
            <a:off x="990600" y="1524000"/>
            <a:ext cx="7543800" cy="1384995"/>
          </a:xfrm>
          <a:prstGeom prst="rect">
            <a:avLst/>
          </a:prstGeom>
          <a:noFill/>
        </p:spPr>
        <p:txBody>
          <a:bodyPr wrap="square">
            <a:spAutoFit/>
          </a:bodyPr>
          <a:lstStyle/>
          <a:p>
            <a:r>
              <a:rPr lang="en-US" sz="2800" dirty="0">
                <a:solidFill>
                  <a:srgbClr val="000000"/>
                </a:solidFill>
              </a:rPr>
              <a:t>is a measure of the proportion of the variation in the response variable (</a:t>
            </a:r>
            <a:r>
              <a:rPr lang="en-US" sz="2800" i="1" dirty="0">
                <a:solidFill>
                  <a:srgbClr val="000000"/>
                </a:solidFill>
              </a:rPr>
              <a:t>y</a:t>
            </a:r>
            <a:r>
              <a:rPr lang="en-US" sz="2800" dirty="0">
                <a:solidFill>
                  <a:srgbClr val="000000"/>
                </a:solidFill>
              </a:rPr>
              <a:t>) that can be associated with the variation in the explanatory variable (</a:t>
            </a:r>
            <a:r>
              <a:rPr lang="en-US" sz="2800" i="1" dirty="0">
                <a:solidFill>
                  <a:srgbClr val="000000"/>
                </a:solidFill>
              </a:rPr>
              <a:t>x</a:t>
            </a:r>
            <a:r>
              <a:rPr lang="en-US" sz="2800" dirty="0">
                <a:solidFill>
                  <a:srgbClr val="000000"/>
                </a:solidFill>
              </a:rPr>
              <a:t>).</a:t>
            </a:r>
            <a:endParaRPr lang="en-IN" sz="2800" dirty="0">
              <a:solidFill>
                <a:srgbClr val="000000"/>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1432522"/>
          </a:xfrm>
        </p:spPr>
        <p:txBody>
          <a:bodyPr>
            <a:normAutofit lnSpcReduction="10000"/>
          </a:bodyPr>
          <a:lstStyle/>
          <a:p>
            <a:pPr>
              <a:defRPr sz="2800"/>
            </a:pPr>
            <a:r>
              <a:rPr sz="2800" dirty="0"/>
              <a:t>Round the coefficient of determination, </a:t>
            </a:r>
            <a:r>
              <a:rPr lang="en-US" sz="2800" i="1" dirty="0"/>
              <a:t>r</a:t>
            </a:r>
            <a:r>
              <a:rPr lang="en-US" sz="1050" i="1" dirty="0"/>
              <a:t> </a:t>
            </a:r>
            <a:r>
              <a:rPr lang="en-US" sz="2800" dirty="0"/>
              <a:t>²,</a:t>
            </a:r>
          </a:p>
          <a:p>
            <a:pPr>
              <a:defRPr sz="2800"/>
            </a:pPr>
            <a:r>
              <a:rPr lang="en-US" sz="2800" dirty="0"/>
              <a:t>to three decimal places, just as we do for the correlation coefficient.</a:t>
            </a:r>
            <a:endParaRPr lang="en-IN" sz="2800" dirty="0"/>
          </a:p>
          <a:p>
            <a:pPr>
              <a:defRPr sz="2800"/>
            </a:pPr>
            <a:endParaRPr sz="28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A0DC-C5A6-4A9F-9B1C-73412F45CEAB}"/>
              </a:ext>
            </a:extLst>
          </p:cNvPr>
          <p:cNvSpPr>
            <a:spLocks noGrp="1"/>
          </p:cNvSpPr>
          <p:nvPr>
            <p:ph type="title"/>
          </p:nvPr>
        </p:nvSpPr>
        <p:spPr>
          <a:xfrm>
            <a:off x="457200" y="76200"/>
            <a:ext cx="8229600" cy="914400"/>
          </a:xfrm>
        </p:spPr>
        <p:txBody>
          <a:bodyPr/>
          <a:lstStyle/>
          <a:p>
            <a:r>
              <a:rPr lang="en-US" dirty="0"/>
              <a:t>Technology</a:t>
            </a:r>
            <a:r>
              <a:rPr lang="en-US" baseline="-25000" dirty="0"/>
              <a:t>4</a:t>
            </a:r>
            <a:endParaRPr lang="en-US" dirty="0"/>
          </a:p>
        </p:txBody>
      </p:sp>
      <p:sp>
        <p:nvSpPr>
          <p:cNvPr id="8" name="Text Placeholder 2">
            <a:extLst>
              <a:ext uri="{FF2B5EF4-FFF2-40B4-BE49-F238E27FC236}">
                <a16:creationId xmlns:a16="http://schemas.microsoft.com/office/drawing/2014/main" id="{413C145B-25B0-4E7E-BDB6-FC0770A8971B}"/>
              </a:ext>
            </a:extLst>
          </p:cNvPr>
          <p:cNvSpPr>
            <a:spLocks noGrp="1"/>
          </p:cNvSpPr>
          <p:nvPr>
            <p:ph type="body" sz="quarter" idx="10"/>
          </p:nvPr>
        </p:nvSpPr>
        <p:spPr>
          <a:xfrm>
            <a:off x="457200" y="1082675"/>
            <a:ext cx="8229600" cy="4479925"/>
          </a:xfrm>
        </p:spPr>
        <p:txBody>
          <a:bodyPr>
            <a:noAutofit/>
          </a:bodyPr>
          <a:lstStyle/>
          <a:p>
            <a:r>
              <a:rPr lang="en-US" sz="2600" dirty="0"/>
              <a:t>Note that the coefficient of determination can be found using a TI-83/84 Plus calculator using the same set of commands that we used to find the correlation coefficient. After entering the </a:t>
            </a:r>
            <a:r>
              <a:rPr lang="en-US" sz="2600" i="1" dirty="0"/>
              <a:t>x</a:t>
            </a:r>
            <a:r>
              <a:rPr lang="en-US" sz="2600" dirty="0"/>
              <a:t> and </a:t>
            </a:r>
            <a:r>
              <a:rPr lang="en-US" sz="2600" i="1" dirty="0"/>
              <a:t>y</a:t>
            </a:r>
            <a:r>
              <a:rPr lang="en-US" sz="2600" dirty="0"/>
              <a:t> data in lists </a:t>
            </a:r>
            <a:r>
              <a:rPr lang="en-US" sz="2600" b="1" dirty="0"/>
              <a:t>L1</a:t>
            </a:r>
            <a:r>
              <a:rPr lang="en-US" sz="2600" dirty="0"/>
              <a:t> and </a:t>
            </a:r>
            <a:r>
              <a:rPr lang="en-US" sz="2600" b="1" dirty="0"/>
              <a:t>L2</a:t>
            </a:r>
            <a:r>
              <a:rPr lang="en-US" sz="2600" dirty="0"/>
              <a:t>, respectively, and then pressing </a:t>
            </a:r>
            <a:r>
              <a:rPr lang="en-US" sz="2600" b="1" dirty="0"/>
              <a:t>STAT</a:t>
            </a:r>
            <a:r>
              <a:rPr lang="en-US" sz="2600" dirty="0"/>
              <a:t> and choosing </a:t>
            </a:r>
            <a:r>
              <a:rPr lang="en-US" sz="2600" b="1" dirty="0"/>
              <a:t>CALC</a:t>
            </a:r>
            <a:r>
              <a:rPr lang="en-US" sz="2600" dirty="0"/>
              <a:t> and option </a:t>
            </a:r>
            <a:r>
              <a:rPr lang="en-US" sz="2600" b="1" dirty="0" err="1"/>
              <a:t>LinReg</a:t>
            </a:r>
            <a:r>
              <a:rPr lang="en-US" sz="2600" b="1" dirty="0"/>
              <a:t>(a</a:t>
            </a:r>
            <a:r>
              <a:rPr lang="en-US" sz="100" b="1" dirty="0"/>
              <a:t> </a:t>
            </a:r>
            <a:r>
              <a:rPr lang="en-US" sz="2600" b="1" dirty="0" err="1"/>
              <a:t>x+b</a:t>
            </a:r>
            <a:r>
              <a:rPr lang="en-US" sz="2600" b="1" dirty="0"/>
              <a:t>)</a:t>
            </a:r>
            <a:r>
              <a:rPr lang="en-US" sz="2600" dirty="0"/>
              <a:t>,</a:t>
            </a:r>
            <a:r>
              <a:rPr lang="en-US" sz="2600" b="1" dirty="0"/>
              <a:t> </a:t>
            </a:r>
            <a:r>
              <a:rPr lang="en-US" sz="2600" dirty="0"/>
              <a:t>the coefficient of determination is given directly above the correlation coefficient as shown in the output screen below. For more detailed instructions go to stat.hawkeslearning.com and navigate to </a:t>
            </a:r>
          </a:p>
          <a:p>
            <a:r>
              <a:rPr lang="en-US" sz="2600" b="1" dirty="0"/>
              <a:t>Technology Instructions </a:t>
            </a:r>
            <a:r>
              <a:rPr lang="en-US" b="1" dirty="0"/>
              <a:t>→</a:t>
            </a:r>
            <a:r>
              <a:rPr lang="en-US" sz="2600" b="1" dirty="0"/>
              <a:t> Regression </a:t>
            </a:r>
            <a:r>
              <a:rPr lang="en-US" b="1" dirty="0"/>
              <a:t>→</a:t>
            </a:r>
            <a:r>
              <a:rPr lang="en-US" sz="2600" b="1" dirty="0"/>
              <a:t> Coefficient of Determination</a:t>
            </a:r>
            <a:r>
              <a:rPr lang="en-US" sz="2600" dirty="0"/>
              <a:t>.</a:t>
            </a:r>
            <a:endParaRPr sz="2600" b="1" dirty="0"/>
          </a:p>
        </p:txBody>
      </p:sp>
    </p:spTree>
    <p:extLst>
      <p:ext uri="{BB962C8B-B14F-4D97-AF65-F5344CB8AC3E}">
        <p14:creationId xmlns:p14="http://schemas.microsoft.com/office/powerpoint/2010/main" val="337578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a:t>
            </a:r>
            <a:r>
              <a:rPr lang="en-US" dirty="0"/>
              <a:t>12</a:t>
            </a:r>
            <a:r>
              <a:rPr dirty="0"/>
              <a:t>.1.1: Creating a Scatter Plot to Identify Trends in Data</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might assume that the more pressure a defense puts on a quarterback, the more likely he will be to throw an interception. If we use sacks as a measure of defensive pressure, then the number of sacks might explain the number of interceptions. Therefore, let's use the number of sacks as our explanatory variable on the </a:t>
            </a:r>
            <a:r>
              <a:rPr lang="en-US" sz="2800" i="1" dirty="0"/>
              <a:t>x</a:t>
            </a:r>
            <a:r>
              <a:rPr sz="2800" dirty="0"/>
              <a:t>-axis and the number of interceptions as our response variable on the </a:t>
            </a:r>
            <a:r>
              <a:rPr lang="en-US" sz="2800" i="1" dirty="0"/>
              <a:t>y</a:t>
            </a:r>
            <a:r>
              <a:rPr sz="2800" dirty="0"/>
              <a:t>-axis.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2317D-6041-44DC-BC07-9223A1C3E0C2}"/>
              </a:ext>
            </a:extLst>
          </p:cNvPr>
          <p:cNvSpPr>
            <a:spLocks noGrp="1"/>
          </p:cNvSpPr>
          <p:nvPr>
            <p:ph type="title"/>
          </p:nvPr>
        </p:nvSpPr>
        <p:spPr>
          <a:xfrm>
            <a:off x="457200" y="76200"/>
            <a:ext cx="8229600" cy="914400"/>
          </a:xfrm>
        </p:spPr>
        <p:txBody>
          <a:bodyPr/>
          <a:lstStyle/>
          <a:p>
            <a:r>
              <a:rPr lang="en-US" dirty="0"/>
              <a:t>Technology</a:t>
            </a:r>
            <a:r>
              <a:rPr lang="en-US" baseline="-25000" dirty="0"/>
              <a:t>5</a:t>
            </a:r>
            <a:endParaRPr lang="en-US" dirty="0"/>
          </a:p>
        </p:txBody>
      </p:sp>
      <p:pic>
        <p:nvPicPr>
          <p:cNvPr id="5" name="Picture 4" descr="A calculator screenshot shows the calculation of regression, r as displayed on a calculator screen. The first line reads, Linear Regression. The second line reads, y equals a x plus b. The third line reads, a equals 4.279540499. The fourth line reads, b equals 23.47428488. The fifth line reads, r square equals 0.9601615545. The sixth line reads, r equals 0.9798783366">
            <a:extLst>
              <a:ext uri="{FF2B5EF4-FFF2-40B4-BE49-F238E27FC236}">
                <a16:creationId xmlns:a16="http://schemas.microsoft.com/office/drawing/2014/main" id="{8B4BB97B-32CC-4601-94D4-C5051A221A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189" y="1905126"/>
            <a:ext cx="4571622" cy="3047748"/>
          </a:xfrm>
          <a:prstGeom prst="rect">
            <a:avLst/>
          </a:prstGeom>
        </p:spPr>
      </p:pic>
    </p:spTree>
    <p:extLst>
      <p:ext uri="{BB962C8B-B14F-4D97-AF65-F5344CB8AC3E}">
        <p14:creationId xmlns:p14="http://schemas.microsoft.com/office/powerpoint/2010/main" val="24040650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12.1.7: Calculating and Interpreting the Coefficient of Determination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If the correlation coefficient for the relationship between the number of cups of hot chocolate sold at an outdoor skating rink and the average temperature outside for that evening is</a:t>
            </a:r>
            <a:r>
              <a:rPr lang="en-US" sz="2800" dirty="0"/>
              <a:t> </a:t>
            </a:r>
            <a:r>
              <a:rPr lang="en-IN" i="1" dirty="0"/>
              <a:t>r</a:t>
            </a:r>
            <a:r>
              <a:rPr lang="en-IN" dirty="0"/>
              <a:t> = −0.65</a:t>
            </a:r>
            <a:r>
              <a:rPr sz="2800" dirty="0"/>
              <a:t>, how much of the variation in number of cups of hot chocolate sold can be associated with the variation in the temperature?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12.1.7: Calculating and Interpreting the Coefficient of Determination</a:t>
            </a:r>
            <a:r>
              <a:rPr lang="en-US" baseline="-25000" dirty="0"/>
              <a:t>2</a:t>
            </a:r>
            <a:endParaRPr dirty="0"/>
          </a:p>
        </p:txBody>
      </p:sp>
      <p:sp>
        <p:nvSpPr>
          <p:cNvPr id="3" name="Text Placeholder 2"/>
          <p:cNvSpPr>
            <a:spLocks noGrp="1"/>
          </p:cNvSpPr>
          <p:nvPr>
            <p:ph type="body" sz="quarter" idx="10"/>
          </p:nvPr>
        </p:nvSpPr>
        <p:spPr/>
        <p:txBody>
          <a:bodyPr>
            <a:normAutofit fontScale="92500"/>
          </a:bodyPr>
          <a:lstStyle/>
          <a:p>
            <a:r>
              <a:rPr sz="2800" b="1" dirty="0"/>
              <a:t>Solution</a:t>
            </a:r>
          </a:p>
          <a:p>
            <a:pPr>
              <a:defRPr sz="2800"/>
            </a:pPr>
            <a:r>
              <a:rPr sz="2800" dirty="0"/>
              <a:t>Recall that the coefficient of determination tells us the amount of variation in the response variable (number of cups of hot chocolate) that is associated with the variation in the explanatory variable (temperature). Thus, the coefficient of determination for the relationship between the number of cups of hot chocolate and the temperature will tell us the proportion or percentage of the variation in the cups of hot chocolate that can be associated with the variation in temperature. Also, recall that the coefficient of determination is equal to the square of the correlation coefficient. </a:t>
            </a:r>
            <a:endParaRPr lang="en-US" sz="2800" dirty="0"/>
          </a:p>
          <a:p>
            <a:pPr>
              <a:defRPr sz="2800"/>
            </a:pPr>
            <a:endParaRPr sz="28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E2549-D6D6-1DC5-AA51-77611C47D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A08F7E-AA91-9551-39CE-35AF014EA853}"/>
              </a:ext>
            </a:extLst>
          </p:cNvPr>
          <p:cNvSpPr>
            <a:spLocks noGrp="1"/>
          </p:cNvSpPr>
          <p:nvPr>
            <p:ph type="title"/>
          </p:nvPr>
        </p:nvSpPr>
        <p:spPr>
          <a:xfrm>
            <a:off x="457200" y="76200"/>
            <a:ext cx="8229600" cy="914400"/>
          </a:xfrm>
        </p:spPr>
        <p:txBody>
          <a:bodyPr>
            <a:normAutofit/>
          </a:bodyPr>
          <a:lstStyle/>
          <a:p>
            <a:pPr>
              <a:defRPr sz="3200"/>
            </a:pPr>
            <a:r>
              <a:rPr dirty="0"/>
              <a:t>Example 12.1.7: Calculating and Interpreting the Coefficient of Determination</a:t>
            </a:r>
            <a:r>
              <a:rPr lang="en-US" baseline="-25000" dirty="0"/>
              <a:t>3</a:t>
            </a:r>
            <a:endParaRPr dirty="0"/>
          </a:p>
        </p:txBody>
      </p:sp>
      <p:sp>
        <p:nvSpPr>
          <p:cNvPr id="5" name="TextBox 4">
            <a:extLst>
              <a:ext uri="{FF2B5EF4-FFF2-40B4-BE49-F238E27FC236}">
                <a16:creationId xmlns:a16="http://schemas.microsoft.com/office/drawing/2014/main" id="{DACB8327-A90A-A06F-5F24-BDAE0EF11345}"/>
              </a:ext>
            </a:extLst>
          </p:cNvPr>
          <p:cNvSpPr txBox="1"/>
          <p:nvPr/>
        </p:nvSpPr>
        <p:spPr>
          <a:xfrm>
            <a:off x="457200" y="1120676"/>
            <a:ext cx="8229600" cy="1384995"/>
          </a:xfrm>
          <a:prstGeom prst="rect">
            <a:avLst/>
          </a:prstGeom>
          <a:noFill/>
        </p:spPr>
        <p:txBody>
          <a:bodyPr wrap="square">
            <a:spAutoFit/>
          </a:bodyPr>
          <a:lstStyle/>
          <a:p>
            <a:r>
              <a:rPr lang="en-IN" sz="2800" dirty="0"/>
              <a:t>Since we know that the correlation coefficient for these data is </a:t>
            </a:r>
            <a:r>
              <a:rPr lang="en-IN" sz="2800" i="1" dirty="0"/>
              <a:t>r</a:t>
            </a:r>
            <a:r>
              <a:rPr lang="en-IN" sz="2800" dirty="0"/>
              <a:t> = − 0.65, we can calculate the coefficient of determination as</a:t>
            </a:r>
            <a:endParaRPr lang="en-US" sz="2800" dirty="0"/>
          </a:p>
        </p:txBody>
      </p:sp>
      <p:pic>
        <p:nvPicPr>
          <p:cNvPr id="3" name="Picture 2" descr="r squared equals open parenthesis negative 0.65  close parenthesis squared, which equals 0.4225.">
            <a:extLst>
              <a:ext uri="{FF2B5EF4-FFF2-40B4-BE49-F238E27FC236}">
                <a16:creationId xmlns:a16="http://schemas.microsoft.com/office/drawing/2014/main" id="{F4428558-0E1A-B08B-F477-1B657107B59F}"/>
              </a:ext>
            </a:extLst>
          </p:cNvPr>
          <p:cNvPicPr>
            <a:picLocks noChangeAspect="1"/>
          </p:cNvPicPr>
          <p:nvPr/>
        </p:nvPicPr>
        <p:blipFill>
          <a:blip r:embed="rId2"/>
          <a:stretch>
            <a:fillRect/>
          </a:stretch>
        </p:blipFill>
        <p:spPr>
          <a:xfrm>
            <a:off x="3124200" y="1955292"/>
            <a:ext cx="3169920" cy="559308"/>
          </a:xfrm>
          <a:prstGeom prst="rect">
            <a:avLst/>
          </a:prstGeom>
        </p:spPr>
      </p:pic>
      <p:sp>
        <p:nvSpPr>
          <p:cNvPr id="9" name="TextBox 8">
            <a:extLst>
              <a:ext uri="{FF2B5EF4-FFF2-40B4-BE49-F238E27FC236}">
                <a16:creationId xmlns:a16="http://schemas.microsoft.com/office/drawing/2014/main" id="{01A40342-8851-1AF3-9F24-96E3F60E4AA1}"/>
              </a:ext>
            </a:extLst>
          </p:cNvPr>
          <p:cNvSpPr txBox="1"/>
          <p:nvPr/>
        </p:nvSpPr>
        <p:spPr>
          <a:xfrm>
            <a:off x="466724" y="2514600"/>
            <a:ext cx="8229599" cy="1815882"/>
          </a:xfrm>
          <a:prstGeom prst="rect">
            <a:avLst/>
          </a:prstGeom>
          <a:noFill/>
        </p:spPr>
        <p:txBody>
          <a:bodyPr wrap="square">
            <a:spAutoFit/>
          </a:bodyPr>
          <a:lstStyle/>
          <a:p>
            <a:r>
              <a:rPr lang="en-IN" sz="2800" dirty="0"/>
              <a:t>Thus, approximately 42.3% of the variation in the number of cups of hot chocolate sold can be associated with the variation in the average temperature that evening.</a:t>
            </a:r>
          </a:p>
        </p:txBody>
      </p:sp>
    </p:spTree>
    <p:extLst>
      <p:ext uri="{BB962C8B-B14F-4D97-AF65-F5344CB8AC3E}">
        <p14:creationId xmlns:p14="http://schemas.microsoft.com/office/powerpoint/2010/main" val="2449319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12.1.1: Creating a Scatter Plot to Identify Trends in Data</a:t>
            </a:r>
            <a:r>
              <a:rPr lang="en-US" baseline="-25000" dirty="0"/>
              <a:t>4</a:t>
            </a:r>
            <a:endParaRPr dirty="0"/>
          </a:p>
        </p:txBody>
      </p:sp>
      <p:pic>
        <p:nvPicPr>
          <p:cNvPr id="5" name="Content Placeholder 4" descr="A scatterplot titled &quot;Sacks versus Interceptions&quot; shows the relationship between the number of sacks (on the x-axis) and the number of interceptions (on the y-axis) for NFL quarterbacks. The x-axis ranges from 0 to 50 in increments of 10, and the y-axis ranges from 0 to 18 in increments of 2.&#10;The data points suggest a slight negative trend: as the number of sacks increases, the number of interceptions decreases.&#10;The points plotted on the graph represent the intersection of the number of sacks and the number of interceptions for each player.">
            <a:extLst>
              <a:ext uri="{FF2B5EF4-FFF2-40B4-BE49-F238E27FC236}">
                <a16:creationId xmlns:a16="http://schemas.microsoft.com/office/drawing/2014/main" id="{CB0FCA2D-5A18-4045-811F-D85C43E0DFB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26716" y="1082675"/>
            <a:ext cx="4490567" cy="4849813"/>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12.1.1: Creating a Scatter Plot to Identify Trends in Data</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a:t>Notice that the points fall in a linear pattern that moves downward from left to right. This type of pattern can be described as a linear relationship with a negative slope.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Side Note</a:t>
            </a:r>
          </a:p>
        </p:txBody>
      </p:sp>
      <p:sp>
        <p:nvSpPr>
          <p:cNvPr id="3" name="Text Placeholder 2"/>
          <p:cNvSpPr>
            <a:spLocks noGrp="1"/>
          </p:cNvSpPr>
          <p:nvPr>
            <p:ph type="body" sz="quarter" idx="10"/>
          </p:nvPr>
        </p:nvSpPr>
        <p:spPr>
          <a:xfrm>
            <a:off x="457200" y="1082078"/>
            <a:ext cx="8229600" cy="4709122"/>
          </a:xfrm>
        </p:spPr>
        <p:txBody>
          <a:bodyPr>
            <a:normAutofit lnSpcReduction="10000"/>
          </a:bodyPr>
          <a:lstStyle/>
          <a:p>
            <a:r>
              <a:rPr sz="2800" dirty="0"/>
              <a:t>Statistics are used extensively in sports to describe a wide variety of aspects of the players and teams. In fact, in his article "How to predict interceptions in the </a:t>
            </a:r>
            <a:r>
              <a:rPr sz="2800" b="1" dirty="0"/>
              <a:t>NFL</a:t>
            </a:r>
            <a:r>
              <a:rPr sz="2800" dirty="0"/>
              <a:t>, backed by surprising science," Dr. Ed Feng hypothesizes that there is actually no relationship between the number of interceptions and sacks. To read more about his use of statistics to predict interceptions, and what measures actually do predict interceptions, check out his article at </a:t>
            </a:r>
            <a:r>
              <a:rPr sz="2800" b="1" dirty="0"/>
              <a:t>https://thepowerrank.com/2014/01/31/how-to-predict-interceptions-in-the-nfl-backed-by-surprising-science/</a:t>
            </a:r>
            <a:r>
              <a:rPr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3836</TotalTime>
  <Words>4555</Words>
  <Application>Microsoft Office PowerPoint</Application>
  <PresentationFormat>On-screen Show (4:3)</PresentationFormat>
  <Paragraphs>359</Paragraphs>
  <Slides>63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Calibri</vt:lpstr>
      <vt:lpstr>Courier New</vt:lpstr>
      <vt:lpstr>Arial</vt:lpstr>
      <vt:lpstr>Cambria Math</vt:lpstr>
      <vt:lpstr>Office Theme</vt:lpstr>
      <vt:lpstr>Section 12.1</vt:lpstr>
      <vt:lpstr>Memory Booster:</vt:lpstr>
      <vt:lpstr>Definition: Explanatory Variable &amp; Response Variable</vt:lpstr>
      <vt:lpstr>Example 12.1.1: Creating a Scatter Plot to Identify Trends in Data1</vt:lpstr>
      <vt:lpstr>Example 12.1.1: Creating a Scatter Plot to Identify Trends in Data2</vt:lpstr>
      <vt:lpstr>Example 12.1.1: Creating a Scatter Plot to Identify Trends in Data3</vt:lpstr>
      <vt:lpstr>Example 12.1.1: Creating a Scatter Plot to Identify Trends in Data4</vt:lpstr>
      <vt:lpstr>Example 12.1.1: Creating a Scatter Plot to Identify Trends in Data5</vt:lpstr>
      <vt:lpstr>Side Note</vt:lpstr>
      <vt:lpstr>Technology1</vt:lpstr>
      <vt:lpstr>Example 12.1.2: Determining Whether a Scatter Plot Would Have a Positive Slope, Negative Slope, or Not Follow a Straight-Line Pattern1</vt:lpstr>
      <vt:lpstr>Example 12.1.2: Determining Whether a Scatter Plot Would Have a Positive Slope, Negative Slope, or Not Follow a Straight-Line Pattern2</vt:lpstr>
      <vt:lpstr>Definition: Pearson Correlation Coefficient</vt:lpstr>
      <vt:lpstr>Math Symbols</vt:lpstr>
      <vt:lpstr>Formula: Pearson Correlation Coefficient</vt:lpstr>
      <vt:lpstr>Rounding Rule1</vt:lpstr>
      <vt:lpstr>Example 12.1.3: Calculating the Correlation Coefficient (Using Technology)1</vt:lpstr>
      <vt:lpstr>Example 12.1.3: Calculating the Correlation Coefficient (Using Technology)2</vt:lpstr>
      <vt:lpstr>Example 12.1.3: Calculating the Correlation Coefficient (Using Technology)3</vt:lpstr>
      <vt:lpstr>Example 12.1.3: Calculating the Correlation Coefficient (Using Technology)4</vt:lpstr>
      <vt:lpstr>Technology2</vt:lpstr>
      <vt:lpstr>Example 12.1.3: Calculating the Correlation Coefficient (Using Technology)5</vt:lpstr>
      <vt:lpstr>Example 12.1.3: Calculating the Correlation Coefficient (Using Technology)6</vt:lpstr>
      <vt:lpstr>Technology3</vt:lpstr>
      <vt:lpstr>Example 12.1.4: Describing the Linear Relationship Between Two Variables, Graphically and Numerically1</vt:lpstr>
      <vt:lpstr>Example 12.1.4: Describing the Linear Relationship Between Two Variables, Graphically and Numerically2</vt:lpstr>
      <vt:lpstr>Example 12.1.4: Describing the Linear Relationship Between Two Variables, Graphically and Numerically3</vt:lpstr>
      <vt:lpstr>Example 12.1.4: Describing the Linear Relationship Between Two Variables, Graphically and Numerically4</vt:lpstr>
      <vt:lpstr>Example 12.1.4: Describing the Linear Relationship Between Two Variables, Graphically and Numerically5</vt:lpstr>
      <vt:lpstr>Example 12.1.4: Describing the Linear Relationship Between Two Variables, Graphically and Numerically6</vt:lpstr>
      <vt:lpstr>Example 12.1.4: Describing the Linear Relationship Between Two Variables, Graphically and Numerically7</vt:lpstr>
      <vt:lpstr>Example 12.1.4: Describing the Linear Relationship Between Two Variables, Graphically and Numerically8</vt:lpstr>
      <vt:lpstr>Example 12.1.4: Describing the Linear Relationship Between Two Variables, Graphically and Numerically9</vt:lpstr>
      <vt:lpstr>Example 12.1.4: Describing the Linear Relationship Between Two Variables, Graphically and Numerically10 </vt:lpstr>
      <vt:lpstr>Definition: Determining Statistical Significance for the Pearson Correlation Coefficient</vt:lpstr>
      <vt:lpstr>Example 12.1.5: Using a Table of Critical Values to Determine Significance of a Linear Relationship1</vt:lpstr>
      <vt:lpstr>Example 12.1.5: Using a Table of Critical Values to Determine Significance of a Linear Relationship2</vt:lpstr>
      <vt:lpstr>Example 12.1.5: Using a Table of Critical Values to Determine Significance of a Linear Relationship3</vt:lpstr>
      <vt:lpstr>Example 12.1.5: Using a Table of Critical Values to Determine Significance of a Linear Relationship4</vt:lpstr>
      <vt:lpstr>Example 12.1.5: Using a Table of Critical Values to Determine Significance of a Linear Relationship5</vt:lpstr>
      <vt:lpstr>Definition: Testing Linear Relationships for Significance</vt:lpstr>
      <vt:lpstr>Formula: Test Statistic for a Hypothesis Test for a Correlation Coefficient</vt:lpstr>
      <vt:lpstr>Definition: Rejection Regions for Testing Linear Relationships</vt:lpstr>
      <vt:lpstr>Definition: Conclusions Using p-Values</vt:lpstr>
      <vt:lpstr>Example 12.1.6: Hypothesis Test to Determine if the Linear Relationship between Two Variables Is Significant1</vt:lpstr>
      <vt:lpstr>Example 12.1.6: Hypothesis Test to Determine if the Linear Relationship between Two Variables Is Significant2</vt:lpstr>
      <vt:lpstr>Example 12.1.6: Hypothesis Test to Determine if the Linear Relationship between Two Variables Is Significant3</vt:lpstr>
      <vt:lpstr>Example 12.1.6: Hypothesis Test to Determine if the Linear Relationship between Two Variables Is Significant4</vt:lpstr>
      <vt:lpstr>Example 12.1.6: Hypothesis Test to Determine if the Linear Relationship between Two Variables Is Significant5</vt:lpstr>
      <vt:lpstr>Example 12.1.6: Hypothesis Test to Determine if the Linear Relationship between Two Variables Is Significant6</vt:lpstr>
      <vt:lpstr>Example 12.1.6: Hypothesis Test to Determine if the Linear Relationship between Two Variables Is Significant7</vt:lpstr>
      <vt:lpstr>Example 12.1.6: Hypothesis Test to Determine if the Linear Relationship between Two Variables Is Significant8</vt:lpstr>
      <vt:lpstr>Example 12.1.6: Hypothesis Test to Determine if the Linear Relationship between Two Variables Is Significant9</vt:lpstr>
      <vt:lpstr>Example 12.1.6: Hypothesis Test to Determine if the Linear Relationship between Two Variables Is Significant10</vt:lpstr>
      <vt:lpstr>Example 12.1.6: Hypothesis Test to Determine if the Linear Relationship between Two Variables Is Significant11</vt:lpstr>
      <vt:lpstr>Note</vt:lpstr>
      <vt:lpstr>Definition: Coefficient Of Determination</vt:lpstr>
      <vt:lpstr>Rounding Rule2</vt:lpstr>
      <vt:lpstr>Technology4</vt:lpstr>
      <vt:lpstr>Technology5</vt:lpstr>
      <vt:lpstr>Example 12.1.7: Calculating and Interpreting the Coefficient of Determination1</vt:lpstr>
      <vt:lpstr>Example 12.1.7: Calculating and Interpreting the Coefficient of Determination2</vt:lpstr>
      <vt:lpstr>Example 12.1.7: Calculating and Interpreting the Coefficient of Determination3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225</cp:revision>
  <dcterms:created xsi:type="dcterms:W3CDTF">2013-04-26T14:43:13Z</dcterms:created>
  <dcterms:modified xsi:type="dcterms:W3CDTF">2025-08-20T07:21:54Z</dcterms:modified>
</cp:coreProperties>
</file>