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handoutMasterIdLst>
    <p:handoutMasterId r:id="rId38"/>
  </p:handoutMasterIdLst>
  <p:sldIdLst>
    <p:sldId id="256" r:id="rId2"/>
    <p:sldId id="257" r:id="rId3"/>
    <p:sldId id="258" r:id="rId4"/>
    <p:sldId id="259" r:id="rId5"/>
    <p:sldId id="291" r:id="rId6"/>
    <p:sldId id="260" r:id="rId7"/>
    <p:sldId id="261" r:id="rId8"/>
    <p:sldId id="262" r:id="rId9"/>
    <p:sldId id="263" r:id="rId10"/>
    <p:sldId id="264" r:id="rId11"/>
    <p:sldId id="265" r:id="rId12"/>
    <p:sldId id="266" r:id="rId13"/>
    <p:sldId id="267" r:id="rId14"/>
    <p:sldId id="268" r:id="rId15"/>
    <p:sldId id="269" r:id="rId16"/>
    <p:sldId id="270" r:id="rId17"/>
    <p:sldId id="289" r:id="rId18"/>
    <p:sldId id="271" r:id="rId19"/>
    <p:sldId id="273" r:id="rId20"/>
    <p:sldId id="274" r:id="rId21"/>
    <p:sldId id="275" r:id="rId22"/>
    <p:sldId id="276" r:id="rId23"/>
    <p:sldId id="277" r:id="rId24"/>
    <p:sldId id="278" r:id="rId25"/>
    <p:sldId id="279" r:id="rId26"/>
    <p:sldId id="280" r:id="rId27"/>
    <p:sldId id="281" r:id="rId28"/>
    <p:sldId id="282" r:id="rId29"/>
    <p:sldId id="283" r:id="rId30"/>
    <p:sldId id="285" r:id="rId31"/>
    <p:sldId id="286" r:id="rId32"/>
    <p:sldId id="287" r:id="rId33"/>
    <p:sldId id="290" r:id="rId34"/>
    <p:sldId id="288" r:id="rId35"/>
    <p:sldId id="292" r:id="rId36"/>
  </p:sldIdLst>
  <p:sldSz cx="9144000" cy="6858000" type="screen4x3"/>
  <p:notesSz cx="6858000" cy="9144000"/>
  <p:embeddedFontLst>
    <p:embeddedFont>
      <p:font typeface="Cambria Math" panose="02040503050406030204" pitchFamily="18" charset="0"/>
      <p:regular r:id="rId3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 id="2" name="Sindhusha" initials="S" lastIdx="7" clrIdx="2">
    <p:extLst>
      <p:ext uri="{19B8F6BF-5375-455C-9EA6-DF929625EA0E}">
        <p15:presenceInfo xmlns:p15="http://schemas.microsoft.com/office/powerpoint/2012/main" userId="01d48f91606cf9c0"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8" autoAdjust="0"/>
    <p:restoredTop sz="94673" autoAdjust="0"/>
  </p:normalViewPr>
  <p:slideViewPr>
    <p:cSldViewPr>
      <p:cViewPr varScale="1">
        <p:scale>
          <a:sx n="101" d="100"/>
          <a:sy n="101" d="100"/>
        </p:scale>
        <p:origin x="201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8/18/2025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7.xml"/><Relationship Id="rId4" Type="http://schemas.openxmlformats.org/officeDocument/2006/relationships/image" Target="../media/image17.emf"/></Relationships>
</file>

<file path=ppt/slides/_rels/slide1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image" Target="../media/image23.png"/><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7.xml"/><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11.6</a:t>
            </a:r>
          </a:p>
        </p:txBody>
      </p:sp>
      <p:sp>
        <p:nvSpPr>
          <p:cNvPr id="2" name="Text Placeholder 1"/>
          <p:cNvSpPr>
            <a:spLocks noGrp="1"/>
          </p:cNvSpPr>
          <p:nvPr>
            <p:ph type="body" sz="quarter" idx="10"/>
          </p:nvPr>
        </p:nvSpPr>
        <p:spPr/>
        <p:txBody>
          <a:bodyPr/>
          <a:lstStyle/>
          <a:p>
            <a:pPr algn="ctr"/>
            <a:r>
              <a:t>ANOVA (Analysis of Variance)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Mean Square for Error (MSE)</a:t>
            </a:r>
          </a:p>
        </p:txBody>
      </p:sp>
      <p:sp>
        <p:nvSpPr>
          <p:cNvPr id="3" name="Text Placeholder 2"/>
          <p:cNvSpPr>
            <a:spLocks noGrp="1"/>
          </p:cNvSpPr>
          <p:nvPr>
            <p:ph type="body" sz="quarter" idx="10"/>
          </p:nvPr>
        </p:nvSpPr>
        <p:spPr>
          <a:xfrm>
            <a:off x="457200" y="1082078"/>
            <a:ext cx="8229600" cy="4709122"/>
          </a:xfrm>
        </p:spPr>
        <p:txBody>
          <a:bodyPr>
            <a:normAutofit/>
          </a:bodyPr>
          <a:lstStyle/>
          <a:p>
            <a:r>
              <a:rPr sz="2800" dirty="0"/>
              <a:t>The </a:t>
            </a:r>
            <a:r>
              <a:rPr sz="2800" b="1" dirty="0"/>
              <a:t>mean square for error</a:t>
            </a:r>
            <a:r>
              <a:rPr sz="2800" dirty="0"/>
              <a:t> (</a:t>
            </a:r>
            <a:r>
              <a:rPr sz="2800" b="1" dirty="0"/>
              <a:t>MSE</a:t>
            </a:r>
            <a:r>
              <a:rPr sz="2800" dirty="0"/>
              <a:t>) is given by</a:t>
            </a:r>
          </a:p>
          <a:p>
            <a:pPr algn="ctr">
              <a:defRPr sz="2800"/>
            </a:pPr>
            <a:endParaRPr lang="en-US" sz="2800" dirty="0"/>
          </a:p>
          <a:p>
            <a:pPr algn="ctr">
              <a:defRPr sz="2800"/>
            </a:pPr>
            <a:endParaRPr sz="2800" dirty="0"/>
          </a:p>
          <a:p>
            <a:endParaRPr lang="en-US" sz="2800" dirty="0"/>
          </a:p>
          <a:p>
            <a:endParaRPr sz="2800" dirty="0"/>
          </a:p>
          <a:p>
            <a:r>
              <a:rPr lang="en-US" sz="2800" dirty="0"/>
              <a:t>	</a:t>
            </a:r>
          </a:p>
          <a:p>
            <a:endParaRPr lang="en-US" dirty="0">
              <a:latin typeface="Cambria Math" panose="02040503050406030204" pitchFamily="18" charset="0"/>
            </a:endParaRPr>
          </a:p>
          <a:p>
            <a:endParaRPr sz="2800" dirty="0"/>
          </a:p>
          <a:p>
            <a:endParaRPr sz="2800" dirty="0"/>
          </a:p>
        </p:txBody>
      </p:sp>
      <p:pic>
        <p:nvPicPr>
          <p:cNvPr id="8" name="Picture 7" descr="M S E equals S S E divided by D F E.">
            <a:extLst>
              <a:ext uri="{FF2B5EF4-FFF2-40B4-BE49-F238E27FC236}">
                <a16:creationId xmlns:a16="http://schemas.microsoft.com/office/drawing/2014/main" id="{B84E2C43-C0ED-C60F-D81F-17DE56F5C4F2}"/>
              </a:ext>
            </a:extLst>
          </p:cNvPr>
          <p:cNvPicPr>
            <a:picLocks noChangeAspect="1"/>
          </p:cNvPicPr>
          <p:nvPr/>
        </p:nvPicPr>
        <p:blipFill>
          <a:blip r:embed="rId2"/>
          <a:stretch>
            <a:fillRect/>
          </a:stretch>
        </p:blipFill>
        <p:spPr>
          <a:xfrm>
            <a:off x="3624262" y="1669732"/>
            <a:ext cx="1666875" cy="885825"/>
          </a:xfrm>
          <a:prstGeom prst="rect">
            <a:avLst/>
          </a:prstGeom>
        </p:spPr>
      </p:pic>
      <p:sp>
        <p:nvSpPr>
          <p:cNvPr id="7" name="TextBox 6">
            <a:extLst>
              <a:ext uri="{FF2B5EF4-FFF2-40B4-BE49-F238E27FC236}">
                <a16:creationId xmlns:a16="http://schemas.microsoft.com/office/drawing/2014/main" id="{664D4734-ED02-4C12-70B5-66AEE9F5EE3E}"/>
              </a:ext>
            </a:extLst>
          </p:cNvPr>
          <p:cNvSpPr txBox="1"/>
          <p:nvPr/>
        </p:nvSpPr>
        <p:spPr>
          <a:xfrm>
            <a:off x="457200" y="2588436"/>
            <a:ext cx="8001000" cy="492443"/>
          </a:xfrm>
          <a:prstGeom prst="rect">
            <a:avLst/>
          </a:prstGeom>
          <a:noFill/>
        </p:spPr>
        <p:txBody>
          <a:bodyPr wrap="square">
            <a:spAutoFit/>
          </a:bodyPr>
          <a:lstStyle/>
          <a:p>
            <a:r>
              <a:rPr lang="en-IN" sz="2600" dirty="0">
                <a:solidFill>
                  <a:srgbClr val="000000"/>
                </a:solidFill>
              </a:rPr>
              <a:t>where </a:t>
            </a:r>
            <a:r>
              <a:rPr lang="en-IN" sz="2600" b="1" dirty="0">
                <a:solidFill>
                  <a:srgbClr val="000000"/>
                </a:solidFill>
              </a:rPr>
              <a:t>SSE</a:t>
            </a:r>
            <a:r>
              <a:rPr lang="en-IN" sz="2600" dirty="0">
                <a:solidFill>
                  <a:srgbClr val="000000"/>
                </a:solidFill>
              </a:rPr>
              <a:t> is the sum of squares for error,</a:t>
            </a:r>
          </a:p>
        </p:txBody>
      </p:sp>
      <p:pic>
        <p:nvPicPr>
          <p:cNvPr id="15" name="Picture 14" descr="D F E equals n sub T minus k">
            <a:extLst>
              <a:ext uri="{FF2B5EF4-FFF2-40B4-BE49-F238E27FC236}">
                <a16:creationId xmlns:a16="http://schemas.microsoft.com/office/drawing/2014/main" id="{9DD5ACD1-9471-74C8-F50D-74E22E62CE51}"/>
              </a:ext>
            </a:extLst>
          </p:cNvPr>
          <p:cNvPicPr>
            <a:picLocks noChangeAspect="1"/>
          </p:cNvPicPr>
          <p:nvPr/>
        </p:nvPicPr>
        <p:blipFill>
          <a:blip r:embed="rId3"/>
          <a:stretch>
            <a:fillRect/>
          </a:stretch>
        </p:blipFill>
        <p:spPr>
          <a:xfrm>
            <a:off x="524950" y="3063998"/>
            <a:ext cx="1750908" cy="492443"/>
          </a:xfrm>
          <a:prstGeom prst="rect">
            <a:avLst/>
          </a:prstGeom>
        </p:spPr>
      </p:pic>
      <p:sp>
        <p:nvSpPr>
          <p:cNvPr id="12" name="TextBox 11">
            <a:extLst>
              <a:ext uri="{FF2B5EF4-FFF2-40B4-BE49-F238E27FC236}">
                <a16:creationId xmlns:a16="http://schemas.microsoft.com/office/drawing/2014/main" id="{01BDD44A-D039-3A81-8422-C05942749BC8}"/>
              </a:ext>
            </a:extLst>
          </p:cNvPr>
          <p:cNvSpPr txBox="1"/>
          <p:nvPr/>
        </p:nvSpPr>
        <p:spPr>
          <a:xfrm>
            <a:off x="2209800" y="3029936"/>
            <a:ext cx="6248400" cy="492443"/>
          </a:xfrm>
          <a:prstGeom prst="rect">
            <a:avLst/>
          </a:prstGeom>
          <a:noFill/>
        </p:spPr>
        <p:txBody>
          <a:bodyPr wrap="square">
            <a:spAutoFit/>
          </a:bodyPr>
          <a:lstStyle/>
          <a:p>
            <a:r>
              <a:rPr lang="en-IN" sz="2600" dirty="0">
                <a:solidFill>
                  <a:srgbClr val="000000"/>
                </a:solidFill>
              </a:rPr>
              <a:t>is the degrees of freedom for error,</a:t>
            </a:r>
            <a:endParaRPr lang="en-IN" sz="2600" dirty="0"/>
          </a:p>
        </p:txBody>
      </p:sp>
      <p:pic>
        <p:nvPicPr>
          <p:cNvPr id="17" name="Picture 16" descr="n sub T equals the summation from i equals one to k of n sub i.">
            <a:extLst>
              <a:ext uri="{FF2B5EF4-FFF2-40B4-BE49-F238E27FC236}">
                <a16:creationId xmlns:a16="http://schemas.microsoft.com/office/drawing/2014/main" id="{86E9215A-8C17-1197-A821-B90A5AC8335F}"/>
              </a:ext>
            </a:extLst>
          </p:cNvPr>
          <p:cNvPicPr>
            <a:picLocks noChangeAspect="1"/>
          </p:cNvPicPr>
          <p:nvPr/>
        </p:nvPicPr>
        <p:blipFill>
          <a:blip r:embed="rId4"/>
          <a:stretch>
            <a:fillRect/>
          </a:stretch>
        </p:blipFill>
        <p:spPr>
          <a:xfrm>
            <a:off x="524950" y="3533542"/>
            <a:ext cx="1571625" cy="457200"/>
          </a:xfrm>
          <a:prstGeom prst="rect">
            <a:avLst/>
          </a:prstGeom>
        </p:spPr>
      </p:pic>
      <p:sp>
        <p:nvSpPr>
          <p:cNvPr id="9" name="TextBox 8">
            <a:extLst>
              <a:ext uri="{FF2B5EF4-FFF2-40B4-BE49-F238E27FC236}">
                <a16:creationId xmlns:a16="http://schemas.microsoft.com/office/drawing/2014/main" id="{069C0D02-37CC-97AF-FB8B-6A1E415EBCCF}"/>
              </a:ext>
            </a:extLst>
          </p:cNvPr>
          <p:cNvSpPr txBox="1"/>
          <p:nvPr/>
        </p:nvSpPr>
        <p:spPr>
          <a:xfrm>
            <a:off x="2037461" y="3539559"/>
            <a:ext cx="6518275" cy="492443"/>
          </a:xfrm>
          <a:prstGeom prst="rect">
            <a:avLst/>
          </a:prstGeom>
          <a:noFill/>
        </p:spPr>
        <p:txBody>
          <a:bodyPr wrap="square">
            <a:spAutoFit/>
          </a:bodyPr>
          <a:lstStyle/>
          <a:p>
            <a:r>
              <a:rPr lang="en-US" sz="2600" dirty="0">
                <a:solidFill>
                  <a:srgbClr val="000000"/>
                </a:solidFill>
              </a:rPr>
              <a:t>is the total number of data values in all</a:t>
            </a:r>
            <a:endParaRPr lang="en-IN" sz="2600" dirty="0">
              <a:solidFill>
                <a:srgbClr val="000000"/>
              </a:solidFill>
            </a:endParaRPr>
          </a:p>
        </p:txBody>
      </p:sp>
      <p:sp>
        <p:nvSpPr>
          <p:cNvPr id="11" name="TextBox 10">
            <a:extLst>
              <a:ext uri="{FF2B5EF4-FFF2-40B4-BE49-F238E27FC236}">
                <a16:creationId xmlns:a16="http://schemas.microsoft.com/office/drawing/2014/main" id="{31F5EE4D-60B7-16F1-294B-3CBD077604C9}"/>
              </a:ext>
            </a:extLst>
          </p:cNvPr>
          <p:cNvSpPr txBox="1"/>
          <p:nvPr/>
        </p:nvSpPr>
        <p:spPr>
          <a:xfrm>
            <a:off x="457200" y="3927157"/>
            <a:ext cx="4572000" cy="492443"/>
          </a:xfrm>
          <a:prstGeom prst="rect">
            <a:avLst/>
          </a:prstGeom>
          <a:noFill/>
        </p:spPr>
        <p:txBody>
          <a:bodyPr wrap="square">
            <a:spAutoFit/>
          </a:bodyPr>
          <a:lstStyle/>
          <a:p>
            <a:r>
              <a:rPr lang="en-US" sz="2600" dirty="0">
                <a:solidFill>
                  <a:srgbClr val="000000"/>
                </a:solidFill>
              </a:rPr>
              <a:t>samples combined,</a:t>
            </a:r>
            <a:endParaRPr lang="en-IN" sz="2600" dirty="0"/>
          </a:p>
        </p:txBody>
      </p:sp>
      <p:sp>
        <p:nvSpPr>
          <p:cNvPr id="13" name="TextBox 12">
            <a:extLst>
              <a:ext uri="{FF2B5EF4-FFF2-40B4-BE49-F238E27FC236}">
                <a16:creationId xmlns:a16="http://schemas.microsoft.com/office/drawing/2014/main" id="{C16CBED6-8F60-89A1-63D1-D739F9A310AF}"/>
              </a:ext>
            </a:extLst>
          </p:cNvPr>
          <p:cNvSpPr txBox="1"/>
          <p:nvPr/>
        </p:nvSpPr>
        <p:spPr>
          <a:xfrm>
            <a:off x="463296" y="4409878"/>
            <a:ext cx="8092440" cy="1292662"/>
          </a:xfrm>
          <a:prstGeom prst="rect">
            <a:avLst/>
          </a:prstGeom>
          <a:noFill/>
        </p:spPr>
        <p:txBody>
          <a:bodyPr wrap="square">
            <a:spAutoFit/>
          </a:bodyPr>
          <a:lstStyle/>
          <a:p>
            <a:r>
              <a:rPr lang="en-IN" sz="2600" i="1" dirty="0">
                <a:solidFill>
                  <a:srgbClr val="000000"/>
                </a:solidFill>
              </a:rPr>
              <a:t>k </a:t>
            </a:r>
            <a:r>
              <a:rPr lang="en-IN" sz="2600" dirty="0">
                <a:solidFill>
                  <a:srgbClr val="000000"/>
                </a:solidFill>
              </a:rPr>
              <a:t>is the number of samples, one from each of the </a:t>
            </a:r>
            <a:r>
              <a:rPr lang="en-IN" sz="2600" i="1" dirty="0">
                <a:solidFill>
                  <a:srgbClr val="000000"/>
                </a:solidFill>
              </a:rPr>
              <a:t>k </a:t>
            </a:r>
            <a:r>
              <a:rPr lang="en-IN" sz="2600" dirty="0">
                <a:solidFill>
                  <a:srgbClr val="000000"/>
                </a:solidFill>
              </a:rPr>
              <a:t>populations, and</a:t>
            </a:r>
          </a:p>
          <a:p>
            <a:r>
              <a:rPr lang="en-US" sz="2400" i="1" dirty="0" err="1">
                <a:solidFill>
                  <a:srgbClr val="000000"/>
                </a:solidFill>
              </a:rPr>
              <a:t>n</a:t>
            </a:r>
            <a:r>
              <a:rPr lang="en-US" sz="2400" i="1" baseline="-25000" dirty="0" err="1">
                <a:solidFill>
                  <a:srgbClr val="000000"/>
                </a:solidFill>
              </a:rPr>
              <a:t>i</a:t>
            </a:r>
            <a:r>
              <a:rPr lang="en-US" sz="26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600" dirty="0">
                <a:solidFill>
                  <a:srgbClr val="000000"/>
                </a:solidFill>
              </a:rPr>
              <a:t>is the size of the sample drawn from the </a:t>
            </a:r>
            <a:r>
              <a:rPr lang="en-IN" sz="2600" i="1" dirty="0" err="1">
                <a:solidFill>
                  <a:srgbClr val="000000"/>
                </a:solidFill>
              </a:rPr>
              <a:t>i</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population.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Rejection Region for a One-Way ANOVA Tests</a:t>
            </a:r>
          </a:p>
        </p:txBody>
      </p:sp>
      <p:sp>
        <p:nvSpPr>
          <p:cNvPr id="3" name="Text Placeholder 2"/>
          <p:cNvSpPr>
            <a:spLocks noGrp="1"/>
          </p:cNvSpPr>
          <p:nvPr>
            <p:ph type="body" sz="quarter" idx="10"/>
          </p:nvPr>
        </p:nvSpPr>
        <p:spPr>
          <a:xfrm>
            <a:off x="457200" y="1082078"/>
            <a:ext cx="8229600" cy="1051522"/>
          </a:xfrm>
        </p:spPr>
        <p:txBody>
          <a:bodyPr>
            <a:normAutofit/>
          </a:bodyPr>
          <a:lstStyle/>
          <a:p>
            <a:pPr>
              <a:defRPr sz="2800"/>
            </a:pPr>
            <a:r>
              <a:rPr lang="en-US" sz="2800" dirty="0"/>
              <a:t>Reject the null hypothesis,</a:t>
            </a:r>
            <a:r>
              <a:rPr lang="en-US" sz="2800" i="1" dirty="0"/>
              <a:t> H</a:t>
            </a:r>
            <a:r>
              <a:rPr lang="en-US" sz="2800" baseline="-25000" dirty="0"/>
              <a:t>0</a:t>
            </a:r>
            <a:r>
              <a:rPr lang="en-US" sz="2800" dirty="0"/>
              <a:t>, if:</a:t>
            </a:r>
          </a:p>
        </p:txBody>
      </p:sp>
      <p:pic>
        <p:nvPicPr>
          <p:cNvPr id="5" name="Picture 4" descr="F greater than equals F sub alpha">
            <a:extLst>
              <a:ext uri="{FF2B5EF4-FFF2-40B4-BE49-F238E27FC236}">
                <a16:creationId xmlns:a16="http://schemas.microsoft.com/office/drawing/2014/main" id="{4101C19E-9318-F266-EFC4-058680DE5D5B}"/>
              </a:ext>
            </a:extLst>
          </p:cNvPr>
          <p:cNvPicPr>
            <a:picLocks noChangeAspect="1"/>
          </p:cNvPicPr>
          <p:nvPr/>
        </p:nvPicPr>
        <p:blipFill>
          <a:blip r:embed="rId2"/>
          <a:stretch>
            <a:fillRect/>
          </a:stretch>
        </p:blipFill>
        <p:spPr>
          <a:xfrm>
            <a:off x="4081285" y="1624012"/>
            <a:ext cx="981429" cy="509588"/>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Procedure: Conclusions Using</a:t>
            </a:r>
            <a:r>
              <a:rPr lang="en-US" dirty="0"/>
              <a:t> </a:t>
            </a:r>
            <a:r>
              <a:rPr lang="en-US" sz="2800" i="1" dirty="0"/>
              <a:t>p</a:t>
            </a:r>
            <a:r>
              <a:rPr dirty="0"/>
              <a:t>-Values</a:t>
            </a:r>
          </a:p>
        </p:txBody>
      </p:sp>
      <p:sp>
        <p:nvSpPr>
          <p:cNvPr id="3" name="Text Placeholder 2"/>
          <p:cNvSpPr>
            <a:spLocks noGrp="1"/>
          </p:cNvSpPr>
          <p:nvPr>
            <p:ph type="body" sz="quarter" idx="10"/>
          </p:nvPr>
        </p:nvSpPr>
        <p:spPr>
          <a:xfrm>
            <a:off x="477473" y="1031384"/>
            <a:ext cx="8229600" cy="1178416"/>
          </a:xfrm>
        </p:spPr>
        <p:txBody>
          <a:bodyPr>
            <a:normAutofit/>
          </a:bodyPr>
          <a:lstStyle/>
          <a:p>
            <a:pPr>
              <a:defRPr sz="2800"/>
            </a:pPr>
            <a:r>
              <a:rPr sz="2800" dirty="0"/>
              <a:t>If </a:t>
            </a:r>
            <a:r>
              <a:rPr lang="en-US" sz="2800" i="1" dirty="0"/>
              <a:t>p</a:t>
            </a:r>
            <a:r>
              <a:rPr lang="en-US" sz="2800" dirty="0"/>
              <a:t>-value </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reject</a:t>
            </a:r>
            <a:r>
              <a:rPr sz="2800" dirty="0"/>
              <a:t> the null hypothesis.</a:t>
            </a:r>
          </a:p>
          <a:p>
            <a:pPr>
              <a:defRPr sz="2800"/>
            </a:pPr>
            <a:r>
              <a:rPr sz="2800" dirty="0"/>
              <a:t>If </a:t>
            </a:r>
            <a:r>
              <a:rPr lang="en-US" sz="2800" i="1" dirty="0"/>
              <a:t>p</a:t>
            </a:r>
            <a:r>
              <a:rPr lang="en-US" sz="2800" dirty="0"/>
              <a:t>-value &gt; </a:t>
            </a:r>
            <a:r>
              <a:rPr lang="el-GR" i="1" dirty="0">
                <a:latin typeface="Calibri" panose="020F0502020204030204" pitchFamily="34" charset="0"/>
                <a:ea typeface="Calibri" panose="020F0502020204030204" pitchFamily="34" charset="0"/>
                <a:cs typeface="Calibri" panose="020F0502020204030204" pitchFamily="34" charset="0"/>
              </a:rPr>
              <a:t>α</a:t>
            </a:r>
            <a:r>
              <a:rPr sz="2800" dirty="0"/>
              <a:t>, then </a:t>
            </a:r>
            <a:r>
              <a:rPr sz="2800" b="1" dirty="0"/>
              <a:t>fail to reject</a:t>
            </a:r>
            <a:r>
              <a:rPr sz="2800" dirty="0"/>
              <a:t> the null hypothesis.</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11.6.1: Completing a One-Way ANOVA Table and Performing a One-Way ANOVA Test</a:t>
            </a:r>
            <a:r>
              <a:rPr lang="en-US" baseline="-25000" dirty="0"/>
              <a:t>1</a:t>
            </a:r>
            <a:endParaRPr baseline="-25000" dirty="0"/>
          </a:p>
        </p:txBody>
      </p:sp>
      <p:sp>
        <p:nvSpPr>
          <p:cNvPr id="3" name="Text Placeholder 2"/>
          <p:cNvSpPr>
            <a:spLocks noGrp="1"/>
          </p:cNvSpPr>
          <p:nvPr>
            <p:ph type="body" sz="quarter" idx="10"/>
          </p:nvPr>
        </p:nvSpPr>
        <p:spPr/>
        <p:txBody>
          <a:bodyPr>
            <a:normAutofit fontScale="92500" lnSpcReduction="20000"/>
          </a:bodyPr>
          <a:lstStyle/>
          <a:p>
            <a:pPr>
              <a:defRPr sz="2800"/>
            </a:pPr>
            <a:r>
              <a:rPr sz="2800" dirty="0"/>
              <a:t>Medical researchers studying the effect of vitamin C on the common cold grouped study participants into three groups: Group 1 took </a:t>
            </a:r>
            <a:r>
              <a:rPr lang="en-US" sz="2800" dirty="0"/>
              <a:t>1000 mg</a:t>
            </a:r>
            <a:r>
              <a:rPr sz="2800" dirty="0"/>
              <a:t> of vitamin C daily, Group 2 took </a:t>
            </a:r>
            <a:r>
              <a:rPr lang="en-US" sz="2800" dirty="0"/>
              <a:t>500 mg</a:t>
            </a:r>
            <a:r>
              <a:rPr sz="2800" dirty="0"/>
              <a:t> of vitamin C daily, and Group 3 took no vitamin C. The participants were observed for a year, during which time the number of colds that each participant suffered was recorded. Using these data, the researchers performed a hypothesis test, which resulted in the following </a:t>
            </a:r>
            <a:r>
              <a:rPr sz="2800" b="1" dirty="0"/>
              <a:t>ANOVA</a:t>
            </a:r>
            <a:r>
              <a:rPr sz="2800" dirty="0"/>
              <a:t> table. Note that this </a:t>
            </a:r>
            <a:r>
              <a:rPr sz="2800" b="1" dirty="0"/>
              <a:t>ANOVA</a:t>
            </a:r>
            <a:r>
              <a:rPr sz="2800" dirty="0"/>
              <a:t> table was produced by Microsoft Excel, and it contains two more values than the </a:t>
            </a:r>
            <a:r>
              <a:rPr sz="2800" b="1" dirty="0"/>
              <a:t>ANOVA</a:t>
            </a:r>
            <a:r>
              <a:rPr sz="2800" dirty="0"/>
              <a:t> tables shown in Figures 11.6.2 and 11.6.3. These additional values are the </a:t>
            </a:r>
            <a:r>
              <a:rPr lang="en-US" sz="2800" i="1" dirty="0"/>
              <a:t>p</a:t>
            </a:r>
            <a:r>
              <a:rPr sz="2800" dirty="0"/>
              <a:t>-value for the </a:t>
            </a:r>
            <a:r>
              <a:rPr lang="en-US" sz="2800" i="1" dirty="0"/>
              <a:t>F</a:t>
            </a:r>
            <a:r>
              <a:rPr sz="2800" dirty="0"/>
              <a:t>-statistic and the critical </a:t>
            </a:r>
            <a:r>
              <a:rPr lang="en-US" i="1" dirty="0"/>
              <a:t>F</a:t>
            </a:r>
            <a:r>
              <a:rPr sz="2800" dirty="0"/>
              <a:t>-value for the one-way </a:t>
            </a:r>
            <a:r>
              <a:rPr sz="2800" b="1" dirty="0"/>
              <a:t>ANOVA</a:t>
            </a:r>
            <a:r>
              <a:rPr sz="2800" dirty="0"/>
              <a:t> test with a 0.05 level of significance. Unfortunately, a few of the cells in the table have been lost.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2</a:t>
            </a:r>
            <a:endParaRPr dirty="0"/>
          </a:p>
        </p:txBody>
      </p:sp>
      <mc:AlternateContent xmlns:mc="http://schemas.openxmlformats.org/markup-compatibility/2006" xmlns:a14="http://schemas.microsoft.com/office/drawing/2010/main">
        <mc:Choice Requires="a14">
          <p:graphicFrame>
            <p:nvGraphicFramePr>
              <p:cNvPr id="3" name="Table Placeholder 2" descr="The table presents an analysis of variance (ANOVA) summary, table showing the columns are the sum of squares (SS), degrees of freedom (df), mean square (MS), F statistic (F), P value, and critical F value (F crit).&#10;It includes three rows: &quot;Treatments (T),&quot; &quot;Error (E),&quot; and &quot;Total.&quot; &#10;For treatments (T),SS is missing, the degrees of freedom is 2, the mean square is 1.4288, the F statistic is missing, the P value is 0.4288, and the critical F value is 3.3158. &#10;For error (E), the sum of squares is 49.2030, df is missing and MS is also missing. &#10;The total sum of squares is 52.0606, with 32 degrees of freedom. &#10;This table is used in statistical hypothesis testing to compare variances among groups."/>
              <p:cNvGraphicFramePr>
                <a:graphicFrameLocks noGrp="1"/>
              </p:cNvGraphicFramePr>
              <p:nvPr>
                <p:ph type="tbl" sz="quarter" idx="10"/>
                <p:extLst>
                  <p:ext uri="{D42A27DB-BD31-4B8C-83A1-F6EECF244321}">
                    <p14:modId xmlns:p14="http://schemas.microsoft.com/office/powerpoint/2010/main" val="2129817778"/>
                  </p:ext>
                </p:extLst>
              </p:nvPr>
            </p:nvGraphicFramePr>
            <p:xfrm>
              <a:off x="457200" y="1105523"/>
              <a:ext cx="8229600" cy="1630680"/>
            </p:xfrm>
            <a:graphic>
              <a:graphicData uri="http://schemas.openxmlformats.org/drawingml/2006/table">
                <a:tbl>
                  <a:tblPr firstRow="1" bandRow="1">
                    <a:tableStyleId>{2D5ABB26-0587-4C30-8999-92F81FD0307C}</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endParaRPr dirty="0">
                            <a:latin typeface="+mj-lt"/>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defRPr sz="1400" b="1"/>
                          </a:pPr>
                          <a:r>
                            <a:rPr>
                              <a:latin typeface="+mj-lt"/>
                            </a:rPr>
                            <a:t>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err="1">
                              <a:latin typeface="+mj-lt"/>
                            </a:rPr>
                            <a:t>df</a:t>
                          </a: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latin typeface="+mj-lt"/>
                            </a:rPr>
                            <a:t>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a:latin typeface="+mj-lt"/>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14:m>
                            <m:oMath xmlns:m="http://schemas.openxmlformats.org/officeDocument/2006/math">
                              <m:r>
                                <a:rPr sz="1400">
                                  <a:latin typeface="Cambria Math" panose="02040503050406030204" pitchFamily="18" charset="0"/>
                                </a:rPr>
                                <m:t>𝑃</m:t>
                              </m:r>
                            </m:oMath>
                          </a14:m>
                          <a:r>
                            <a:rPr sz="1400">
                              <a:latin typeface="+mj-lt"/>
                            </a:rPr>
                            <a:t>-value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a:latin typeface="+mj-lt"/>
                            </a:rPr>
                            <a:t>F crit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defRPr sz="1400" b="1"/>
                          </a:pPr>
                          <a:r>
                            <a:rPr>
                              <a:latin typeface="+mj-lt"/>
                            </a:rPr>
                            <a:t>Treatments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1.4288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sz="1400" dirty="0">
                              <a:latin typeface="+mj-lt"/>
                            </a:rPr>
                            <a:t>0.4288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3.3158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rPr>
                              <a:latin typeface="+mj-lt"/>
                            </a:rPr>
                            <a:t>Error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49.2030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tc>
                      <a:txBody>
                        <a:bodyPr/>
                        <a:lstStyle/>
                        <a:p>
                          <a:pPr algn="ctr"/>
                          <a:endParaRPr dirty="0">
                            <a:latin typeface="+mj-lt"/>
                          </a:endParaRPr>
                        </a:p>
                      </a:txBody>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ctr">
                            <a:defRPr sz="1400" b="1"/>
                          </a:pPr>
                          <a:r>
                            <a:rPr>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mj-lt"/>
                            </a:rPr>
                            <a:t>52.0606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mj-lt"/>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tcPr>
                    </a:tc>
                    <a:tc>
                      <a:txBody>
                        <a:bodyPr/>
                        <a:lstStyle/>
                        <a:p>
                          <a:pPr algn="ctr"/>
                          <a:endParaRPr dirty="0">
                            <a:latin typeface="+mj-lt"/>
                          </a:endParaRPr>
                        </a:p>
                      </a:txBody>
                      <a:tcPr/>
                    </a:tc>
                    <a:tc>
                      <a:txBody>
                        <a:bodyPr/>
                        <a:lstStyle/>
                        <a:p>
                          <a:pPr algn="ctr"/>
                          <a:endParaRPr dirty="0">
                            <a:latin typeface="+mj-lt"/>
                          </a:endParaRPr>
                        </a:p>
                      </a:txBody>
                      <a:tcPr/>
                    </a:tc>
                    <a:tc>
                      <a:txBody>
                        <a:bodyPr/>
                        <a:lstStyle/>
                        <a:p>
                          <a:pPr algn="ctr"/>
                          <a:endParaRPr dirty="0">
                            <a:latin typeface="+mj-lt"/>
                          </a:endParaRPr>
                        </a:p>
                      </a:txBody>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descr="The table presents an analysis of variance (ANOVA) summary, table showing the columns are the sum of squares (SS), degrees of freedom (df), mean square (MS), F statistic (F), P value, and critical F value (F crit).&#10;It includes three rows: &quot;Treatments (T),&quot; &quot;Error (E),&quot; and &quot;Total.&quot; &#10;For treatments (T),SS is missing, the degrees of freedom is 2, the mean square is 1.4288, the F statistic is missing, the P value is 0.4288, and the critical F value is 3.3158. &#10;For error (E), the sum of squares is 49.2030, df is missing and MS is also missing. &#10;The total sum of squares is 52.0606, with 32 degrees of freedom. &#10;This table is used in statistical hypothesis testing to compare variances among groups."/>
              <p:cNvGraphicFramePr>
                <a:graphicFrameLocks noGrp="1"/>
              </p:cNvGraphicFramePr>
              <p:nvPr>
                <p:ph type="tbl" sz="quarter" idx="10"/>
                <p:extLst>
                  <p:ext uri="{D42A27DB-BD31-4B8C-83A1-F6EECF244321}">
                    <p14:modId xmlns:p14="http://schemas.microsoft.com/office/powerpoint/2010/main" val="2129817778"/>
                  </p:ext>
                </p:extLst>
              </p:nvPr>
            </p:nvGraphicFramePr>
            <p:xfrm>
              <a:off x="457200" y="1105523"/>
              <a:ext cx="8229600" cy="1630680"/>
            </p:xfrm>
            <a:graphic>
              <a:graphicData uri="http://schemas.openxmlformats.org/drawingml/2006/table">
                <a:tbl>
                  <a:tblPr firstRow="1" bandRow="1">
                    <a:tableStyleId>{2D5ABB26-0587-4C30-8999-92F81FD0307C}</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endParaRPr dirty="0">
                            <a:latin typeface="+mj-lt"/>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defRPr sz="1400" b="1"/>
                          </a:pPr>
                          <a:r>
                            <a:rPr>
                              <a:latin typeface="+mj-lt"/>
                            </a:rPr>
                            <a:t>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err="1">
                              <a:latin typeface="+mj-lt"/>
                            </a:rPr>
                            <a:t>df</a:t>
                          </a: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a:latin typeface="+mj-lt"/>
                            </a:rPr>
                            <a:t>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a:latin typeface="+mj-lt"/>
                            </a:rP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500518" t="-1639" r="-101554" b="-342623"/>
                          </a:stretch>
                        </a:blipFill>
                      </a:tcPr>
                    </a:tc>
                    <a:tc>
                      <a:txBody>
                        <a:bodyPr/>
                        <a:lstStyle/>
                        <a:p>
                          <a:pPr algn="ctr">
                            <a:defRPr sz="1400" b="1"/>
                          </a:pPr>
                          <a:r>
                            <a:rPr>
                              <a:latin typeface="+mj-lt"/>
                            </a:rPr>
                            <a:t>F crit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18160">
                    <a:tc>
                      <a:txBody>
                        <a:bodyPr/>
                        <a:lstStyle/>
                        <a:p>
                          <a:pPr algn="ctr">
                            <a:defRPr sz="1400" b="1"/>
                          </a:pPr>
                          <a:r>
                            <a:rPr>
                              <a:latin typeface="+mj-lt"/>
                            </a:rPr>
                            <a:t>Treatments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1.4288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sz="1400" dirty="0">
                              <a:latin typeface="+mj-lt"/>
                            </a:rPr>
                            <a:t>0.4288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3.3158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rPr>
                              <a:latin typeface="+mj-lt"/>
                            </a:rPr>
                            <a:t>Error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mj-lt"/>
                            </a:rPr>
                            <a:t>49.2030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tc>
                      <a:txBody>
                        <a:bodyPr/>
                        <a:lstStyle/>
                        <a:p>
                          <a:pPr algn="ctr"/>
                          <a:endParaRPr dirty="0">
                            <a:latin typeface="+mj-lt"/>
                          </a:endParaRPr>
                        </a:p>
                      </a:txBody>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tc>
                      <a:txBody>
                        <a:bodyPr/>
                        <a:lstStyle/>
                        <a:p>
                          <a:pPr algn="ctr"/>
                          <a:endParaRPr dirty="0">
                            <a:latin typeface="+mj-lt"/>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ctr">
                            <a:defRPr sz="1400" b="1"/>
                          </a:pPr>
                          <a:r>
                            <a:rPr>
                              <a:latin typeface="+mj-lt"/>
                            </a:rP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mj-lt"/>
                            </a:rPr>
                            <a:t>52.0606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mj-lt"/>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latin typeface="+mj-lt"/>
                          </a:endParaRPr>
                        </a:p>
                      </a:txBody>
                      <a:tcPr>
                        <a:lnL w="12700" cap="flat" cmpd="sng" algn="ctr">
                          <a:solidFill>
                            <a:schemeClr val="tx1"/>
                          </a:solidFill>
                          <a:prstDash val="solid"/>
                          <a:round/>
                          <a:headEnd type="none" w="med" len="med"/>
                          <a:tailEnd type="none" w="med" len="med"/>
                        </a:lnL>
                      </a:tcPr>
                    </a:tc>
                    <a:tc>
                      <a:txBody>
                        <a:bodyPr/>
                        <a:lstStyle/>
                        <a:p>
                          <a:pPr algn="ctr"/>
                          <a:endParaRPr dirty="0">
                            <a:latin typeface="+mj-lt"/>
                          </a:endParaRPr>
                        </a:p>
                      </a:txBody>
                      <a:tcPr/>
                    </a:tc>
                    <a:tc>
                      <a:txBody>
                        <a:bodyPr/>
                        <a:lstStyle/>
                        <a:p>
                          <a:pPr algn="ctr"/>
                          <a:endParaRPr dirty="0">
                            <a:latin typeface="+mj-lt"/>
                          </a:endParaRPr>
                        </a:p>
                      </a:txBody>
                      <a:tcPr/>
                    </a:tc>
                    <a:tc>
                      <a:txBody>
                        <a:bodyPr/>
                        <a:lstStyle/>
                        <a:p>
                          <a:pPr algn="ctr"/>
                          <a:endParaRPr dirty="0">
                            <a:latin typeface="+mj-lt"/>
                          </a:endParaRPr>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3</a:t>
            </a:r>
            <a:endParaRPr dirty="0"/>
          </a:p>
        </p:txBody>
      </p:sp>
      <p:sp>
        <p:nvSpPr>
          <p:cNvPr id="3" name="Text Placeholder 2"/>
          <p:cNvSpPr>
            <a:spLocks noGrp="1"/>
          </p:cNvSpPr>
          <p:nvPr>
            <p:ph type="body" sz="quarter" idx="10"/>
          </p:nvPr>
        </p:nvSpPr>
        <p:spPr/>
        <p:txBody>
          <a:bodyPr>
            <a:normAutofit lnSpcReduction="10000"/>
          </a:bodyPr>
          <a:lstStyle/>
          <a:p>
            <a:pPr marL="447675" indent="-447675">
              <a:defRPr sz="2800"/>
            </a:pPr>
            <a:r>
              <a:rPr lang="en-US" dirty="0"/>
              <a:t>a.	</a:t>
            </a:r>
            <a:r>
              <a:rPr dirty="0"/>
              <a:t>​</a:t>
            </a:r>
            <a:r>
              <a:rPr sz="2800" dirty="0"/>
              <a:t>Determine the missing values in the </a:t>
            </a:r>
            <a:r>
              <a:rPr sz="2800" b="1" dirty="0"/>
              <a:t>ANOVA</a:t>
            </a:r>
            <a:r>
              <a:rPr sz="2800" dirty="0"/>
              <a:t> table using the given values.</a:t>
            </a:r>
          </a:p>
          <a:p>
            <a:pPr marL="447675" indent="-447675">
              <a:defRPr sz="2800"/>
            </a:pPr>
            <a:r>
              <a:rPr lang="en-US" dirty="0"/>
              <a:t>b.	</a:t>
            </a:r>
            <a:r>
              <a:rPr dirty="0"/>
              <a:t>​</a:t>
            </a:r>
            <a:r>
              <a:rPr sz="2800" dirty="0"/>
              <a:t>Based on the completed </a:t>
            </a:r>
            <a:r>
              <a:rPr sz="2800" b="1" dirty="0"/>
              <a:t>ANOVA</a:t>
            </a:r>
            <a:r>
              <a:rPr sz="2800" dirty="0"/>
              <a:t> table, do the researchers have enough evidence, at the 0.05 level of significance, to support the claim that there is a significant difference between the mean numbers of colds suffered per year for patients who take</a:t>
            </a:r>
            <a:r>
              <a:rPr lang="en-US" sz="2800" dirty="0"/>
              <a:t> 1000 mg</a:t>
            </a:r>
            <a:r>
              <a:rPr sz="2800" dirty="0"/>
              <a:t> of vitamin C daily, patients who take </a:t>
            </a:r>
            <a:r>
              <a:rPr lang="en-US" sz="2800" dirty="0"/>
              <a:t>500 mg </a:t>
            </a:r>
            <a:r>
              <a:rPr sz="2800" dirty="0"/>
              <a:t>of vitamin C daily, and patients who do not take vitamin C?</a:t>
            </a:r>
          </a:p>
          <a:p>
            <a:pPr marL="447675" indent="-447675">
              <a:defRPr sz="2800"/>
            </a:pPr>
            <a:r>
              <a:rPr lang="en-US" dirty="0"/>
              <a:t>c.	</a:t>
            </a:r>
            <a:r>
              <a:rPr dirty="0"/>
              <a:t>​</a:t>
            </a:r>
            <a:r>
              <a:rPr sz="2800" dirty="0"/>
              <a:t>From the </a:t>
            </a:r>
            <a:r>
              <a:rPr sz="2800" b="1" dirty="0"/>
              <a:t>ANOVA</a:t>
            </a:r>
            <a:r>
              <a:rPr sz="2800" dirty="0"/>
              <a:t> table, can you conclude if one group had fewer colds than the others?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4</a:t>
            </a:r>
            <a:endParaRPr dirty="0"/>
          </a:p>
        </p:txBody>
      </p:sp>
      <p:sp>
        <p:nvSpPr>
          <p:cNvPr id="3" name="Text Placeholder 2"/>
          <p:cNvSpPr>
            <a:spLocks noGrp="1"/>
          </p:cNvSpPr>
          <p:nvPr>
            <p:ph type="body" sz="quarter" idx="10"/>
          </p:nvPr>
        </p:nvSpPr>
        <p:spPr/>
        <p:txBody>
          <a:bodyPr>
            <a:normAutofit fontScale="70000" lnSpcReduction="20000"/>
          </a:bodyPr>
          <a:lstStyle/>
          <a:p>
            <a:r>
              <a:rPr lang="en-US" sz="2800" b="1" dirty="0"/>
              <a:t>Solution</a:t>
            </a:r>
          </a:p>
          <a:p>
            <a:pPr marL="447675" indent="-447675">
              <a:defRPr sz="2800"/>
            </a:pPr>
            <a:r>
              <a:rPr lang="en-US" dirty="0"/>
              <a:t>a.	​</a:t>
            </a:r>
            <a:r>
              <a:rPr lang="en-US" sz="2800" dirty="0"/>
              <a:t>To complete the </a:t>
            </a:r>
            <a:r>
              <a:rPr lang="en-US" sz="2800" b="1" dirty="0"/>
              <a:t>ANOVA</a:t>
            </a:r>
            <a:r>
              <a:rPr lang="en-US" sz="2800" dirty="0"/>
              <a:t> table, we will work from left to right to find the missing values. That is, we will first compute the sum of squares among treatments, then the degrees of freedom for error, then the mean square for error, and finally the </a:t>
            </a:r>
            <a:r>
              <a:rPr lang="en-US" sz="2800" i="1" dirty="0"/>
              <a:t>F</a:t>
            </a:r>
            <a:r>
              <a:rPr lang="en-US" sz="2800" dirty="0"/>
              <a:t>-statistic.</a:t>
            </a:r>
          </a:p>
          <a:p>
            <a:pPr>
              <a:defRPr sz="2800"/>
            </a:pPr>
            <a:r>
              <a:rPr lang="en-US" dirty="0"/>
              <a:t>​</a:t>
            </a:r>
            <a:r>
              <a:rPr lang="en-US" sz="2800" dirty="0"/>
              <a:t>To begin filling in the </a:t>
            </a:r>
            <a:r>
              <a:rPr lang="en-US" sz="2800" b="1" dirty="0"/>
              <a:t>ANOVA</a:t>
            </a:r>
            <a:r>
              <a:rPr lang="en-US" sz="2800" dirty="0"/>
              <a:t> table, we can use the fact that SST</a:t>
            </a:r>
            <a:r>
              <a:rPr lang="en-US" sz="2800" dirty="0">
                <a:latin typeface="Calibri" panose="020F0502020204030204" pitchFamily="34" charset="0"/>
                <a:ea typeface="Calibri" panose="020F0502020204030204" pitchFamily="34" charset="0"/>
                <a:cs typeface="Calibri" panose="020F0502020204030204" pitchFamily="34" charset="0"/>
              </a:rPr>
              <a:t>+</a:t>
            </a:r>
            <a:r>
              <a:rPr lang="en-US" sz="2800" dirty="0"/>
              <a:t> SSE=Total Variation. Thus, by subtracting </a:t>
            </a:r>
            <a:r>
              <a:rPr lang="en-US" sz="2800" b="1" dirty="0"/>
              <a:t>SSE</a:t>
            </a:r>
            <a:r>
              <a:rPr lang="en-US" sz="2800" dirty="0"/>
              <a:t> from both sides of this equation, we have the following.</a:t>
            </a:r>
          </a:p>
          <a:p>
            <a:pPr algn="ctr">
              <a:defRPr sz="2800"/>
            </a:pPr>
            <a:r>
              <a:rPr lang="en-US" sz="2800" dirty="0"/>
              <a:t>SST = Total Variation </a:t>
            </a:r>
            <a:r>
              <a:rPr lang="en-US" sz="2800" dirty="0">
                <a:latin typeface="Calibri" panose="020F0502020204030204" pitchFamily="34" charset="0"/>
                <a:ea typeface="Calibri" panose="020F0502020204030204" pitchFamily="34" charset="0"/>
                <a:cs typeface="Calibri" panose="020F0502020204030204" pitchFamily="34" charset="0"/>
              </a:rPr>
              <a:t>− SSE</a:t>
            </a:r>
          </a:p>
          <a:p>
            <a:pPr algn="ctr">
              <a:defRPr sz="2800"/>
            </a:pPr>
            <a:r>
              <a:rPr lang="en-US" sz="2800" dirty="0">
                <a:latin typeface="Calibri" panose="020F0502020204030204" pitchFamily="34" charset="0"/>
                <a:ea typeface="Calibri" panose="020F0502020204030204" pitchFamily="34" charset="0"/>
                <a:cs typeface="Calibri" panose="020F0502020204030204" pitchFamily="34" charset="0"/>
              </a:rPr>
              <a:t>    = 52.0606 − 49.2030</a:t>
            </a:r>
          </a:p>
          <a:p>
            <a:pPr algn="ctr">
              <a:defRPr sz="2800"/>
            </a:pPr>
            <a:r>
              <a:rPr lang="en-US" sz="2800" dirty="0">
                <a:latin typeface="Calibri" panose="020F0502020204030204" pitchFamily="34" charset="0"/>
                <a:ea typeface="Calibri" panose="020F0502020204030204" pitchFamily="34" charset="0"/>
                <a:cs typeface="Calibri" panose="020F0502020204030204" pitchFamily="34" charset="0"/>
              </a:rPr>
              <a:t>= 2.8576</a:t>
            </a:r>
            <a:endParaRPr lang="en-US" sz="2800" dirty="0"/>
          </a:p>
          <a:p>
            <a:pPr>
              <a:defRPr sz="2800"/>
            </a:pPr>
            <a:r>
              <a:rPr lang="ar-AE" dirty="0"/>
              <a:t>​</a:t>
            </a:r>
            <a:r>
              <a:rPr lang="en-US" sz="2800" dirty="0"/>
              <a:t>Similarly, </a:t>
            </a:r>
            <a:r>
              <a:rPr lang="en-US" dirty="0"/>
              <a:t>D</a:t>
            </a:r>
            <a:r>
              <a:rPr lang="en-US" sz="800" dirty="0"/>
              <a:t> </a:t>
            </a:r>
            <a:r>
              <a:rPr lang="en-US" sz="2800" dirty="0"/>
              <a:t>F</a:t>
            </a:r>
            <a:r>
              <a:rPr lang="en-US" sz="100" dirty="0"/>
              <a:t> </a:t>
            </a:r>
            <a:r>
              <a:rPr lang="en-US" sz="2800" dirty="0"/>
              <a:t>T</a:t>
            </a:r>
            <a:r>
              <a:rPr lang="en-US" dirty="0">
                <a:latin typeface="Calibri" panose="020F0502020204030204" pitchFamily="34" charset="0"/>
                <a:ea typeface="Calibri" panose="020F0502020204030204" pitchFamily="34" charset="0"/>
                <a:cs typeface="Calibri" panose="020F0502020204030204" pitchFamily="34" charset="0"/>
              </a:rPr>
              <a:t>+D</a:t>
            </a:r>
            <a:r>
              <a:rPr lang="en-US" sz="800" dirty="0"/>
              <a:t> </a:t>
            </a:r>
            <a:r>
              <a:rPr lang="en-US" dirty="0">
                <a:latin typeface="Calibri" panose="020F0502020204030204" pitchFamily="34" charset="0"/>
                <a:ea typeface="Calibri" panose="020F0502020204030204" pitchFamily="34" charset="0"/>
                <a:cs typeface="Calibri" panose="020F0502020204030204" pitchFamily="34" charset="0"/>
              </a:rPr>
              <a:t>F</a:t>
            </a:r>
            <a:r>
              <a:rPr lang="en-US" sz="800" dirty="0"/>
              <a:t> </a:t>
            </a:r>
            <a:r>
              <a:rPr lang="en-US" dirty="0">
                <a:latin typeface="Calibri" panose="020F0502020204030204" pitchFamily="34" charset="0"/>
                <a:ea typeface="Calibri" panose="020F0502020204030204" pitchFamily="34" charset="0"/>
                <a:cs typeface="Calibri" panose="020F0502020204030204" pitchFamily="34" charset="0"/>
              </a:rPr>
              <a:t>E=D</a:t>
            </a:r>
            <a:r>
              <a:rPr lang="en-US" sz="800" dirty="0"/>
              <a:t> </a:t>
            </a:r>
            <a:r>
              <a:rPr lang="en-US" dirty="0">
                <a:latin typeface="Calibri" panose="020F0502020204030204" pitchFamily="34" charset="0"/>
                <a:ea typeface="Calibri" panose="020F0502020204030204" pitchFamily="34" charset="0"/>
                <a:cs typeface="Calibri" panose="020F0502020204030204" pitchFamily="34" charset="0"/>
              </a:rPr>
              <a:t>F</a:t>
            </a:r>
            <a:r>
              <a:rPr lang="en-US" sz="800" dirty="0"/>
              <a:t> </a:t>
            </a:r>
            <a:r>
              <a:rPr lang="en-US" dirty="0">
                <a:latin typeface="Calibri" panose="020F0502020204030204" pitchFamily="34" charset="0"/>
                <a:ea typeface="Calibri" panose="020F0502020204030204" pitchFamily="34" charset="0"/>
                <a:cs typeface="Calibri" panose="020F0502020204030204" pitchFamily="34" charset="0"/>
              </a:rPr>
              <a:t>(Total)</a:t>
            </a:r>
            <a:r>
              <a:rPr lang="en-US" sz="2800" dirty="0"/>
              <a:t>. Thus, by subtracting </a:t>
            </a:r>
            <a:r>
              <a:rPr lang="en-US" sz="2800" b="1" dirty="0"/>
              <a:t>DFT</a:t>
            </a:r>
            <a:r>
              <a:rPr lang="en-US" sz="2800" dirty="0"/>
              <a:t> from both sides of this equation, we have the following. </a:t>
            </a:r>
          </a:p>
          <a:p>
            <a:pPr algn="ctr">
              <a:defRPr sz="2800"/>
            </a:pPr>
            <a:r>
              <a:rPr lang="en-US" sz="2800" dirty="0"/>
              <a:t>DFE = DF (Total)</a:t>
            </a:r>
            <a:r>
              <a:rPr lang="en-US" sz="2800" dirty="0">
                <a:latin typeface="Calibri" panose="020F0502020204030204" pitchFamily="34" charset="0"/>
                <a:ea typeface="Calibri" panose="020F0502020204030204" pitchFamily="34" charset="0"/>
                <a:cs typeface="Calibri" panose="020F0502020204030204" pitchFamily="34" charset="0"/>
              </a:rPr>
              <a:t> − DFT </a:t>
            </a:r>
          </a:p>
          <a:p>
            <a:pPr algn="ctr">
              <a:defRPr sz="2800"/>
            </a:pPr>
            <a:r>
              <a:rPr lang="en-US" sz="2800" dirty="0">
                <a:latin typeface="Calibri" panose="020F0502020204030204" pitchFamily="34" charset="0"/>
                <a:ea typeface="Calibri" panose="020F0502020204030204" pitchFamily="34" charset="0"/>
                <a:cs typeface="Calibri" panose="020F0502020204030204" pitchFamily="34" charset="0"/>
              </a:rPr>
              <a:t>= 32 − 2 = 30</a:t>
            </a:r>
            <a:endParaRPr lang="en-US" sz="2800" dirty="0"/>
          </a:p>
          <a:p>
            <a:pPr algn="ctr"/>
            <a:br>
              <a:rPr lang="ar-AE" dirty="0">
                <a:latin typeface="Cambria Math" panose="02040503050406030204" pitchFamily="18" charset="0"/>
              </a:rPr>
            </a:b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5</a:t>
            </a:r>
            <a:endParaRPr dirty="0"/>
          </a:p>
        </p:txBody>
      </p:sp>
      <p:sp>
        <p:nvSpPr>
          <p:cNvPr id="3" name="Text Placeholder 2"/>
          <p:cNvSpPr>
            <a:spLocks noGrp="1"/>
          </p:cNvSpPr>
          <p:nvPr>
            <p:ph type="body" sz="quarter" idx="10"/>
          </p:nvPr>
        </p:nvSpPr>
        <p:spPr/>
        <p:txBody>
          <a:bodyPr>
            <a:normAutofit fontScale="92500" lnSpcReduction="20000"/>
          </a:bodyPr>
          <a:lstStyle/>
          <a:p>
            <a:pPr lvl="0">
              <a:defRPr sz="2800"/>
            </a:pPr>
            <a:r>
              <a:rPr lang="en-US" sz="2400" dirty="0">
                <a:solidFill>
                  <a:srgbClr val="366092"/>
                </a:solidFill>
              </a:rPr>
              <a:t>To find the next missing value, we must divide.</a:t>
            </a:r>
          </a:p>
          <a:p>
            <a:pPr lvl="0" algn="ctr"/>
            <a:endParaRPr lang="en-US" sz="2900" dirty="0">
              <a:solidFill>
                <a:srgbClr val="366092"/>
              </a:solidFill>
              <a:latin typeface="Cambria Math" panose="02040503050406030204" pitchFamily="18" charset="0"/>
            </a:endParaRPr>
          </a:p>
          <a:p>
            <a:pPr lvl="0" algn="ctr"/>
            <a:endParaRPr lang="en-US" sz="2900" dirty="0">
              <a:solidFill>
                <a:srgbClr val="366092"/>
              </a:solidFill>
              <a:latin typeface="Cambria Math" panose="02040503050406030204" pitchFamily="18" charset="0"/>
            </a:endParaRPr>
          </a:p>
          <a:p>
            <a:pPr lvl="0" algn="ctr"/>
            <a:endParaRPr lang="en-US" sz="2900" dirty="0">
              <a:solidFill>
                <a:srgbClr val="366092"/>
              </a:solidFill>
              <a:latin typeface="Cambria Math" panose="02040503050406030204" pitchFamily="18" charset="0"/>
            </a:endParaRPr>
          </a:p>
          <a:p>
            <a:pPr lvl="0" algn="ctr"/>
            <a:br>
              <a:rPr lang="ar-AE" sz="2900" dirty="0">
                <a:solidFill>
                  <a:srgbClr val="366092"/>
                </a:solidFill>
                <a:latin typeface="Cambria Math" panose="02040503050406030204" pitchFamily="18" charset="0"/>
              </a:rPr>
            </a:br>
            <a:endParaRPr lang="ar-AE" sz="2900" dirty="0">
              <a:solidFill>
                <a:srgbClr val="366092"/>
              </a:solidFill>
            </a:endParaRPr>
          </a:p>
          <a:p>
            <a:pPr>
              <a:defRPr sz="2800"/>
            </a:pPr>
            <a:r>
              <a:rPr lang="ar-AE" dirty="0"/>
              <a:t>​</a:t>
            </a:r>
          </a:p>
          <a:p>
            <a:endParaRPr lang="en-US" sz="2800" dirty="0"/>
          </a:p>
          <a:p>
            <a:endParaRPr lang="en-US" sz="2800" dirty="0"/>
          </a:p>
          <a:p>
            <a:endParaRPr lang="en-US" dirty="0"/>
          </a:p>
          <a:p>
            <a:endParaRPr lang="ar-AE" sz="2800" dirty="0"/>
          </a:p>
          <a:p>
            <a:r>
              <a:rPr lang="en-US" dirty="0"/>
              <a:t>​</a:t>
            </a:r>
            <a:endParaRPr dirty="0"/>
          </a:p>
        </p:txBody>
      </p:sp>
      <p:pic>
        <p:nvPicPr>
          <p:cNvPr id="15" name="Picture 14" descr="MSE equals SSE divided by DFE, which is equal to 49.2030 divided by 30, which is approximately 1.6401.">
            <a:extLst>
              <a:ext uri="{FF2B5EF4-FFF2-40B4-BE49-F238E27FC236}">
                <a16:creationId xmlns:a16="http://schemas.microsoft.com/office/drawing/2014/main" id="{BB556EC1-DFB5-DD62-E0E5-92C1A367F233}"/>
              </a:ext>
            </a:extLst>
          </p:cNvPr>
          <p:cNvPicPr>
            <a:picLocks noChangeAspect="1"/>
          </p:cNvPicPr>
          <p:nvPr/>
        </p:nvPicPr>
        <p:blipFill>
          <a:blip r:embed="rId2"/>
          <a:stretch>
            <a:fillRect/>
          </a:stretch>
        </p:blipFill>
        <p:spPr>
          <a:xfrm>
            <a:off x="3503013" y="1431782"/>
            <a:ext cx="1585913" cy="1600200"/>
          </a:xfrm>
          <a:prstGeom prst="rect">
            <a:avLst/>
          </a:prstGeom>
        </p:spPr>
      </p:pic>
      <p:sp>
        <p:nvSpPr>
          <p:cNvPr id="8" name="TextBox 7">
            <a:extLst>
              <a:ext uri="{FF2B5EF4-FFF2-40B4-BE49-F238E27FC236}">
                <a16:creationId xmlns:a16="http://schemas.microsoft.com/office/drawing/2014/main" id="{EB59BCD8-F799-AEE4-EAE4-1879846749DC}"/>
              </a:ext>
            </a:extLst>
          </p:cNvPr>
          <p:cNvSpPr txBox="1"/>
          <p:nvPr/>
        </p:nvSpPr>
        <p:spPr>
          <a:xfrm>
            <a:off x="457200" y="3160029"/>
            <a:ext cx="8229600" cy="430887"/>
          </a:xfrm>
          <a:prstGeom prst="rect">
            <a:avLst/>
          </a:prstGeom>
          <a:noFill/>
        </p:spPr>
        <p:txBody>
          <a:bodyPr wrap="square">
            <a:spAutoFit/>
          </a:bodyPr>
          <a:lstStyle/>
          <a:p>
            <a:pPr>
              <a:defRPr sz="2800"/>
            </a:pPr>
            <a:r>
              <a:rPr lang="en-US" sz="2200" dirty="0"/>
              <a:t>Lastly, we must divide again to find the value of the </a:t>
            </a:r>
            <a:r>
              <a:rPr lang="en-US" sz="2200" i="1" dirty="0"/>
              <a:t>F</a:t>
            </a:r>
            <a:r>
              <a:rPr lang="en-US" sz="2200" dirty="0"/>
              <a:t>-test statistic.</a:t>
            </a:r>
          </a:p>
        </p:txBody>
      </p:sp>
      <p:pic>
        <p:nvPicPr>
          <p:cNvPr id="11" name="Picture 10" descr="F equals MST divided by MSE, which is equal to 1.4288 divided by 1.6401, which is approximately 0.8712.">
            <a:extLst>
              <a:ext uri="{FF2B5EF4-FFF2-40B4-BE49-F238E27FC236}">
                <a16:creationId xmlns:a16="http://schemas.microsoft.com/office/drawing/2014/main" id="{70683356-6E61-3488-DAB9-6518C19E73E2}"/>
              </a:ext>
            </a:extLst>
          </p:cNvPr>
          <p:cNvPicPr>
            <a:picLocks noChangeAspect="1"/>
          </p:cNvPicPr>
          <p:nvPr/>
        </p:nvPicPr>
        <p:blipFill>
          <a:blip r:embed="rId3"/>
          <a:stretch>
            <a:fillRect/>
          </a:stretch>
        </p:blipFill>
        <p:spPr>
          <a:xfrm>
            <a:off x="3857096" y="3655732"/>
            <a:ext cx="1231830" cy="1750959"/>
          </a:xfrm>
          <a:prstGeom prst="rect">
            <a:avLst/>
          </a:prstGeom>
        </p:spPr>
      </p:pic>
      <p:sp>
        <p:nvSpPr>
          <p:cNvPr id="10" name="TextBox 9">
            <a:extLst>
              <a:ext uri="{FF2B5EF4-FFF2-40B4-BE49-F238E27FC236}">
                <a16:creationId xmlns:a16="http://schemas.microsoft.com/office/drawing/2014/main" id="{7EAAA72E-E853-B642-DA9F-75191B7850CA}"/>
              </a:ext>
            </a:extLst>
          </p:cNvPr>
          <p:cNvSpPr txBox="1"/>
          <p:nvPr/>
        </p:nvSpPr>
        <p:spPr>
          <a:xfrm>
            <a:off x="457200" y="5373469"/>
            <a:ext cx="8458200" cy="430887"/>
          </a:xfrm>
          <a:prstGeom prst="rect">
            <a:avLst/>
          </a:prstGeom>
          <a:noFill/>
        </p:spPr>
        <p:txBody>
          <a:bodyPr wrap="square">
            <a:spAutoFit/>
          </a:bodyPr>
          <a:lstStyle/>
          <a:p>
            <a:r>
              <a:rPr lang="ar-AE" sz="2200" dirty="0"/>
              <a:t>​</a:t>
            </a:r>
            <a:r>
              <a:rPr lang="en-US" sz="2200" dirty="0"/>
              <a:t>We can now fill in all of the missing values to complete the </a:t>
            </a:r>
            <a:r>
              <a:rPr lang="en-US" sz="2200" b="1" dirty="0"/>
              <a:t>ANOVA</a:t>
            </a:r>
            <a:r>
              <a:rPr lang="en-US" sz="2200" dirty="0"/>
              <a:t> table.</a:t>
            </a:r>
          </a:p>
        </p:txBody>
      </p:sp>
    </p:spTree>
    <p:extLst>
      <p:ext uri="{BB962C8B-B14F-4D97-AF65-F5344CB8AC3E}">
        <p14:creationId xmlns:p14="http://schemas.microsoft.com/office/powerpoint/2010/main" val="597291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6</a:t>
            </a:r>
            <a:endParaRPr dirty="0"/>
          </a:p>
        </p:txBody>
      </p:sp>
      <mc:AlternateContent xmlns:mc="http://schemas.openxmlformats.org/markup-compatibility/2006" xmlns:a14="http://schemas.microsoft.com/office/drawing/2010/main">
        <mc:Choice Requires="a14">
          <p:graphicFrame>
            <p:nvGraphicFramePr>
              <p:cNvPr id="3" name="Table Placeholder 2" descr="The table presents the results of an ANOVA (Analysis of Variance) test, table showing the columns are summarizing the sum of squares (SS), degrees of freedom (df), mean square (MS), F statistic (F), p value, and critical F value (F crit). &#10;It includes three rows: &quot;Treatments (T),&quot; &quot;Error (E),&quot; and &quot;Total.&quot; &#10;For treatments row, SS is 2.8576, df is 2, MS is 1.4288, F statistic is 0.8712, p value is 0.4288, and a critical F value is 3.3158. &#10;For error row, SS is 49.2030, df is 30, and MS is 1.6401. &#10;For the total row sums these values, SS is 52.0606 and df is 32. &#10;The results indicate that the treatment effect is not statistically significant at common significance levels, given the high p value."/>
              <p:cNvGraphicFramePr>
                <a:graphicFrameLocks noGrp="1"/>
              </p:cNvGraphicFramePr>
              <p:nvPr>
                <p:ph type="tbl" sz="quarter" idx="10"/>
                <p:extLst>
                  <p:ext uri="{D42A27DB-BD31-4B8C-83A1-F6EECF244321}">
                    <p14:modId xmlns:p14="http://schemas.microsoft.com/office/powerpoint/2010/main" val="1061254553"/>
                  </p:ext>
                </p:extLst>
              </p:nvPr>
            </p:nvGraphicFramePr>
            <p:xfrm>
              <a:off x="457200" y="1105523"/>
              <a:ext cx="8229600" cy="1630680"/>
            </p:xfrm>
            <a:graphic>
              <a:graphicData uri="http://schemas.openxmlformats.org/drawingml/2006/table">
                <a:tbl>
                  <a:tblPr firstRow="1" bandRow="1">
                    <a:tableStyleId>{2D5ABB26-0587-4C30-8999-92F81FD0307C}</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defRPr sz="1400" b="1"/>
                          </a:pPr>
                          <a:r>
                            <a:t>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err="1"/>
                            <a:t>df</a:t>
                          </a: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14:m>
                            <m:oMath xmlns:m="http://schemas.openxmlformats.org/officeDocument/2006/math">
                              <m:r>
                                <a:rPr sz="1400">
                                  <a:latin typeface="Cambria Math"/>
                                </a:rPr>
                                <m:t>𝑃</m:t>
                              </m:r>
                            </m:oMath>
                          </a14:m>
                          <a:r>
                            <a:rPr sz="1400"/>
                            <a:t>-value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F crit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defRPr sz="1400" b="1"/>
                          </a:pPr>
                          <a:r>
                            <a:t>Treatments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2.8576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0.8712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3.3158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t>Error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49.2030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1.6401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a:p>
                      </a:txBody>
                      <a:tcPr>
                        <a:lnT w="12700" cap="flat" cmpd="sng" algn="ctr">
                          <a:solidFill>
                            <a:schemeClr val="tx1"/>
                          </a:solidFill>
                          <a:prstDash val="solid"/>
                          <a:round/>
                          <a:headEnd type="none" w="med" len="med"/>
                          <a:tailEnd type="none" w="med" len="med"/>
                        </a:lnT>
                      </a:tcPr>
                    </a:tc>
                    <a:tc>
                      <a:txBody>
                        <a:bodyPr/>
                        <a:lstStyle/>
                        <a:p>
                          <a:pPr algn="ctr"/>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ctr">
                            <a:defRPr sz="1400" b="1"/>
                          </a:pPr>
                          <a: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52.0606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3"/>
                      </a:ext>
                    </a:extLst>
                  </a:tr>
                </a:tbl>
              </a:graphicData>
            </a:graphic>
          </p:graphicFrame>
        </mc:Choice>
        <mc:Fallback xmlns="">
          <p:graphicFrame>
            <p:nvGraphicFramePr>
              <p:cNvPr id="3" name="Table Placeholder 2" descr="The table presents the results of an ANOVA (Analysis of Variance) test, table showing the columns are summarizing the sum of squares (SS), degrees of freedom (df), mean square (MS), F statistic (F), p value, and critical F value (F crit). &#10;It includes three rows: &quot;Treatments (T),&quot; &quot;Error (E),&quot; and &quot;Total.&quot; &#10;For treatments row, SS is 2.8576, df is 2, MS is 1.4288, F statistic is 0.8712, p value is 0.4288, and a critical F value is 3.3158. &#10;For error row, SS is 49.2030, df is 30, and MS is 1.6401. &#10;For the total row sums these values, SS is 52.0606 and df is 32. &#10;The results indicate that the treatment effect is not statistically significant at common significance levels, given the high p value."/>
              <p:cNvGraphicFramePr>
                <a:graphicFrameLocks noGrp="1"/>
              </p:cNvGraphicFramePr>
              <p:nvPr>
                <p:ph type="tbl" sz="quarter" idx="10"/>
                <p:extLst>
                  <p:ext uri="{D42A27DB-BD31-4B8C-83A1-F6EECF244321}">
                    <p14:modId xmlns:p14="http://schemas.microsoft.com/office/powerpoint/2010/main" val="1061254553"/>
                  </p:ext>
                </p:extLst>
              </p:nvPr>
            </p:nvGraphicFramePr>
            <p:xfrm>
              <a:off x="457200" y="1105523"/>
              <a:ext cx="8229600" cy="1630680"/>
            </p:xfrm>
            <a:graphic>
              <a:graphicData uri="http://schemas.openxmlformats.org/drawingml/2006/table">
                <a:tbl>
                  <a:tblPr firstRow="1" bandRow="1">
                    <a:tableStyleId>{2D5ABB26-0587-4C30-8999-92F81FD0307C}</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defRPr sz="1400" b="1"/>
                          </a:pPr>
                          <a:r>
                            <a:t>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rPr dirty="0" err="1"/>
                            <a:t>df</a:t>
                          </a:r>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b="1"/>
                          </a:pPr>
                          <a:r>
                            <a:t>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blipFill>
                          <a:blip r:embed="rId2"/>
                          <a:stretch>
                            <a:fillRect l="-500518" t="-1639" r="-101554" b="-342623"/>
                          </a:stretch>
                        </a:blipFill>
                      </a:tcPr>
                    </a:tc>
                    <a:tc>
                      <a:txBody>
                        <a:bodyPr/>
                        <a:lstStyle/>
                        <a:p>
                          <a:pPr algn="ctr">
                            <a:defRPr sz="1400" b="1"/>
                          </a:pPr>
                          <a:r>
                            <a:t>F crit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18160">
                    <a:tc>
                      <a:txBody>
                        <a:bodyPr/>
                        <a:lstStyle/>
                        <a:p>
                          <a:pPr algn="ctr">
                            <a:defRPr sz="1400" b="1"/>
                          </a:pPr>
                          <a:r>
                            <a:t>Treatments (T)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2.8576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0.8712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0.4288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3.3158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b="1"/>
                          </a:pPr>
                          <a:r>
                            <a:t>Error (E)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49.2030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30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1.6401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a:p>
                      </a:txBody>
                      <a:tcPr>
                        <a:lnT w="12700" cap="flat" cmpd="sng" algn="ctr">
                          <a:solidFill>
                            <a:schemeClr val="tx1"/>
                          </a:solidFill>
                          <a:prstDash val="solid"/>
                          <a:round/>
                          <a:headEnd type="none" w="med" len="med"/>
                          <a:tailEnd type="none" w="med" len="med"/>
                        </a:lnT>
                      </a:tcPr>
                    </a:tc>
                    <a:tc>
                      <a:txBody>
                        <a:bodyPr/>
                        <a:lstStyle/>
                        <a:p>
                          <a:pPr algn="ctr"/>
                          <a:endParaRPr/>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2"/>
                      </a:ext>
                    </a:extLst>
                  </a:tr>
                  <a:tr h="370840">
                    <a:tc>
                      <a:txBody>
                        <a:bodyPr/>
                        <a:lstStyle/>
                        <a:p>
                          <a:pPr algn="ctr">
                            <a:defRPr sz="1400" b="1"/>
                          </a:pPr>
                          <a:r>
                            <a:t>Total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52.0606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32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endParaRPr/>
                        </a:p>
                      </a:txBody>
                      <a:tcPr/>
                    </a:tc>
                    <a:tc>
                      <a:txBody>
                        <a:bodyPr/>
                        <a:lstStyle/>
                        <a:p>
                          <a:pPr algn="ctr"/>
                          <a:endParaRPr/>
                        </a:p>
                      </a:txBody>
                      <a:tcPr/>
                    </a:tc>
                    <a:tc>
                      <a:txBody>
                        <a:bodyPr/>
                        <a:lstStyle/>
                        <a:p>
                          <a:pPr algn="ctr"/>
                          <a:endParaRPr dirty="0"/>
                        </a:p>
                      </a:txBody>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7</a:t>
            </a:r>
            <a:endParaRPr dirty="0"/>
          </a:p>
        </p:txBody>
      </p:sp>
      <p:sp>
        <p:nvSpPr>
          <p:cNvPr id="3" name="Text Placeholder 2"/>
          <p:cNvSpPr>
            <a:spLocks noGrp="1"/>
          </p:cNvSpPr>
          <p:nvPr>
            <p:ph type="body" sz="quarter" idx="10"/>
          </p:nvPr>
        </p:nvSpPr>
        <p:spPr/>
        <p:txBody>
          <a:bodyPr>
            <a:normAutofit fontScale="85000" lnSpcReduction="20000"/>
          </a:bodyPr>
          <a:lstStyle/>
          <a:p>
            <a:pPr marL="447675" indent="-447675">
              <a:defRPr sz="2800"/>
            </a:pPr>
            <a:r>
              <a:rPr lang="en-IN" dirty="0"/>
              <a:t>b.	​</a:t>
            </a:r>
            <a:r>
              <a:rPr lang="en-IN" sz="2800" dirty="0"/>
              <a:t>First, let's state the null and alternative hypotheses for this test.</a:t>
            </a:r>
          </a:p>
          <a:p>
            <a:pPr>
              <a:defRPr sz="2800"/>
            </a:pPr>
            <a:r>
              <a:rPr lang="en-IN" dirty="0"/>
              <a:t>​</a:t>
            </a:r>
            <a:r>
              <a:rPr lang="en-IN" i="1" dirty="0"/>
              <a:t> H</a:t>
            </a:r>
            <a:r>
              <a:rPr lang="en-IN" baseline="-25000" dirty="0"/>
              <a:t>0 </a:t>
            </a:r>
            <a:r>
              <a:rPr lang="en-IN" dirty="0"/>
              <a:t>: </a:t>
            </a:r>
            <a:r>
              <a:rPr lang="el-GR" i="1" dirty="0">
                <a:ea typeface="Calibri" panose="020F0502020204030204" pitchFamily="34" charset="0"/>
                <a:cs typeface="Calibri" panose="020F0502020204030204" pitchFamily="34" charset="0"/>
              </a:rPr>
              <a:t>μ</a:t>
            </a:r>
            <a:r>
              <a:rPr lang="el-GR" dirty="0">
                <a:ea typeface="Calibri" panose="020F0502020204030204" pitchFamily="34" charset="0"/>
                <a:cs typeface="Calibri" panose="020F0502020204030204" pitchFamily="34" charset="0"/>
              </a:rPr>
              <a:t>₁</a:t>
            </a:r>
            <a:r>
              <a:rPr lang="en-US" dirty="0">
                <a:ea typeface="Calibri" panose="020F0502020204030204" pitchFamily="34" charset="0"/>
                <a:cs typeface="Calibri" panose="020F0502020204030204" pitchFamily="34" charset="0"/>
              </a:rPr>
              <a:t> = </a:t>
            </a:r>
            <a:r>
              <a:rPr lang="el-GR" i="1" dirty="0">
                <a:ea typeface="Calibri" panose="020F0502020204030204" pitchFamily="34" charset="0"/>
                <a:cs typeface="Calibri" panose="020F0502020204030204" pitchFamily="34" charset="0"/>
              </a:rPr>
              <a:t>μ</a:t>
            </a:r>
            <a:r>
              <a:rPr lang="el-GR" dirty="0">
                <a:ea typeface="Calibri" panose="020F0502020204030204" pitchFamily="34" charset="0"/>
                <a:cs typeface="Calibri" panose="020F0502020204030204" pitchFamily="34" charset="0"/>
              </a:rPr>
              <a:t>₂</a:t>
            </a:r>
            <a:r>
              <a:rPr lang="en-US" dirty="0">
                <a:ea typeface="Calibri" panose="020F0502020204030204" pitchFamily="34" charset="0"/>
                <a:cs typeface="Calibri" panose="020F0502020204030204" pitchFamily="34" charset="0"/>
              </a:rPr>
              <a:t> </a:t>
            </a:r>
            <a:r>
              <a:rPr lang="el-GR" dirty="0">
                <a:ea typeface="Calibri" panose="020F0502020204030204" pitchFamily="34" charset="0"/>
                <a:cs typeface="Calibri" panose="020F0502020204030204" pitchFamily="34" charset="0"/>
              </a:rPr>
              <a:t>=</a:t>
            </a:r>
            <a:r>
              <a:rPr lang="en-US" dirty="0">
                <a:ea typeface="Calibri" panose="020F0502020204030204" pitchFamily="34" charset="0"/>
                <a:cs typeface="Calibri" panose="020F0502020204030204" pitchFamily="34" charset="0"/>
              </a:rPr>
              <a:t> </a:t>
            </a:r>
            <a:r>
              <a:rPr lang="el-GR" i="1" dirty="0">
                <a:ea typeface="Calibri" panose="020F0502020204030204" pitchFamily="34" charset="0"/>
                <a:cs typeface="Calibri" panose="020F0502020204030204" pitchFamily="34" charset="0"/>
              </a:rPr>
              <a:t>μ</a:t>
            </a:r>
            <a:r>
              <a:rPr lang="el-GR" dirty="0">
                <a:ea typeface="Calibri" panose="020F0502020204030204" pitchFamily="34" charset="0"/>
                <a:cs typeface="Calibri" panose="020F0502020204030204" pitchFamily="34" charset="0"/>
              </a:rPr>
              <a:t>₃</a:t>
            </a:r>
            <a:r>
              <a:rPr lang="ar-AE" dirty="0"/>
              <a:t>​</a:t>
            </a:r>
            <a:r>
              <a:rPr lang="ar-AE" sz="2800" i="1" dirty="0"/>
              <a:t> </a:t>
            </a:r>
            <a:endParaRPr lang="en-US" sz="2800" i="1" dirty="0"/>
          </a:p>
          <a:p>
            <a:pPr>
              <a:defRPr sz="2800"/>
            </a:pPr>
            <a:r>
              <a:rPr lang="en-IN" sz="2800" i="1" dirty="0"/>
              <a:t>H</a:t>
            </a:r>
            <a:r>
              <a:rPr lang="en-IN" sz="1000" i="1" dirty="0"/>
              <a:t> </a:t>
            </a:r>
            <a:r>
              <a:rPr lang="en-IN" sz="2800" baseline="-25000" dirty="0"/>
              <a:t>a</a:t>
            </a:r>
            <a:r>
              <a:rPr lang="en-IN" sz="2800" dirty="0"/>
              <a:t>: At least one mean differs from the others.</a:t>
            </a:r>
          </a:p>
          <a:p>
            <a:pPr>
              <a:defRPr sz="2800"/>
            </a:pPr>
            <a:r>
              <a:rPr lang="en-IN" dirty="0"/>
              <a:t>​</a:t>
            </a:r>
            <a:r>
              <a:rPr lang="en-IN" sz="2800" dirty="0"/>
              <a:t>We have a level of significance of 0.05, thus </a:t>
            </a:r>
            <a:r>
              <a:rPr lang="el-GR" i="1" dirty="0">
                <a:ea typeface="Calibri" panose="020F0502020204030204" pitchFamily="34" charset="0"/>
                <a:cs typeface="Calibri" panose="020F0502020204030204" pitchFamily="34" charset="0"/>
              </a:rPr>
              <a:t>α</a:t>
            </a:r>
            <a:r>
              <a:rPr lang="en-US" sz="2800" dirty="0"/>
              <a:t> = 0.05</a:t>
            </a:r>
            <a:r>
              <a:rPr lang="el-GR" sz="2800" dirty="0"/>
              <a:t>. </a:t>
            </a:r>
            <a:r>
              <a:rPr lang="en-IN" sz="2800" dirty="0"/>
              <a:t>We can draw our conclusion for a one-way </a:t>
            </a:r>
            <a:r>
              <a:rPr lang="en-IN" sz="2800" b="1" dirty="0"/>
              <a:t>ANOVA</a:t>
            </a:r>
            <a:r>
              <a:rPr lang="en-IN" sz="2800" dirty="0"/>
              <a:t> test by using </a:t>
            </a:r>
            <a:br>
              <a:rPr lang="en-IN" sz="2800" dirty="0"/>
            </a:br>
            <a:r>
              <a:rPr lang="en-IN" i="1" dirty="0"/>
              <a:t>p</a:t>
            </a:r>
            <a:r>
              <a:rPr lang="en-IN" sz="2800" dirty="0"/>
              <a:t>-values, as we have in previous sections. Notice that the </a:t>
            </a:r>
            <a:r>
              <a:rPr lang="en-IN" sz="2800" b="1" dirty="0"/>
              <a:t>ANOVA</a:t>
            </a:r>
            <a:r>
              <a:rPr lang="en-IN" sz="2800" dirty="0"/>
              <a:t> table states that the </a:t>
            </a:r>
            <a:r>
              <a:rPr lang="en-IN" sz="2800" i="1" dirty="0"/>
              <a:t>p</a:t>
            </a:r>
            <a:r>
              <a:rPr lang="en-IN" sz="2800" dirty="0"/>
              <a:t>-value is 0.4288. Since 0.4288 &gt; 0.05, we have </a:t>
            </a:r>
            <a:r>
              <a:rPr lang="en-IN" i="1" dirty="0"/>
              <a:t>p</a:t>
            </a:r>
            <a:r>
              <a:rPr lang="en-IN" sz="2800" dirty="0"/>
              <a:t>-value &gt; </a:t>
            </a:r>
            <a:r>
              <a:rPr lang="el-GR" i="1" dirty="0">
                <a:ea typeface="Calibri" panose="020F0502020204030204" pitchFamily="34" charset="0"/>
                <a:cs typeface="Calibri" panose="020F0502020204030204" pitchFamily="34" charset="0"/>
              </a:rPr>
              <a:t>α</a:t>
            </a:r>
            <a:r>
              <a:rPr lang="el-GR" sz="2800" dirty="0"/>
              <a:t>, </a:t>
            </a:r>
            <a:r>
              <a:rPr lang="en-IN" sz="2800" dirty="0"/>
              <a:t>so we fail to reject the null hypothesis. Thus, there is not sufficient evidence, at the 0.05 level of significance, to support the researcher's claim that there is a significant difference between the mean numbers of colds suffered per year for patients who take 1000 mg of vitamin C daily, patients who take 500 mg of vitamin C daily, and patients who do not take vitamin C.</a:t>
            </a:r>
            <a:endParaRP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Procedure: Null and Alternative Hypotheses for a one-way ANOVA Test</a:t>
            </a:r>
          </a:p>
        </p:txBody>
      </p:sp>
      <p:sp>
        <p:nvSpPr>
          <p:cNvPr id="3" name="Text Placeholder 2"/>
          <p:cNvSpPr>
            <a:spLocks noGrp="1"/>
          </p:cNvSpPr>
          <p:nvPr>
            <p:ph type="body" sz="quarter" idx="10"/>
          </p:nvPr>
        </p:nvSpPr>
        <p:spPr>
          <a:xfrm>
            <a:off x="457200" y="1082078"/>
            <a:ext cx="8229600" cy="3261322"/>
          </a:xfrm>
        </p:spPr>
        <p:txBody>
          <a:bodyPr>
            <a:normAutofit/>
          </a:bodyPr>
          <a:lstStyle/>
          <a:p>
            <a:r>
              <a:rPr sz="2800" dirty="0"/>
              <a:t>The null and alternative hypotheses for a one-way </a:t>
            </a:r>
            <a:r>
              <a:rPr sz="2800" b="1" dirty="0"/>
              <a:t>ANOVA</a:t>
            </a:r>
            <a:r>
              <a:rPr sz="2800" dirty="0"/>
              <a:t> test to compare the means of three or more populations are as follows.</a:t>
            </a:r>
          </a:p>
        </p:txBody>
      </p:sp>
      <p:pic>
        <p:nvPicPr>
          <p:cNvPr id="7" name="Picture 6" descr="null hypothesis H 0: mu sub 1 equals mu sub 2 equals so on equals mu sub k,&#10;Alternative hypothesis H a: At least one mean differs from the others.">
            <a:extLst>
              <a:ext uri="{FF2B5EF4-FFF2-40B4-BE49-F238E27FC236}">
                <a16:creationId xmlns:a16="http://schemas.microsoft.com/office/drawing/2014/main" id="{0ED8A99D-8EEB-A45D-FF95-D391E267F769}"/>
              </a:ext>
            </a:extLst>
          </p:cNvPr>
          <p:cNvPicPr>
            <a:picLocks noChangeAspect="1"/>
          </p:cNvPicPr>
          <p:nvPr/>
        </p:nvPicPr>
        <p:blipFill>
          <a:blip r:embed="rId2"/>
          <a:stretch>
            <a:fillRect/>
          </a:stretch>
        </p:blipFill>
        <p:spPr>
          <a:xfrm>
            <a:off x="1371600" y="2468418"/>
            <a:ext cx="6096000" cy="960582"/>
          </a:xfrm>
          <a:prstGeom prst="rect">
            <a:avLst/>
          </a:prstGeom>
        </p:spPr>
      </p:pic>
      <p:pic>
        <p:nvPicPr>
          <p:cNvPr id="11" name="Picture 10" descr="where mu sub1, mu sub 2, so on mu sub k.">
            <a:extLst>
              <a:ext uri="{FF2B5EF4-FFF2-40B4-BE49-F238E27FC236}">
                <a16:creationId xmlns:a16="http://schemas.microsoft.com/office/drawing/2014/main" id="{1BC2C5C6-1E3D-CB70-3632-CE2B1992E3FA}"/>
              </a:ext>
            </a:extLst>
          </p:cNvPr>
          <p:cNvPicPr>
            <a:picLocks noChangeAspect="1"/>
          </p:cNvPicPr>
          <p:nvPr/>
        </p:nvPicPr>
        <p:blipFill>
          <a:blip r:embed="rId3"/>
          <a:stretch>
            <a:fillRect/>
          </a:stretch>
        </p:blipFill>
        <p:spPr>
          <a:xfrm>
            <a:off x="533400" y="3321925"/>
            <a:ext cx="2819400" cy="559734"/>
          </a:xfrm>
          <a:prstGeom prst="rect">
            <a:avLst/>
          </a:prstGeom>
        </p:spPr>
      </p:pic>
      <p:sp>
        <p:nvSpPr>
          <p:cNvPr id="9" name="TextBox 8">
            <a:extLst>
              <a:ext uri="{FF2B5EF4-FFF2-40B4-BE49-F238E27FC236}">
                <a16:creationId xmlns:a16="http://schemas.microsoft.com/office/drawing/2014/main" id="{C51959E5-2999-60CD-5606-33E8DBADC639}"/>
              </a:ext>
            </a:extLst>
          </p:cNvPr>
          <p:cNvSpPr txBox="1"/>
          <p:nvPr/>
        </p:nvSpPr>
        <p:spPr>
          <a:xfrm>
            <a:off x="3266768" y="3345679"/>
            <a:ext cx="4953000" cy="523220"/>
          </a:xfrm>
          <a:prstGeom prst="rect">
            <a:avLst/>
          </a:prstGeom>
          <a:noFill/>
        </p:spPr>
        <p:txBody>
          <a:bodyPr wrap="square">
            <a:spAutoFit/>
          </a:bodyPr>
          <a:lstStyle/>
          <a:p>
            <a:pPr>
              <a:defRPr sz="2800"/>
            </a:pPr>
            <a:r>
              <a:rPr lang="en-IN" sz="2800" dirty="0">
                <a:solidFill>
                  <a:srgbClr val="000000"/>
                </a:solidFill>
              </a:rPr>
              <a:t>are the population means and </a:t>
            </a:r>
            <a:r>
              <a:rPr lang="en-IN" sz="2800" i="1" dirty="0">
                <a:solidFill>
                  <a:srgbClr val="000000"/>
                </a:solidFill>
              </a:rPr>
              <a:t>k</a:t>
            </a:r>
            <a:endParaRPr lang="en-IN" sz="2800" dirty="0">
              <a:solidFill>
                <a:srgbClr val="000000"/>
              </a:solidFill>
            </a:endParaRPr>
          </a:p>
        </p:txBody>
      </p:sp>
      <p:sp>
        <p:nvSpPr>
          <p:cNvPr id="13" name="TextBox 12">
            <a:extLst>
              <a:ext uri="{FF2B5EF4-FFF2-40B4-BE49-F238E27FC236}">
                <a16:creationId xmlns:a16="http://schemas.microsoft.com/office/drawing/2014/main" id="{C47DE0D8-C609-C6FA-52CB-FFBAA0D49B3E}"/>
              </a:ext>
            </a:extLst>
          </p:cNvPr>
          <p:cNvSpPr txBox="1"/>
          <p:nvPr/>
        </p:nvSpPr>
        <p:spPr>
          <a:xfrm>
            <a:off x="533400" y="3785578"/>
            <a:ext cx="6781800" cy="523220"/>
          </a:xfrm>
          <a:prstGeom prst="rect">
            <a:avLst/>
          </a:prstGeom>
          <a:noFill/>
        </p:spPr>
        <p:txBody>
          <a:bodyPr wrap="square">
            <a:spAutoFit/>
          </a:bodyPr>
          <a:lstStyle/>
          <a:p>
            <a:r>
              <a:rPr lang="en-IN" sz="2800" dirty="0">
                <a:solidFill>
                  <a:srgbClr val="000000"/>
                </a:solidFill>
              </a:rPr>
              <a:t>is the number of populations being studied.</a:t>
            </a:r>
            <a:endParaRPr lang="en-IN"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11.6.1: Completing a One-Way ANOVA Table and Performing a One-Way ANOVA Test</a:t>
            </a:r>
            <a:r>
              <a:rPr lang="en-US" baseline="-25000" dirty="0"/>
              <a:t>8</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c.	</a:t>
            </a:r>
            <a:r>
              <a:rPr dirty="0"/>
              <a:t>​</a:t>
            </a:r>
            <a:r>
              <a:rPr sz="2800" dirty="0"/>
              <a:t>Because we failed to reject the null hypothesis, this test did not provide support for the claim that one group had fewer (or more) colds, on average, than another group; however, even if it had, we would not be able to tell from the </a:t>
            </a:r>
            <a:r>
              <a:rPr sz="2800" b="1" dirty="0"/>
              <a:t>ANOVA</a:t>
            </a:r>
            <a:r>
              <a:rPr sz="2800" dirty="0"/>
              <a:t> table which group had fewer colds. Remember that rejecting the null hypothesis in a one-way </a:t>
            </a:r>
            <a:r>
              <a:rPr sz="2800" b="1" dirty="0"/>
              <a:t>ANOVA</a:t>
            </a:r>
            <a:r>
              <a:rPr sz="2800" dirty="0"/>
              <a:t> test supports the claim that at least one of the population means is different from the others, but it does not indicate which one differs, or by how much.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11.6.2: Performing a One-Way ANOVA Test Using Microsoft Excel</a:t>
            </a:r>
            <a:r>
              <a:rPr lang="en-US" baseline="-25000" dirty="0"/>
              <a:t>1</a:t>
            </a:r>
            <a:endParaRPr dirty="0"/>
          </a:p>
        </p:txBody>
      </p:sp>
      <p:sp>
        <p:nvSpPr>
          <p:cNvPr id="3" name="Text Placeholder 2"/>
          <p:cNvSpPr>
            <a:spLocks noGrp="1"/>
          </p:cNvSpPr>
          <p:nvPr>
            <p:ph type="body" sz="quarter" idx="10"/>
          </p:nvPr>
        </p:nvSpPr>
        <p:spPr/>
        <p:txBody>
          <a:bodyPr>
            <a:normAutofit fontScale="77500" lnSpcReduction="20000"/>
          </a:bodyPr>
          <a:lstStyle/>
          <a:p>
            <a:r>
              <a:rPr sz="2800" dirty="0"/>
              <a:t>Researchers at a drug company wish to test whether their drug is the best on the market for lowering cholesterol levels in middle-aged women. To compare the drug with other drugs on the market, 30 women with high cholesterol volunteer to take part in a six-month study. The women are divided into three groups, and each group is given a different cholesterol-lowering drug, one of which is the drug made by the company. The women's cholesterol levels are measured at the beginning of the study, and again after six months. The difference between the before-treatment and after-treatment cholesterol levels for each woman is recorded in the following table. (Note that each study participant experienced a decrease in cholesterol level over the six-month period.) Use these data to perform a one-way </a:t>
            </a:r>
            <a:r>
              <a:rPr sz="2800" b="1" dirty="0"/>
              <a:t>ANOVA</a:t>
            </a:r>
            <a:r>
              <a:rPr sz="2800" dirty="0"/>
              <a:t> test with a 0.10 level of significance. Assume that the three population distributions are all approximately normal with equal population variances. What conclusions can you draw from the test?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2</a:t>
            </a:r>
            <a:endParaRPr dirty="0"/>
          </a:p>
        </p:txBody>
      </p:sp>
      <p:sp>
        <p:nvSpPr>
          <p:cNvPr id="5" name="TextBox 4">
            <a:extLst>
              <a:ext uri="{FF2B5EF4-FFF2-40B4-BE49-F238E27FC236}">
                <a16:creationId xmlns:a16="http://schemas.microsoft.com/office/drawing/2014/main" id="{CE5A825C-AA02-70DF-1A72-98C45A9F3398}"/>
              </a:ext>
            </a:extLst>
          </p:cNvPr>
          <p:cNvSpPr txBox="1"/>
          <p:nvPr/>
        </p:nvSpPr>
        <p:spPr>
          <a:xfrm>
            <a:off x="2286000" y="1219200"/>
            <a:ext cx="4572000" cy="369332"/>
          </a:xfrm>
          <a:prstGeom prst="rect">
            <a:avLst/>
          </a:prstGeom>
          <a:noFill/>
        </p:spPr>
        <p:txBody>
          <a:bodyPr wrap="square">
            <a:spAutoFit/>
          </a:bodyPr>
          <a:lstStyle/>
          <a:p>
            <a:pPr algn="ctr">
              <a:defRPr sz="1800" b="1"/>
            </a:pPr>
            <a:r>
              <a:rPr lang="en-US" dirty="0"/>
              <a:t>Decreases in Cholesterol Levels (in mg/dL)</a:t>
            </a:r>
          </a:p>
        </p:txBody>
      </p:sp>
      <p:graphicFrame>
        <p:nvGraphicFramePr>
          <p:cNvPr id="3" name="Table Placeholder 2" descr="The table presents data on the effects of three different drugs, labeled as Drug 1, Drug 2, and Drug 3. &#10;Each drug contains 10 numerical values representing observed outcomes or measurements for each drug across multiple trials. &#10;For Drug 1 values are, 18, 19, 20, 21, 22, 23, 18, 19, 20, 21. &#10;For Drug 2 values are, 18, 20, 16, 20, 21, 20, 18, 19, 17, 13.&#10;and &#10;For Drug 3 values are, 21, 22, 17, 18, 22, 19, 21, 20, 18, 23.&#10;The data appear to be structured for comparison, potentially for statistical analysis such as ANOVA to determine if there are significant differences between the effects of the three drugs."/>
          <p:cNvGraphicFramePr>
            <a:graphicFrameLocks noGrp="1"/>
          </p:cNvGraphicFramePr>
          <p:nvPr>
            <p:ph type="tbl" sz="quarter" idx="10"/>
            <p:extLst>
              <p:ext uri="{D42A27DB-BD31-4B8C-83A1-F6EECF244321}">
                <p14:modId xmlns:p14="http://schemas.microsoft.com/office/powerpoint/2010/main" val="3706393171"/>
              </p:ext>
            </p:extLst>
          </p:nvPr>
        </p:nvGraphicFramePr>
        <p:xfrm>
          <a:off x="457200" y="1635760"/>
          <a:ext cx="8229600" cy="407924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Drug 1</a:t>
                      </a:r>
                    </a:p>
                  </a:txBody>
                  <a:tcPr/>
                </a:tc>
                <a:tc>
                  <a:txBody>
                    <a:bodyPr/>
                    <a:lstStyle/>
                    <a:p>
                      <a:pPr algn="ctr">
                        <a:defRPr sz="1800" b="1"/>
                      </a:pPr>
                      <a:r>
                        <a:rPr dirty="0"/>
                        <a:t>Drug 2</a:t>
                      </a:r>
                    </a:p>
                  </a:txBody>
                  <a:tcPr/>
                </a:tc>
                <a:tc>
                  <a:txBody>
                    <a:bodyPr/>
                    <a:lstStyle/>
                    <a:p>
                      <a:pPr algn="ctr">
                        <a:defRPr sz="1800" b="1"/>
                      </a:pPr>
                      <a:r>
                        <a:rPr dirty="0"/>
                        <a:t>Drug 3</a:t>
                      </a:r>
                    </a:p>
                  </a:txBody>
                  <a:tcPr/>
                </a:tc>
                <a:extLst>
                  <a:ext uri="{0D108BD9-81ED-4DB2-BD59-A6C34878D82A}">
                    <a16:rowId xmlns:a16="http://schemas.microsoft.com/office/drawing/2014/main" val="10001"/>
                  </a:ext>
                </a:extLst>
              </a:tr>
              <a:tr h="370840">
                <a:tc>
                  <a:txBody>
                    <a:bodyPr/>
                    <a:lstStyle/>
                    <a:p>
                      <a:pPr algn="ctr"/>
                      <a:r>
                        <a:rPr sz="1800" dirty="0"/>
                        <a:t>18</a:t>
                      </a:r>
                      <a:endParaRPr sz="1800" dirty="0">
                        <a:latin typeface="Cambria Math"/>
                      </a:endParaRPr>
                    </a:p>
                  </a:txBody>
                  <a:tcPr/>
                </a:tc>
                <a:tc>
                  <a:txBody>
                    <a:bodyPr/>
                    <a:lstStyle/>
                    <a:p>
                      <a:pPr algn="ctr"/>
                      <a:r>
                        <a:rPr sz="1800"/>
                        <a:t>18</a:t>
                      </a:r>
                      <a:endParaRPr sz="1800">
                        <a:latin typeface="Cambria Math"/>
                      </a:endParaRPr>
                    </a:p>
                  </a:txBody>
                  <a:tcPr/>
                </a:tc>
                <a:tc>
                  <a:txBody>
                    <a:bodyPr/>
                    <a:lstStyle/>
                    <a:p>
                      <a:pPr algn="ctr"/>
                      <a:r>
                        <a:rPr sz="1800" dirty="0"/>
                        <a:t>21</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r>
                        <a:rPr sz="1800"/>
                        <a:t>19</a:t>
                      </a:r>
                      <a:endParaRPr sz="1800">
                        <a:latin typeface="Cambria Math"/>
                      </a:endParaRPr>
                    </a:p>
                  </a:txBody>
                  <a:tcPr/>
                </a:tc>
                <a:tc>
                  <a:txBody>
                    <a:bodyPr/>
                    <a:lstStyle/>
                    <a:p>
                      <a:pPr algn="ctr"/>
                      <a:r>
                        <a:rPr sz="1800"/>
                        <a:t>20</a:t>
                      </a:r>
                      <a:endParaRPr sz="1800">
                        <a:latin typeface="Cambria Math"/>
                      </a:endParaRPr>
                    </a:p>
                  </a:txBody>
                  <a:tcPr/>
                </a:tc>
                <a:tc>
                  <a:txBody>
                    <a:bodyPr/>
                    <a:lstStyle/>
                    <a:p>
                      <a:pPr algn="ctr"/>
                      <a:r>
                        <a:rPr sz="1800"/>
                        <a:t>22</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20</a:t>
                      </a:r>
                      <a:endParaRPr sz="1800">
                        <a:latin typeface="Cambria Math"/>
                      </a:endParaRPr>
                    </a:p>
                  </a:txBody>
                  <a:tcPr/>
                </a:tc>
                <a:tc>
                  <a:txBody>
                    <a:bodyPr/>
                    <a:lstStyle/>
                    <a:p>
                      <a:pPr algn="ctr"/>
                      <a:r>
                        <a:rPr sz="1800" dirty="0"/>
                        <a:t>16</a:t>
                      </a:r>
                      <a:endParaRPr sz="1800" dirty="0">
                        <a:latin typeface="Cambria Math"/>
                      </a:endParaRPr>
                    </a:p>
                  </a:txBody>
                  <a:tcPr/>
                </a:tc>
                <a:tc>
                  <a:txBody>
                    <a:bodyPr/>
                    <a:lstStyle/>
                    <a:p>
                      <a:pPr algn="ctr"/>
                      <a:r>
                        <a:rPr sz="1800"/>
                        <a:t>17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21</a:t>
                      </a:r>
                      <a:endParaRPr sz="1800">
                        <a:latin typeface="Cambria Math"/>
                      </a:endParaRPr>
                    </a:p>
                  </a:txBody>
                  <a:tcPr/>
                </a:tc>
                <a:tc>
                  <a:txBody>
                    <a:bodyPr/>
                    <a:lstStyle/>
                    <a:p>
                      <a:pPr algn="ctr"/>
                      <a:r>
                        <a:rPr sz="1800"/>
                        <a:t>20</a:t>
                      </a:r>
                      <a:endParaRPr sz="1800">
                        <a:latin typeface="Cambria Math"/>
                      </a:endParaRPr>
                    </a:p>
                  </a:txBody>
                  <a:tcPr/>
                </a:tc>
                <a:tc>
                  <a:txBody>
                    <a:bodyPr/>
                    <a:lstStyle/>
                    <a:p>
                      <a:pPr algn="ctr"/>
                      <a:r>
                        <a:rPr sz="1800"/>
                        <a:t>18</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22</a:t>
                      </a:r>
                      <a:endParaRPr sz="1800">
                        <a:latin typeface="Cambria Math"/>
                      </a:endParaRPr>
                    </a:p>
                  </a:txBody>
                  <a:tcPr/>
                </a:tc>
                <a:tc>
                  <a:txBody>
                    <a:bodyPr/>
                    <a:lstStyle/>
                    <a:p>
                      <a:pPr algn="ctr"/>
                      <a:r>
                        <a:rPr sz="1800" dirty="0"/>
                        <a:t>21</a:t>
                      </a:r>
                      <a:endParaRPr sz="1800" dirty="0">
                        <a:latin typeface="Cambria Math"/>
                      </a:endParaRPr>
                    </a:p>
                  </a:txBody>
                  <a:tcPr/>
                </a:tc>
                <a:tc>
                  <a:txBody>
                    <a:bodyPr/>
                    <a:lstStyle/>
                    <a:p>
                      <a:pPr algn="ctr"/>
                      <a:r>
                        <a:rPr sz="1800"/>
                        <a:t>22</a:t>
                      </a:r>
                      <a:endParaRPr sz="1800">
                        <a:latin typeface="Cambria Math"/>
                      </a:endParaRPr>
                    </a:p>
                  </a:txBody>
                  <a:tcPr/>
                </a:tc>
                <a:extLst>
                  <a:ext uri="{0D108BD9-81ED-4DB2-BD59-A6C34878D82A}">
                    <a16:rowId xmlns:a16="http://schemas.microsoft.com/office/drawing/2014/main" val="10006"/>
                  </a:ext>
                </a:extLst>
              </a:tr>
              <a:tr h="370840">
                <a:tc>
                  <a:txBody>
                    <a:bodyPr/>
                    <a:lstStyle/>
                    <a:p>
                      <a:pPr algn="ctr"/>
                      <a:r>
                        <a:rPr sz="1800"/>
                        <a:t>23</a:t>
                      </a:r>
                      <a:endParaRPr sz="1800">
                        <a:latin typeface="Cambria Math"/>
                      </a:endParaRPr>
                    </a:p>
                  </a:txBody>
                  <a:tcPr/>
                </a:tc>
                <a:tc>
                  <a:txBody>
                    <a:bodyPr/>
                    <a:lstStyle/>
                    <a:p>
                      <a:pPr algn="ctr"/>
                      <a:r>
                        <a:rPr sz="1800"/>
                        <a:t>20</a:t>
                      </a:r>
                      <a:endParaRPr sz="1800">
                        <a:latin typeface="Cambria Math"/>
                      </a:endParaRPr>
                    </a:p>
                  </a:txBody>
                  <a:tcPr/>
                </a:tc>
                <a:tc>
                  <a:txBody>
                    <a:bodyPr/>
                    <a:lstStyle/>
                    <a:p>
                      <a:pPr algn="ctr"/>
                      <a:r>
                        <a:rPr sz="1800"/>
                        <a:t>19</a:t>
                      </a:r>
                      <a:endParaRPr sz="1800">
                        <a:latin typeface="Cambria Math"/>
                      </a:endParaRPr>
                    </a:p>
                  </a:txBody>
                  <a:tcPr/>
                </a:tc>
                <a:extLst>
                  <a:ext uri="{0D108BD9-81ED-4DB2-BD59-A6C34878D82A}">
                    <a16:rowId xmlns:a16="http://schemas.microsoft.com/office/drawing/2014/main" val="10007"/>
                  </a:ext>
                </a:extLst>
              </a:tr>
              <a:tr h="370840">
                <a:tc>
                  <a:txBody>
                    <a:bodyPr/>
                    <a:lstStyle/>
                    <a:p>
                      <a:pPr algn="ctr"/>
                      <a:r>
                        <a:rPr sz="1800"/>
                        <a:t>18</a:t>
                      </a:r>
                      <a:endParaRPr sz="1800">
                        <a:latin typeface="Cambria Math"/>
                      </a:endParaRPr>
                    </a:p>
                  </a:txBody>
                  <a:tcPr/>
                </a:tc>
                <a:tc>
                  <a:txBody>
                    <a:bodyPr/>
                    <a:lstStyle/>
                    <a:p>
                      <a:pPr algn="ctr"/>
                      <a:r>
                        <a:rPr sz="1800"/>
                        <a:t>18</a:t>
                      </a:r>
                      <a:endParaRPr sz="1800">
                        <a:latin typeface="Cambria Math"/>
                      </a:endParaRPr>
                    </a:p>
                  </a:txBody>
                  <a:tcPr/>
                </a:tc>
                <a:tc>
                  <a:txBody>
                    <a:bodyPr/>
                    <a:lstStyle/>
                    <a:p>
                      <a:pPr algn="ctr"/>
                      <a:r>
                        <a:rPr sz="1800"/>
                        <a:t>21</a:t>
                      </a:r>
                      <a:endParaRPr sz="1800">
                        <a:latin typeface="Cambria Math"/>
                      </a:endParaRPr>
                    </a:p>
                  </a:txBody>
                  <a:tcPr/>
                </a:tc>
                <a:extLst>
                  <a:ext uri="{0D108BD9-81ED-4DB2-BD59-A6C34878D82A}">
                    <a16:rowId xmlns:a16="http://schemas.microsoft.com/office/drawing/2014/main" val="10008"/>
                  </a:ext>
                </a:extLst>
              </a:tr>
              <a:tr h="370840">
                <a:tc>
                  <a:txBody>
                    <a:bodyPr/>
                    <a:lstStyle/>
                    <a:p>
                      <a:pPr algn="ctr"/>
                      <a:r>
                        <a:rPr sz="1800"/>
                        <a:t>19</a:t>
                      </a:r>
                      <a:endParaRPr sz="1800">
                        <a:latin typeface="Cambria Math"/>
                      </a:endParaRPr>
                    </a:p>
                  </a:txBody>
                  <a:tcPr/>
                </a:tc>
                <a:tc>
                  <a:txBody>
                    <a:bodyPr/>
                    <a:lstStyle/>
                    <a:p>
                      <a:pPr algn="ctr"/>
                      <a:r>
                        <a:rPr sz="1800"/>
                        <a:t>19</a:t>
                      </a:r>
                      <a:endParaRPr sz="1800">
                        <a:latin typeface="Cambria Math"/>
                      </a:endParaRPr>
                    </a:p>
                  </a:txBody>
                  <a:tcPr/>
                </a:tc>
                <a:tc>
                  <a:txBody>
                    <a:bodyPr/>
                    <a:lstStyle/>
                    <a:p>
                      <a:pPr algn="ctr"/>
                      <a:r>
                        <a:rPr sz="1800"/>
                        <a:t>20</a:t>
                      </a:r>
                      <a:endParaRPr sz="1800">
                        <a:latin typeface="Cambria Math"/>
                      </a:endParaRPr>
                    </a:p>
                  </a:txBody>
                  <a:tcPr/>
                </a:tc>
                <a:extLst>
                  <a:ext uri="{0D108BD9-81ED-4DB2-BD59-A6C34878D82A}">
                    <a16:rowId xmlns:a16="http://schemas.microsoft.com/office/drawing/2014/main" val="10009"/>
                  </a:ext>
                </a:extLst>
              </a:tr>
              <a:tr h="370840">
                <a:tc>
                  <a:txBody>
                    <a:bodyPr/>
                    <a:lstStyle/>
                    <a:p>
                      <a:pPr algn="ctr"/>
                      <a:r>
                        <a:rPr sz="1800"/>
                        <a:t>20</a:t>
                      </a:r>
                      <a:endParaRPr sz="1800">
                        <a:latin typeface="Cambria Math"/>
                      </a:endParaRPr>
                    </a:p>
                  </a:txBody>
                  <a:tcPr/>
                </a:tc>
                <a:tc>
                  <a:txBody>
                    <a:bodyPr/>
                    <a:lstStyle/>
                    <a:p>
                      <a:pPr algn="ctr"/>
                      <a:r>
                        <a:rPr sz="1800"/>
                        <a:t>17</a:t>
                      </a:r>
                      <a:endParaRPr sz="1800">
                        <a:latin typeface="Cambria Math"/>
                      </a:endParaRPr>
                    </a:p>
                  </a:txBody>
                  <a:tcPr/>
                </a:tc>
                <a:tc>
                  <a:txBody>
                    <a:bodyPr/>
                    <a:lstStyle/>
                    <a:p>
                      <a:pPr algn="ctr"/>
                      <a:r>
                        <a:rPr sz="1800"/>
                        <a:t>18</a:t>
                      </a:r>
                      <a:endParaRPr sz="1800">
                        <a:latin typeface="Cambria Math"/>
                      </a:endParaRPr>
                    </a:p>
                  </a:txBody>
                  <a:tcPr/>
                </a:tc>
                <a:extLst>
                  <a:ext uri="{0D108BD9-81ED-4DB2-BD59-A6C34878D82A}">
                    <a16:rowId xmlns:a16="http://schemas.microsoft.com/office/drawing/2014/main" val="10010"/>
                  </a:ext>
                </a:extLst>
              </a:tr>
              <a:tr h="370840">
                <a:tc>
                  <a:txBody>
                    <a:bodyPr/>
                    <a:lstStyle/>
                    <a:p>
                      <a:pPr algn="ctr"/>
                      <a:r>
                        <a:rPr sz="1800"/>
                        <a:t>21</a:t>
                      </a:r>
                      <a:endParaRPr sz="1800">
                        <a:latin typeface="Cambria Math"/>
                      </a:endParaRPr>
                    </a:p>
                  </a:txBody>
                  <a:tcPr/>
                </a:tc>
                <a:tc>
                  <a:txBody>
                    <a:bodyPr/>
                    <a:lstStyle/>
                    <a:p>
                      <a:pPr algn="ctr"/>
                      <a:r>
                        <a:rPr sz="1800"/>
                        <a:t>13</a:t>
                      </a:r>
                      <a:endParaRPr sz="1800">
                        <a:latin typeface="Cambria Math"/>
                      </a:endParaRPr>
                    </a:p>
                  </a:txBody>
                  <a:tcPr/>
                </a:tc>
                <a:tc>
                  <a:txBody>
                    <a:bodyPr/>
                    <a:lstStyle/>
                    <a:p>
                      <a:pPr algn="ctr"/>
                      <a:r>
                        <a:rPr sz="1800" dirty="0"/>
                        <a:t>23</a:t>
                      </a:r>
                      <a:endParaRPr sz="1800" dirty="0">
                        <a:latin typeface="Cambria Math"/>
                      </a:endParaRPr>
                    </a:p>
                  </a:txBody>
                  <a:tcPr/>
                </a:tc>
                <a:extLst>
                  <a:ext uri="{0D108BD9-81ED-4DB2-BD59-A6C34878D82A}">
                    <a16:rowId xmlns:a16="http://schemas.microsoft.com/office/drawing/2014/main" val="10011"/>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3</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a:defRPr b="1"/>
            </a:pPr>
            <a:r>
              <a:rPr sz="2800" dirty="0"/>
              <a:t>Step 1: State the null and alternative hypotheses.</a:t>
            </a:r>
          </a:p>
          <a:p>
            <a:r>
              <a:rPr sz="2800" dirty="0"/>
              <a:t>Begin by assigning each of the three groups of women to a population.</a:t>
            </a:r>
          </a:p>
          <a:p>
            <a:r>
              <a:rPr sz="2800" dirty="0"/>
              <a:t>Women taking drug 1 = Population 1</a:t>
            </a:r>
          </a:p>
          <a:p>
            <a:r>
              <a:rPr sz="2800" dirty="0"/>
              <a:t>Women taking drug 2 = Population 2</a:t>
            </a:r>
          </a:p>
          <a:p>
            <a:r>
              <a:rPr sz="2800" dirty="0"/>
              <a:t>Women taking drug 3 = Population 3</a:t>
            </a:r>
          </a:p>
          <a:p>
            <a:r>
              <a:rPr sz="2800" dirty="0"/>
              <a:t>The null hypotheses will then be the following.</a:t>
            </a:r>
            <a:endParaRPr lang="en-US" sz="2800" dirty="0"/>
          </a:p>
          <a:p>
            <a:pPr algn="ctr">
              <a:defRPr sz="2800"/>
            </a:pPr>
            <a:r>
              <a:rPr lang="en-IN" dirty="0"/>
              <a:t>​</a:t>
            </a:r>
            <a:r>
              <a:rPr lang="en-IN" i="1" dirty="0"/>
              <a:t> H</a:t>
            </a:r>
            <a:r>
              <a:rPr lang="en-IN" baseline="-25000" dirty="0"/>
              <a:t>0 </a:t>
            </a:r>
            <a:r>
              <a:rPr lang="en-IN" dirty="0"/>
              <a:t>: </a:t>
            </a: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latin typeface="Calibri" panose="020F0502020204030204" pitchFamily="34" charset="0"/>
                <a:ea typeface="Calibri" panose="020F0502020204030204" pitchFamily="34" charset="0"/>
                <a:cs typeface="Calibri" panose="020F0502020204030204" pitchFamily="34" charset="0"/>
              </a:rPr>
              <a:t>₁</a:t>
            </a:r>
            <a:r>
              <a:rPr lang="en-US" dirty="0">
                <a:latin typeface="Calibri" panose="020F0502020204030204" pitchFamily="34" charset="0"/>
                <a:ea typeface="Calibri" panose="020F0502020204030204" pitchFamily="34" charset="0"/>
                <a:cs typeface="Calibri" panose="020F0502020204030204" pitchFamily="34" charset="0"/>
              </a:rPr>
              <a:t> = </a:t>
            </a: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latin typeface="Calibri" panose="020F0502020204030204" pitchFamily="34" charset="0"/>
                <a:ea typeface="Calibri" panose="020F0502020204030204" pitchFamily="34" charset="0"/>
                <a:cs typeface="Calibri" panose="020F0502020204030204" pitchFamily="34" charset="0"/>
              </a:rPr>
              <a:t>₂</a:t>
            </a:r>
            <a:r>
              <a:rPr lang="en-US" dirty="0">
                <a:latin typeface="Calibri" panose="020F0502020204030204" pitchFamily="34" charset="0"/>
                <a:ea typeface="Calibri" panose="020F0502020204030204" pitchFamily="34" charset="0"/>
                <a:cs typeface="Calibri" panose="020F0502020204030204" pitchFamily="34" charset="0"/>
              </a:rPr>
              <a:t> </a:t>
            </a:r>
            <a:r>
              <a:rPr lang="el-GR" dirty="0">
                <a:latin typeface="Calibri" panose="020F0502020204030204" pitchFamily="34" charset="0"/>
                <a:ea typeface="Calibri" panose="020F0502020204030204" pitchFamily="34" charset="0"/>
                <a:cs typeface="Calibri" panose="020F0502020204030204" pitchFamily="34" charset="0"/>
              </a:rPr>
              <a:t>=</a:t>
            </a:r>
            <a:r>
              <a:rPr lang="en-US" dirty="0">
                <a:latin typeface="Calibri" panose="020F0502020204030204" pitchFamily="34" charset="0"/>
                <a:ea typeface="Calibri" panose="020F0502020204030204" pitchFamily="34" charset="0"/>
                <a:cs typeface="Calibri" panose="020F0502020204030204" pitchFamily="34" charset="0"/>
              </a:rPr>
              <a:t> </a:t>
            </a:r>
            <a:r>
              <a:rPr lang="el-GR" i="1" dirty="0">
                <a:latin typeface="Calibri" panose="020F0502020204030204" pitchFamily="34" charset="0"/>
                <a:ea typeface="Calibri" panose="020F0502020204030204" pitchFamily="34" charset="0"/>
                <a:cs typeface="Calibri" panose="020F0502020204030204" pitchFamily="34" charset="0"/>
              </a:rPr>
              <a:t>μ</a:t>
            </a:r>
            <a:r>
              <a:rPr lang="el-GR" dirty="0">
                <a:latin typeface="Calibri" panose="020F0502020204030204" pitchFamily="34" charset="0"/>
                <a:ea typeface="Calibri" panose="020F0502020204030204" pitchFamily="34" charset="0"/>
                <a:cs typeface="Calibri" panose="020F0502020204030204" pitchFamily="34" charset="0"/>
              </a:rPr>
              <a:t>₃</a:t>
            </a:r>
            <a:r>
              <a:rPr lang="ar-AE" dirty="0"/>
              <a:t>​</a:t>
            </a:r>
            <a:r>
              <a:rPr lang="ar-AE" sz="2800" i="1" dirty="0"/>
              <a:t> </a:t>
            </a:r>
            <a:endParaRPr lang="en-US" sz="2800" i="1" dirty="0"/>
          </a:p>
          <a:p>
            <a:pPr algn="ctr">
              <a:defRPr sz="2800"/>
            </a:pPr>
            <a:r>
              <a:rPr lang="en-IN" sz="2800" i="1" dirty="0"/>
              <a:t>H</a:t>
            </a:r>
            <a:r>
              <a:rPr lang="en-IN" sz="1000" i="1" dirty="0"/>
              <a:t> </a:t>
            </a:r>
            <a:r>
              <a:rPr lang="en-IN" sz="2800" baseline="-25000" dirty="0"/>
              <a:t>a</a:t>
            </a:r>
            <a:r>
              <a:rPr lang="en-IN" sz="2800" dirty="0"/>
              <a:t>: At least one mean differs from the others.</a:t>
            </a:r>
          </a:p>
          <a:p>
            <a:endParaRP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4</a:t>
            </a:r>
            <a:endParaRPr dirty="0"/>
          </a:p>
        </p:txBody>
      </p:sp>
      <p:sp>
        <p:nvSpPr>
          <p:cNvPr id="3" name="Text Placeholder 2"/>
          <p:cNvSpPr>
            <a:spLocks noGrp="1"/>
          </p:cNvSpPr>
          <p:nvPr>
            <p:ph type="body" sz="quarter" idx="10"/>
          </p:nvPr>
        </p:nvSpPr>
        <p:spPr/>
        <p:txBody>
          <a:bodyPr>
            <a:normAutofit/>
          </a:bodyPr>
          <a:lstStyle/>
          <a:p>
            <a:pPr>
              <a:defRPr b="1"/>
            </a:pPr>
            <a:r>
              <a:rPr sz="2800" dirty="0"/>
              <a:t>Step 2: Determine which distribution to use for the test statistic, and state the level of significance.</a:t>
            </a:r>
          </a:p>
          <a:p>
            <a:pPr>
              <a:defRPr sz="2800"/>
            </a:pPr>
            <a:r>
              <a:rPr sz="2800" dirty="0"/>
              <a:t>We are testing more than two population means, so we must check the necessary conditions to use the </a:t>
            </a:r>
            <a:r>
              <a:rPr sz="2800" i="1" dirty="0"/>
              <a:t>F</a:t>
            </a:r>
            <a:r>
              <a:rPr sz="2800" dirty="0"/>
              <a:t> distribution. The simple random samples are independent and we were told that the distributions are approximately normal with equal population variances. Therefore, we can use the </a:t>
            </a:r>
            <a:r>
              <a:rPr lang="en-US" sz="2800" i="1" dirty="0"/>
              <a:t>F</a:t>
            </a:r>
            <a:r>
              <a:rPr sz="2800" dirty="0"/>
              <a:t>-test statistic for the one-way </a:t>
            </a:r>
            <a:r>
              <a:rPr sz="2800" b="1" dirty="0"/>
              <a:t>ANOVA</a:t>
            </a:r>
            <a:r>
              <a:rPr sz="2800" dirty="0"/>
              <a:t> test.</a:t>
            </a:r>
          </a:p>
          <a:p>
            <a:r>
              <a:rPr sz="2800" dirty="0"/>
              <a:t>The level of significance is 0.10.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5</a:t>
            </a:r>
            <a:endParaRPr dirty="0"/>
          </a:p>
        </p:txBody>
      </p:sp>
      <p:sp>
        <p:nvSpPr>
          <p:cNvPr id="3" name="Text Placeholder 2"/>
          <p:cNvSpPr>
            <a:spLocks noGrp="1"/>
          </p:cNvSpPr>
          <p:nvPr>
            <p:ph type="body" sz="quarter" idx="10"/>
          </p:nvPr>
        </p:nvSpPr>
        <p:spPr/>
        <p:txBody>
          <a:bodyPr>
            <a:normAutofit/>
          </a:bodyPr>
          <a:lstStyle/>
          <a:p>
            <a:pPr>
              <a:defRPr b="1"/>
            </a:pPr>
            <a:r>
              <a:rPr sz="2800" dirty="0"/>
              <a:t>Step 3: Gather data and calculate the necessary sample statistics.</a:t>
            </a:r>
          </a:p>
          <a:p>
            <a:pPr>
              <a:defRPr b="1"/>
            </a:pPr>
            <a:r>
              <a:rPr sz="2800" dirty="0"/>
              <a:t>Microsoft Excel:</a:t>
            </a:r>
          </a:p>
          <a:p>
            <a:r>
              <a:rPr sz="2800" dirty="0"/>
              <a:t>Begin by entering the data, including the column headings, into columns A, B, and C on your Excel sheet. Under the </a:t>
            </a:r>
            <a:r>
              <a:rPr sz="2800" b="1" dirty="0"/>
              <a:t>Data tab</a:t>
            </a:r>
            <a:r>
              <a:rPr sz="2800" dirty="0"/>
              <a:t>, choose </a:t>
            </a:r>
            <a:r>
              <a:rPr sz="2800" b="1" dirty="0"/>
              <a:t>Data Analysis</a:t>
            </a:r>
            <a:r>
              <a:rPr sz="2800" dirty="0"/>
              <a:t>. In the Data Analysis menu, choose </a:t>
            </a:r>
            <a:r>
              <a:rPr sz="2800" b="1" dirty="0"/>
              <a:t>Anova: Single Factor</a:t>
            </a:r>
            <a:r>
              <a:rPr sz="2800" dirty="0"/>
              <a:t> since this is a one-way </a:t>
            </a:r>
            <a:r>
              <a:rPr sz="2800" b="1" dirty="0"/>
              <a:t>ANOVA</a:t>
            </a:r>
            <a:r>
              <a:rPr sz="2800" dirty="0"/>
              <a:t> test. Next, fill out the </a:t>
            </a:r>
            <a:r>
              <a:rPr sz="2800" b="1" dirty="0"/>
              <a:t>ANOVA</a:t>
            </a:r>
            <a:r>
              <a:rPr sz="2800" dirty="0"/>
              <a:t> menu as shown in the following screenshot.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2</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If Data Analysis does not appear in your Excel menu under the Data tab, you can add this function using these linked </a:t>
            </a:r>
            <a:r>
              <a:rPr sz="2800" b="1" dirty="0"/>
              <a:t>instructions</a:t>
            </a:r>
            <a:r>
              <a:rPr sz="2800"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6</a:t>
            </a:r>
            <a:endParaRPr dirty="0"/>
          </a:p>
        </p:txBody>
      </p:sp>
      <p:pic>
        <p:nvPicPr>
          <p:cNvPr id="5" name="Content Placeholder 4" descr="A screenshot of the &quot;Anova: Single Factor&quot; dialog box is shown. It displays selections for two options, &quot;Input&quot; and &quot;Output.&quot; The input option comes with four sub options. The first sub-option is &quot;Input Range&quot; with the range set as, A 1 to C 11, in the input range text box. The second sub option is &quot;Grouped By&quot; featuring two radio buttons to select either Columns or Rows. The Column option is shown selected. The third sub option is &quot;Labels in first row&quot; with a ticked checkbox. The fourth sub option is Alpha, with the confidence level set as 0.1 in the text box. The output comes with three sub options, each featuring a radio button. The first sub option is &quot;Output range&quot; in selected mode. The range is set as, A 15, in the output range text box. The second sub option is &quot;New Worksheet Ply&quot; featuring a blank bar. The third sub option is &quot;New Workbook.&quot; There are three buttons, &quot;OK,&quot; &quot;Cancel,&quot; and &quot;Help&quot; appearing on the top right section of the dialog box, positioned one below the other, with the OK button in selected mode.">
            <a:extLst>
              <a:ext uri="{FF2B5EF4-FFF2-40B4-BE49-F238E27FC236}">
                <a16:creationId xmlns:a16="http://schemas.microsoft.com/office/drawing/2014/main" id="{7A51218E-39C5-4A5B-B38C-07EDBA99F398}"/>
              </a:ext>
            </a:extLst>
          </p:cNvPr>
          <p:cNvPicPr>
            <a:picLocks noGrp="1" noChangeAspect="1"/>
          </p:cNvPicPr>
          <p:nvPr>
            <p:ph sz="quarter" idx="11"/>
          </p:nvPr>
        </p:nvPicPr>
        <p:blipFill>
          <a:blip r:embed="rId2">
            <a:extLst>
              <a:ext uri="{28A0092B-C50C-407E-A947-70E740481C1C}">
                <a14:useLocalDpi xmlns:a14="http://schemas.microsoft.com/office/drawing/2010/main" val="0"/>
              </a:ext>
            </a:extLst>
          </a:blip>
          <a:stretch>
            <a:fillRect/>
          </a:stretch>
        </p:blipFill>
        <p:spPr>
          <a:xfrm>
            <a:off x="2681287" y="2202656"/>
            <a:ext cx="3781425" cy="2609850"/>
          </a:xfr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7</a:t>
            </a:r>
            <a:endParaRPr dirty="0"/>
          </a:p>
        </p:txBody>
      </p:sp>
      <p:sp>
        <p:nvSpPr>
          <p:cNvPr id="3" name="Text Placeholder 2"/>
          <p:cNvSpPr>
            <a:spLocks noGrp="1"/>
          </p:cNvSpPr>
          <p:nvPr>
            <p:ph type="body" sz="quarter" idx="10"/>
          </p:nvPr>
        </p:nvSpPr>
        <p:spPr/>
        <p:txBody>
          <a:bodyPr>
            <a:normAutofit/>
          </a:bodyPr>
          <a:lstStyle/>
          <a:p>
            <a:r>
              <a:rPr sz="2800" dirty="0"/>
              <a:t>After clicking </a:t>
            </a:r>
            <a:r>
              <a:rPr sz="2800" b="1" dirty="0"/>
              <a:t>OK</a:t>
            </a:r>
            <a:r>
              <a:rPr sz="2800" dirty="0"/>
              <a:t>, the </a:t>
            </a:r>
            <a:r>
              <a:rPr sz="2800" b="1" dirty="0"/>
              <a:t>ANOVA</a:t>
            </a:r>
            <a:r>
              <a:rPr sz="2800" dirty="0"/>
              <a:t> table will be displayed along with a SUMMARY table, which contains the descriptive statistics for each sample.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8</a:t>
            </a:r>
            <a:endParaRPr dirty="0"/>
          </a:p>
        </p:txBody>
      </p:sp>
      <p:sp>
        <p:nvSpPr>
          <p:cNvPr id="5" name="TextBox 4">
            <a:extLst>
              <a:ext uri="{FF2B5EF4-FFF2-40B4-BE49-F238E27FC236}">
                <a16:creationId xmlns:a16="http://schemas.microsoft.com/office/drawing/2014/main" id="{D1897954-EF15-167A-25B6-DB3F546D050F}"/>
              </a:ext>
            </a:extLst>
          </p:cNvPr>
          <p:cNvSpPr txBox="1"/>
          <p:nvPr/>
        </p:nvSpPr>
        <p:spPr>
          <a:xfrm>
            <a:off x="2286000" y="1066800"/>
            <a:ext cx="4572000" cy="369332"/>
          </a:xfrm>
          <a:prstGeom prst="rect">
            <a:avLst/>
          </a:prstGeom>
          <a:noFill/>
        </p:spPr>
        <p:txBody>
          <a:bodyPr wrap="square">
            <a:spAutoFit/>
          </a:bodyPr>
          <a:lstStyle/>
          <a:p>
            <a:pPr algn="ctr">
              <a:defRPr sz="1800" b="1"/>
            </a:pPr>
            <a:r>
              <a:rPr lang="en-IN" dirty="0"/>
              <a:t>Anova: Single Factor</a:t>
            </a:r>
          </a:p>
        </p:txBody>
      </p:sp>
      <p:graphicFrame>
        <p:nvGraphicFramePr>
          <p:cNvPr id="3" name="Table Placeholder 2" descr="The table presents a summary and ANOVA (Analysis of Variance) results for three drug groups (Drug 1, Drug 2, and Drug 3). &#10;In the summary section, &#10;It contains 4 columns, those are count, Sum, Average, Variance.&#10;For drug 1, count is 10, Sum is 201, Average is 20.1, Variance is 2.766667.&#10;For drug 2, count is 10, Sum is 182, Average is 18.2, Variance is 5.733333.&#10;For drug 3, count is 10, Sum is 201, Average is 20.1, Variance is 4.1.&#10;The ANOVA section examines the variation between and within groups, summarizing the sum of squares (SS), degrees of freedom (df), mean square (MS), F statistic (F), p value, and critical F value (F crit). &#10;It includes three rows: those are between groups, within groups, and Total. &#10;For between groups row, SS is 24.06667, df is 2, MS is 12.03333, F statistic is 2.865079, p value is 0.074407, which is higher than common significance levels, indicating no statistically significant difference between the drug groups, and a critical F value is 2.510609, suggesting that the observed F statistic is slightly above this threshold. &#10;For within groups row, SS is 113.4, df is 27, and MS is 4.2. &#10;For the total row, sums these values, SS is 137.4667 and df is 29."/>
          <p:cNvGraphicFramePr>
            <a:graphicFrameLocks noGrp="1"/>
          </p:cNvGraphicFramePr>
          <p:nvPr>
            <p:ph type="tbl" sz="quarter" idx="10"/>
            <p:extLst>
              <p:ext uri="{D42A27DB-BD31-4B8C-83A1-F6EECF244321}">
                <p14:modId xmlns:p14="http://schemas.microsoft.com/office/powerpoint/2010/main" val="1450438982"/>
              </p:ext>
            </p:extLst>
          </p:nvPr>
        </p:nvGraphicFramePr>
        <p:xfrm>
          <a:off x="457200" y="1447800"/>
          <a:ext cx="8229600" cy="4521200"/>
        </p:xfrm>
        <a:graphic>
          <a:graphicData uri="http://schemas.openxmlformats.org/drawingml/2006/table">
            <a:tbl>
              <a:tblPr firstRow="1" bandRow="1">
                <a:tableStyleId>{2D5ABB26-0587-4C30-8999-92F81FD0307C}</a:tableStyleId>
              </a:tblPr>
              <a:tblGrid>
                <a:gridCol w="1175657">
                  <a:extLst>
                    <a:ext uri="{9D8B030D-6E8A-4147-A177-3AD203B41FA5}">
                      <a16:colId xmlns:a16="http://schemas.microsoft.com/office/drawing/2014/main" val="20000"/>
                    </a:ext>
                  </a:extLst>
                </a:gridCol>
                <a:gridCol w="1175657">
                  <a:extLst>
                    <a:ext uri="{9D8B030D-6E8A-4147-A177-3AD203B41FA5}">
                      <a16:colId xmlns:a16="http://schemas.microsoft.com/office/drawing/2014/main" val="20001"/>
                    </a:ext>
                  </a:extLst>
                </a:gridCol>
                <a:gridCol w="1175657">
                  <a:extLst>
                    <a:ext uri="{9D8B030D-6E8A-4147-A177-3AD203B41FA5}">
                      <a16:colId xmlns:a16="http://schemas.microsoft.com/office/drawing/2014/main" val="20002"/>
                    </a:ext>
                  </a:extLst>
                </a:gridCol>
                <a:gridCol w="1175657">
                  <a:extLst>
                    <a:ext uri="{9D8B030D-6E8A-4147-A177-3AD203B41FA5}">
                      <a16:colId xmlns:a16="http://schemas.microsoft.com/office/drawing/2014/main" val="20003"/>
                    </a:ext>
                  </a:extLst>
                </a:gridCol>
                <a:gridCol w="1175657">
                  <a:extLst>
                    <a:ext uri="{9D8B030D-6E8A-4147-A177-3AD203B41FA5}">
                      <a16:colId xmlns:a16="http://schemas.microsoft.com/office/drawing/2014/main" val="20004"/>
                    </a:ext>
                  </a:extLst>
                </a:gridCol>
                <a:gridCol w="1175657">
                  <a:extLst>
                    <a:ext uri="{9D8B030D-6E8A-4147-A177-3AD203B41FA5}">
                      <a16:colId xmlns:a16="http://schemas.microsoft.com/office/drawing/2014/main" val="20005"/>
                    </a:ext>
                  </a:extLst>
                </a:gridCol>
                <a:gridCol w="1175658">
                  <a:extLst>
                    <a:ext uri="{9D8B030D-6E8A-4147-A177-3AD203B41FA5}">
                      <a16:colId xmlns:a16="http://schemas.microsoft.com/office/drawing/2014/main" val="20006"/>
                    </a:ext>
                  </a:extLst>
                </a:gridCol>
              </a:tblGrid>
              <a:tr h="370840">
                <a:tc>
                  <a:txBody>
                    <a:bodyPr/>
                    <a:lstStyle/>
                    <a:p>
                      <a:pPr algn="ctr">
                        <a:defRPr sz="1400"/>
                      </a:pPr>
                      <a:r>
                        <a:t>SUMMARY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defRPr sz="1400"/>
                      </a:pPr>
                      <a:r>
                        <a:rPr dirty="0"/>
                        <a:t>Groups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Count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Sum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Average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Variance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370840">
                <a:tc>
                  <a:txBody>
                    <a:bodyPr/>
                    <a:lstStyle/>
                    <a:p>
                      <a:pPr algn="ctr">
                        <a:defRPr sz="1400"/>
                      </a:pPr>
                      <a:r>
                        <a:t>Drug 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2.766667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370840">
                <a:tc>
                  <a:txBody>
                    <a:bodyPr/>
                    <a:lstStyle/>
                    <a:p>
                      <a:pPr algn="ctr">
                        <a:defRPr sz="1400"/>
                      </a:pPr>
                      <a:r>
                        <a:t>Drug 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18.2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5.733333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370840">
                <a:tc>
                  <a:txBody>
                    <a:bodyPr/>
                    <a:lstStyle/>
                    <a:p>
                      <a:pPr algn="ctr">
                        <a:defRPr sz="1400"/>
                      </a:pPr>
                      <a:r>
                        <a:t>Drug 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20.1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370840">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370840">
                <a:tc>
                  <a:txBody>
                    <a:bodyPr/>
                    <a:lstStyle/>
                    <a:p>
                      <a:pPr algn="ctr">
                        <a:defRPr sz="1400"/>
                      </a:pPr>
                      <a:r>
                        <a:t>ANOVA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370840">
                <a:tc>
                  <a:txBody>
                    <a:bodyPr/>
                    <a:lstStyle/>
                    <a:p>
                      <a:pPr algn="ctr">
                        <a:defRPr sz="1400"/>
                      </a:pPr>
                      <a:r>
                        <a:t>Source of Variation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SS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df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MS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F</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P-value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defRPr sz="1400"/>
                      </a:pPr>
                      <a:r>
                        <a:t>F crit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370840">
                <a:tc>
                  <a:txBody>
                    <a:bodyPr/>
                    <a:lstStyle/>
                    <a:p>
                      <a:pPr algn="ctr">
                        <a:defRPr sz="1400"/>
                      </a:pPr>
                      <a:r>
                        <a:t>Between Groups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24.06667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12.03333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dirty="0">
                          <a:latin typeface="Cambria Math"/>
                        </a:rPr>
                        <a:t>2.865079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0.074407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2.510609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370840">
                <a:tc>
                  <a:txBody>
                    <a:bodyPr/>
                    <a:lstStyle/>
                    <a:p>
                      <a:pPr algn="ctr">
                        <a:defRPr sz="1400"/>
                      </a:pPr>
                      <a:r>
                        <a:t>Within Groups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113.4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4.2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370840">
                <a:tc>
                  <a:txBody>
                    <a:bodyPr/>
                    <a:lstStyle/>
                    <a:p>
                      <a:pPr algn="ctr">
                        <a:defRPr sz="1400"/>
                      </a:pPr>
                      <a:r>
                        <a:t>Total</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137.4667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sz="1400">
                          <a:latin typeface="Cambria Math"/>
                        </a:rPr>
                        <a:t>29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Test Statistic for a one-way ANOVA Test</a:t>
            </a:r>
          </a:p>
        </p:txBody>
      </p:sp>
      <p:sp>
        <p:nvSpPr>
          <p:cNvPr id="3" name="Text Placeholder 2"/>
          <p:cNvSpPr>
            <a:spLocks noGrp="1"/>
          </p:cNvSpPr>
          <p:nvPr>
            <p:ph type="body" sz="quarter" idx="10"/>
          </p:nvPr>
        </p:nvSpPr>
        <p:spPr>
          <a:xfrm>
            <a:off x="457200" y="1082078"/>
            <a:ext cx="8229600" cy="4709122"/>
          </a:xfrm>
        </p:spPr>
        <p:txBody>
          <a:bodyPr>
            <a:normAutofit/>
          </a:bodyPr>
          <a:lstStyle/>
          <a:p>
            <a:r>
              <a:rPr sz="2400" dirty="0"/>
              <a:t>The test statistic for a one-way </a:t>
            </a:r>
            <a:r>
              <a:rPr sz="2400" b="1" dirty="0"/>
              <a:t>ANOVA</a:t>
            </a:r>
            <a:r>
              <a:rPr sz="2400" dirty="0"/>
              <a:t> test is the ratio of the mean squares, given by</a:t>
            </a:r>
          </a:p>
          <a:p>
            <a:pPr algn="ctr">
              <a:defRPr sz="2800"/>
            </a:pPr>
            <a:endParaRPr lang="en-US" sz="2400" dirty="0"/>
          </a:p>
          <a:p>
            <a:pPr algn="ctr">
              <a:defRPr sz="2800"/>
            </a:pPr>
            <a:endParaRPr lang="en-US" sz="2400" dirty="0"/>
          </a:p>
          <a:p>
            <a:endParaRPr lang="en-IN" sz="2400" dirty="0"/>
          </a:p>
          <a:p>
            <a:endParaRPr lang="en-IN" sz="2400" dirty="0"/>
          </a:p>
          <a:p>
            <a:endParaRPr lang="en-IN" sz="2400" dirty="0"/>
          </a:p>
          <a:p>
            <a:r>
              <a:rPr lang="en-IN" sz="2400" dirty="0"/>
              <a:t>		</a:t>
            </a:r>
            <a:endParaRPr sz="2400" dirty="0"/>
          </a:p>
          <a:p>
            <a:endParaRPr sz="2400" dirty="0"/>
          </a:p>
        </p:txBody>
      </p:sp>
      <p:pic>
        <p:nvPicPr>
          <p:cNvPr id="8" name="Picture 7" descr="F equals MST divided by MSE.">
            <a:extLst>
              <a:ext uri="{FF2B5EF4-FFF2-40B4-BE49-F238E27FC236}">
                <a16:creationId xmlns:a16="http://schemas.microsoft.com/office/drawing/2014/main" id="{1EE1BD69-4A67-BA6E-E7B9-11A3D67F75FD}"/>
              </a:ext>
            </a:extLst>
          </p:cNvPr>
          <p:cNvPicPr>
            <a:picLocks noChangeAspect="1"/>
          </p:cNvPicPr>
          <p:nvPr/>
        </p:nvPicPr>
        <p:blipFill>
          <a:blip r:embed="rId2"/>
          <a:stretch>
            <a:fillRect/>
          </a:stretch>
        </p:blipFill>
        <p:spPr>
          <a:xfrm>
            <a:off x="3657600" y="1721226"/>
            <a:ext cx="1040777" cy="717174"/>
          </a:xfrm>
          <a:prstGeom prst="rect">
            <a:avLst/>
          </a:prstGeom>
        </p:spPr>
      </p:pic>
      <p:sp>
        <p:nvSpPr>
          <p:cNvPr id="7" name="TextBox 6">
            <a:extLst>
              <a:ext uri="{FF2B5EF4-FFF2-40B4-BE49-F238E27FC236}">
                <a16:creationId xmlns:a16="http://schemas.microsoft.com/office/drawing/2014/main" id="{BB3DE190-1244-AEC0-5E8A-06594FB98956}"/>
              </a:ext>
            </a:extLst>
          </p:cNvPr>
          <p:cNvSpPr txBox="1"/>
          <p:nvPr/>
        </p:nvSpPr>
        <p:spPr>
          <a:xfrm>
            <a:off x="533400" y="2438400"/>
            <a:ext cx="8001000" cy="1938992"/>
          </a:xfrm>
          <a:prstGeom prst="rect">
            <a:avLst/>
          </a:prstGeom>
          <a:noFill/>
        </p:spPr>
        <p:txBody>
          <a:bodyPr wrap="square">
            <a:spAutoFit/>
          </a:bodyPr>
          <a:lstStyle/>
          <a:p>
            <a:r>
              <a:rPr lang="en-IN" sz="2400" dirty="0">
                <a:solidFill>
                  <a:srgbClr val="000000"/>
                </a:solidFill>
              </a:rPr>
              <a:t>where </a:t>
            </a:r>
            <a:r>
              <a:rPr lang="en-IN" sz="2400" b="1" dirty="0">
                <a:solidFill>
                  <a:srgbClr val="000000"/>
                </a:solidFill>
              </a:rPr>
              <a:t>MST</a:t>
            </a:r>
            <a:r>
              <a:rPr lang="en-IN" sz="2400" dirty="0">
                <a:solidFill>
                  <a:srgbClr val="000000"/>
                </a:solidFill>
              </a:rPr>
              <a:t> is the mean square for treatments and</a:t>
            </a:r>
          </a:p>
          <a:p>
            <a:r>
              <a:rPr lang="en-IN" sz="2400" b="1" dirty="0">
                <a:solidFill>
                  <a:srgbClr val="000000"/>
                </a:solidFill>
              </a:rPr>
              <a:t>MSE</a:t>
            </a:r>
            <a:r>
              <a:rPr lang="en-IN" sz="2400" dirty="0">
                <a:solidFill>
                  <a:srgbClr val="000000"/>
                </a:solidFill>
              </a:rPr>
              <a:t> is the mean square for error.</a:t>
            </a:r>
          </a:p>
          <a:p>
            <a:pPr>
              <a:defRPr sz="2800"/>
            </a:pPr>
            <a:r>
              <a:rPr lang="en-IN" sz="2400" dirty="0">
                <a:solidFill>
                  <a:srgbClr val="000000"/>
                </a:solidFill>
              </a:rPr>
              <a:t>The </a:t>
            </a:r>
            <a:r>
              <a:rPr lang="en-IN" sz="2400" i="1" dirty="0">
                <a:solidFill>
                  <a:srgbClr val="000000"/>
                </a:solidFill>
              </a:rPr>
              <a:t>F</a:t>
            </a:r>
            <a:r>
              <a:rPr lang="en-IN" sz="2400" dirty="0">
                <a:solidFill>
                  <a:srgbClr val="000000"/>
                </a:solidFill>
              </a:rPr>
              <a:t>-distribution of the test statistic has </a:t>
            </a:r>
            <a:r>
              <a:rPr lang="en-US" sz="2400" i="1" dirty="0" err="1">
                <a:solidFill>
                  <a:srgbClr val="000000"/>
                </a:solidFill>
                <a:latin typeface="Calibri" panose="020F0502020204030204" pitchFamily="34" charset="0"/>
                <a:ea typeface="Calibri" panose="020F0502020204030204" pitchFamily="34" charset="0"/>
                <a:cs typeface="Calibri" panose="020F0502020204030204" pitchFamily="34" charset="0"/>
              </a:rPr>
              <a:t>df</a:t>
            </a:r>
            <a:r>
              <a:rPr lang="en-US" sz="1000" i="1" dirty="0">
                <a:solidFill>
                  <a:srgbClr val="000000"/>
                </a:solidFill>
              </a:rPr>
              <a:t> </a:t>
            </a:r>
            <a:r>
              <a:rPr lang="en-US" sz="2400" baseline="-25000" dirty="0">
                <a:solidFill>
                  <a:srgbClr val="000000"/>
                </a:solidFill>
              </a:rPr>
              <a:t>1</a:t>
            </a:r>
            <a:r>
              <a:rPr lang="en-US" sz="2400" dirty="0">
                <a:solidFill>
                  <a:srgbClr val="000000"/>
                </a:solidFill>
              </a:rPr>
              <a:t> = DFT =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k</a:t>
            </a:r>
            <a:r>
              <a:rPr lang="en-US" sz="2400" dirty="0">
                <a:solidFill>
                  <a:srgbClr val="000000"/>
                </a:solidFill>
              </a:rPr>
              <a:t> </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−1</a:t>
            </a:r>
            <a:r>
              <a:rPr lang="en-IN" sz="2400" dirty="0">
                <a:solidFill>
                  <a:srgbClr val="000000"/>
                </a:solidFill>
              </a:rPr>
              <a:t>  degrees of freedom for the numerator and </a:t>
            </a:r>
            <a:r>
              <a:rPr lang="en-US" sz="2400" i="1" dirty="0" err="1">
                <a:solidFill>
                  <a:srgbClr val="000000"/>
                </a:solidFill>
                <a:latin typeface="Calibri" panose="020F0502020204030204" pitchFamily="34" charset="0"/>
                <a:ea typeface="Calibri" panose="020F0502020204030204" pitchFamily="34" charset="0"/>
                <a:cs typeface="Calibri" panose="020F0502020204030204" pitchFamily="34" charset="0"/>
              </a:rPr>
              <a:t>df</a:t>
            </a:r>
            <a:r>
              <a:rPr lang="en-US" sz="1000" i="1" dirty="0">
                <a:solidFill>
                  <a:srgbClr val="000000"/>
                </a:solidFill>
              </a:rPr>
              <a:t> </a:t>
            </a:r>
            <a:r>
              <a:rPr lang="en-US" sz="2400" baseline="-25000" dirty="0">
                <a:solidFill>
                  <a:srgbClr val="000000"/>
                </a:solidFill>
              </a:rPr>
              <a:t>2</a:t>
            </a:r>
            <a:r>
              <a:rPr lang="en-US" sz="2400" dirty="0">
                <a:solidFill>
                  <a:srgbClr val="000000"/>
                </a:solidFill>
              </a:rPr>
              <a:t> = DFE = </a:t>
            </a:r>
            <a:r>
              <a:rPr lang="en-US" sz="2400" i="1" dirty="0" err="1">
                <a:solidFill>
                  <a:srgbClr val="000000"/>
                </a:solidFill>
              </a:rPr>
              <a:t>n</a:t>
            </a:r>
            <a:r>
              <a:rPr lang="en-US" sz="2400" i="1" baseline="-25000" dirty="0" err="1">
                <a:solidFill>
                  <a:srgbClr val="000000"/>
                </a:solidFill>
              </a:rPr>
              <a:t>T</a:t>
            </a:r>
            <a:r>
              <a:rPr lang="en-US" sz="24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400" dirty="0">
                <a:solidFill>
                  <a:srgbClr val="000000"/>
                </a:solidFill>
              </a:rPr>
              <a:t> </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k</a:t>
            </a:r>
          </a:p>
          <a:p>
            <a:pPr>
              <a:defRPr sz="2800"/>
            </a:pPr>
            <a:r>
              <a:rPr lang="en-IN" sz="100" dirty="0">
                <a:solidFill>
                  <a:srgbClr val="000000"/>
                </a:solidFill>
              </a:rPr>
              <a:t> </a:t>
            </a:r>
            <a:r>
              <a:rPr lang="en-IN" sz="2400" dirty="0">
                <a:solidFill>
                  <a:srgbClr val="000000"/>
                </a:solidFill>
              </a:rPr>
              <a:t>degrees of freedom for the denominator,  </a:t>
            </a:r>
            <a:endParaRPr lang="ar-AE" sz="2400" i="1" dirty="0">
              <a:solidFill>
                <a:srgbClr val="000000"/>
              </a:solidFill>
              <a:latin typeface="Cambria Math" panose="02040503050406030204" pitchFamily="18" charset="0"/>
            </a:endParaRPr>
          </a:p>
        </p:txBody>
      </p:sp>
      <p:sp>
        <p:nvSpPr>
          <p:cNvPr id="16" name="TextBox 15">
            <a:extLst>
              <a:ext uri="{FF2B5EF4-FFF2-40B4-BE49-F238E27FC236}">
                <a16:creationId xmlns:a16="http://schemas.microsoft.com/office/drawing/2014/main" id="{697CECDD-85DD-7D43-8642-4A520F345859}"/>
              </a:ext>
            </a:extLst>
          </p:cNvPr>
          <p:cNvSpPr txBox="1"/>
          <p:nvPr/>
        </p:nvSpPr>
        <p:spPr>
          <a:xfrm>
            <a:off x="533400" y="4277200"/>
            <a:ext cx="1219200" cy="461665"/>
          </a:xfrm>
          <a:prstGeom prst="rect">
            <a:avLst/>
          </a:prstGeom>
          <a:noFill/>
        </p:spPr>
        <p:txBody>
          <a:bodyPr wrap="square">
            <a:spAutoFit/>
          </a:bodyPr>
          <a:lstStyle/>
          <a:p>
            <a:r>
              <a:rPr lang="en-IN" sz="2400" dirty="0">
                <a:solidFill>
                  <a:srgbClr val="000000"/>
                </a:solidFill>
              </a:rPr>
              <a:t>where</a:t>
            </a:r>
            <a:endParaRPr lang="en-IN" sz="2400" dirty="0"/>
          </a:p>
        </p:txBody>
      </p:sp>
      <p:pic>
        <p:nvPicPr>
          <p:cNvPr id="12" name="Picture 11" descr="n sub T equals the summation from i equals 1 to k of n sub i.">
            <a:extLst>
              <a:ext uri="{FF2B5EF4-FFF2-40B4-BE49-F238E27FC236}">
                <a16:creationId xmlns:a16="http://schemas.microsoft.com/office/drawing/2014/main" id="{51DF08F9-B342-E4D4-34E4-6E0A08D7C5C8}"/>
              </a:ext>
            </a:extLst>
          </p:cNvPr>
          <p:cNvPicPr>
            <a:picLocks noChangeAspect="1"/>
          </p:cNvPicPr>
          <p:nvPr/>
        </p:nvPicPr>
        <p:blipFill>
          <a:blip r:embed="rId3"/>
          <a:stretch>
            <a:fillRect/>
          </a:stretch>
        </p:blipFill>
        <p:spPr>
          <a:xfrm>
            <a:off x="1524000" y="4289524"/>
            <a:ext cx="1571625" cy="457200"/>
          </a:xfrm>
          <a:prstGeom prst="rect">
            <a:avLst/>
          </a:prstGeom>
        </p:spPr>
      </p:pic>
      <p:sp>
        <p:nvSpPr>
          <p:cNvPr id="9" name="TextBox 8">
            <a:extLst>
              <a:ext uri="{FF2B5EF4-FFF2-40B4-BE49-F238E27FC236}">
                <a16:creationId xmlns:a16="http://schemas.microsoft.com/office/drawing/2014/main" id="{E0678769-2993-CE17-13EB-3E3F7A0829E2}"/>
              </a:ext>
            </a:extLst>
          </p:cNvPr>
          <p:cNvSpPr txBox="1"/>
          <p:nvPr/>
        </p:nvSpPr>
        <p:spPr>
          <a:xfrm>
            <a:off x="3131693" y="4297383"/>
            <a:ext cx="5478907" cy="461665"/>
          </a:xfrm>
          <a:prstGeom prst="rect">
            <a:avLst/>
          </a:prstGeom>
          <a:noFill/>
        </p:spPr>
        <p:txBody>
          <a:bodyPr wrap="square">
            <a:spAutoFit/>
          </a:bodyPr>
          <a:lstStyle/>
          <a:p>
            <a:r>
              <a:rPr lang="en-IN" sz="2400" dirty="0">
                <a:solidFill>
                  <a:srgbClr val="000000"/>
                </a:solidFill>
              </a:rPr>
              <a:t>is the total number of data values in all</a:t>
            </a:r>
          </a:p>
        </p:txBody>
      </p:sp>
      <p:sp>
        <p:nvSpPr>
          <p:cNvPr id="11" name="TextBox 10">
            <a:extLst>
              <a:ext uri="{FF2B5EF4-FFF2-40B4-BE49-F238E27FC236}">
                <a16:creationId xmlns:a16="http://schemas.microsoft.com/office/drawing/2014/main" id="{CC6BF8D2-4D88-73A7-F170-A4BE09E021C6}"/>
              </a:ext>
            </a:extLst>
          </p:cNvPr>
          <p:cNvSpPr txBox="1"/>
          <p:nvPr/>
        </p:nvSpPr>
        <p:spPr>
          <a:xfrm>
            <a:off x="533400" y="4659408"/>
            <a:ext cx="7932293" cy="1200329"/>
          </a:xfrm>
          <a:prstGeom prst="rect">
            <a:avLst/>
          </a:prstGeom>
          <a:noFill/>
        </p:spPr>
        <p:txBody>
          <a:bodyPr wrap="square">
            <a:spAutoFit/>
          </a:bodyPr>
          <a:lstStyle/>
          <a:p>
            <a:r>
              <a:rPr lang="en-IN" sz="2400" dirty="0">
                <a:solidFill>
                  <a:srgbClr val="000000"/>
                </a:solidFill>
              </a:rPr>
              <a:t>Samples combined, </a:t>
            </a:r>
            <a:r>
              <a:rPr lang="en-US" sz="2400" i="1" dirty="0" err="1">
                <a:solidFill>
                  <a:srgbClr val="000000"/>
                </a:solidFill>
              </a:rPr>
              <a:t>n</a:t>
            </a:r>
            <a:r>
              <a:rPr lang="en-US" sz="2400" i="1" baseline="-25000" dirty="0" err="1">
                <a:solidFill>
                  <a:srgbClr val="000000"/>
                </a:solidFill>
              </a:rPr>
              <a:t>i</a:t>
            </a:r>
            <a:r>
              <a:rPr lang="en-US" sz="24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400" dirty="0">
                <a:solidFill>
                  <a:srgbClr val="000000"/>
                </a:solidFill>
              </a:rPr>
              <a:t>is the size of the sample drawn from the</a:t>
            </a:r>
          </a:p>
          <a:p>
            <a:r>
              <a:rPr lang="en-IN" sz="2400" i="1" dirty="0" err="1">
                <a:solidFill>
                  <a:srgbClr val="000000"/>
                </a:solidFill>
              </a:rPr>
              <a:t>i</a:t>
            </a:r>
            <a:r>
              <a:rPr lang="en-IN" sz="2400" baseline="30000" dirty="0" err="1">
                <a:solidFill>
                  <a:srgbClr val="000000"/>
                </a:solidFill>
              </a:rPr>
              <a:t>th</a:t>
            </a:r>
            <a:r>
              <a:rPr lang="en-IN" sz="2400" dirty="0">
                <a:solidFill>
                  <a:srgbClr val="000000"/>
                </a:solidFill>
              </a:rPr>
              <a:t> population, and </a:t>
            </a:r>
            <a:r>
              <a:rPr lang="en-IN" sz="2400" i="1" dirty="0">
                <a:solidFill>
                  <a:srgbClr val="000000"/>
                </a:solidFill>
              </a:rPr>
              <a:t>k </a:t>
            </a:r>
            <a:r>
              <a:rPr lang="en-IN" sz="2400" dirty="0">
                <a:solidFill>
                  <a:srgbClr val="000000"/>
                </a:solidFill>
              </a:rPr>
              <a:t>is the number of samples, one from each of the </a:t>
            </a:r>
            <a:r>
              <a:rPr lang="en-IN" sz="2400" i="1" dirty="0">
                <a:solidFill>
                  <a:srgbClr val="000000"/>
                </a:solidFill>
              </a:rPr>
              <a:t>k</a:t>
            </a:r>
            <a:r>
              <a:rPr lang="en-IN" sz="2400" dirty="0">
                <a:solidFill>
                  <a:srgbClr val="000000"/>
                </a:solidFill>
              </a:rPr>
              <a:t> populations.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9</a:t>
            </a:r>
            <a:endParaRPr dirty="0"/>
          </a:p>
        </p:txBody>
      </p:sp>
      <p:sp>
        <p:nvSpPr>
          <p:cNvPr id="3" name="Text Placeholder 2"/>
          <p:cNvSpPr>
            <a:spLocks noGrp="1"/>
          </p:cNvSpPr>
          <p:nvPr>
            <p:ph type="body" sz="quarter" idx="10"/>
          </p:nvPr>
        </p:nvSpPr>
        <p:spPr/>
        <p:txBody>
          <a:bodyPr>
            <a:normAutofit fontScale="92500" lnSpcReduction="10000"/>
          </a:bodyPr>
          <a:lstStyle/>
          <a:p>
            <a:pPr>
              <a:defRPr b="1"/>
            </a:pPr>
            <a:r>
              <a:rPr sz="2800" dirty="0"/>
              <a:t>Step 4: Draw a conclusion and interpret the decision.</a:t>
            </a:r>
          </a:p>
          <a:p>
            <a:pPr>
              <a:defRPr sz="2800"/>
            </a:pPr>
            <a:r>
              <a:rPr sz="2800" dirty="0"/>
              <a:t>We can use either rejection regions or </a:t>
            </a:r>
            <a:r>
              <a:rPr lang="en-US" sz="2800" i="1" dirty="0"/>
              <a:t>p</a:t>
            </a:r>
            <a:r>
              <a:rPr sz="2800" dirty="0"/>
              <a:t>-values to determine the conclusion to the hypothesis test. In the </a:t>
            </a:r>
            <a:r>
              <a:rPr sz="2800" b="1" dirty="0"/>
              <a:t>ANOVA</a:t>
            </a:r>
            <a:r>
              <a:rPr sz="2800" dirty="0"/>
              <a:t> table shown in Step 3, note that Between Groups corresponds to Treatments (</a:t>
            </a:r>
            <a:r>
              <a:rPr sz="2800" i="1" dirty="0"/>
              <a:t>T</a:t>
            </a:r>
            <a:r>
              <a:rPr sz="2800" dirty="0"/>
              <a:t>) and Within Groups corresponds to Error (</a:t>
            </a:r>
            <a:r>
              <a:rPr sz="2800" i="1" dirty="0"/>
              <a:t>E</a:t>
            </a:r>
            <a:r>
              <a:rPr sz="2800" dirty="0"/>
              <a:t>).</a:t>
            </a:r>
          </a:p>
          <a:p>
            <a:pPr>
              <a:defRPr b="1"/>
            </a:pPr>
            <a:r>
              <a:rPr sz="2800" dirty="0"/>
              <a:t>Method 1: Rejection Regions</a:t>
            </a:r>
          </a:p>
          <a:p>
            <a:pPr>
              <a:defRPr sz="2800"/>
            </a:pPr>
            <a:r>
              <a:rPr sz="2800" dirty="0"/>
              <a:t>The output screen in Step 3 displays both the </a:t>
            </a:r>
            <a:r>
              <a:rPr lang="en-US" sz="2800" i="1" dirty="0"/>
              <a:t>F </a:t>
            </a:r>
            <a:r>
              <a:rPr sz="2800" dirty="0"/>
              <a:t>critical value, </a:t>
            </a:r>
            <a:r>
              <a:rPr lang="en-US" sz="2800" i="1" dirty="0"/>
              <a:t>F </a:t>
            </a:r>
            <a:r>
              <a:rPr sz="2800" dirty="0"/>
              <a:t>crit </a:t>
            </a:r>
            <a:r>
              <a:rPr lang="en-US" sz="2800" dirty="0"/>
              <a:t>= 2.510609</a:t>
            </a:r>
            <a:r>
              <a:rPr sz="2800" dirty="0"/>
              <a:t>, and the </a:t>
            </a:r>
            <a:r>
              <a:rPr lang="en-US" i="1" dirty="0"/>
              <a:t>F</a:t>
            </a:r>
            <a:r>
              <a:rPr sz="2800" dirty="0"/>
              <a:t>-test statistic, </a:t>
            </a:r>
            <a:br>
              <a:rPr lang="en-US" sz="2800" dirty="0"/>
            </a:br>
            <a:r>
              <a:rPr lang="en-US" i="1" dirty="0"/>
              <a:t>F</a:t>
            </a:r>
            <a:r>
              <a:rPr lang="en-US" sz="2800" dirty="0"/>
              <a:t> = 2.865079</a:t>
            </a:r>
            <a:r>
              <a:rPr sz="2800" dirty="0"/>
              <a:t>. The decision rule using rejection regions is to reject the null hypothesis if the test statistic is greater than or equal to the critical value. Since </a:t>
            </a:r>
            <a:r>
              <a:rPr lang="en-US" sz="2800" dirty="0"/>
              <a:t>2.865079 </a:t>
            </a:r>
            <a:r>
              <a:rPr lang="en-US" sz="2800" dirty="0">
                <a:latin typeface="Calibri" panose="020F0502020204030204" pitchFamily="34" charset="0"/>
                <a:ea typeface="Calibri" panose="020F0502020204030204" pitchFamily="34" charset="0"/>
                <a:cs typeface="Calibri" panose="020F0502020204030204" pitchFamily="34" charset="0"/>
              </a:rPr>
              <a:t>≥ 2.510609</a:t>
            </a:r>
            <a:r>
              <a:rPr sz="2800" dirty="0"/>
              <a:t>, we reject the null hypothesis.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10</a:t>
            </a:r>
            <a:endParaRPr dirty="0"/>
          </a:p>
        </p:txBody>
      </p:sp>
      <p:pic>
        <p:nvPicPr>
          <p:cNvPr id="11" name="Content Placeholder 10" descr="An F Distribution graph marks the rejection region for a right tailed test with 2 numerator degrees of freedom and 27 denominator degrees of freedom. The graph is skewed to the right along the horizontal axis labeled &quot;F.&quot; The statistic value is marked at 2.865079. The point on the horizontal axis, lying left of the peak of the curve, is marked with the first critical value as F sub 0.10 equals 2.510609. The distribution curve to the left of the first critical value is shaded and labeled &quot;alpha equals 0.10.&quot; The region to the right of the critical value is labeled Reject  H sub 0. The region to the left of the critical values is labeled Fail to Reject H sub 0.">
            <a:extLst>
              <a:ext uri="{FF2B5EF4-FFF2-40B4-BE49-F238E27FC236}">
                <a16:creationId xmlns:a16="http://schemas.microsoft.com/office/drawing/2014/main" id="{7EE2DEB7-2DE1-48BC-B269-7E224D492B87}"/>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57375" y="1554956"/>
            <a:ext cx="5429250" cy="3905250"/>
          </a:xfr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11</a:t>
            </a:r>
            <a:endParaRPr dirty="0"/>
          </a:p>
        </p:txBody>
      </p:sp>
      <p:sp>
        <p:nvSpPr>
          <p:cNvPr id="3" name="Text Placeholder 2"/>
          <p:cNvSpPr>
            <a:spLocks noGrp="1"/>
          </p:cNvSpPr>
          <p:nvPr>
            <p:ph type="body" sz="quarter" idx="10"/>
          </p:nvPr>
        </p:nvSpPr>
        <p:spPr/>
        <p:txBody>
          <a:bodyPr>
            <a:normAutofit/>
          </a:bodyPr>
          <a:lstStyle/>
          <a:p>
            <a:pPr>
              <a:defRPr sz="2800" b="1"/>
            </a:pPr>
            <a:r>
              <a:rPr sz="2800" dirty="0"/>
              <a:t>Method 2: </a:t>
            </a:r>
            <a:r>
              <a:rPr lang="en-US" sz="2800" i="1" dirty="0"/>
              <a:t>p</a:t>
            </a:r>
            <a:r>
              <a:rPr sz="2800" dirty="0"/>
              <a:t>-values</a:t>
            </a:r>
          </a:p>
          <a:p>
            <a:pPr>
              <a:defRPr sz="2800"/>
            </a:pPr>
            <a:r>
              <a:rPr sz="2800" dirty="0"/>
              <a:t>The output screen in Step 3 displays the </a:t>
            </a:r>
            <a:br>
              <a:rPr lang="en-US" sz="2800" dirty="0"/>
            </a:br>
            <a:r>
              <a:rPr lang="en-US" sz="2800" i="1" dirty="0"/>
              <a:t>p</a:t>
            </a:r>
            <a:r>
              <a:rPr sz="2800" dirty="0"/>
              <a:t>-value </a:t>
            </a:r>
            <a:r>
              <a:rPr lang="en-US" sz="2800" dirty="0"/>
              <a:t>= 0.074407</a:t>
            </a:r>
            <a:r>
              <a:rPr sz="2800" dirty="0"/>
              <a:t>. Since the </a:t>
            </a:r>
            <a:r>
              <a:rPr lang="en-US" i="1" dirty="0"/>
              <a:t>p</a:t>
            </a:r>
            <a:r>
              <a:rPr sz="2800" dirty="0"/>
              <a:t>-value is less than our level of significance,</a:t>
            </a:r>
            <a:r>
              <a:rPr lang="en-US" sz="2800" dirty="0"/>
              <a:t> </a:t>
            </a:r>
            <a:r>
              <a:rPr lang="el-GR" i="1" dirty="0">
                <a:latin typeface="Calibri" panose="020F0502020204030204" pitchFamily="34" charset="0"/>
                <a:ea typeface="Calibri" panose="020F0502020204030204" pitchFamily="34" charset="0"/>
                <a:cs typeface="Calibri" panose="020F0502020204030204" pitchFamily="34" charset="0"/>
              </a:rPr>
              <a:t>α</a:t>
            </a:r>
            <a:r>
              <a:rPr lang="en-US" sz="2800" dirty="0"/>
              <a:t> = 0.10</a:t>
            </a:r>
            <a:r>
              <a:rPr sz="2800" dirty="0"/>
              <a:t>, we reject the null hypothesis.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12</a:t>
            </a:r>
            <a:endParaRPr dirty="0"/>
          </a:p>
        </p:txBody>
      </p:sp>
      <p:sp>
        <p:nvSpPr>
          <p:cNvPr id="3" name="Text Placeholder 2"/>
          <p:cNvSpPr>
            <a:spLocks noGrp="1"/>
          </p:cNvSpPr>
          <p:nvPr>
            <p:ph type="body" sz="quarter" idx="10"/>
          </p:nvPr>
        </p:nvSpPr>
        <p:spPr/>
        <p:txBody>
          <a:bodyPr>
            <a:normAutofit fontScale="92500" lnSpcReduction="20000"/>
          </a:bodyPr>
          <a:lstStyle/>
          <a:p>
            <a:r>
              <a:rPr sz="2800" b="1" dirty="0"/>
              <a:t>Interpretation:</a:t>
            </a:r>
            <a:r>
              <a:rPr sz="2800" dirty="0"/>
              <a:t> Thus, the researchers can conclude that there is sufficient evidence, at the 0.10 level of significance, to support the claim that at least one of the population means is different. That is, the evidence suggests that the mean decrease in a woman’s cholesterol level for at least one of the drugs is different from the others. However, we cannot conclude, from the one-way </a:t>
            </a:r>
            <a:r>
              <a:rPr sz="2800" b="1" dirty="0"/>
              <a:t>ANOVA</a:t>
            </a:r>
            <a:r>
              <a:rPr sz="2800" dirty="0"/>
              <a:t> test alone, how the population means differ. Looking at the descriptive statistics for the sample data, we see that Drugs 1 and 3 lowered the women’s cholesterol levels by a mean of 20.1 points and Drug 2 lowered the women’s cholesterol levels by a mean of 18.2 points, which suggests that the population mean for Drug 2 differs from the others, but we cannot make this conclusion from the one-way </a:t>
            </a:r>
            <a:r>
              <a:rPr sz="2800" b="1" dirty="0"/>
              <a:t>ANOVA</a:t>
            </a:r>
            <a:r>
              <a:rPr sz="2800" dirty="0"/>
              <a:t> test alone.</a:t>
            </a:r>
          </a:p>
        </p:txBody>
      </p:sp>
    </p:spTree>
    <p:extLst>
      <p:ext uri="{BB962C8B-B14F-4D97-AF65-F5344CB8AC3E}">
        <p14:creationId xmlns:p14="http://schemas.microsoft.com/office/powerpoint/2010/main" val="1675458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3</a:t>
            </a:r>
            <a:endParaRPr dirty="0"/>
          </a:p>
        </p:txBody>
      </p:sp>
      <p:sp>
        <p:nvSpPr>
          <p:cNvPr id="3" name="Text Placeholder 2"/>
          <p:cNvSpPr>
            <a:spLocks noGrp="1"/>
          </p:cNvSpPr>
          <p:nvPr>
            <p:ph type="body" sz="quarter" idx="10"/>
          </p:nvPr>
        </p:nvSpPr>
        <p:spPr>
          <a:xfrm>
            <a:off x="457200" y="1082078"/>
            <a:ext cx="8229600" cy="1889722"/>
          </a:xfrm>
        </p:spPr>
        <p:txBody>
          <a:bodyPr>
            <a:normAutofit/>
          </a:bodyPr>
          <a:lstStyle/>
          <a:p>
            <a:r>
              <a:rPr sz="2800" dirty="0"/>
              <a:t>For detailed instructions on performing a One-Way </a:t>
            </a:r>
            <a:r>
              <a:rPr sz="2800" b="1" dirty="0"/>
              <a:t>ANOVA</a:t>
            </a:r>
            <a:r>
              <a:rPr sz="2800" dirty="0"/>
              <a:t> test using a TI-83/84 Plus calculator or other technology, please visit stat.hawkeslearning.com and see </a:t>
            </a:r>
            <a:r>
              <a:rPr sz="2800" b="1" dirty="0"/>
              <a:t>Technology Instructions </a:t>
            </a:r>
            <a:r>
              <a:rPr lang="en-US" b="1" dirty="0"/>
              <a:t>→</a:t>
            </a:r>
            <a:r>
              <a:rPr sz="2800" b="1" dirty="0"/>
              <a:t> ANOVA </a:t>
            </a:r>
            <a:r>
              <a:rPr lang="en-US" b="1" dirty="0"/>
              <a:t>→</a:t>
            </a:r>
            <a:r>
              <a:rPr sz="2800" b="1" dirty="0"/>
              <a:t> One-Way</a:t>
            </a:r>
            <a:r>
              <a:rPr sz="2800" dirty="0"/>
              <a: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11.6.2: Performing a One-Way ANOVA Test Using Microsoft Excel</a:t>
            </a:r>
            <a:r>
              <a:rPr lang="en-US" baseline="-25000" dirty="0"/>
              <a:t>13</a:t>
            </a:r>
            <a:endParaRPr dirty="0"/>
          </a:p>
        </p:txBody>
      </p:sp>
      <p:sp>
        <p:nvSpPr>
          <p:cNvPr id="3" name="Text Placeholder 2"/>
          <p:cNvSpPr>
            <a:spLocks noGrp="1"/>
          </p:cNvSpPr>
          <p:nvPr>
            <p:ph type="body" sz="quarter" idx="10"/>
          </p:nvPr>
        </p:nvSpPr>
        <p:spPr/>
        <p:txBody>
          <a:bodyPr>
            <a:normAutofit/>
          </a:bodyPr>
          <a:lstStyle/>
          <a:p>
            <a:r>
              <a:rPr lang="en-US" dirty="0"/>
              <a:t>Note that the one-way </a:t>
            </a:r>
            <a:r>
              <a:rPr lang="en-US" b="1" dirty="0"/>
              <a:t>ANOVA</a:t>
            </a:r>
            <a:r>
              <a:rPr lang="en-US" dirty="0"/>
              <a:t> test only tells us whether there exists a difference between the population means. It does not tell you which mean, or means, are different, you would use a multiple comparisons test such a Tukey, </a:t>
            </a:r>
            <a:r>
              <a:rPr lang="en-US" dirty="0" err="1"/>
              <a:t>Dunnet</a:t>
            </a:r>
            <a:r>
              <a:rPr lang="en-US" dirty="0"/>
              <a:t>, or an MCB test, which are beyond the scope of this book.</a:t>
            </a:r>
          </a:p>
        </p:txBody>
      </p:sp>
    </p:spTree>
    <p:extLst>
      <p:ext uri="{BB962C8B-B14F-4D97-AF65-F5344CB8AC3E}">
        <p14:creationId xmlns:p14="http://schemas.microsoft.com/office/powerpoint/2010/main" val="2720600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Grand Mean</a:t>
            </a:r>
          </a:p>
        </p:txBody>
      </p:sp>
      <p:sp>
        <p:nvSpPr>
          <p:cNvPr id="3" name="Text Placeholder 2"/>
          <p:cNvSpPr>
            <a:spLocks noGrp="1"/>
          </p:cNvSpPr>
          <p:nvPr>
            <p:ph type="body" sz="quarter" idx="10"/>
          </p:nvPr>
        </p:nvSpPr>
        <p:spPr>
          <a:xfrm>
            <a:off x="457200" y="1082078"/>
            <a:ext cx="8229600" cy="4556722"/>
          </a:xfrm>
        </p:spPr>
        <p:txBody>
          <a:bodyPr>
            <a:normAutofit/>
          </a:bodyPr>
          <a:lstStyle/>
          <a:p>
            <a:r>
              <a:rPr dirty="0"/>
              <a:t>The </a:t>
            </a:r>
            <a:r>
              <a:rPr b="1" dirty="0"/>
              <a:t>grand mean</a:t>
            </a:r>
            <a:r>
              <a:rPr dirty="0"/>
              <a:t> is the weighted mean of the sample means from each of the populations, which is equivalent to the mean of all the sample data combined, given by</a:t>
            </a:r>
          </a:p>
          <a:p>
            <a:pPr algn="ctr">
              <a:defRPr sz="2800"/>
            </a:pPr>
            <a:endParaRPr lang="en-US" sz="2800" dirty="0"/>
          </a:p>
          <a:p>
            <a:pPr algn="ctr">
              <a:defRPr sz="2800"/>
            </a:pPr>
            <a:endParaRPr sz="2800" dirty="0"/>
          </a:p>
          <a:p>
            <a:pPr>
              <a:defRPr sz="2800"/>
            </a:pPr>
            <a:endParaRPr sz="2800" dirty="0"/>
          </a:p>
          <a:p>
            <a:endParaRPr sz="2800" dirty="0"/>
          </a:p>
        </p:txBody>
      </p:sp>
      <p:pic>
        <p:nvPicPr>
          <p:cNvPr id="7" name="Picture 6" descr="x hat equals the summation from i equals 1 to k of open parenthesis n sub i times x bar sub i close parenthesis, all divided by the summation from i equals 1 to k of n sub i.">
            <a:extLst>
              <a:ext uri="{FF2B5EF4-FFF2-40B4-BE49-F238E27FC236}">
                <a16:creationId xmlns:a16="http://schemas.microsoft.com/office/drawing/2014/main" id="{ED86F8FC-B97D-4EC4-8376-7281F9C67277}"/>
              </a:ext>
            </a:extLst>
          </p:cNvPr>
          <p:cNvPicPr>
            <a:picLocks noChangeAspect="1"/>
          </p:cNvPicPr>
          <p:nvPr/>
        </p:nvPicPr>
        <p:blipFill>
          <a:blip r:embed="rId2"/>
          <a:stretch>
            <a:fillRect/>
          </a:stretch>
        </p:blipFill>
        <p:spPr>
          <a:xfrm>
            <a:off x="3276600" y="2910697"/>
            <a:ext cx="1933575" cy="885825"/>
          </a:xfrm>
          <a:prstGeom prst="rect">
            <a:avLst/>
          </a:prstGeom>
        </p:spPr>
      </p:pic>
      <p:sp>
        <p:nvSpPr>
          <p:cNvPr id="6" name="TextBox 5">
            <a:extLst>
              <a:ext uri="{FF2B5EF4-FFF2-40B4-BE49-F238E27FC236}">
                <a16:creationId xmlns:a16="http://schemas.microsoft.com/office/drawing/2014/main" id="{82FBFCE7-2167-5E50-A13C-644AAFF8AFD4}"/>
              </a:ext>
            </a:extLst>
          </p:cNvPr>
          <p:cNvSpPr txBox="1"/>
          <p:nvPr/>
        </p:nvSpPr>
        <p:spPr>
          <a:xfrm>
            <a:off x="460248" y="3822918"/>
            <a:ext cx="8074152" cy="1384995"/>
          </a:xfrm>
          <a:prstGeom prst="rect">
            <a:avLst/>
          </a:prstGeom>
          <a:noFill/>
        </p:spPr>
        <p:txBody>
          <a:bodyPr wrap="square">
            <a:spAutoFit/>
          </a:bodyPr>
          <a:lstStyle/>
          <a:p>
            <a:r>
              <a:rPr lang="en-IN" sz="2800" dirty="0">
                <a:solidFill>
                  <a:srgbClr val="000000"/>
                </a:solidFill>
              </a:rPr>
              <a:t>where </a:t>
            </a:r>
            <a:r>
              <a:rPr lang="en-IN" sz="2800" i="1" dirty="0">
                <a:solidFill>
                  <a:srgbClr val="000000"/>
                </a:solidFill>
              </a:rPr>
              <a:t>k </a:t>
            </a:r>
            <a:r>
              <a:rPr lang="en-IN" sz="2800" dirty="0">
                <a:solidFill>
                  <a:srgbClr val="000000"/>
                </a:solidFill>
              </a:rPr>
              <a:t>is the number of samples, one from each of the </a:t>
            </a:r>
            <a:r>
              <a:rPr lang="en-IN" sz="2800" i="1" dirty="0">
                <a:solidFill>
                  <a:srgbClr val="000000"/>
                </a:solidFill>
              </a:rPr>
              <a:t>k </a:t>
            </a:r>
            <a:r>
              <a:rPr lang="en-IN" sz="2800" dirty="0">
                <a:solidFill>
                  <a:srgbClr val="000000"/>
                </a:solidFill>
              </a:rPr>
              <a:t>populations, </a:t>
            </a:r>
            <a:r>
              <a:rPr lang="en-US" sz="2800" i="1" dirty="0" err="1">
                <a:solidFill>
                  <a:srgbClr val="000000"/>
                </a:solidFill>
              </a:rPr>
              <a:t>n</a:t>
            </a:r>
            <a:r>
              <a:rPr lang="en-US" sz="2800" i="1" baseline="-25000" dirty="0" err="1">
                <a:solidFill>
                  <a:srgbClr val="000000"/>
                </a:solidFill>
              </a:rPr>
              <a:t>i</a:t>
            </a:r>
            <a:r>
              <a:rPr lang="en-US" sz="2800" dirty="0">
                <a:solidFill>
                  <a:srgbClr val="000000"/>
                </a:solidFill>
              </a:rPr>
              <a:t> </a:t>
            </a:r>
            <a:r>
              <a:rPr lang="en-IN" sz="2800" dirty="0">
                <a:solidFill>
                  <a:srgbClr val="000000"/>
                </a:solidFill>
              </a:rPr>
              <a:t>is the size of the sample drawn from the </a:t>
            </a:r>
            <a:r>
              <a:rPr lang="en-IN" sz="2800" i="1" dirty="0" err="1">
                <a:solidFill>
                  <a:srgbClr val="000000"/>
                </a:solidFill>
              </a:rPr>
              <a:t>i</a:t>
            </a:r>
            <a:r>
              <a:rPr lang="en-IN" sz="2800" baseline="30000" dirty="0" err="1">
                <a:solidFill>
                  <a:srgbClr val="000000"/>
                </a:solidFill>
              </a:rPr>
              <a:t>th</a:t>
            </a:r>
            <a:r>
              <a:rPr lang="en-IN" sz="2800" baseline="30000" dirty="0">
                <a:solidFill>
                  <a:srgbClr val="000000"/>
                </a:solidFill>
              </a:rPr>
              <a:t> </a:t>
            </a:r>
            <a:r>
              <a:rPr lang="en-IN" sz="2800" dirty="0">
                <a:solidFill>
                  <a:srgbClr val="000000"/>
                </a:solidFill>
              </a:rPr>
              <a:t>population, and</a:t>
            </a:r>
          </a:p>
        </p:txBody>
      </p:sp>
      <p:pic>
        <p:nvPicPr>
          <p:cNvPr id="11" name="Picture 10" descr="x bar sub i">
            <a:extLst>
              <a:ext uri="{FF2B5EF4-FFF2-40B4-BE49-F238E27FC236}">
                <a16:creationId xmlns:a16="http://schemas.microsoft.com/office/drawing/2014/main" id="{CC05E744-9966-5DBD-D5B0-6B707147A732}"/>
              </a:ext>
            </a:extLst>
          </p:cNvPr>
          <p:cNvPicPr>
            <a:picLocks noChangeAspect="1"/>
          </p:cNvPicPr>
          <p:nvPr/>
        </p:nvPicPr>
        <p:blipFill>
          <a:blip r:embed="rId3"/>
          <a:stretch>
            <a:fillRect/>
          </a:stretch>
        </p:blipFill>
        <p:spPr>
          <a:xfrm>
            <a:off x="4605337" y="4648521"/>
            <a:ext cx="390525" cy="585788"/>
          </a:xfrm>
          <a:prstGeom prst="rect">
            <a:avLst/>
          </a:prstGeom>
        </p:spPr>
      </p:pic>
      <p:sp>
        <p:nvSpPr>
          <p:cNvPr id="9" name="TextBox 8">
            <a:extLst>
              <a:ext uri="{FF2B5EF4-FFF2-40B4-BE49-F238E27FC236}">
                <a16:creationId xmlns:a16="http://schemas.microsoft.com/office/drawing/2014/main" id="{8CA6D14D-CDCB-1C60-608C-376E1232E4F0}"/>
              </a:ext>
            </a:extLst>
          </p:cNvPr>
          <p:cNvSpPr txBox="1"/>
          <p:nvPr/>
        </p:nvSpPr>
        <p:spPr>
          <a:xfrm>
            <a:off x="4953000" y="4684693"/>
            <a:ext cx="3276600" cy="523220"/>
          </a:xfrm>
          <a:prstGeom prst="rect">
            <a:avLst/>
          </a:prstGeom>
          <a:noFill/>
        </p:spPr>
        <p:txBody>
          <a:bodyPr wrap="square">
            <a:spAutoFit/>
          </a:bodyPr>
          <a:lstStyle/>
          <a:p>
            <a:r>
              <a:rPr lang="en-IN" sz="2800" dirty="0">
                <a:solidFill>
                  <a:srgbClr val="000000"/>
                </a:solidFill>
              </a:rPr>
              <a:t>is the mean of the</a:t>
            </a:r>
            <a:endParaRPr lang="en-IN" sz="2800" dirty="0"/>
          </a:p>
        </p:txBody>
      </p:sp>
      <p:sp>
        <p:nvSpPr>
          <p:cNvPr id="5" name="TextBox 4">
            <a:extLst>
              <a:ext uri="{FF2B5EF4-FFF2-40B4-BE49-F238E27FC236}">
                <a16:creationId xmlns:a16="http://schemas.microsoft.com/office/drawing/2014/main" id="{598359E9-1148-C4FD-E810-00D2002B9A17}"/>
              </a:ext>
            </a:extLst>
          </p:cNvPr>
          <p:cNvSpPr txBox="1"/>
          <p:nvPr/>
        </p:nvSpPr>
        <p:spPr>
          <a:xfrm>
            <a:off x="471948" y="5101921"/>
            <a:ext cx="5943600" cy="523220"/>
          </a:xfrm>
          <a:prstGeom prst="rect">
            <a:avLst/>
          </a:prstGeom>
          <a:noFill/>
        </p:spPr>
        <p:txBody>
          <a:bodyPr wrap="square">
            <a:spAutoFit/>
          </a:bodyPr>
          <a:lstStyle/>
          <a:p>
            <a:r>
              <a:rPr lang="en-IN" sz="2800" dirty="0">
                <a:solidFill>
                  <a:srgbClr val="000000"/>
                </a:solidFill>
              </a:rPr>
              <a:t>sample drawn from the </a:t>
            </a:r>
            <a:r>
              <a:rPr lang="en-IN" sz="2800" i="1" dirty="0" err="1">
                <a:solidFill>
                  <a:srgbClr val="000000"/>
                </a:solidFill>
              </a:rPr>
              <a:t>i</a:t>
            </a:r>
            <a:r>
              <a:rPr lang="en-IN" sz="2800" baseline="30000" dirty="0" err="1">
                <a:solidFill>
                  <a:srgbClr val="000000"/>
                </a:solidFill>
              </a:rPr>
              <a:t>th</a:t>
            </a:r>
            <a:r>
              <a:rPr lang="en-IN" sz="2800" baseline="30000" dirty="0">
                <a:solidFill>
                  <a:srgbClr val="000000"/>
                </a:solidFill>
              </a:rPr>
              <a:t> </a:t>
            </a:r>
            <a:r>
              <a:rPr lang="en-IN" sz="2800" dirty="0">
                <a:solidFill>
                  <a:srgbClr val="000000"/>
                </a:solidFill>
              </a:rPr>
              <a:t>population.</a:t>
            </a:r>
            <a:endParaRPr lang="en-IN"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Technology</a:t>
            </a:r>
            <a:r>
              <a:rPr lang="en-US" baseline="-25000" dirty="0"/>
              <a:t>1</a:t>
            </a:r>
            <a:endParaRPr dirty="0"/>
          </a:p>
        </p:txBody>
      </p:sp>
      <p:sp>
        <p:nvSpPr>
          <p:cNvPr id="3" name="Text Placeholder 2"/>
          <p:cNvSpPr>
            <a:spLocks noGrp="1"/>
          </p:cNvSpPr>
          <p:nvPr>
            <p:ph type="body" sz="quarter" idx="10"/>
          </p:nvPr>
        </p:nvSpPr>
        <p:spPr>
          <a:xfrm>
            <a:off x="457200" y="1082078"/>
            <a:ext cx="8229600" cy="1432522"/>
          </a:xfrm>
        </p:spPr>
        <p:txBody>
          <a:bodyPr>
            <a:normAutofit/>
          </a:bodyPr>
          <a:lstStyle/>
          <a:p>
            <a:r>
              <a:rPr sz="2800" dirty="0"/>
              <a:t>If Data Analysis does not appear in your Excel menu under the Data tab, you can add this function using these linked </a:t>
            </a:r>
            <a:r>
              <a:rPr sz="2800" b="1" dirty="0"/>
              <a:t>instructions</a:t>
            </a:r>
            <a:r>
              <a:rPr sz="2800" dirty="0"/>
              <a:t>.</a:t>
            </a:r>
          </a:p>
        </p:txBody>
      </p:sp>
    </p:spTree>
    <p:extLst>
      <p:ext uri="{BB962C8B-B14F-4D97-AF65-F5344CB8AC3E}">
        <p14:creationId xmlns:p14="http://schemas.microsoft.com/office/powerpoint/2010/main" val="3171569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Sum of Squares among Treatments (SST)</a:t>
            </a:r>
          </a:p>
        </p:txBody>
      </p:sp>
      <p:sp>
        <p:nvSpPr>
          <p:cNvPr id="3" name="Text Placeholder 2"/>
          <p:cNvSpPr>
            <a:spLocks noGrp="1"/>
          </p:cNvSpPr>
          <p:nvPr>
            <p:ph type="body" sz="quarter" idx="10"/>
          </p:nvPr>
        </p:nvSpPr>
        <p:spPr>
          <a:xfrm>
            <a:off x="457200" y="1082078"/>
            <a:ext cx="8229600" cy="4480522"/>
          </a:xfrm>
        </p:spPr>
        <p:txBody>
          <a:bodyPr>
            <a:normAutofit/>
          </a:bodyPr>
          <a:lstStyle/>
          <a:p>
            <a:r>
              <a:rPr sz="2800" dirty="0"/>
              <a:t>The </a:t>
            </a:r>
            <a:r>
              <a:rPr sz="2800" b="1" dirty="0"/>
              <a:t>sum of squares among treatments</a:t>
            </a:r>
            <a:r>
              <a:rPr sz="2800" dirty="0"/>
              <a:t> (</a:t>
            </a:r>
            <a:r>
              <a:rPr sz="2800" b="1" dirty="0"/>
              <a:t>SST</a:t>
            </a:r>
            <a:r>
              <a:rPr sz="2800" dirty="0"/>
              <a:t>) measures the variation between the sample means and the grand mean and is given by</a:t>
            </a:r>
          </a:p>
          <a:p>
            <a:pPr algn="ctr">
              <a:defRPr sz="2800"/>
            </a:pPr>
            <a:endParaRPr lang="en-US" sz="2800" dirty="0"/>
          </a:p>
          <a:p>
            <a:pPr algn="ctr">
              <a:defRPr sz="2800"/>
            </a:pPr>
            <a:endParaRPr sz="2800" dirty="0"/>
          </a:p>
          <a:p>
            <a:pPr>
              <a:defRPr sz="2800"/>
            </a:pPr>
            <a:endParaRPr sz="2800" dirty="0"/>
          </a:p>
          <a:p>
            <a:endParaRPr sz="2800" dirty="0"/>
          </a:p>
        </p:txBody>
      </p:sp>
      <p:pic>
        <p:nvPicPr>
          <p:cNvPr id="14" name="Picture 13" descr="S S T equals the summation from i equals 1 to k of n sub i times open parenthesis x bar sub i minus x double bar close parenthesis squared.">
            <a:extLst>
              <a:ext uri="{FF2B5EF4-FFF2-40B4-BE49-F238E27FC236}">
                <a16:creationId xmlns:a16="http://schemas.microsoft.com/office/drawing/2014/main" id="{070B8AF6-DFAA-AA21-D313-DD74C052A5D8}"/>
              </a:ext>
            </a:extLst>
          </p:cNvPr>
          <p:cNvPicPr>
            <a:picLocks noChangeAspect="1"/>
          </p:cNvPicPr>
          <p:nvPr/>
        </p:nvPicPr>
        <p:blipFill>
          <a:blip r:embed="rId2"/>
          <a:stretch>
            <a:fillRect/>
          </a:stretch>
        </p:blipFill>
        <p:spPr>
          <a:xfrm>
            <a:off x="3309015" y="2438400"/>
            <a:ext cx="2525970" cy="937671"/>
          </a:xfrm>
          <a:prstGeom prst="rect">
            <a:avLst/>
          </a:prstGeom>
        </p:spPr>
      </p:pic>
      <p:sp>
        <p:nvSpPr>
          <p:cNvPr id="6" name="TextBox 5">
            <a:extLst>
              <a:ext uri="{FF2B5EF4-FFF2-40B4-BE49-F238E27FC236}">
                <a16:creationId xmlns:a16="http://schemas.microsoft.com/office/drawing/2014/main" id="{5852727B-4F3F-39A3-365B-61CE0417A1DA}"/>
              </a:ext>
            </a:extLst>
          </p:cNvPr>
          <p:cNvSpPr txBox="1"/>
          <p:nvPr/>
        </p:nvSpPr>
        <p:spPr>
          <a:xfrm>
            <a:off x="457200" y="3353243"/>
            <a:ext cx="8229600" cy="1292662"/>
          </a:xfrm>
          <a:prstGeom prst="rect">
            <a:avLst/>
          </a:prstGeom>
          <a:noFill/>
        </p:spPr>
        <p:txBody>
          <a:bodyPr wrap="square">
            <a:spAutoFit/>
          </a:bodyPr>
          <a:lstStyle/>
          <a:p>
            <a:pPr>
              <a:defRPr sz="2800"/>
            </a:pPr>
            <a:r>
              <a:rPr lang="en-IN" sz="2600" dirty="0">
                <a:solidFill>
                  <a:srgbClr val="000000"/>
                </a:solidFill>
              </a:rPr>
              <a:t>where </a:t>
            </a:r>
            <a:r>
              <a:rPr lang="en-IN" sz="2600" i="1" dirty="0">
                <a:solidFill>
                  <a:srgbClr val="000000"/>
                </a:solidFill>
              </a:rPr>
              <a:t>k</a:t>
            </a:r>
            <a:r>
              <a:rPr lang="en-IN" sz="2600" dirty="0">
                <a:solidFill>
                  <a:srgbClr val="000000"/>
                </a:solidFill>
              </a:rPr>
              <a:t> is the number of samples, one from each of the </a:t>
            </a:r>
            <a:r>
              <a:rPr lang="en-IN" sz="2600" i="1" dirty="0">
                <a:solidFill>
                  <a:srgbClr val="000000"/>
                </a:solidFill>
              </a:rPr>
              <a:t>k</a:t>
            </a:r>
            <a:r>
              <a:rPr lang="en-IN" sz="2600" dirty="0">
                <a:solidFill>
                  <a:srgbClr val="000000"/>
                </a:solidFill>
              </a:rPr>
              <a:t> populations,</a:t>
            </a:r>
          </a:p>
          <a:p>
            <a:pPr>
              <a:defRPr sz="2800"/>
            </a:pPr>
            <a:r>
              <a:rPr lang="en-US" sz="2400" i="1" dirty="0" err="1">
                <a:solidFill>
                  <a:srgbClr val="000000"/>
                </a:solidFill>
              </a:rPr>
              <a:t>n</a:t>
            </a:r>
            <a:r>
              <a:rPr lang="en-US" sz="2400" i="1" baseline="-25000" dirty="0" err="1">
                <a:solidFill>
                  <a:srgbClr val="000000"/>
                </a:solidFill>
              </a:rPr>
              <a:t>i</a:t>
            </a:r>
            <a:r>
              <a:rPr lang="en-US" sz="26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600" dirty="0">
                <a:solidFill>
                  <a:srgbClr val="000000"/>
                </a:solidFill>
              </a:rPr>
              <a:t>is the size of the sample drawn from the </a:t>
            </a:r>
            <a:r>
              <a:rPr lang="en-IN" sz="2600" i="1" dirty="0" err="1">
                <a:solidFill>
                  <a:srgbClr val="000000"/>
                </a:solidFill>
              </a:rPr>
              <a:t>i</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population,</a:t>
            </a:r>
          </a:p>
        </p:txBody>
      </p:sp>
      <p:pic>
        <p:nvPicPr>
          <p:cNvPr id="15" name="Picture 14" descr="x bar sub i">
            <a:extLst>
              <a:ext uri="{FF2B5EF4-FFF2-40B4-BE49-F238E27FC236}">
                <a16:creationId xmlns:a16="http://schemas.microsoft.com/office/drawing/2014/main" id="{1E4B38BD-3B89-309D-907C-8B3FC917F387}"/>
              </a:ext>
            </a:extLst>
          </p:cNvPr>
          <p:cNvPicPr>
            <a:picLocks noChangeAspect="1"/>
          </p:cNvPicPr>
          <p:nvPr/>
        </p:nvPicPr>
        <p:blipFill>
          <a:blip r:embed="rId3"/>
          <a:stretch>
            <a:fillRect/>
          </a:stretch>
        </p:blipFill>
        <p:spPr>
          <a:xfrm>
            <a:off x="533399" y="4596421"/>
            <a:ext cx="314477" cy="471716"/>
          </a:xfrm>
          <a:prstGeom prst="rect">
            <a:avLst/>
          </a:prstGeom>
        </p:spPr>
      </p:pic>
      <p:sp>
        <p:nvSpPr>
          <p:cNvPr id="13" name="TextBox 12">
            <a:extLst>
              <a:ext uri="{FF2B5EF4-FFF2-40B4-BE49-F238E27FC236}">
                <a16:creationId xmlns:a16="http://schemas.microsoft.com/office/drawing/2014/main" id="{5D0DEF31-1CA6-BE98-F98C-C0FD0BF6FF77}"/>
              </a:ext>
            </a:extLst>
          </p:cNvPr>
          <p:cNvSpPr txBox="1"/>
          <p:nvPr/>
        </p:nvSpPr>
        <p:spPr>
          <a:xfrm>
            <a:off x="793955" y="4561387"/>
            <a:ext cx="7848600" cy="492443"/>
          </a:xfrm>
          <a:prstGeom prst="rect">
            <a:avLst/>
          </a:prstGeom>
          <a:noFill/>
        </p:spPr>
        <p:txBody>
          <a:bodyPr wrap="square">
            <a:spAutoFit/>
          </a:bodyPr>
          <a:lstStyle/>
          <a:p>
            <a:r>
              <a:rPr lang="en-IN" sz="2600" dirty="0">
                <a:solidFill>
                  <a:srgbClr val="000000"/>
                </a:solidFill>
              </a:rPr>
              <a:t>is the mean of the sample drawn from the  </a:t>
            </a:r>
            <a:r>
              <a:rPr lang="en-IN" sz="2600" i="1" dirty="0" err="1">
                <a:solidFill>
                  <a:srgbClr val="000000"/>
                </a:solidFill>
              </a:rPr>
              <a:t>i</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population, </a:t>
            </a:r>
            <a:endParaRPr lang="en-IN" sz="2600" dirty="0"/>
          </a:p>
        </p:txBody>
      </p:sp>
      <p:pic>
        <p:nvPicPr>
          <p:cNvPr id="19" name="Picture 18" descr="and x double bar">
            <a:extLst>
              <a:ext uri="{FF2B5EF4-FFF2-40B4-BE49-F238E27FC236}">
                <a16:creationId xmlns:a16="http://schemas.microsoft.com/office/drawing/2014/main" id="{B5176DD4-A16C-37FA-694E-1645C81177AA}"/>
              </a:ext>
            </a:extLst>
          </p:cNvPr>
          <p:cNvPicPr>
            <a:picLocks noChangeAspect="1"/>
          </p:cNvPicPr>
          <p:nvPr/>
        </p:nvPicPr>
        <p:blipFill>
          <a:blip r:embed="rId4"/>
          <a:stretch>
            <a:fillRect/>
          </a:stretch>
        </p:blipFill>
        <p:spPr>
          <a:xfrm>
            <a:off x="533399" y="4985639"/>
            <a:ext cx="838977" cy="492443"/>
          </a:xfrm>
          <a:prstGeom prst="rect">
            <a:avLst/>
          </a:prstGeom>
        </p:spPr>
      </p:pic>
      <p:sp>
        <p:nvSpPr>
          <p:cNvPr id="11" name="TextBox 10">
            <a:extLst>
              <a:ext uri="{FF2B5EF4-FFF2-40B4-BE49-F238E27FC236}">
                <a16:creationId xmlns:a16="http://schemas.microsoft.com/office/drawing/2014/main" id="{2078535A-DA6C-DA76-D494-827B078485DA}"/>
              </a:ext>
            </a:extLst>
          </p:cNvPr>
          <p:cNvSpPr txBox="1"/>
          <p:nvPr/>
        </p:nvSpPr>
        <p:spPr>
          <a:xfrm>
            <a:off x="1295400" y="4969311"/>
            <a:ext cx="2838450" cy="492443"/>
          </a:xfrm>
          <a:prstGeom prst="rect">
            <a:avLst/>
          </a:prstGeom>
          <a:noFill/>
        </p:spPr>
        <p:txBody>
          <a:bodyPr wrap="square">
            <a:spAutoFit/>
          </a:bodyPr>
          <a:lstStyle/>
          <a:p>
            <a:r>
              <a:rPr lang="en-IN" sz="2600" dirty="0">
                <a:solidFill>
                  <a:srgbClr val="000000"/>
                </a:solidFill>
              </a:rPr>
              <a:t>is the grand mean.</a:t>
            </a:r>
            <a:endParaRPr lang="en-IN"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Sum of Squares for Error (SSE)</a:t>
            </a:r>
          </a:p>
        </p:txBody>
      </p:sp>
      <p:sp>
        <p:nvSpPr>
          <p:cNvPr id="3" name="Text Placeholder 2"/>
          <p:cNvSpPr>
            <a:spLocks noGrp="1"/>
          </p:cNvSpPr>
          <p:nvPr>
            <p:ph type="body" sz="quarter" idx="10"/>
          </p:nvPr>
        </p:nvSpPr>
        <p:spPr>
          <a:xfrm>
            <a:off x="457200" y="1082078"/>
            <a:ext cx="8229600" cy="4709122"/>
          </a:xfrm>
        </p:spPr>
        <p:txBody>
          <a:bodyPr>
            <a:normAutofit/>
          </a:bodyPr>
          <a:lstStyle/>
          <a:p>
            <a:r>
              <a:rPr sz="2800" dirty="0"/>
              <a:t>The </a:t>
            </a:r>
            <a:r>
              <a:rPr sz="2800" b="1" dirty="0"/>
              <a:t>sum of squares for error</a:t>
            </a:r>
            <a:r>
              <a:rPr sz="2800" dirty="0"/>
              <a:t> (</a:t>
            </a:r>
            <a:r>
              <a:rPr sz="2800" b="1" dirty="0"/>
              <a:t>SSE</a:t>
            </a:r>
            <a:r>
              <a:rPr sz="2800" dirty="0"/>
              <a:t>) measures the variation in the sample data resulting from the variability within each sample, given by</a:t>
            </a:r>
          </a:p>
        </p:txBody>
      </p:sp>
      <p:pic>
        <p:nvPicPr>
          <p:cNvPr id="5" name="Picture 4" descr="S S E is equal to the summation from j equals 1 to n sub 1 of open parenthesis x sub product of 1 j minus x bar sub 1 close parenthesis squared plus the summation from j equals 1 to n sub 2 of open parenthesis  x sub product of 2 j minus x bar sub 2 close parenthesis squared plus so on plus the summation from j equals 1 to n sub k of open parenthesis x sub product of k j minus x bar sub k close parenthesis squared.">
            <a:extLst>
              <a:ext uri="{FF2B5EF4-FFF2-40B4-BE49-F238E27FC236}">
                <a16:creationId xmlns:a16="http://schemas.microsoft.com/office/drawing/2014/main" id="{A9FDA3AC-ECFC-5F71-C879-3926DBBF828C}"/>
              </a:ext>
            </a:extLst>
          </p:cNvPr>
          <p:cNvPicPr>
            <a:picLocks noChangeAspect="1"/>
          </p:cNvPicPr>
          <p:nvPr/>
        </p:nvPicPr>
        <p:blipFill>
          <a:blip r:embed="rId2"/>
          <a:stretch>
            <a:fillRect/>
          </a:stretch>
        </p:blipFill>
        <p:spPr>
          <a:xfrm>
            <a:off x="1915643" y="2485643"/>
            <a:ext cx="5312713" cy="738666"/>
          </a:xfrm>
          <a:prstGeom prst="rect">
            <a:avLst/>
          </a:prstGeom>
        </p:spPr>
      </p:pic>
      <p:sp>
        <p:nvSpPr>
          <p:cNvPr id="8" name="TextBox 7">
            <a:extLst>
              <a:ext uri="{FF2B5EF4-FFF2-40B4-BE49-F238E27FC236}">
                <a16:creationId xmlns:a16="http://schemas.microsoft.com/office/drawing/2014/main" id="{989707EE-EF5C-7492-88CF-C39B9D48D401}"/>
              </a:ext>
            </a:extLst>
          </p:cNvPr>
          <p:cNvSpPr txBox="1"/>
          <p:nvPr/>
        </p:nvSpPr>
        <p:spPr>
          <a:xfrm>
            <a:off x="481780" y="3131971"/>
            <a:ext cx="8357419" cy="988797"/>
          </a:xfrm>
          <a:prstGeom prst="rect">
            <a:avLst/>
          </a:prstGeom>
          <a:noFill/>
        </p:spPr>
        <p:txBody>
          <a:bodyPr wrap="square">
            <a:spAutoFit/>
          </a:bodyPr>
          <a:lstStyle/>
          <a:p>
            <a:pPr>
              <a:defRPr sz="2800"/>
            </a:pPr>
            <a:r>
              <a:rPr lang="en-IN" sz="2800" dirty="0">
                <a:solidFill>
                  <a:srgbClr val="000000"/>
                </a:solidFill>
              </a:rPr>
              <a:t>where </a:t>
            </a:r>
            <a:r>
              <a:rPr lang="en-US" i="1" dirty="0">
                <a:solidFill>
                  <a:srgbClr val="000000"/>
                </a:solidFill>
              </a:rPr>
              <a:t>x</a:t>
            </a:r>
            <a:r>
              <a:rPr lang="en-US" sz="1000" i="1" dirty="0">
                <a:solidFill>
                  <a:srgbClr val="000000"/>
                </a:solidFill>
              </a:rPr>
              <a:t> </a:t>
            </a:r>
            <a:r>
              <a:rPr lang="en-US" i="1" baseline="-25000" dirty="0">
                <a:solidFill>
                  <a:srgbClr val="000000"/>
                </a:solidFill>
              </a:rPr>
              <a:t>ij </a:t>
            </a:r>
            <a:r>
              <a:rPr lang="en-IN" sz="2800" dirty="0">
                <a:solidFill>
                  <a:srgbClr val="000000"/>
                </a:solidFill>
              </a:rPr>
              <a:t>is the </a:t>
            </a:r>
            <a:r>
              <a:rPr lang="en-IN" i="1" dirty="0" err="1">
                <a:solidFill>
                  <a:srgbClr val="000000"/>
                </a:solidFill>
              </a:rPr>
              <a:t>j</a:t>
            </a:r>
            <a:r>
              <a:rPr lang="en-IN" baseline="30000" dirty="0" err="1">
                <a:solidFill>
                  <a:srgbClr val="000000"/>
                </a:solidFill>
              </a:rPr>
              <a:t>th</a:t>
            </a:r>
            <a:r>
              <a:rPr lang="en-IN" baseline="30000" dirty="0">
                <a:solidFill>
                  <a:srgbClr val="000000"/>
                </a:solidFill>
              </a:rPr>
              <a:t> </a:t>
            </a:r>
            <a:r>
              <a:rPr lang="en-IN" sz="2800" dirty="0">
                <a:solidFill>
                  <a:srgbClr val="000000"/>
                </a:solidFill>
              </a:rPr>
              <a:t>data value in the sample drawn from the </a:t>
            </a:r>
            <a:r>
              <a:rPr lang="en-IN" i="1" dirty="0" err="1">
                <a:solidFill>
                  <a:srgbClr val="000000"/>
                </a:solidFill>
              </a:rPr>
              <a:t>i</a:t>
            </a:r>
            <a:r>
              <a:rPr lang="en-IN" baseline="30000" dirty="0" err="1">
                <a:solidFill>
                  <a:srgbClr val="000000"/>
                </a:solidFill>
              </a:rPr>
              <a:t>th</a:t>
            </a:r>
            <a:r>
              <a:rPr lang="en-IN" baseline="30000" dirty="0">
                <a:solidFill>
                  <a:srgbClr val="000000"/>
                </a:solidFill>
              </a:rPr>
              <a:t> </a:t>
            </a:r>
            <a:r>
              <a:rPr lang="en-IN" sz="2800" dirty="0">
                <a:solidFill>
                  <a:srgbClr val="000000"/>
                </a:solidFill>
              </a:rPr>
              <a:t>population, </a:t>
            </a:r>
          </a:p>
        </p:txBody>
      </p:sp>
      <p:pic>
        <p:nvPicPr>
          <p:cNvPr id="13" name="Picture 12" descr="x bar sub i">
            <a:extLst>
              <a:ext uri="{FF2B5EF4-FFF2-40B4-BE49-F238E27FC236}">
                <a16:creationId xmlns:a16="http://schemas.microsoft.com/office/drawing/2014/main" id="{FA3F7CCB-75BB-E923-F69E-4CDE007FD7AC}"/>
              </a:ext>
            </a:extLst>
          </p:cNvPr>
          <p:cNvPicPr>
            <a:picLocks noChangeAspect="1"/>
          </p:cNvPicPr>
          <p:nvPr/>
        </p:nvPicPr>
        <p:blipFill>
          <a:blip r:embed="rId3"/>
          <a:stretch>
            <a:fillRect/>
          </a:stretch>
        </p:blipFill>
        <p:spPr>
          <a:xfrm>
            <a:off x="3153696" y="3613118"/>
            <a:ext cx="373627" cy="560441"/>
          </a:xfrm>
          <a:prstGeom prst="rect">
            <a:avLst/>
          </a:prstGeom>
        </p:spPr>
      </p:pic>
      <p:sp>
        <p:nvSpPr>
          <p:cNvPr id="12" name="TextBox 11">
            <a:extLst>
              <a:ext uri="{FF2B5EF4-FFF2-40B4-BE49-F238E27FC236}">
                <a16:creationId xmlns:a16="http://schemas.microsoft.com/office/drawing/2014/main" id="{02F0B718-339C-E1B4-B7DF-FF0D26D0FBA8}"/>
              </a:ext>
            </a:extLst>
          </p:cNvPr>
          <p:cNvSpPr txBox="1"/>
          <p:nvPr/>
        </p:nvSpPr>
        <p:spPr>
          <a:xfrm>
            <a:off x="3581400" y="3592632"/>
            <a:ext cx="5867400" cy="523220"/>
          </a:xfrm>
          <a:prstGeom prst="rect">
            <a:avLst/>
          </a:prstGeom>
          <a:noFill/>
        </p:spPr>
        <p:txBody>
          <a:bodyPr wrap="square">
            <a:spAutoFit/>
          </a:bodyPr>
          <a:lstStyle/>
          <a:p>
            <a:r>
              <a:rPr lang="en-IN" sz="2800" dirty="0">
                <a:solidFill>
                  <a:srgbClr val="000000"/>
                </a:solidFill>
              </a:rPr>
              <a:t>is the mean of the sample drawn</a:t>
            </a:r>
            <a:endParaRPr lang="en-IN" sz="2800" dirty="0"/>
          </a:p>
        </p:txBody>
      </p:sp>
      <p:sp>
        <p:nvSpPr>
          <p:cNvPr id="10" name="TextBox 9">
            <a:extLst>
              <a:ext uri="{FF2B5EF4-FFF2-40B4-BE49-F238E27FC236}">
                <a16:creationId xmlns:a16="http://schemas.microsoft.com/office/drawing/2014/main" id="{D79D6682-BD37-EB47-447D-A4147021903F}"/>
              </a:ext>
            </a:extLst>
          </p:cNvPr>
          <p:cNvSpPr txBox="1"/>
          <p:nvPr/>
        </p:nvSpPr>
        <p:spPr>
          <a:xfrm>
            <a:off x="481780" y="4045792"/>
            <a:ext cx="8180440" cy="1384995"/>
          </a:xfrm>
          <a:prstGeom prst="rect">
            <a:avLst/>
          </a:prstGeom>
          <a:noFill/>
        </p:spPr>
        <p:txBody>
          <a:bodyPr wrap="square">
            <a:spAutoFit/>
          </a:bodyPr>
          <a:lstStyle/>
          <a:p>
            <a:r>
              <a:rPr lang="en-IN" sz="2800" dirty="0">
                <a:solidFill>
                  <a:srgbClr val="000000"/>
                </a:solidFill>
              </a:rPr>
              <a:t>from the </a:t>
            </a:r>
            <a:r>
              <a:rPr lang="en-IN" sz="2800" i="1" dirty="0" err="1">
                <a:solidFill>
                  <a:srgbClr val="000000"/>
                </a:solidFill>
              </a:rPr>
              <a:t>i</a:t>
            </a:r>
            <a:r>
              <a:rPr lang="en-IN" sz="2800" baseline="30000" dirty="0" err="1">
                <a:solidFill>
                  <a:srgbClr val="000000"/>
                </a:solidFill>
              </a:rPr>
              <a:t>th</a:t>
            </a:r>
            <a:r>
              <a:rPr lang="en-IN" sz="2800" baseline="30000" dirty="0">
                <a:solidFill>
                  <a:srgbClr val="000000"/>
                </a:solidFill>
              </a:rPr>
              <a:t> </a:t>
            </a:r>
            <a:r>
              <a:rPr lang="en-IN" sz="2800" dirty="0">
                <a:solidFill>
                  <a:srgbClr val="000000"/>
                </a:solidFill>
              </a:rPr>
              <a:t>population, </a:t>
            </a:r>
            <a:r>
              <a:rPr lang="en-US" sz="2800" i="1" dirty="0" err="1">
                <a:solidFill>
                  <a:srgbClr val="000000"/>
                </a:solidFill>
              </a:rPr>
              <a:t>n</a:t>
            </a:r>
            <a:r>
              <a:rPr lang="en-US" sz="2800" i="1" baseline="-25000" dirty="0" err="1">
                <a:solidFill>
                  <a:srgbClr val="000000"/>
                </a:solidFill>
              </a:rPr>
              <a:t>i</a:t>
            </a:r>
            <a:r>
              <a:rPr lang="en-US" sz="28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IN" sz="2800" dirty="0">
                <a:solidFill>
                  <a:srgbClr val="000000"/>
                </a:solidFill>
              </a:rPr>
              <a:t>is the size of the sample drawn from the </a:t>
            </a:r>
            <a:r>
              <a:rPr lang="en-IN" sz="2800" i="1" dirty="0" err="1">
                <a:solidFill>
                  <a:srgbClr val="000000"/>
                </a:solidFill>
              </a:rPr>
              <a:t>i</a:t>
            </a:r>
            <a:r>
              <a:rPr lang="en-IN" sz="2800" baseline="30000" dirty="0" err="1">
                <a:solidFill>
                  <a:srgbClr val="000000"/>
                </a:solidFill>
              </a:rPr>
              <a:t>th</a:t>
            </a:r>
            <a:r>
              <a:rPr lang="en-IN" sz="2800" baseline="30000" dirty="0">
                <a:solidFill>
                  <a:srgbClr val="000000"/>
                </a:solidFill>
              </a:rPr>
              <a:t> </a:t>
            </a:r>
            <a:r>
              <a:rPr lang="en-IN" sz="2800" dirty="0">
                <a:solidFill>
                  <a:srgbClr val="000000"/>
                </a:solidFill>
              </a:rPr>
              <a:t>population, and </a:t>
            </a:r>
            <a:r>
              <a:rPr lang="en-IN" sz="2800" i="1" dirty="0">
                <a:solidFill>
                  <a:srgbClr val="000000"/>
                </a:solidFill>
              </a:rPr>
              <a:t>k </a:t>
            </a:r>
            <a:r>
              <a:rPr lang="en-IN" sz="2800" dirty="0">
                <a:solidFill>
                  <a:srgbClr val="000000"/>
                </a:solidFill>
              </a:rPr>
              <a:t>is the number of samples, one from each of the </a:t>
            </a:r>
            <a:r>
              <a:rPr lang="en-IN" sz="2800" i="1" dirty="0">
                <a:solidFill>
                  <a:srgbClr val="000000"/>
                </a:solidFill>
              </a:rPr>
              <a:t>k </a:t>
            </a:r>
            <a:r>
              <a:rPr lang="en-IN" sz="2800" dirty="0">
                <a:solidFill>
                  <a:srgbClr val="000000"/>
                </a:solidFill>
              </a:rPr>
              <a:t>populations.</a:t>
            </a:r>
            <a:endParaRPr lang="en-IN"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Total Variation</a:t>
            </a:r>
          </a:p>
        </p:txBody>
      </p:sp>
      <p:sp>
        <p:nvSpPr>
          <p:cNvPr id="3" name="Text Placeholder 2"/>
          <p:cNvSpPr>
            <a:spLocks noGrp="1"/>
          </p:cNvSpPr>
          <p:nvPr>
            <p:ph type="body" sz="quarter" idx="10"/>
          </p:nvPr>
        </p:nvSpPr>
        <p:spPr>
          <a:xfrm>
            <a:off x="457200" y="1082078"/>
            <a:ext cx="8229600" cy="4556722"/>
          </a:xfrm>
        </p:spPr>
        <p:txBody>
          <a:bodyPr>
            <a:noAutofit/>
          </a:bodyPr>
          <a:lstStyle/>
          <a:p>
            <a:r>
              <a:rPr lang="en-IN" sz="2600" dirty="0"/>
              <a:t>The </a:t>
            </a:r>
            <a:r>
              <a:rPr lang="en-IN" sz="2600" b="1" dirty="0"/>
              <a:t>total variation</a:t>
            </a:r>
            <a:r>
              <a:rPr lang="en-IN" sz="2600" dirty="0"/>
              <a:t>, also known as </a:t>
            </a:r>
            <a:r>
              <a:rPr lang="en-IN" sz="2600" b="1" dirty="0"/>
              <a:t>total sum of squares</a:t>
            </a:r>
            <a:r>
              <a:rPr lang="en-IN" sz="2600" dirty="0"/>
              <a:t>, is the sum of the variations contributed by each sample, given by</a:t>
            </a:r>
          </a:p>
        </p:txBody>
      </p:sp>
      <p:pic>
        <p:nvPicPr>
          <p:cNvPr id="14" name="Picture 13" descr="Total Variation is equal to the summation from j equals 1 to n sub 1 of open parenthesis x sub product of 1 j minus x double bar close parenthesis squared plus the summation from j equals 1 to n sub 2 of open parenthesis x sub product of 2 j minus x double bar close parenthesis squared plus so on plus the summation from j equals 1 to n sub k of open parenthesis  x sub product of k j minus x double bar close parenthesis squared.&#10;Total Variation is also equal to S S T plus S S E.">
            <a:extLst>
              <a:ext uri="{FF2B5EF4-FFF2-40B4-BE49-F238E27FC236}">
                <a16:creationId xmlns:a16="http://schemas.microsoft.com/office/drawing/2014/main" id="{3F9A198E-C231-3262-0863-59C3A585B651}"/>
              </a:ext>
            </a:extLst>
          </p:cNvPr>
          <p:cNvPicPr>
            <a:picLocks noChangeAspect="1"/>
          </p:cNvPicPr>
          <p:nvPr/>
        </p:nvPicPr>
        <p:blipFill>
          <a:blip r:embed="rId2"/>
          <a:stretch>
            <a:fillRect/>
          </a:stretch>
        </p:blipFill>
        <p:spPr>
          <a:xfrm>
            <a:off x="1541015" y="2001006"/>
            <a:ext cx="6061969" cy="1045167"/>
          </a:xfrm>
          <a:prstGeom prst="rect">
            <a:avLst/>
          </a:prstGeom>
        </p:spPr>
      </p:pic>
      <p:sp>
        <p:nvSpPr>
          <p:cNvPr id="6" name="TextBox 5">
            <a:extLst>
              <a:ext uri="{FF2B5EF4-FFF2-40B4-BE49-F238E27FC236}">
                <a16:creationId xmlns:a16="http://schemas.microsoft.com/office/drawing/2014/main" id="{9B466ABB-B70A-A336-0C51-AA796FF73706}"/>
              </a:ext>
            </a:extLst>
          </p:cNvPr>
          <p:cNvSpPr txBox="1"/>
          <p:nvPr/>
        </p:nvSpPr>
        <p:spPr>
          <a:xfrm>
            <a:off x="533400" y="3037485"/>
            <a:ext cx="8077200" cy="924677"/>
          </a:xfrm>
          <a:prstGeom prst="rect">
            <a:avLst/>
          </a:prstGeom>
          <a:noFill/>
        </p:spPr>
        <p:txBody>
          <a:bodyPr wrap="square">
            <a:spAutoFit/>
          </a:bodyPr>
          <a:lstStyle/>
          <a:p>
            <a:pPr>
              <a:defRPr sz="2800"/>
            </a:pPr>
            <a:r>
              <a:rPr lang="en-IN" sz="2600" dirty="0">
                <a:solidFill>
                  <a:srgbClr val="000000"/>
                </a:solidFill>
              </a:rPr>
              <a:t>where </a:t>
            </a:r>
            <a:r>
              <a:rPr lang="en-US" sz="2600" i="1" dirty="0">
                <a:solidFill>
                  <a:srgbClr val="000000"/>
                </a:solidFill>
              </a:rPr>
              <a:t>x</a:t>
            </a:r>
            <a:r>
              <a:rPr lang="en-US" sz="1000" i="1" dirty="0">
                <a:solidFill>
                  <a:srgbClr val="000000"/>
                </a:solidFill>
              </a:rPr>
              <a:t> </a:t>
            </a:r>
            <a:r>
              <a:rPr lang="en-US" sz="2600" i="1" baseline="-25000" dirty="0" err="1">
                <a:solidFill>
                  <a:srgbClr val="000000"/>
                </a:solidFill>
              </a:rPr>
              <a:t>ij</a:t>
            </a:r>
            <a:r>
              <a:rPr lang="en-US" sz="2600" i="1" baseline="-25000" dirty="0">
                <a:solidFill>
                  <a:srgbClr val="000000"/>
                </a:solidFill>
              </a:rPr>
              <a:t> </a:t>
            </a:r>
            <a:r>
              <a:rPr lang="en-IN" sz="2600" dirty="0">
                <a:solidFill>
                  <a:srgbClr val="000000"/>
                </a:solidFill>
              </a:rPr>
              <a:t>is the </a:t>
            </a:r>
            <a:r>
              <a:rPr lang="en-IN" sz="2600" i="1" dirty="0" err="1">
                <a:solidFill>
                  <a:srgbClr val="000000"/>
                </a:solidFill>
              </a:rPr>
              <a:t>j</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data value in the sample drawn from the </a:t>
            </a:r>
            <a:r>
              <a:rPr lang="en-IN" sz="2600" i="1" dirty="0" err="1">
                <a:solidFill>
                  <a:srgbClr val="000000"/>
                </a:solidFill>
              </a:rPr>
              <a:t>i</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population,</a:t>
            </a:r>
          </a:p>
        </p:txBody>
      </p:sp>
      <p:pic>
        <p:nvPicPr>
          <p:cNvPr id="5" name="Picture 4" descr="x double bar">
            <a:extLst>
              <a:ext uri="{FF2B5EF4-FFF2-40B4-BE49-F238E27FC236}">
                <a16:creationId xmlns:a16="http://schemas.microsoft.com/office/drawing/2014/main" id="{0D89B709-0C99-9A5A-CD4E-048EC967903E}"/>
              </a:ext>
            </a:extLst>
          </p:cNvPr>
          <p:cNvPicPr>
            <a:picLocks noChangeAspect="1"/>
          </p:cNvPicPr>
          <p:nvPr/>
        </p:nvPicPr>
        <p:blipFill>
          <a:blip r:embed="rId3"/>
          <a:stretch>
            <a:fillRect/>
          </a:stretch>
        </p:blipFill>
        <p:spPr>
          <a:xfrm>
            <a:off x="2585961" y="3471033"/>
            <a:ext cx="314477" cy="406970"/>
          </a:xfrm>
          <a:prstGeom prst="rect">
            <a:avLst/>
          </a:prstGeom>
        </p:spPr>
      </p:pic>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DDB15D7-9869-82D3-63F7-78CAE021A7EF}"/>
                  </a:ext>
                </a:extLst>
              </p:cNvPr>
              <p:cNvSpPr txBox="1"/>
              <p:nvPr/>
            </p:nvSpPr>
            <p:spPr>
              <a:xfrm>
                <a:off x="2819400" y="3462345"/>
                <a:ext cx="5715000" cy="492443"/>
              </a:xfrm>
              <a:prstGeom prst="rect">
                <a:avLst/>
              </a:prstGeom>
              <a:noFill/>
            </p:spPr>
            <p:txBody>
              <a:bodyPr wrap="square">
                <a:spAutoFit/>
              </a:bodyPr>
              <a:lstStyle/>
              <a:p>
                <a:r>
                  <a:rPr lang="en-IN" sz="2600" dirty="0">
                    <a:solidFill>
                      <a:srgbClr val="000000"/>
                    </a:solidFill>
                  </a:rPr>
                  <a:t>is the grand mean,</a:t>
                </a:r>
                <a:r>
                  <a:rPr lang="en-US" sz="2600" i="1"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400" i="1" dirty="0">
                    <a:solidFill>
                      <a:srgbClr val="000000"/>
                    </a:solidFill>
                  </a:rPr>
                  <a:t>n</a:t>
                </a:r>
                <a:r>
                  <a:rPr lang="en-US" sz="2400" i="1" baseline="-25000" dirty="0" err="1">
                    <a:solidFill>
                      <a:srgbClr val="000000"/>
                    </a:solidFill>
                  </a:rPr>
                  <a:t>i</a:t>
                </a:r>
                <a14:m>
                  <m:oMath xmlns:m="http://schemas.openxmlformats.org/officeDocument/2006/math">
                    <m:r>
                      <a:rPr lang="en-IN" sz="2600" i="1" smtClean="0">
                        <a:solidFill>
                          <a:srgbClr val="000000"/>
                        </a:solidFill>
                        <a:latin typeface="Cambria Math" panose="02040503050406030204" pitchFamily="18" charset="0"/>
                      </a:rPr>
                      <m:t> </m:t>
                    </m:r>
                  </m:oMath>
                </a14:m>
                <a:r>
                  <a:rPr lang="en-IN" sz="2600" dirty="0">
                    <a:solidFill>
                      <a:srgbClr val="000000"/>
                    </a:solidFill>
                  </a:rPr>
                  <a:t>is the size of the</a:t>
                </a:r>
                <a:endParaRPr lang="en-IN" sz="2600" dirty="0"/>
              </a:p>
            </p:txBody>
          </p:sp>
        </mc:Choice>
        <mc:Fallback xmlns="">
          <p:sp>
            <p:nvSpPr>
              <p:cNvPr id="11" name="TextBox 10">
                <a:extLst>
                  <a:ext uri="{FF2B5EF4-FFF2-40B4-BE49-F238E27FC236}">
                    <a16:creationId xmlns:a16="http://schemas.microsoft.com/office/drawing/2014/main" id="{ADDB15D7-9869-82D3-63F7-78CAE021A7EF}"/>
                  </a:ext>
                </a:extLst>
              </p:cNvPr>
              <p:cNvSpPr txBox="1">
                <a:spLocks noRot="1" noChangeAspect="1" noMove="1" noResize="1" noEditPoints="1" noAdjustHandles="1" noChangeArrowheads="1" noChangeShapeType="1" noTextEdit="1"/>
              </p:cNvSpPr>
              <p:nvPr/>
            </p:nvSpPr>
            <p:spPr>
              <a:xfrm>
                <a:off x="2819400" y="3462345"/>
                <a:ext cx="5715000" cy="492443"/>
              </a:xfrm>
              <a:prstGeom prst="rect">
                <a:avLst/>
              </a:prstGeom>
              <a:blipFill>
                <a:blip r:embed="rId4"/>
                <a:stretch>
                  <a:fillRect l="-1921" t="-9877" b="-30864"/>
                </a:stretch>
              </a:blipFill>
            </p:spPr>
            <p:txBody>
              <a:bodyPr/>
              <a:lstStyle/>
              <a:p>
                <a:r>
                  <a:rPr lang="en-IN">
                    <a:noFill/>
                  </a:rPr>
                  <a:t> </a:t>
                </a:r>
              </a:p>
            </p:txBody>
          </p:sp>
        </mc:Fallback>
      </mc:AlternateContent>
      <p:sp>
        <p:nvSpPr>
          <p:cNvPr id="9" name="TextBox 8">
            <a:extLst>
              <a:ext uri="{FF2B5EF4-FFF2-40B4-BE49-F238E27FC236}">
                <a16:creationId xmlns:a16="http://schemas.microsoft.com/office/drawing/2014/main" id="{6A7248B3-1C30-DE46-A8DC-59B540C82D73}"/>
              </a:ext>
            </a:extLst>
          </p:cNvPr>
          <p:cNvSpPr txBox="1"/>
          <p:nvPr/>
        </p:nvSpPr>
        <p:spPr>
          <a:xfrm>
            <a:off x="533400" y="3869829"/>
            <a:ext cx="8077200" cy="1692771"/>
          </a:xfrm>
          <a:prstGeom prst="rect">
            <a:avLst/>
          </a:prstGeom>
          <a:noFill/>
        </p:spPr>
        <p:txBody>
          <a:bodyPr wrap="square">
            <a:spAutoFit/>
          </a:bodyPr>
          <a:lstStyle/>
          <a:p>
            <a:pPr>
              <a:defRPr sz="2800"/>
            </a:pPr>
            <a:r>
              <a:rPr lang="en-IN" sz="2600" dirty="0">
                <a:solidFill>
                  <a:srgbClr val="000000"/>
                </a:solidFill>
              </a:rPr>
              <a:t>sample drawn from the </a:t>
            </a:r>
            <a:r>
              <a:rPr lang="en-IN" sz="2600" i="1" dirty="0" err="1">
                <a:solidFill>
                  <a:srgbClr val="000000"/>
                </a:solidFill>
              </a:rPr>
              <a:t>i</a:t>
            </a:r>
            <a:r>
              <a:rPr lang="en-IN" sz="2600" baseline="30000" dirty="0" err="1">
                <a:solidFill>
                  <a:srgbClr val="000000"/>
                </a:solidFill>
              </a:rPr>
              <a:t>th</a:t>
            </a:r>
            <a:r>
              <a:rPr lang="en-IN" sz="2600" baseline="30000" dirty="0">
                <a:solidFill>
                  <a:srgbClr val="000000"/>
                </a:solidFill>
              </a:rPr>
              <a:t> </a:t>
            </a:r>
            <a:r>
              <a:rPr lang="en-IN" sz="2600" dirty="0">
                <a:solidFill>
                  <a:srgbClr val="000000"/>
                </a:solidFill>
              </a:rPr>
              <a:t>population, </a:t>
            </a:r>
            <a:r>
              <a:rPr lang="en-IN" sz="2600" i="1" dirty="0">
                <a:solidFill>
                  <a:srgbClr val="000000"/>
                </a:solidFill>
              </a:rPr>
              <a:t>k </a:t>
            </a:r>
            <a:r>
              <a:rPr lang="en-IN" sz="2600" dirty="0">
                <a:solidFill>
                  <a:srgbClr val="000000"/>
                </a:solidFill>
              </a:rPr>
              <a:t>is the number of samples, one from each of the </a:t>
            </a:r>
            <a:r>
              <a:rPr lang="en-IN" sz="2600" i="1" dirty="0">
                <a:solidFill>
                  <a:srgbClr val="000000"/>
                </a:solidFill>
              </a:rPr>
              <a:t>k </a:t>
            </a:r>
            <a:r>
              <a:rPr lang="en-IN" sz="2600" dirty="0">
                <a:solidFill>
                  <a:srgbClr val="000000"/>
                </a:solidFill>
              </a:rPr>
              <a:t>populations,</a:t>
            </a:r>
          </a:p>
          <a:p>
            <a:r>
              <a:rPr lang="en-IN" sz="2600" b="1" dirty="0">
                <a:solidFill>
                  <a:srgbClr val="000000"/>
                </a:solidFill>
              </a:rPr>
              <a:t>SST</a:t>
            </a:r>
            <a:r>
              <a:rPr lang="en-IN" sz="2600" dirty="0">
                <a:solidFill>
                  <a:srgbClr val="000000"/>
                </a:solidFill>
              </a:rPr>
              <a:t> is the sum of squares among treatments, and</a:t>
            </a:r>
          </a:p>
          <a:p>
            <a:r>
              <a:rPr lang="en-IN" sz="2600" b="1" dirty="0">
                <a:solidFill>
                  <a:srgbClr val="000000"/>
                </a:solidFill>
              </a:rPr>
              <a:t>SSE</a:t>
            </a:r>
            <a:r>
              <a:rPr lang="en-IN" sz="2600" dirty="0">
                <a:solidFill>
                  <a:srgbClr val="000000"/>
                </a:solidFill>
              </a:rPr>
              <a:t> is the sum of squares for error.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t>Formula: Mean Square for Treatments (MST)</a:t>
            </a:r>
          </a:p>
        </p:txBody>
      </p:sp>
      <p:sp>
        <p:nvSpPr>
          <p:cNvPr id="3" name="Text Placeholder 2"/>
          <p:cNvSpPr>
            <a:spLocks noGrp="1"/>
          </p:cNvSpPr>
          <p:nvPr>
            <p:ph type="body" sz="quarter" idx="10"/>
          </p:nvPr>
        </p:nvSpPr>
        <p:spPr>
          <a:xfrm>
            <a:off x="457200" y="1082078"/>
            <a:ext cx="8229600" cy="3794722"/>
          </a:xfrm>
        </p:spPr>
        <p:txBody>
          <a:bodyPr>
            <a:normAutofit/>
          </a:bodyPr>
          <a:lstStyle/>
          <a:p>
            <a:r>
              <a:rPr sz="2800" dirty="0"/>
              <a:t>The </a:t>
            </a:r>
            <a:r>
              <a:rPr sz="2800" b="1" dirty="0"/>
              <a:t>mean square for treatments</a:t>
            </a:r>
            <a:r>
              <a:rPr sz="2800" dirty="0"/>
              <a:t> (</a:t>
            </a:r>
            <a:r>
              <a:rPr sz="2800" b="1" dirty="0"/>
              <a:t>MST</a:t>
            </a:r>
            <a:r>
              <a:rPr sz="2800" dirty="0"/>
              <a:t>) is given by</a:t>
            </a:r>
          </a:p>
          <a:p>
            <a:pPr algn="ctr">
              <a:defRPr sz="2800"/>
            </a:pPr>
            <a:endParaRPr lang="en-US" sz="2800" dirty="0"/>
          </a:p>
          <a:p>
            <a:pPr algn="ctr">
              <a:defRPr sz="2800"/>
            </a:pPr>
            <a:endParaRPr sz="2800" dirty="0"/>
          </a:p>
          <a:p>
            <a:endParaRPr sz="2800" dirty="0"/>
          </a:p>
          <a:p>
            <a:endParaRPr sz="2800" dirty="0"/>
          </a:p>
        </p:txBody>
      </p:sp>
      <p:pic>
        <p:nvPicPr>
          <p:cNvPr id="7" name="Picture 6" descr="M S T equals S S T divided by D F T.">
            <a:extLst>
              <a:ext uri="{FF2B5EF4-FFF2-40B4-BE49-F238E27FC236}">
                <a16:creationId xmlns:a16="http://schemas.microsoft.com/office/drawing/2014/main" id="{A30D832A-5899-4D22-016F-B4554D5D95ED}"/>
              </a:ext>
            </a:extLst>
          </p:cNvPr>
          <p:cNvPicPr>
            <a:picLocks noChangeAspect="1"/>
          </p:cNvPicPr>
          <p:nvPr/>
        </p:nvPicPr>
        <p:blipFill>
          <a:blip r:embed="rId2"/>
          <a:stretch>
            <a:fillRect/>
          </a:stretch>
        </p:blipFill>
        <p:spPr>
          <a:xfrm>
            <a:off x="3429000" y="1828800"/>
            <a:ext cx="1685925" cy="885825"/>
          </a:xfrm>
          <a:prstGeom prst="rect">
            <a:avLst/>
          </a:prstGeom>
        </p:spPr>
      </p:pic>
      <p:sp>
        <p:nvSpPr>
          <p:cNvPr id="6" name="TextBox 5">
            <a:extLst>
              <a:ext uri="{FF2B5EF4-FFF2-40B4-BE49-F238E27FC236}">
                <a16:creationId xmlns:a16="http://schemas.microsoft.com/office/drawing/2014/main" id="{E79D5CC1-DC9D-8D24-2334-13A1F4DA6189}"/>
              </a:ext>
            </a:extLst>
          </p:cNvPr>
          <p:cNvSpPr txBox="1"/>
          <p:nvPr/>
        </p:nvSpPr>
        <p:spPr>
          <a:xfrm>
            <a:off x="488950" y="2633525"/>
            <a:ext cx="7969250" cy="2246769"/>
          </a:xfrm>
          <a:prstGeom prst="rect">
            <a:avLst/>
          </a:prstGeom>
          <a:noFill/>
        </p:spPr>
        <p:txBody>
          <a:bodyPr wrap="square">
            <a:spAutoFit/>
          </a:bodyPr>
          <a:lstStyle/>
          <a:p>
            <a:r>
              <a:rPr lang="en-US" sz="2800" dirty="0">
                <a:solidFill>
                  <a:srgbClr val="000000"/>
                </a:solidFill>
              </a:rPr>
              <a:t>where </a:t>
            </a:r>
            <a:r>
              <a:rPr lang="en-US" sz="2800" b="1" dirty="0">
                <a:solidFill>
                  <a:srgbClr val="000000"/>
                </a:solidFill>
              </a:rPr>
              <a:t>SST</a:t>
            </a:r>
            <a:r>
              <a:rPr lang="en-US" sz="2800" dirty="0">
                <a:solidFill>
                  <a:srgbClr val="000000"/>
                </a:solidFill>
              </a:rPr>
              <a:t> is the sum of squares among treatments,</a:t>
            </a:r>
          </a:p>
          <a:p>
            <a:r>
              <a:rPr lang="en-US" sz="2800" dirty="0">
                <a:solidFill>
                  <a:srgbClr val="000000"/>
                </a:solidFill>
              </a:rPr>
              <a:t>DFT = </a:t>
            </a:r>
            <a:r>
              <a:rPr lang="en-US" sz="2800" i="1" dirty="0">
                <a:solidFill>
                  <a:srgbClr val="000000"/>
                </a:solidFill>
              </a:rPr>
              <a:t>k</a:t>
            </a:r>
            <a:r>
              <a:rPr lang="en-US" sz="2800" dirty="0">
                <a:solidFill>
                  <a:srgbClr val="000000"/>
                </a:solidFill>
              </a:rPr>
              <a:t> </a:t>
            </a:r>
            <a:r>
              <a:rPr lang="en-US" sz="2800" dirty="0">
                <a:solidFill>
                  <a:srgbClr val="000000"/>
                </a:solidFill>
                <a:latin typeface="Calibri" panose="020F0502020204030204" pitchFamily="34" charset="0"/>
                <a:ea typeface="Calibri" panose="020F0502020204030204" pitchFamily="34" charset="0"/>
                <a:cs typeface="Calibri" panose="020F0502020204030204" pitchFamily="34" charset="0"/>
              </a:rPr>
              <a:t>− </a:t>
            </a:r>
            <a:r>
              <a:rPr lang="en-US" sz="2800" dirty="0">
                <a:solidFill>
                  <a:srgbClr val="000000"/>
                </a:solidFill>
              </a:rPr>
              <a:t>1 is the degrees of freedom for treatments, and </a:t>
            </a:r>
          </a:p>
          <a:p>
            <a:r>
              <a:rPr lang="en-US" sz="2800" i="1" dirty="0">
                <a:solidFill>
                  <a:srgbClr val="000000"/>
                </a:solidFill>
              </a:rPr>
              <a:t>k </a:t>
            </a:r>
            <a:r>
              <a:rPr lang="en-US" sz="2800" dirty="0">
                <a:solidFill>
                  <a:srgbClr val="000000"/>
                </a:solidFill>
              </a:rPr>
              <a:t>is the number of samples, one from each of the </a:t>
            </a:r>
            <a:r>
              <a:rPr lang="en-US" sz="2800" i="1" dirty="0">
                <a:solidFill>
                  <a:srgbClr val="000000"/>
                </a:solidFill>
              </a:rPr>
              <a:t>k</a:t>
            </a:r>
            <a:r>
              <a:rPr lang="en-US" sz="2800" dirty="0">
                <a:solidFill>
                  <a:srgbClr val="000000"/>
                </a:solidFill>
              </a:rPr>
              <a:t> populations.</a:t>
            </a:r>
            <a:endParaRPr lang="en-IN" sz="2800"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1552</TotalTime>
  <Words>2822</Words>
  <Application>Microsoft Office PowerPoint</Application>
  <PresentationFormat>On-screen Show (4:3)</PresentationFormat>
  <Paragraphs>273</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Calibri</vt:lpstr>
      <vt:lpstr>Courier New</vt:lpstr>
      <vt:lpstr>Arial</vt:lpstr>
      <vt:lpstr>Cambria Math</vt:lpstr>
      <vt:lpstr>Office Theme</vt:lpstr>
      <vt:lpstr>Section 11.6</vt:lpstr>
      <vt:lpstr>Procedure: Null and Alternative Hypotheses for a one-way ANOVA Test</vt:lpstr>
      <vt:lpstr>Formula: Test Statistic for a one-way ANOVA Test</vt:lpstr>
      <vt:lpstr>Formula: Grand Mean</vt:lpstr>
      <vt:lpstr>Technology1</vt:lpstr>
      <vt:lpstr>Formula: Sum of Squares among Treatments (SST)</vt:lpstr>
      <vt:lpstr>Formula: Sum of Squares for Error (SSE)</vt:lpstr>
      <vt:lpstr>Formula: Total Variation</vt:lpstr>
      <vt:lpstr>Formula: Mean Square for Treatments (MST)</vt:lpstr>
      <vt:lpstr>Formula: Mean Square for Error (MSE)</vt:lpstr>
      <vt:lpstr>Procedure: Rejection Region for a One-Way ANOVA Tests</vt:lpstr>
      <vt:lpstr>Procedure: Conclusions Using p-Values</vt:lpstr>
      <vt:lpstr>Example 11.6.1: Completing a One-Way ANOVA Table and Performing a One-Way ANOVA Test1</vt:lpstr>
      <vt:lpstr>Example 11.6.1: Completing a One-Way ANOVA Table and Performing a One-Way ANOVA Test2</vt:lpstr>
      <vt:lpstr>Example 11.6.1: Completing a One-Way ANOVA Table and Performing a One-Way ANOVA Test3</vt:lpstr>
      <vt:lpstr>Example 11.6.1: Completing a One-Way ANOVA Table and Performing a One-Way ANOVA Test4</vt:lpstr>
      <vt:lpstr>Example 11.6.1: Completing a One-Way ANOVA Table and Performing a One-Way ANOVA Test5</vt:lpstr>
      <vt:lpstr>Example 11.6.1: Completing a One-Way ANOVA Table and Performing a One-Way ANOVA Test6</vt:lpstr>
      <vt:lpstr>Example 11.6.1: Completing a One-Way ANOVA Table and Performing a One-Way ANOVA Test7</vt:lpstr>
      <vt:lpstr>Example 11.6.1: Completing a One-Way ANOVA Table and Performing a One-Way ANOVA Test8</vt:lpstr>
      <vt:lpstr>Example 11.6.2: Performing a One-Way ANOVA Test Using Microsoft Excel1</vt:lpstr>
      <vt:lpstr>Example 11.6.2: Performing a One-Way ANOVA Test Using Microsoft Excel2</vt:lpstr>
      <vt:lpstr>Example 11.6.2: Performing a One-Way ANOVA Test Using Microsoft Excel3</vt:lpstr>
      <vt:lpstr>Example 11.6.2: Performing a One-Way ANOVA Test Using Microsoft Excel4</vt:lpstr>
      <vt:lpstr>Example 11.6.2: Performing a One-Way ANOVA Test Using Microsoft Excel5</vt:lpstr>
      <vt:lpstr>Technology2</vt:lpstr>
      <vt:lpstr>Example 11.6.2: Performing a One-Way ANOVA Test Using Microsoft Excel6</vt:lpstr>
      <vt:lpstr>Example 11.6.2: Performing a One-Way ANOVA Test Using Microsoft Excel7</vt:lpstr>
      <vt:lpstr>Example 11.6.2: Performing a One-Way ANOVA Test Using Microsoft Excel8</vt:lpstr>
      <vt:lpstr>Example 11.6.2: Performing a One-Way ANOVA Test Using Microsoft Excel9</vt:lpstr>
      <vt:lpstr>Example 11.6.2: Performing a One-Way ANOVA Test Using Microsoft Excel10</vt:lpstr>
      <vt:lpstr>Example 11.6.2: Performing a One-Way ANOVA Test Using Microsoft Excel11</vt:lpstr>
      <vt:lpstr>Example 11.6.2: Performing a One-Way ANOVA Test Using Microsoft Excel12</vt:lpstr>
      <vt:lpstr>Technology3</vt:lpstr>
      <vt:lpstr>Example 11.6.2: Performing a One-Way ANOVA Test Using Microsoft Excel13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161</cp:revision>
  <dcterms:created xsi:type="dcterms:W3CDTF">2013-04-26T14:43:13Z</dcterms:created>
  <dcterms:modified xsi:type="dcterms:W3CDTF">2025-08-18T09:55:17Z</dcterms:modified>
</cp:coreProperties>
</file>