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5" r:id="rId18"/>
    <p:sldId id="276" r:id="rId19"/>
    <p:sldId id="277" r:id="rId20"/>
    <p:sldId id="278" r:id="rId21"/>
    <p:sldId id="279" r:id="rId22"/>
    <p:sldId id="305" r:id="rId23"/>
    <p:sldId id="280" r:id="rId24"/>
    <p:sldId id="281" r:id="rId25"/>
    <p:sldId id="282" r:id="rId26"/>
    <p:sldId id="283" r:id="rId27"/>
    <p:sldId id="285" r:id="rId28"/>
    <p:sldId id="303"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9" r:id="rId42"/>
    <p:sldId id="304" r:id="rId43"/>
    <p:sldId id="300" r:id="rId44"/>
    <p:sldId id="301" r:id="rId45"/>
    <p:sldId id="302" r:id="rId46"/>
  </p:sldIdLst>
  <p:sldSz cx="9144000" cy="6858000" type="screen4x3"/>
  <p:notesSz cx="6858000" cy="9144000"/>
  <p:embeddedFontLst>
    <p:embeddedFont>
      <p:font typeface="Cambria Math" panose="02040503050406030204" pitchFamily="18"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2"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0" autoAdjust="0"/>
    <p:restoredTop sz="94660"/>
  </p:normalViewPr>
  <p:slideViewPr>
    <p:cSldViewPr>
      <p:cViewPr varScale="1">
        <p:scale>
          <a:sx n="107" d="100"/>
          <a:sy n="107" d="100"/>
        </p:scale>
        <p:origin x="183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5" Type="http://schemas.openxmlformats.org/officeDocument/2006/relationships/image" Target="../media/image8.emf"/><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 Id="rId5" Type="http://schemas.openxmlformats.org/officeDocument/2006/relationships/image" Target="../media/image21.emf"/><Relationship Id="rId4" Type="http://schemas.openxmlformats.org/officeDocument/2006/relationships/image" Target="../media/image20.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5" Type="http://schemas.openxmlformats.org/officeDocument/2006/relationships/image" Target="../media/image32.emf"/><Relationship Id="rId4" Type="http://schemas.openxmlformats.org/officeDocument/2006/relationships/image" Target="../media/image31.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3.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image" Target="../media/image41.emf"/></Relationships>
</file>

<file path=ppt/slides/_rels/slide43.xml.rels><?xml version="1.0" encoding="UTF-8" standalone="yes"?>
<Relationships xmlns="http://schemas.openxmlformats.org/package/2006/relationships"><Relationship Id="rId3" Type="http://schemas.openxmlformats.org/officeDocument/2006/relationships/image" Target="../media/image45.svg"/><Relationship Id="rId2" Type="http://schemas.openxmlformats.org/officeDocument/2006/relationships/image" Target="../media/image44.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11.5</a:t>
            </a:r>
          </a:p>
        </p:txBody>
      </p:sp>
      <p:sp>
        <p:nvSpPr>
          <p:cNvPr id="2" name="Text Placeholder 1"/>
          <p:cNvSpPr>
            <a:spLocks noGrp="1"/>
          </p:cNvSpPr>
          <p:nvPr>
            <p:ph type="body" sz="quarter" idx="10"/>
          </p:nvPr>
        </p:nvSpPr>
        <p:spPr/>
        <p:txBody>
          <a:bodyPr/>
          <a:lstStyle/>
          <a:p>
            <a:pPr algn="ctr"/>
            <a:r>
              <a:t>Hypothesis Testing: Two Population Variances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hypotheses.</a:t>
            </a:r>
          </a:p>
          <a:p>
            <a:pPr>
              <a:defRPr sz="2800"/>
            </a:pPr>
            <a:r>
              <a:rPr sz="2800" dirty="0"/>
              <a:t>Let's represent the population variance of the values of professors</a:t>
            </a:r>
            <a:r>
              <a:rPr lang="en-US" sz="2800" dirty="0"/>
              <a:t>'</a:t>
            </a:r>
            <a:r>
              <a:rPr sz="2800" dirty="0"/>
              <a:t> cars as</a:t>
            </a:r>
          </a:p>
        </p:txBody>
      </p:sp>
      <p:pic>
        <p:nvPicPr>
          <p:cNvPr id="14" name="Picture 13" descr="sigma sub 1 squared ">
            <a:extLst>
              <a:ext uri="{FF2B5EF4-FFF2-40B4-BE49-F238E27FC236}">
                <a16:creationId xmlns:a16="http://schemas.microsoft.com/office/drawing/2014/main" id="{DA38B2BC-BF22-CAE1-BA52-E8C907A26642}"/>
              </a:ext>
            </a:extLst>
          </p:cNvPr>
          <p:cNvPicPr>
            <a:picLocks noChangeAspect="1"/>
          </p:cNvPicPr>
          <p:nvPr/>
        </p:nvPicPr>
        <p:blipFill>
          <a:blip r:embed="rId2"/>
          <a:stretch>
            <a:fillRect/>
          </a:stretch>
        </p:blipFill>
        <p:spPr>
          <a:xfrm>
            <a:off x="3249560" y="2483904"/>
            <a:ext cx="448473" cy="523219"/>
          </a:xfrm>
          <a:prstGeom prst="rect">
            <a:avLst/>
          </a:prstGeom>
        </p:spPr>
      </p:pic>
      <p:sp>
        <p:nvSpPr>
          <p:cNvPr id="10" name="TextBox 9">
            <a:extLst>
              <a:ext uri="{FF2B5EF4-FFF2-40B4-BE49-F238E27FC236}">
                <a16:creationId xmlns:a16="http://schemas.microsoft.com/office/drawing/2014/main" id="{B56C590F-A4E6-6150-2AFF-5E7DB2962612}"/>
              </a:ext>
            </a:extLst>
          </p:cNvPr>
          <p:cNvSpPr txBox="1"/>
          <p:nvPr/>
        </p:nvSpPr>
        <p:spPr>
          <a:xfrm>
            <a:off x="3733800" y="2483904"/>
            <a:ext cx="4953000" cy="523220"/>
          </a:xfrm>
          <a:prstGeom prst="rect">
            <a:avLst/>
          </a:prstGeom>
          <a:noFill/>
        </p:spPr>
        <p:txBody>
          <a:bodyPr wrap="square">
            <a:spAutoFit/>
          </a:bodyPr>
          <a:lstStyle/>
          <a:p>
            <a:r>
              <a:rPr lang="en-US" sz="2800" dirty="0"/>
              <a:t>and the population variance of</a:t>
            </a:r>
            <a:endParaRPr lang="en-IN" sz="2800" dirty="0"/>
          </a:p>
        </p:txBody>
      </p:sp>
      <p:sp>
        <p:nvSpPr>
          <p:cNvPr id="8" name="TextBox 7">
            <a:extLst>
              <a:ext uri="{FF2B5EF4-FFF2-40B4-BE49-F238E27FC236}">
                <a16:creationId xmlns:a16="http://schemas.microsoft.com/office/drawing/2014/main" id="{54B448FE-04AE-7936-6656-ECA179824E22}"/>
              </a:ext>
            </a:extLst>
          </p:cNvPr>
          <p:cNvSpPr txBox="1"/>
          <p:nvPr/>
        </p:nvSpPr>
        <p:spPr>
          <a:xfrm>
            <a:off x="457200" y="2928895"/>
            <a:ext cx="4600575" cy="528991"/>
          </a:xfrm>
          <a:prstGeom prst="rect">
            <a:avLst/>
          </a:prstGeom>
          <a:noFill/>
        </p:spPr>
        <p:txBody>
          <a:bodyPr wrap="square">
            <a:spAutoFit/>
          </a:bodyPr>
          <a:lstStyle/>
          <a:p>
            <a:r>
              <a:rPr lang="en-IN" sz="2800" dirty="0"/>
              <a:t>the values of students' cars as</a:t>
            </a:r>
            <a:r>
              <a:rPr lang="ar-AE" sz="2800" dirty="0"/>
              <a:t> </a:t>
            </a:r>
            <a:endParaRPr lang="en-IN" sz="2800" dirty="0"/>
          </a:p>
        </p:txBody>
      </p:sp>
      <p:pic>
        <p:nvPicPr>
          <p:cNvPr id="20" name="Picture 19" descr="sigma sub 2 squared">
            <a:extLst>
              <a:ext uri="{FF2B5EF4-FFF2-40B4-BE49-F238E27FC236}">
                <a16:creationId xmlns:a16="http://schemas.microsoft.com/office/drawing/2014/main" id="{74AF5D46-DA23-0B7D-9DD0-015F5D0C769E}"/>
              </a:ext>
            </a:extLst>
          </p:cNvPr>
          <p:cNvPicPr>
            <a:picLocks noChangeAspect="1"/>
          </p:cNvPicPr>
          <p:nvPr/>
        </p:nvPicPr>
        <p:blipFill>
          <a:blip r:embed="rId3"/>
          <a:stretch>
            <a:fillRect/>
          </a:stretch>
        </p:blipFill>
        <p:spPr>
          <a:xfrm>
            <a:off x="4894288" y="2891457"/>
            <a:ext cx="613115" cy="613115"/>
          </a:xfrm>
          <a:prstGeom prst="rect">
            <a:avLst/>
          </a:prstGeom>
        </p:spPr>
      </p:pic>
      <p:sp>
        <p:nvSpPr>
          <p:cNvPr id="18" name="TextBox 17">
            <a:extLst>
              <a:ext uri="{FF2B5EF4-FFF2-40B4-BE49-F238E27FC236}">
                <a16:creationId xmlns:a16="http://schemas.microsoft.com/office/drawing/2014/main" id="{16E028B8-63F6-E1F6-EE9E-B9F46508F581}"/>
              </a:ext>
            </a:extLst>
          </p:cNvPr>
          <p:cNvSpPr txBox="1"/>
          <p:nvPr/>
        </p:nvSpPr>
        <p:spPr>
          <a:xfrm>
            <a:off x="5410200" y="2931780"/>
            <a:ext cx="3505200" cy="523220"/>
          </a:xfrm>
          <a:prstGeom prst="rect">
            <a:avLst/>
          </a:prstGeom>
          <a:noFill/>
        </p:spPr>
        <p:txBody>
          <a:bodyPr wrap="square">
            <a:spAutoFit/>
          </a:bodyPr>
          <a:lstStyle/>
          <a:p>
            <a:r>
              <a:rPr lang="en-IN" sz="2800" dirty="0"/>
              <a:t>Then the claim that</a:t>
            </a:r>
          </a:p>
        </p:txBody>
      </p:sp>
      <p:sp>
        <p:nvSpPr>
          <p:cNvPr id="16" name="TextBox 15">
            <a:extLst>
              <a:ext uri="{FF2B5EF4-FFF2-40B4-BE49-F238E27FC236}">
                <a16:creationId xmlns:a16="http://schemas.microsoft.com/office/drawing/2014/main" id="{E911F9D2-2537-98DB-A74C-5A2EF8ED7D0E}"/>
              </a:ext>
            </a:extLst>
          </p:cNvPr>
          <p:cNvSpPr txBox="1"/>
          <p:nvPr/>
        </p:nvSpPr>
        <p:spPr>
          <a:xfrm>
            <a:off x="457200" y="3349574"/>
            <a:ext cx="8229600" cy="959878"/>
          </a:xfrm>
          <a:prstGeom prst="rect">
            <a:avLst/>
          </a:prstGeom>
          <a:noFill/>
        </p:spPr>
        <p:txBody>
          <a:bodyPr wrap="square">
            <a:spAutoFit/>
          </a:bodyPr>
          <a:lstStyle/>
          <a:p>
            <a:r>
              <a:rPr lang="en-IN" sz="2800" dirty="0"/>
              <a:t>the variance of the professors' cars is smaller than that of the students' is written mathematically as</a:t>
            </a:r>
          </a:p>
        </p:txBody>
      </p:sp>
      <p:pic>
        <p:nvPicPr>
          <p:cNvPr id="24" name="Picture 23" descr="sigma sub 1 squared  less than sigma sub 2 squared.">
            <a:extLst>
              <a:ext uri="{FF2B5EF4-FFF2-40B4-BE49-F238E27FC236}">
                <a16:creationId xmlns:a16="http://schemas.microsoft.com/office/drawing/2014/main" id="{F2162A82-9ADE-B243-F038-E6CD099D5C1D}"/>
              </a:ext>
            </a:extLst>
          </p:cNvPr>
          <p:cNvPicPr>
            <a:picLocks noChangeAspect="1"/>
          </p:cNvPicPr>
          <p:nvPr/>
        </p:nvPicPr>
        <p:blipFill>
          <a:blip r:embed="rId4"/>
          <a:stretch>
            <a:fillRect/>
          </a:stretch>
        </p:blipFill>
        <p:spPr>
          <a:xfrm>
            <a:off x="7010400" y="3797450"/>
            <a:ext cx="1295400" cy="566737"/>
          </a:xfrm>
          <a:prstGeom prst="rect">
            <a:avLst/>
          </a:prstGeom>
        </p:spPr>
      </p:pic>
      <p:sp>
        <p:nvSpPr>
          <p:cNvPr id="22" name="TextBox 21">
            <a:extLst>
              <a:ext uri="{FF2B5EF4-FFF2-40B4-BE49-F238E27FC236}">
                <a16:creationId xmlns:a16="http://schemas.microsoft.com/office/drawing/2014/main" id="{91EB3F27-284D-0127-F704-6D4F1B8B7BE5}"/>
              </a:ext>
            </a:extLst>
          </p:cNvPr>
          <p:cNvSpPr txBox="1"/>
          <p:nvPr/>
        </p:nvSpPr>
        <p:spPr>
          <a:xfrm>
            <a:off x="457200" y="4184687"/>
            <a:ext cx="8153400" cy="954107"/>
          </a:xfrm>
          <a:prstGeom prst="rect">
            <a:avLst/>
          </a:prstGeom>
          <a:noFill/>
        </p:spPr>
        <p:txBody>
          <a:bodyPr wrap="square">
            <a:spAutoFit/>
          </a:bodyPr>
          <a:lstStyle/>
          <a:p>
            <a:r>
              <a:rPr lang="en-IN" sz="2800" dirty="0"/>
              <a:t>The null and alternative hypotheses are stated as follows.</a:t>
            </a:r>
          </a:p>
        </p:txBody>
      </p:sp>
      <p:pic>
        <p:nvPicPr>
          <p:cNvPr id="6" name="Picture 5" descr="null hypothesis H 0: sigma sub 1 squared is greater than or equal to sigma sub 2 squared.&#10;alternative hypothesis H a: sigma sub 1 squared is less than sigma sub 2 squared.">
            <a:extLst>
              <a:ext uri="{FF2B5EF4-FFF2-40B4-BE49-F238E27FC236}">
                <a16:creationId xmlns:a16="http://schemas.microsoft.com/office/drawing/2014/main" id="{ADFFB17F-4EDE-15DD-C7A6-46681C274C6C}"/>
              </a:ext>
            </a:extLst>
          </p:cNvPr>
          <p:cNvPicPr>
            <a:picLocks noChangeAspect="1"/>
          </p:cNvPicPr>
          <p:nvPr/>
        </p:nvPicPr>
        <p:blipFill>
          <a:blip r:embed="rId5"/>
          <a:stretch>
            <a:fillRect/>
          </a:stretch>
        </p:blipFill>
        <p:spPr>
          <a:xfrm>
            <a:off x="3505200" y="4877185"/>
            <a:ext cx="1552575" cy="98107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Since we are comparing the variances of two normally distributed populations using independent, simple random samples, the conditions have been met and we can use the </a:t>
            </a:r>
            <a:r>
              <a:rPr lang="en-US" sz="2800" i="1" dirty="0"/>
              <a:t>F</a:t>
            </a:r>
            <a:r>
              <a:rPr sz="2800" dirty="0"/>
              <a:t>-test statistic. In this problem, the level of significance is</a:t>
            </a:r>
            <a:r>
              <a:rPr lang="el-GR" i="1" dirty="0">
                <a:latin typeface="Calibri" panose="020F0502020204030204" pitchFamily="34" charset="0"/>
                <a:ea typeface="Calibri" panose="020F0502020204030204" pitchFamily="34" charset="0"/>
                <a:cs typeface="Calibri" panose="020F0502020204030204" pitchFamily="34" charset="0"/>
              </a:rPr>
              <a:t> α</a:t>
            </a:r>
            <a:r>
              <a:rPr lang="en-US" sz="2800" dirty="0"/>
              <a:t> = 0.10</a:t>
            </a:r>
            <a:r>
              <a:rPr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values were given in the problem.</a:t>
            </a:r>
          </a:p>
        </p:txBody>
      </p:sp>
      <mc:AlternateContent xmlns:mc="http://schemas.openxmlformats.org/markup-compatibility/2006" xmlns:a14="http://schemas.microsoft.com/office/drawing/2010/main">
        <mc:Choice Requires="a14">
          <p:graphicFrame>
            <p:nvGraphicFramePr>
              <p:cNvPr id="4" name="Table Placeholder 2" descr="It contains 2 columns, and presents statistical data comparing professors and students. For first column, professors, the sample size n sub 1 equals 15, and the sample variance s sub 1 squared equals 34,057. For second column, students, the sample size n sub 2 equals 14, and the sample variance s sub 2 squared 2 equals 45,923. This data is typically used for statistical analysis, such as comparing variability between the two groups.">
                <a:extLst>
                  <a:ext uri="{FF2B5EF4-FFF2-40B4-BE49-F238E27FC236}">
                    <a16:creationId xmlns:a16="http://schemas.microsoft.com/office/drawing/2014/main" id="{8AFF178C-8F85-4763-B43D-EEB46CB69900}"/>
                  </a:ext>
                </a:extLst>
              </p:cNvPr>
              <p:cNvGraphicFramePr>
                <a:graphicFrameLocks/>
              </p:cNvGraphicFramePr>
              <p:nvPr>
                <p:extLst>
                  <p:ext uri="{D42A27DB-BD31-4B8C-83A1-F6EECF244321}">
                    <p14:modId xmlns:p14="http://schemas.microsoft.com/office/powerpoint/2010/main" val="1202470323"/>
                  </p:ext>
                </p:extLst>
              </p:nvPr>
            </p:nvGraphicFramePr>
            <p:xfrm>
              <a:off x="457200" y="28194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Professors</a:t>
                          </a:r>
                        </a:p>
                      </a:txBody>
                      <a:tcPr/>
                    </a:tc>
                    <a:tc>
                      <a:txBody>
                        <a:bodyPr/>
                        <a:lstStyle/>
                        <a:p>
                          <a:pPr algn="ctr">
                            <a:defRPr sz="1800" b="1"/>
                          </a:pPr>
                          <a:r>
                            <a:rPr dirty="0"/>
                            <a:t>Students</a:t>
                          </a:r>
                        </a:p>
                      </a:txBody>
                      <a:tcPr/>
                    </a:tc>
                    <a:extLst>
                      <a:ext uri="{0D108BD9-81ED-4DB2-BD59-A6C34878D82A}">
                        <a16:rowId xmlns:a16="http://schemas.microsoft.com/office/drawing/2014/main" val="10000"/>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𝑛</m:t>
                                    </m:r>
                                  </m:e>
                                  <m:sub>
                                    <m:r>
                                      <a:rPr sz="1800">
                                        <a:latin typeface="Cambria Math" panose="02040503050406030204" pitchFamily="18" charset="0"/>
                                      </a:rPr>
                                      <m:t>1</m:t>
                                    </m:r>
                                  </m:sub>
                                </m:sSub>
                                <m:r>
                                  <a:rPr sz="1800">
                                    <a:latin typeface="Cambria Math" panose="02040503050406030204" pitchFamily="18" charset="0"/>
                                  </a:rPr>
                                  <m:t>=</m:t>
                                </m:r>
                                <m:r>
                                  <a:rPr sz="1800">
                                    <a:latin typeface="Cambria Math" panose="02040503050406030204" pitchFamily="18" charset="0"/>
                                  </a:rPr>
                                  <m:t>15</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𝑛</m:t>
                                    </m:r>
                                  </m:e>
                                  <m:sub>
                                    <m:r>
                                      <a:rPr sz="1800">
                                        <a:latin typeface="Cambria Math" panose="02040503050406030204" pitchFamily="18" charset="0"/>
                                      </a:rPr>
                                      <m:t>2</m:t>
                                    </m:r>
                                  </m:sub>
                                </m:sSub>
                                <m:r>
                                  <a:rPr sz="1800">
                                    <a:latin typeface="Cambria Math" panose="02040503050406030204" pitchFamily="18" charset="0"/>
                                  </a:rPr>
                                  <m:t>=</m:t>
                                </m:r>
                                <m:r>
                                  <a:rPr sz="1800">
                                    <a:latin typeface="Cambria Math" panose="02040503050406030204" pitchFamily="18" charset="0"/>
                                  </a:rPr>
                                  <m:t>14</m:t>
                                </m:r>
                              </m:oMath>
                            </m:oMathPara>
                          </a14:m>
                          <a:endParaRP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Sup>
                                  <m:sSubSupPr>
                                    <m:ctrlPr>
                                      <a:rPr sz="1800" i="1">
                                        <a:latin typeface="Cambria Math" panose="02040503050406030204" pitchFamily="18" charset="0"/>
                                      </a:rPr>
                                    </m:ctrlPr>
                                  </m:sSubSupPr>
                                  <m:e>
                                    <m:r>
                                      <a:rPr sz="1800">
                                        <a:latin typeface="Cambria Math" panose="02040503050406030204" pitchFamily="18" charset="0"/>
                                      </a:rPr>
                                      <m:t>𝑠</m:t>
                                    </m:r>
                                  </m:e>
                                  <m:sub>
                                    <m:r>
                                      <a:rPr sz="1800">
                                        <a:latin typeface="Cambria Math" panose="02040503050406030204" pitchFamily="18" charset="0"/>
                                      </a:rPr>
                                      <m:t>1</m:t>
                                    </m:r>
                                  </m:sub>
                                  <m:sup>
                                    <m:r>
                                      <a:rPr sz="1800">
                                        <a:latin typeface="Cambria Math" panose="02040503050406030204" pitchFamily="18" charset="0"/>
                                      </a:rPr>
                                      <m:t>2</m:t>
                                    </m:r>
                                  </m:sup>
                                </m:sSubSup>
                                <m:r>
                                  <a:rPr sz="1800">
                                    <a:latin typeface="Cambria Math" panose="02040503050406030204" pitchFamily="18" charset="0"/>
                                  </a:rPr>
                                  <m:t>=</m:t>
                                </m:r>
                                <m:r>
                                  <a:rPr sz="1800">
                                    <a:latin typeface="Cambria Math" panose="02040503050406030204" pitchFamily="18" charset="0"/>
                                  </a:rPr>
                                  <m:t>34</m:t>
                                </m:r>
                                <m:r>
                                  <a:rPr sz="1800">
                                    <a:latin typeface="Cambria Math" panose="02040503050406030204" pitchFamily="18" charset="0"/>
                                  </a:rPr>
                                  <m:t>,</m:t>
                                </m:r>
                                <m:r>
                                  <a:rPr sz="1800">
                                    <a:latin typeface="Cambria Math" panose="02040503050406030204" pitchFamily="18" charset="0"/>
                                  </a:rPr>
                                  <m:t>057</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bSup>
                                  <m:sSubSupPr>
                                    <m:ctrlPr>
                                      <a:rPr sz="1800" i="1">
                                        <a:latin typeface="Cambria Math" panose="02040503050406030204" pitchFamily="18" charset="0"/>
                                      </a:rPr>
                                    </m:ctrlPr>
                                  </m:sSubSupPr>
                                  <m:e>
                                    <m:r>
                                      <a:rPr sz="1800">
                                        <a:latin typeface="Cambria Math" panose="02040503050406030204" pitchFamily="18" charset="0"/>
                                      </a:rPr>
                                      <m:t>𝑠</m:t>
                                    </m:r>
                                  </m:e>
                                  <m:sub>
                                    <m:r>
                                      <a:rPr sz="1800">
                                        <a:latin typeface="Cambria Math" panose="02040503050406030204" pitchFamily="18" charset="0"/>
                                      </a:rPr>
                                      <m:t>2</m:t>
                                    </m:r>
                                  </m:sub>
                                  <m:sup>
                                    <m:r>
                                      <a:rPr sz="1800">
                                        <a:latin typeface="Cambria Math" panose="02040503050406030204" pitchFamily="18" charset="0"/>
                                      </a:rPr>
                                      <m:t>2</m:t>
                                    </m:r>
                                  </m:sup>
                                </m:sSubSup>
                                <m:r>
                                  <a:rPr sz="1800">
                                    <a:latin typeface="Cambria Math" panose="02040503050406030204" pitchFamily="18" charset="0"/>
                                  </a:rPr>
                                  <m:t>=</m:t>
                                </m:r>
                                <m:r>
                                  <a:rPr sz="1800">
                                    <a:latin typeface="Cambria Math" panose="02040503050406030204" pitchFamily="18" charset="0"/>
                                  </a:rPr>
                                  <m:t>45</m:t>
                                </m:r>
                                <m:r>
                                  <a:rPr sz="1800">
                                    <a:latin typeface="Cambria Math" panose="02040503050406030204" pitchFamily="18" charset="0"/>
                                  </a:rPr>
                                  <m:t>,</m:t>
                                </m:r>
                                <m:r>
                                  <a:rPr sz="1800">
                                    <a:latin typeface="Cambria Math" panose="02040503050406030204" pitchFamily="18" charset="0"/>
                                  </a:rPr>
                                  <m:t>923</m:t>
                                </m:r>
                              </m:oMath>
                            </m:oMathPara>
                          </a14:m>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It contains 2 columns, and presents statistical data comparing professors and students. For first column, professors, the sample size n sub 1 equals 15, and the sample variance s sub 1 squared equals 34,057. For second column, students, the sample size n sub 2 equals 14, and the sample variance s sub 2 squared 2 equals 45,923. This data is typically used for statistical analysis, such as comparing variability between the two groups.">
                <a:extLst>
                  <a:ext uri="{FF2B5EF4-FFF2-40B4-BE49-F238E27FC236}">
                    <a16:creationId xmlns:a16="http://schemas.microsoft.com/office/drawing/2014/main" id="{8AFF178C-8F85-4763-B43D-EEB46CB69900}"/>
                  </a:ext>
                </a:extLst>
              </p:cNvPr>
              <p:cNvGraphicFramePr>
                <a:graphicFrameLocks/>
              </p:cNvGraphicFramePr>
              <p:nvPr>
                <p:extLst>
                  <p:ext uri="{D42A27DB-BD31-4B8C-83A1-F6EECF244321}">
                    <p14:modId xmlns:p14="http://schemas.microsoft.com/office/powerpoint/2010/main" val="1202470323"/>
                  </p:ext>
                </p:extLst>
              </p:nvPr>
            </p:nvGraphicFramePr>
            <p:xfrm>
              <a:off x="457200" y="28194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Professors</a:t>
                          </a:r>
                        </a:p>
                      </a:txBody>
                      <a:tcPr/>
                    </a:tc>
                    <a:tc>
                      <a:txBody>
                        <a:bodyPr/>
                        <a:lstStyle/>
                        <a:p>
                          <a:pPr algn="ctr">
                            <a:defRPr sz="1800" b="1"/>
                          </a:pPr>
                          <a:r>
                            <a:rPr dirty="0"/>
                            <a:t>Students</a:t>
                          </a: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296" t="-108197" r="-100444" b="-104918"/>
                          </a:stretch>
                        </a:blipFill>
                      </a:tcPr>
                    </a:tc>
                    <a:tc>
                      <a:txBody>
                        <a:bodyPr/>
                        <a:lstStyle/>
                        <a:p>
                          <a:endParaRPr lang="en-US"/>
                        </a:p>
                      </a:txBody>
                      <a:tcPr>
                        <a:blipFill>
                          <a:blip r:embed="rId2"/>
                          <a:stretch>
                            <a:fillRect l="-100296" t="-108197" r="-444" b="-104918"/>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208197" r="-100444" b="-4918"/>
                          </a:stretch>
                        </a:blipFill>
                      </a:tcPr>
                    </a:tc>
                    <a:tc>
                      <a:txBody>
                        <a:bodyPr/>
                        <a:lstStyle/>
                        <a:p>
                          <a:endParaRPr lang="en-US"/>
                        </a:p>
                      </a:txBody>
                      <a:tcPr>
                        <a:blipFill>
                          <a:blip r:embed="rId2"/>
                          <a:stretch>
                            <a:fillRect l="-100296" t="-208197" r="-444" b="-4918"/>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If you are using tables to find the rejection region when drawing your conclusion, you will need to calculate the </a:t>
            </a:r>
            <a:r>
              <a:rPr lang="en-US" sz="2800" i="1" dirty="0"/>
              <a:t>F</a:t>
            </a:r>
            <a:r>
              <a:rPr sz="2800" dirty="0"/>
              <a:t>-test statistic as follows.</a:t>
            </a:r>
          </a:p>
          <a:p>
            <a:pPr algn="ctr"/>
            <a:r>
              <a:rPr dirty="0"/>
              <a:t>​</a:t>
            </a:r>
          </a:p>
          <a:p>
            <a:pPr algn="l"/>
            <a:endParaRPr dirty="0"/>
          </a:p>
        </p:txBody>
      </p:sp>
      <p:pic>
        <p:nvPicPr>
          <p:cNvPr id="6" name="Picture 5" descr="F equals s sub 1 squared divided by s sub 2 squared.&#10;Equals 34,057 divided by 45,923.&#10;which is Approximately 0.7416.">
            <a:extLst>
              <a:ext uri="{FF2B5EF4-FFF2-40B4-BE49-F238E27FC236}">
                <a16:creationId xmlns:a16="http://schemas.microsoft.com/office/drawing/2014/main" id="{2ECA23C5-8D65-E061-A86D-FD9074C34CED}"/>
              </a:ext>
            </a:extLst>
          </p:cNvPr>
          <p:cNvPicPr>
            <a:picLocks noChangeAspect="1"/>
          </p:cNvPicPr>
          <p:nvPr/>
        </p:nvPicPr>
        <p:blipFill>
          <a:blip r:embed="rId2"/>
          <a:stretch>
            <a:fillRect/>
          </a:stretch>
        </p:blipFill>
        <p:spPr>
          <a:xfrm>
            <a:off x="3505200" y="2971800"/>
            <a:ext cx="1733550" cy="26003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sz="2400" dirty="0"/>
              <a:t>TI-83/84 Plus:</a:t>
            </a:r>
          </a:p>
          <a:p>
            <a:r>
              <a:rPr sz="2400" dirty="0"/>
              <a:t>The calculator requires that we input the sample standard deviations and not the variances. Taking the square roots of the sample variances gives us the sample standard deviations we need.</a:t>
            </a:r>
          </a:p>
          <a:p>
            <a:pPr>
              <a:defRPr sz="2800"/>
            </a:pPr>
            <a:endParaRPr lang="en-US" sz="2400" dirty="0"/>
          </a:p>
          <a:p>
            <a:pPr>
              <a:defRPr sz="2800"/>
            </a:pPr>
            <a:endParaRPr sz="2400" dirty="0"/>
          </a:p>
        </p:txBody>
      </p:sp>
      <p:pic>
        <p:nvPicPr>
          <p:cNvPr id="6" name="Picture 5" descr="Professors: s sub 1 equals the square root of s sub 1 squared equals the square root of 34.057 approximately equal to 184.5453.&#10;Professors: s sub 2 squared equals the square root of s sub 2 squared equals the square root of 45.923 approximately equal to 214.2965.">
            <a:extLst>
              <a:ext uri="{FF2B5EF4-FFF2-40B4-BE49-F238E27FC236}">
                <a16:creationId xmlns:a16="http://schemas.microsoft.com/office/drawing/2014/main" id="{50E6E625-6D6E-422A-69DB-178C84F7F568}"/>
              </a:ext>
            </a:extLst>
          </p:cNvPr>
          <p:cNvPicPr>
            <a:picLocks noChangeAspect="1"/>
          </p:cNvPicPr>
          <p:nvPr/>
        </p:nvPicPr>
        <p:blipFill>
          <a:blip r:embed="rId2"/>
          <a:stretch>
            <a:fillRect/>
          </a:stretch>
        </p:blipFill>
        <p:spPr>
          <a:xfrm>
            <a:off x="2057400" y="2897013"/>
            <a:ext cx="5257800" cy="1063973"/>
          </a:xfrm>
          <a:prstGeom prst="rect">
            <a:avLst/>
          </a:prstGeom>
        </p:spPr>
      </p:pic>
      <p:sp>
        <p:nvSpPr>
          <p:cNvPr id="10" name="TextBox 9">
            <a:extLst>
              <a:ext uri="{FF2B5EF4-FFF2-40B4-BE49-F238E27FC236}">
                <a16:creationId xmlns:a16="http://schemas.microsoft.com/office/drawing/2014/main" id="{7760B1FE-5E6A-5646-3C03-55F3A5A76680}"/>
              </a:ext>
            </a:extLst>
          </p:cNvPr>
          <p:cNvSpPr txBox="1"/>
          <p:nvPr/>
        </p:nvSpPr>
        <p:spPr>
          <a:xfrm>
            <a:off x="457200" y="3983889"/>
            <a:ext cx="8229600" cy="1200329"/>
          </a:xfrm>
          <a:prstGeom prst="rect">
            <a:avLst/>
          </a:prstGeom>
          <a:noFill/>
        </p:spPr>
        <p:txBody>
          <a:bodyPr wrap="square">
            <a:spAutoFit/>
          </a:bodyPr>
          <a:lstStyle/>
          <a:p>
            <a:pPr>
              <a:defRPr sz="2800"/>
            </a:pPr>
            <a:r>
              <a:rPr lang="en-IN" sz="2400" dirty="0"/>
              <a:t>Under </a:t>
            </a:r>
            <a:r>
              <a:rPr lang="en-IN" sz="2400" b="1" dirty="0"/>
              <a:t>STAT</a:t>
            </a:r>
            <a:r>
              <a:rPr lang="en-US" sz="2400" b="1" dirty="0"/>
              <a:t>→</a:t>
            </a:r>
            <a:r>
              <a:rPr lang="en-IN" sz="2400" b="1" dirty="0"/>
              <a:t>TESTS</a:t>
            </a:r>
            <a:r>
              <a:rPr lang="en-IN" sz="2400" dirty="0"/>
              <a:t> choose option </a:t>
            </a:r>
            <a:r>
              <a:rPr lang="en-IN" sz="2400" b="1" dirty="0"/>
              <a:t>2-SampFTest</a:t>
            </a:r>
            <a:r>
              <a:rPr lang="en-IN" sz="2400" dirty="0"/>
              <a:t>. Because we have sample statistics and not the original data, choose </a:t>
            </a:r>
            <a:r>
              <a:rPr lang="en-IN" sz="2400" b="1" dirty="0"/>
              <a:t>Stats</a:t>
            </a:r>
            <a:r>
              <a:rPr lang="en-IN" sz="2400" dirty="0"/>
              <a:t> and enter the appropriate values along with</a:t>
            </a:r>
            <a:endParaRPr lang="ar-AE" sz="2400" dirty="0"/>
          </a:p>
        </p:txBody>
      </p:sp>
      <p:pic>
        <p:nvPicPr>
          <p:cNvPr id="12" name="Picture 11" descr="less than sigma sub 2">
            <a:extLst>
              <a:ext uri="{FF2B5EF4-FFF2-40B4-BE49-F238E27FC236}">
                <a16:creationId xmlns:a16="http://schemas.microsoft.com/office/drawing/2014/main" id="{5956D7B6-18F9-0FCC-BF25-B3B20180733A}"/>
              </a:ext>
            </a:extLst>
          </p:cNvPr>
          <p:cNvPicPr>
            <a:picLocks noChangeAspect="1"/>
          </p:cNvPicPr>
          <p:nvPr/>
        </p:nvPicPr>
        <p:blipFill>
          <a:blip r:embed="rId3"/>
          <a:stretch>
            <a:fillRect/>
          </a:stretch>
        </p:blipFill>
        <p:spPr>
          <a:xfrm>
            <a:off x="6019800" y="4736858"/>
            <a:ext cx="609600" cy="470263"/>
          </a:xfrm>
          <a:prstGeom prst="rect">
            <a:avLst/>
          </a:prstGeom>
        </p:spPr>
      </p:pic>
      <p:sp>
        <p:nvSpPr>
          <p:cNvPr id="8" name="TextBox 7">
            <a:extLst>
              <a:ext uri="{FF2B5EF4-FFF2-40B4-BE49-F238E27FC236}">
                <a16:creationId xmlns:a16="http://schemas.microsoft.com/office/drawing/2014/main" id="{1FD7630F-CAAC-313E-6F35-1990311936D7}"/>
              </a:ext>
            </a:extLst>
          </p:cNvPr>
          <p:cNvSpPr txBox="1"/>
          <p:nvPr/>
        </p:nvSpPr>
        <p:spPr>
          <a:xfrm>
            <a:off x="446314" y="5121715"/>
            <a:ext cx="7935686" cy="461665"/>
          </a:xfrm>
          <a:prstGeom prst="rect">
            <a:avLst/>
          </a:prstGeom>
          <a:noFill/>
        </p:spPr>
        <p:txBody>
          <a:bodyPr wrap="square">
            <a:spAutoFit/>
          </a:bodyPr>
          <a:lstStyle/>
          <a:p>
            <a:r>
              <a:rPr lang="en-US" sz="2400" dirty="0"/>
              <a:t>for a left-tailed test as shown in the following screenshot.</a:t>
            </a:r>
            <a:endParaRPr lang="en-IN"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7</a:t>
            </a:r>
            <a:endParaRPr dirty="0"/>
          </a:p>
        </p:txBody>
      </p:sp>
      <p:pic>
        <p:nvPicPr>
          <p:cNvPr id="5" name="Content Placeholder 4" descr="A screenshot shows the input for a 2 SampFTest, as displayed on a calculator screen. It is titled, 2 SampFTest. The first line reads, Inpt is Data Stats with Stats selected. The second line reads, S x 1 is 184.5453. The third line reads n 1 is 15. The fourth line reads S x 2 is 214.2965. The fifth line reads n 2 is 14. The sixth line reads sigma 1 is not equals sigma 2, less than sigma 2, greater than sigma 2 with less than sigma 2 selected. The seventh line reads Calculate Draw.">
            <a:extLst>
              <a:ext uri="{FF2B5EF4-FFF2-40B4-BE49-F238E27FC236}">
                <a16:creationId xmlns:a16="http://schemas.microsoft.com/office/drawing/2014/main" id="{F414E8D0-1F5F-4E7E-8F39-443BE2D5EAE8}"/>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516480" y="2058653"/>
            <a:ext cx="4111040" cy="2740693"/>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Choosing </a:t>
            </a:r>
            <a:r>
              <a:rPr sz="2800" b="1" dirty="0"/>
              <a:t>Calculate</a:t>
            </a:r>
            <a:r>
              <a:rPr sz="2800" dirty="0"/>
              <a:t> produces the following screenshot showing the alternative hypothesis, the </a:t>
            </a:r>
            <a:r>
              <a:rPr lang="en-US" sz="2800" i="1" dirty="0"/>
              <a:t>F</a:t>
            </a:r>
            <a:r>
              <a:rPr sz="2800" dirty="0"/>
              <a:t>-test statistic, and the </a:t>
            </a:r>
            <a:r>
              <a:rPr lang="en-US" i="1" dirty="0"/>
              <a:t>p</a:t>
            </a:r>
            <a:r>
              <a:rPr sz="2800" dirty="0"/>
              <a:t>-value. Notice the other lines repeat the statistics we entered.</a:t>
            </a:r>
          </a:p>
        </p:txBody>
      </p:sp>
      <p:pic>
        <p:nvPicPr>
          <p:cNvPr id="4" name="Content Placeholder 4" descr="A screenshot shows the output for a 2 SampFTest, as displayed on a calculator screen. It is titled, 2 SampFTest. The first line reads, sigma 1 less than sigma 2. The second line reads, F equals .7416104182. The third line reads p equals .2926964347. The fourth line reads S x 1 equals 184.5453.  equals The fifth line reads S x 2 equals 214.2965. The sixth line reads n1 equals 15 with downward arrow at the front.">
            <a:extLst>
              <a:ext uri="{FF2B5EF4-FFF2-40B4-BE49-F238E27FC236}">
                <a16:creationId xmlns:a16="http://schemas.microsoft.com/office/drawing/2014/main" id="{B8B4440D-43E9-4584-8D18-C1B47BE45F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2959092"/>
            <a:ext cx="4571622" cy="304774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pPr>
              <a:defRPr sz="2800"/>
            </a:pPr>
            <a:r>
              <a:rPr sz="2800" dirty="0"/>
              <a:t>For instructions on performing a two sample </a:t>
            </a:r>
            <a:r>
              <a:rPr lang="en-US" sz="2800" i="1" dirty="0"/>
              <a:t>F</a:t>
            </a:r>
            <a:r>
              <a:rPr sz="2800" dirty="0"/>
              <a:t>-test, please visit stat.hawkeslearning.com and navigate to </a:t>
            </a:r>
            <a:r>
              <a:rPr b="1" dirty="0"/>
              <a:t>Technology Instructions </a:t>
            </a:r>
            <a:r>
              <a:rPr lang="en-US" b="1" dirty="0"/>
              <a:t>→</a:t>
            </a:r>
            <a:r>
              <a:rPr b="1" dirty="0"/>
              <a:t> Hypothesis Testing </a:t>
            </a:r>
            <a:r>
              <a:rPr lang="en-US" b="1" dirty="0"/>
              <a:t>→</a:t>
            </a:r>
            <a:r>
              <a:rPr b="1" dirty="0"/>
              <a:t> Two Sample F-Test</a:t>
            </a:r>
            <a:r>
              <a:rPr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b="1"/>
            </a:pPr>
            <a:r>
              <a:rPr sz="2400" dirty="0"/>
              <a:t>Step 4: Draw a conclusion and interpret the decision.</a:t>
            </a:r>
          </a:p>
          <a:p>
            <a:pPr>
              <a:defRPr sz="2800"/>
            </a:pPr>
            <a:r>
              <a:rPr sz="2400" dirty="0"/>
              <a:t>We can use either rejection regions or </a:t>
            </a:r>
            <a:r>
              <a:rPr lang="en-US" sz="2400" i="1" dirty="0"/>
              <a:t>p</a:t>
            </a:r>
            <a:r>
              <a:rPr sz="2400" dirty="0"/>
              <a:t>-values to determine the conclusion to the hypothesis test.</a:t>
            </a:r>
          </a:p>
          <a:p>
            <a:pPr>
              <a:defRPr b="1"/>
            </a:pPr>
            <a:r>
              <a:rPr sz="2400" dirty="0"/>
              <a:t>Method 1: Rejection Regions</a:t>
            </a:r>
          </a:p>
          <a:p>
            <a:pPr>
              <a:defRPr sz="2800"/>
            </a:pPr>
            <a:r>
              <a:rPr sz="2400" dirty="0"/>
              <a:t>Looking at the alternative hypothesis, we see that this is a left-tailed test. The critical </a:t>
            </a:r>
            <a:r>
              <a:rPr lang="en-US" sz="2400" i="1" dirty="0"/>
              <a:t>F</a:t>
            </a:r>
            <a:r>
              <a:rPr sz="2400" dirty="0"/>
              <a:t>-value for a left-tailed test</a:t>
            </a:r>
            <a:r>
              <a:rPr lang="en-IN" sz="2400" dirty="0"/>
              <a:t> is </a:t>
            </a:r>
            <a:r>
              <a:rPr lang="en-US" sz="2400" dirty="0"/>
              <a:t>        </a:t>
            </a:r>
          </a:p>
        </p:txBody>
      </p:sp>
      <p:pic>
        <p:nvPicPr>
          <p:cNvPr id="11" name="Picture 10" descr="F sub open parenthesis 1 minus alpha close parenthesis.">
            <a:extLst>
              <a:ext uri="{FF2B5EF4-FFF2-40B4-BE49-F238E27FC236}">
                <a16:creationId xmlns:a16="http://schemas.microsoft.com/office/drawing/2014/main" id="{54A644D6-8722-D5ED-F1C0-6EA9212ECC8E}"/>
              </a:ext>
            </a:extLst>
          </p:cNvPr>
          <p:cNvPicPr>
            <a:picLocks noChangeAspect="1"/>
          </p:cNvPicPr>
          <p:nvPr/>
        </p:nvPicPr>
        <p:blipFill>
          <a:blip r:embed="rId2"/>
          <a:stretch>
            <a:fillRect/>
          </a:stretch>
        </p:blipFill>
        <p:spPr>
          <a:xfrm>
            <a:off x="7010400" y="3124200"/>
            <a:ext cx="685800" cy="419548"/>
          </a:xfrm>
          <a:prstGeom prst="rect">
            <a:avLst/>
          </a:prstGeom>
        </p:spPr>
      </p:pic>
      <p:sp>
        <p:nvSpPr>
          <p:cNvPr id="6" name="TextBox 5">
            <a:extLst>
              <a:ext uri="{FF2B5EF4-FFF2-40B4-BE49-F238E27FC236}">
                <a16:creationId xmlns:a16="http://schemas.microsoft.com/office/drawing/2014/main" id="{E942C033-72EB-FF5B-46E5-65162EBE69D1}"/>
              </a:ext>
            </a:extLst>
          </p:cNvPr>
          <p:cNvSpPr txBox="1"/>
          <p:nvPr/>
        </p:nvSpPr>
        <p:spPr>
          <a:xfrm>
            <a:off x="471576" y="3512820"/>
            <a:ext cx="8215223" cy="1569660"/>
          </a:xfrm>
          <a:prstGeom prst="rect">
            <a:avLst/>
          </a:prstGeom>
          <a:noFill/>
        </p:spPr>
        <p:txBody>
          <a:bodyPr wrap="square">
            <a:spAutoFit/>
          </a:bodyPr>
          <a:lstStyle/>
          <a:p>
            <a:r>
              <a:rPr lang="en-IN" sz="2400" dirty="0"/>
              <a:t>so we will use the section of the </a:t>
            </a:r>
            <a:r>
              <a:rPr lang="en-IN" sz="2400" i="1" dirty="0"/>
              <a:t>F</a:t>
            </a:r>
            <a:r>
              <a:rPr lang="en-IN" sz="2400" dirty="0"/>
              <a:t> table for an area of 1</a:t>
            </a:r>
            <a:r>
              <a:rPr lang="en-IN" sz="2400" dirty="0">
                <a:latin typeface="Calibri" panose="020F0502020204030204" pitchFamily="34" charset="0"/>
                <a:ea typeface="Calibri" panose="020F0502020204030204" pitchFamily="34" charset="0"/>
                <a:cs typeface="Calibri" panose="020F0502020204030204" pitchFamily="34" charset="0"/>
              </a:rPr>
              <a:t>−</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dirty="0">
                <a:latin typeface="Calibri" panose="020F0502020204030204" pitchFamily="34" charset="0"/>
                <a:ea typeface="Calibri" panose="020F0502020204030204" pitchFamily="34" charset="0"/>
                <a:cs typeface="Calibri" panose="020F0502020204030204" pitchFamily="34" charset="0"/>
              </a:rPr>
              <a:t>=0.90</a:t>
            </a:r>
            <a:r>
              <a:rPr lang="en-IN" sz="2400" dirty="0"/>
              <a:t> in the right tail of the distribution. Using</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4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400" baseline="-25000" dirty="0">
                <a:solidFill>
                  <a:srgbClr val="366092"/>
                </a:solidFill>
              </a:rPr>
              <a:t>1</a:t>
            </a:r>
            <a:r>
              <a:rPr lang="en-US" sz="2400" dirty="0">
                <a:solidFill>
                  <a:srgbClr val="366092"/>
                </a:solidFill>
              </a:rPr>
              <a:t> = </a:t>
            </a:r>
            <a:r>
              <a:rPr lang="en-US" sz="24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400" baseline="-25000" dirty="0">
                <a:solidFill>
                  <a:srgbClr val="366092"/>
                </a:solidFill>
              </a:rPr>
              <a:t>1</a:t>
            </a:r>
            <a:r>
              <a:rPr lang="en-US" sz="2400" dirty="0">
                <a:solidFill>
                  <a:srgbClr val="366092"/>
                </a:solidFill>
              </a:rPr>
              <a:t> </a:t>
            </a:r>
            <a:r>
              <a:rPr lang="en-US" sz="2400" dirty="0">
                <a:solidFill>
                  <a:srgbClr val="366092"/>
                </a:solidFill>
                <a:latin typeface="Calibri" panose="020F0502020204030204" pitchFamily="34" charset="0"/>
                <a:ea typeface="Calibri" panose="020F0502020204030204" pitchFamily="34" charset="0"/>
                <a:cs typeface="Calibri" panose="020F0502020204030204" pitchFamily="34" charset="0"/>
              </a:rPr>
              <a:t>− 1 = 14</a:t>
            </a:r>
            <a:r>
              <a:rPr lang="ar-AE" sz="2400" dirty="0">
                <a:solidFill>
                  <a:srgbClr val="366092"/>
                </a:solidFill>
              </a:rPr>
              <a:t> </a:t>
            </a:r>
            <a:r>
              <a:rPr lang="en-IN" sz="2400" dirty="0">
                <a:solidFill>
                  <a:srgbClr val="366092"/>
                </a:solidFill>
              </a:rPr>
              <a:t>degrees of freedom for the numerator and</a:t>
            </a:r>
            <a:r>
              <a:rPr lang="en-US" sz="2400" i="1" dirty="0">
                <a:solidFill>
                  <a:srgbClr val="366092"/>
                </a:solidFill>
                <a:latin typeface="Calibri" panose="020F0502020204030204" pitchFamily="34" charset="0"/>
                <a:ea typeface="Calibri" panose="020F0502020204030204" pitchFamily="34" charset="0"/>
                <a:cs typeface="Calibri" panose="020F0502020204030204" pitchFamily="34" charset="0"/>
              </a:rPr>
              <a:t> </a:t>
            </a:r>
            <a:r>
              <a:rPr lang="en-US" sz="24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400" baseline="-25000" dirty="0">
                <a:solidFill>
                  <a:srgbClr val="366092"/>
                </a:solidFill>
              </a:rPr>
              <a:t>2</a:t>
            </a:r>
            <a:r>
              <a:rPr lang="en-US" sz="2400" dirty="0">
                <a:solidFill>
                  <a:srgbClr val="366092"/>
                </a:solidFill>
              </a:rPr>
              <a:t> = </a:t>
            </a:r>
            <a:r>
              <a:rPr lang="en-US" sz="24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400" baseline="-25000" dirty="0">
                <a:solidFill>
                  <a:srgbClr val="366092"/>
                </a:solidFill>
              </a:rPr>
              <a:t>2</a:t>
            </a:r>
            <a:r>
              <a:rPr lang="en-US" sz="2400" dirty="0">
                <a:solidFill>
                  <a:srgbClr val="366092"/>
                </a:solidFill>
              </a:rPr>
              <a:t> </a:t>
            </a:r>
            <a:r>
              <a:rPr lang="en-US" sz="2400" dirty="0">
                <a:solidFill>
                  <a:srgbClr val="366092"/>
                </a:solidFill>
                <a:latin typeface="Calibri" panose="020F0502020204030204" pitchFamily="34" charset="0"/>
                <a:ea typeface="Calibri" panose="020F0502020204030204" pitchFamily="34" charset="0"/>
                <a:cs typeface="Calibri" panose="020F0502020204030204" pitchFamily="34" charset="0"/>
              </a:rPr>
              <a:t>− 1 = 13 </a:t>
            </a:r>
            <a:r>
              <a:rPr lang="en-IN" sz="2400" dirty="0">
                <a:solidFill>
                  <a:srgbClr val="366092"/>
                </a:solidFill>
              </a:rPr>
              <a:t>degrees of freedom for the denominator, we find that</a:t>
            </a:r>
          </a:p>
        </p:txBody>
      </p:sp>
      <p:pic>
        <p:nvPicPr>
          <p:cNvPr id="8" name="Picture 7" descr="F sub open parenthesis 1 minus alpha close parenthesis equals F sub 0.900 equals 0.4909.">
            <a:extLst>
              <a:ext uri="{FF2B5EF4-FFF2-40B4-BE49-F238E27FC236}">
                <a16:creationId xmlns:a16="http://schemas.microsoft.com/office/drawing/2014/main" id="{36F875AD-1DDD-13E9-03AC-4D2D0352A920}"/>
              </a:ext>
            </a:extLst>
          </p:cNvPr>
          <p:cNvPicPr>
            <a:picLocks noChangeAspect="1"/>
          </p:cNvPicPr>
          <p:nvPr/>
        </p:nvPicPr>
        <p:blipFill>
          <a:blip r:embed="rId3"/>
          <a:stretch>
            <a:fillRect/>
          </a:stretch>
        </p:blipFill>
        <p:spPr>
          <a:xfrm>
            <a:off x="583541" y="5065925"/>
            <a:ext cx="2616859" cy="443388"/>
          </a:xfrm>
          <a:prstGeom prst="rect">
            <a:avLst/>
          </a:prstGeom>
        </p:spPr>
      </p:pic>
      <p:sp>
        <p:nvSpPr>
          <p:cNvPr id="9" name="TextBox 8">
            <a:extLst>
              <a:ext uri="{FF2B5EF4-FFF2-40B4-BE49-F238E27FC236}">
                <a16:creationId xmlns:a16="http://schemas.microsoft.com/office/drawing/2014/main" id="{AD2C5B30-6B89-982F-0098-52E55B796595}"/>
              </a:ext>
            </a:extLst>
          </p:cNvPr>
          <p:cNvSpPr txBox="1"/>
          <p:nvPr/>
        </p:nvSpPr>
        <p:spPr>
          <a:xfrm>
            <a:off x="457199" y="5483794"/>
            <a:ext cx="8229599" cy="461665"/>
          </a:xfrm>
          <a:prstGeom prst="rect">
            <a:avLst/>
          </a:prstGeom>
          <a:noFill/>
        </p:spPr>
        <p:txBody>
          <a:bodyPr wrap="square">
            <a:spAutoFit/>
          </a:bodyPr>
          <a:lstStyle/>
          <a:p>
            <a:pPr>
              <a:defRPr sz="2800"/>
            </a:pPr>
            <a:r>
              <a:rPr lang="en-US" sz="2400" dirty="0"/>
              <a:t>Therefore, we will reject the null hypothesis if </a:t>
            </a:r>
            <a:r>
              <a:rPr lang="en-US" sz="2400" i="1" dirty="0"/>
              <a:t>F</a:t>
            </a:r>
            <a:r>
              <a:rPr lang="en-US" sz="2400" dirty="0">
                <a:latin typeface="Calibri" panose="020F0502020204030204" pitchFamily="34" charset="0"/>
                <a:ea typeface="Calibri" panose="020F0502020204030204" pitchFamily="34" charset="0"/>
                <a:cs typeface="Calibri" panose="020F0502020204030204" pitchFamily="34" charset="0"/>
              </a:rPr>
              <a:t> ≤ 0.4909</a:t>
            </a:r>
            <a:r>
              <a:rPr lang="en-US" sz="24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10</a:t>
            </a:r>
            <a:endParaRPr dirty="0"/>
          </a:p>
        </p:txBody>
      </p:sp>
      <p:pic>
        <p:nvPicPr>
          <p:cNvPr id="5" name="Content Placeholder 4" descr="An F distribution graph with  14 degrees of freedom in the numerator and  13 degrees of freedom in the denominator. The graph is skewed to the right along the horizontal axis labeled &quot;F.&quot; The point on the horizontal axis, lying slightly left of the peak of the curve, is marked with the critical value as &quot;  F sub 0.900 equals 0.4909.&quot; The static value is marked at &quot; 0.7416.&quot; The distribution curve to the left of the critical value is shaded and labeled &quot;alpha equals 0.10.&quot; The region to the left of the critical value is labeled &quot;Reject  H sub 0&quot; and to the right is labeled &quot;Fail to Reject  H sub 0.&quot;">
            <a:extLst>
              <a:ext uri="{FF2B5EF4-FFF2-40B4-BE49-F238E27FC236}">
                <a16:creationId xmlns:a16="http://schemas.microsoft.com/office/drawing/2014/main" id="{708A577C-C8DA-47C1-BA20-0B7BB3CFC2E6}"/>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57375" y="1507331"/>
            <a:ext cx="5429250" cy="40005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Sir Ronald Fisher (1890‒1962)</a:t>
            </a:r>
          </a:p>
        </p:txBody>
      </p:sp>
      <p:sp>
        <p:nvSpPr>
          <p:cNvPr id="3" name="Text Placeholder 2"/>
          <p:cNvSpPr>
            <a:spLocks noGrp="1"/>
          </p:cNvSpPr>
          <p:nvPr>
            <p:ph type="body" sz="quarter" idx="10"/>
          </p:nvPr>
        </p:nvSpPr>
        <p:spPr>
          <a:xfrm>
            <a:off x="457200" y="1082078"/>
            <a:ext cx="8229600" cy="4632922"/>
          </a:xfrm>
        </p:spPr>
        <p:txBody>
          <a:bodyPr>
            <a:normAutofit fontScale="92500" lnSpcReduction="20000"/>
          </a:bodyPr>
          <a:lstStyle/>
          <a:p>
            <a:r>
              <a:rPr sz="2800" dirty="0"/>
              <a:t>In 1912 Fisher graduated from the University of Cambridge in mathematics. After leaving Cambridge he had no means of support so he worked on a farm in Canada for a few months. He returned to England and took a job as a statistician. After World War I broke out he tried to enlist but was rejected because of poor eyesight. Fisher then taught mathematics and physics at several English schools until 1919 when he took a position at the </a:t>
            </a:r>
            <a:r>
              <a:rPr sz="2800" dirty="0" err="1"/>
              <a:t>Rothamasted</a:t>
            </a:r>
            <a:r>
              <a:rPr sz="2800" dirty="0"/>
              <a:t> Agricultural Experiment Station as chief statistician. As a consequence of taking this position he worked many agricultural experiments. One of his most significant contributions to statistics is the concept of randomization and analysis of variance. Using Fisher’s methods, more than one factor can be studied in an experiment.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Because 0.7416 &gt; 0.4909, the test statistic is not in the rejection region, so we must fail to reject the null hypothesis.</a:t>
            </a:r>
          </a:p>
          <a:p>
            <a:pPr>
              <a:defRPr sz="2800" b="1"/>
            </a:pPr>
            <a:r>
              <a:rPr lang="en-US" sz="2800" dirty="0"/>
              <a:t>Method 2: </a:t>
            </a:r>
            <a:r>
              <a:rPr lang="en-US" sz="2800" i="1" dirty="0"/>
              <a:t>p</a:t>
            </a:r>
            <a:r>
              <a:rPr lang="en-US" sz="2800" dirty="0"/>
              <a:t>-Values</a:t>
            </a:r>
          </a:p>
          <a:p>
            <a:r>
              <a:rPr lang="en-US" sz="2800" i="1" dirty="0"/>
              <a:t>P</a:t>
            </a:r>
            <a:r>
              <a:rPr lang="en-US" sz="2800" dirty="0"/>
              <a:t>-values for the </a:t>
            </a:r>
            <a:r>
              <a:rPr lang="en-US" sz="2800" i="1" dirty="0"/>
              <a:t>F</a:t>
            </a:r>
            <a:r>
              <a:rPr lang="en-US" sz="2800" dirty="0"/>
              <a:t>-test must be found using technology. We will show the calculator method here. Other methods of technology can be found at stat.hawkeslearning.com.</a:t>
            </a:r>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11.5.1: Hypothesis Test for Two Population Variances (Left-Tailed)</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b="1"/>
            </a:pPr>
            <a:r>
              <a:rPr lang="en-US" sz="2800" dirty="0"/>
              <a:t>TI-83/84 Plus:</a:t>
            </a:r>
          </a:p>
          <a:p>
            <a:pPr>
              <a:defRPr sz="2800"/>
            </a:pPr>
            <a:r>
              <a:rPr lang="en-US" sz="2800" dirty="0"/>
              <a:t>The </a:t>
            </a:r>
            <a:r>
              <a:rPr lang="en-US" sz="2800" i="1" dirty="0"/>
              <a:t>p</a:t>
            </a:r>
            <a:r>
              <a:rPr lang="en-US" sz="2800" dirty="0"/>
              <a:t>-value shown in the output screenshot in Step 3 is approximately 0.2927. Since 0.2927 is greater than </a:t>
            </a:r>
            <a:r>
              <a:rPr lang="en-US" i="1" dirty="0">
                <a:ea typeface="Calibri" panose="020F0502020204030204" pitchFamily="34" charset="0"/>
                <a:cs typeface="Calibri" panose="020F0502020204030204" pitchFamily="34" charset="0"/>
              </a:rPr>
              <a:t>α</a:t>
            </a:r>
            <a:r>
              <a:rPr lang="en-US" sz="2800" dirty="0"/>
              <a:t> = 0.10, we must fail to reject the null hypothesis.</a:t>
            </a:r>
          </a:p>
          <a:p>
            <a:r>
              <a:rPr lang="en-US" sz="2800" b="1" dirty="0"/>
              <a:t>Interpretation:</a:t>
            </a:r>
            <a:r>
              <a:rPr lang="en-US" sz="2800" dirty="0"/>
              <a:t> Thus, at the 0.10 level of significance, the evidence does not support the graduate student's claim that the values of professors' cars have a smaller variance than the values of students' cars.</a:t>
            </a:r>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dirty="0"/>
          </a:p>
        </p:txBody>
      </p:sp>
      <p:sp>
        <p:nvSpPr>
          <p:cNvPr id="3" name="Text Placeholder 2"/>
          <p:cNvSpPr>
            <a:spLocks noGrp="1"/>
          </p:cNvSpPr>
          <p:nvPr>
            <p:ph type="body" sz="quarter" idx="10"/>
          </p:nvPr>
        </p:nvSpPr>
        <p:spPr>
          <a:xfrm>
            <a:off x="457200" y="1082078"/>
            <a:ext cx="8229600" cy="1889722"/>
          </a:xfrm>
        </p:spPr>
        <p:txBody>
          <a:bodyPr>
            <a:normAutofit fontScale="92500" lnSpcReduction="10000"/>
          </a:bodyPr>
          <a:lstStyle/>
          <a:p>
            <a:pPr>
              <a:defRPr sz="2800"/>
            </a:pPr>
            <a:r>
              <a:rPr sz="2800" dirty="0"/>
              <a:t>For</a:t>
            </a:r>
            <a:r>
              <a:rPr lang="en-US" sz="2800" dirty="0"/>
              <a:t> further</a:t>
            </a:r>
            <a:r>
              <a:rPr sz="2800" dirty="0"/>
              <a:t> instructions on performi</a:t>
            </a:r>
            <a:r>
              <a:rPr lang="en-US" sz="2800" dirty="0"/>
              <a:t>ng a hypothesis test for two population variances using a TI-83/84 Plus calculator or other technology</a:t>
            </a:r>
            <a:r>
              <a:rPr sz="2800" dirty="0"/>
              <a:t>, please visit stat.hawkeslearning.com and navigate to </a:t>
            </a:r>
            <a:r>
              <a:rPr b="1" dirty="0"/>
              <a:t>Technology Instructions </a:t>
            </a:r>
            <a:r>
              <a:rPr lang="en-US" b="1" dirty="0"/>
              <a:t>→</a:t>
            </a:r>
            <a:r>
              <a:rPr b="1" dirty="0"/>
              <a:t> Hypothesis Testing </a:t>
            </a:r>
            <a:r>
              <a:rPr lang="en-US" b="1" dirty="0"/>
              <a:t>→</a:t>
            </a:r>
            <a:r>
              <a:rPr b="1" dirty="0"/>
              <a:t> Two Sample </a:t>
            </a:r>
            <a:r>
              <a:rPr b="1" i="1" dirty="0"/>
              <a:t>F</a:t>
            </a:r>
            <a:r>
              <a:rPr b="1" dirty="0"/>
              <a:t>-Test</a:t>
            </a:r>
            <a:r>
              <a:rPr sz="2800" dirty="0"/>
              <a:t>.</a:t>
            </a:r>
          </a:p>
        </p:txBody>
      </p:sp>
    </p:spTree>
    <p:extLst>
      <p:ext uri="{BB962C8B-B14F-4D97-AF65-F5344CB8AC3E}">
        <p14:creationId xmlns:p14="http://schemas.microsoft.com/office/powerpoint/2010/main" val="3146651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11.5.2: Hypothesis Test for Two Population Variances (Right-Tailed)</a:t>
            </a:r>
            <a:r>
              <a:rPr lang="en-US" baseline="-25000" dirty="0"/>
              <a:t>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Suppose that a quality control inspector believes that the candy-making machines on Assembly Line A are not adjusted properly. She thinks that the variance in the sizes of the candy produced by Assembly Line A is greater than the variance in the sizes of the candy produced by Assembly Line B. A random sample of 20 pieces of candy is taken from each assembly line and measured. The sizes of the candy from Assembly Line A have a sample variance of 1.45, while the sizes of the candy from Assembly Line B have a sample variance of 0.47. Using a 0.01 level of significance, perform a hypothesis test to test the quality control inspector's claim. Assume that both populations are normally distributed.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hypotheses.</a:t>
            </a:r>
          </a:p>
          <a:p>
            <a:pPr>
              <a:defRPr sz="2800"/>
            </a:pPr>
            <a:r>
              <a:rPr sz="2800" dirty="0"/>
              <a:t>Let's represent the population variance for Assembly Line A as</a:t>
            </a:r>
          </a:p>
        </p:txBody>
      </p:sp>
      <p:pic>
        <p:nvPicPr>
          <p:cNvPr id="22" name="Picture 21" descr="sigma sub 1 squared ">
            <a:extLst>
              <a:ext uri="{FF2B5EF4-FFF2-40B4-BE49-F238E27FC236}">
                <a16:creationId xmlns:a16="http://schemas.microsoft.com/office/drawing/2014/main" id="{A3CD144F-469A-0D68-B54C-2C0E1194FD8C}"/>
              </a:ext>
            </a:extLst>
          </p:cNvPr>
          <p:cNvPicPr>
            <a:picLocks noChangeAspect="1"/>
          </p:cNvPicPr>
          <p:nvPr/>
        </p:nvPicPr>
        <p:blipFill>
          <a:blip r:embed="rId2"/>
          <a:stretch>
            <a:fillRect/>
          </a:stretch>
        </p:blipFill>
        <p:spPr>
          <a:xfrm>
            <a:off x="1937682" y="2500730"/>
            <a:ext cx="438151" cy="511177"/>
          </a:xfrm>
          <a:prstGeom prst="rect">
            <a:avLst/>
          </a:prstGeom>
        </p:spPr>
      </p:pic>
      <p:sp>
        <p:nvSpPr>
          <p:cNvPr id="20" name="TextBox 19">
            <a:extLst>
              <a:ext uri="{FF2B5EF4-FFF2-40B4-BE49-F238E27FC236}">
                <a16:creationId xmlns:a16="http://schemas.microsoft.com/office/drawing/2014/main" id="{B24481DB-0643-830E-1BCF-517BB69FD91F}"/>
              </a:ext>
            </a:extLst>
          </p:cNvPr>
          <p:cNvSpPr txBox="1"/>
          <p:nvPr/>
        </p:nvSpPr>
        <p:spPr>
          <a:xfrm>
            <a:off x="2352675" y="2487806"/>
            <a:ext cx="6562725" cy="523220"/>
          </a:xfrm>
          <a:prstGeom prst="rect">
            <a:avLst/>
          </a:prstGeom>
          <a:noFill/>
        </p:spPr>
        <p:txBody>
          <a:bodyPr wrap="square">
            <a:spAutoFit/>
          </a:bodyPr>
          <a:lstStyle/>
          <a:p>
            <a:r>
              <a:rPr lang="en-US" sz="2800" dirty="0"/>
              <a:t>and the population variance for Assembly</a:t>
            </a:r>
            <a:endParaRPr lang="en-IN" sz="2800" dirty="0"/>
          </a:p>
        </p:txBody>
      </p:sp>
      <p:sp>
        <p:nvSpPr>
          <p:cNvPr id="16" name="TextBox 15">
            <a:extLst>
              <a:ext uri="{FF2B5EF4-FFF2-40B4-BE49-F238E27FC236}">
                <a16:creationId xmlns:a16="http://schemas.microsoft.com/office/drawing/2014/main" id="{5A372785-C064-0FCA-0B67-732C11A9C6E9}"/>
              </a:ext>
            </a:extLst>
          </p:cNvPr>
          <p:cNvSpPr txBox="1"/>
          <p:nvPr/>
        </p:nvSpPr>
        <p:spPr>
          <a:xfrm>
            <a:off x="447675" y="2931053"/>
            <a:ext cx="1752600" cy="523220"/>
          </a:xfrm>
          <a:prstGeom prst="rect">
            <a:avLst/>
          </a:prstGeom>
          <a:noFill/>
        </p:spPr>
        <p:txBody>
          <a:bodyPr wrap="square">
            <a:spAutoFit/>
          </a:bodyPr>
          <a:lstStyle/>
          <a:p>
            <a:r>
              <a:rPr lang="en-IN" sz="2800" dirty="0"/>
              <a:t>Line B as </a:t>
            </a:r>
          </a:p>
        </p:txBody>
      </p:sp>
      <p:pic>
        <p:nvPicPr>
          <p:cNvPr id="18" name="Picture 17" descr="sigma sub 2 squared .">
            <a:extLst>
              <a:ext uri="{FF2B5EF4-FFF2-40B4-BE49-F238E27FC236}">
                <a16:creationId xmlns:a16="http://schemas.microsoft.com/office/drawing/2014/main" id="{D5BF17E1-D7BC-B9B7-8EDD-9B52332F5F25}"/>
              </a:ext>
            </a:extLst>
          </p:cNvPr>
          <p:cNvPicPr>
            <a:picLocks noChangeAspect="1"/>
          </p:cNvPicPr>
          <p:nvPr/>
        </p:nvPicPr>
        <p:blipFill>
          <a:blip r:embed="rId3"/>
          <a:stretch>
            <a:fillRect/>
          </a:stretch>
        </p:blipFill>
        <p:spPr>
          <a:xfrm>
            <a:off x="1843088" y="2931053"/>
            <a:ext cx="523220" cy="523220"/>
          </a:xfrm>
          <a:prstGeom prst="rect">
            <a:avLst/>
          </a:prstGeom>
        </p:spPr>
      </p:pic>
      <p:sp>
        <p:nvSpPr>
          <p:cNvPr id="14" name="TextBox 13">
            <a:extLst>
              <a:ext uri="{FF2B5EF4-FFF2-40B4-BE49-F238E27FC236}">
                <a16:creationId xmlns:a16="http://schemas.microsoft.com/office/drawing/2014/main" id="{F6160925-7543-DDC6-E0A8-596414E0046C}"/>
              </a:ext>
            </a:extLst>
          </p:cNvPr>
          <p:cNvSpPr txBox="1"/>
          <p:nvPr/>
        </p:nvSpPr>
        <p:spPr>
          <a:xfrm>
            <a:off x="2362200" y="2932816"/>
            <a:ext cx="6553200" cy="523220"/>
          </a:xfrm>
          <a:prstGeom prst="rect">
            <a:avLst/>
          </a:prstGeom>
          <a:noFill/>
        </p:spPr>
        <p:txBody>
          <a:bodyPr wrap="square">
            <a:spAutoFit/>
          </a:bodyPr>
          <a:lstStyle/>
          <a:p>
            <a:r>
              <a:rPr lang="en-US" sz="2800" dirty="0"/>
              <a:t>Then the quality control inspector's claim</a:t>
            </a:r>
            <a:endParaRPr lang="en-IN" sz="2800" dirty="0"/>
          </a:p>
        </p:txBody>
      </p:sp>
      <p:sp>
        <p:nvSpPr>
          <p:cNvPr id="12" name="TextBox 11">
            <a:extLst>
              <a:ext uri="{FF2B5EF4-FFF2-40B4-BE49-F238E27FC236}">
                <a16:creationId xmlns:a16="http://schemas.microsoft.com/office/drawing/2014/main" id="{EE83E0D8-4C6C-CB1C-4F47-570BB2F39007}"/>
              </a:ext>
            </a:extLst>
          </p:cNvPr>
          <p:cNvSpPr txBox="1"/>
          <p:nvPr/>
        </p:nvSpPr>
        <p:spPr>
          <a:xfrm>
            <a:off x="457200" y="3303381"/>
            <a:ext cx="8382000" cy="954107"/>
          </a:xfrm>
          <a:prstGeom prst="rect">
            <a:avLst/>
          </a:prstGeom>
          <a:noFill/>
        </p:spPr>
        <p:txBody>
          <a:bodyPr wrap="square">
            <a:spAutoFit/>
          </a:bodyPr>
          <a:lstStyle/>
          <a:p>
            <a:r>
              <a:rPr lang="en-US" sz="2800" dirty="0"/>
              <a:t>that Assembly Line A has a greater variance than Assembly Line B is written mathematically as</a:t>
            </a:r>
            <a:endParaRPr lang="en-IN" sz="2800" dirty="0"/>
          </a:p>
        </p:txBody>
      </p:sp>
      <p:pic>
        <p:nvPicPr>
          <p:cNvPr id="10" name="Picture 9" descr="sigma sub 1  squared less than sigma sub 2 squared .">
            <a:extLst>
              <a:ext uri="{FF2B5EF4-FFF2-40B4-BE49-F238E27FC236}">
                <a16:creationId xmlns:a16="http://schemas.microsoft.com/office/drawing/2014/main" id="{F24C4E68-46D2-AF07-0E54-B563FBAEC81A}"/>
              </a:ext>
            </a:extLst>
          </p:cNvPr>
          <p:cNvPicPr>
            <a:picLocks noChangeAspect="1"/>
          </p:cNvPicPr>
          <p:nvPr/>
        </p:nvPicPr>
        <p:blipFill>
          <a:blip r:embed="rId4"/>
          <a:stretch>
            <a:fillRect/>
          </a:stretch>
        </p:blipFill>
        <p:spPr>
          <a:xfrm>
            <a:off x="7118394" y="3701024"/>
            <a:ext cx="1195931" cy="523220"/>
          </a:xfrm>
          <a:prstGeom prst="rect">
            <a:avLst/>
          </a:prstGeom>
        </p:spPr>
      </p:pic>
      <p:sp>
        <p:nvSpPr>
          <p:cNvPr id="8" name="TextBox 7">
            <a:extLst>
              <a:ext uri="{FF2B5EF4-FFF2-40B4-BE49-F238E27FC236}">
                <a16:creationId xmlns:a16="http://schemas.microsoft.com/office/drawing/2014/main" id="{497CE545-DF6E-FAB9-5581-44FCBD4A8B08}"/>
              </a:ext>
            </a:extLst>
          </p:cNvPr>
          <p:cNvSpPr txBox="1"/>
          <p:nvPr/>
        </p:nvSpPr>
        <p:spPr>
          <a:xfrm>
            <a:off x="457200" y="4191000"/>
            <a:ext cx="6858000" cy="523220"/>
          </a:xfrm>
          <a:prstGeom prst="rect">
            <a:avLst/>
          </a:prstGeom>
          <a:noFill/>
        </p:spPr>
        <p:txBody>
          <a:bodyPr wrap="square">
            <a:spAutoFit/>
          </a:bodyPr>
          <a:lstStyle/>
          <a:p>
            <a:r>
              <a:rPr lang="en-US" sz="2800" dirty="0"/>
              <a:t>Thus, the hypotheses are stated as follows.</a:t>
            </a:r>
            <a:endParaRPr lang="en-IN" sz="2800" dirty="0"/>
          </a:p>
        </p:txBody>
      </p:sp>
      <p:pic>
        <p:nvPicPr>
          <p:cNvPr id="5" name="Picture 4" descr="Null hypothesis H 0: sigma sub 1 squared equals sigma sub 2 squared.&#10;Alternative hypothesis H a: sigma sub 1 squared is greater than sigma sub 2 squared.">
            <a:extLst>
              <a:ext uri="{FF2B5EF4-FFF2-40B4-BE49-F238E27FC236}">
                <a16:creationId xmlns:a16="http://schemas.microsoft.com/office/drawing/2014/main" id="{98755702-155A-585E-A4B4-ADB9E3D273D3}"/>
              </a:ext>
            </a:extLst>
          </p:cNvPr>
          <p:cNvPicPr>
            <a:picLocks noChangeAspect="1"/>
          </p:cNvPicPr>
          <p:nvPr/>
        </p:nvPicPr>
        <p:blipFill>
          <a:blip r:embed="rId5"/>
          <a:stretch>
            <a:fillRect/>
          </a:stretch>
        </p:blipFill>
        <p:spPr>
          <a:xfrm>
            <a:off x="3429000" y="4814529"/>
            <a:ext cx="1750087" cy="108151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Since we are comparing the variances of two normally distributed populations using independent, simple random samples, the conditions have all been met and we can use the </a:t>
            </a:r>
            <a:r>
              <a:rPr lang="en-US" sz="2800" i="1" dirty="0"/>
              <a:t>F</a:t>
            </a:r>
            <a:r>
              <a:rPr sz="2800" dirty="0"/>
              <a:t>-test statistic. In this problem, the level of significance is </a:t>
            </a:r>
            <a:r>
              <a:rPr lang="el-GR" i="1" dirty="0">
                <a:latin typeface="Calibri" panose="020F0502020204030204" pitchFamily="34" charset="0"/>
                <a:ea typeface="Calibri" panose="020F0502020204030204" pitchFamily="34" charset="0"/>
                <a:cs typeface="Calibri" panose="020F0502020204030204" pitchFamily="34" charset="0"/>
              </a:rPr>
              <a:t>α</a:t>
            </a:r>
            <a:r>
              <a:rPr lang="en-US" sz="2800" dirty="0"/>
              <a:t> = 0.01</a:t>
            </a:r>
            <a:r>
              <a:rPr sz="28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r>
              <a:rPr sz="2800" dirty="0"/>
              <a:t>The following values were given in the problem.</a:t>
            </a:r>
          </a:p>
        </p:txBody>
      </p:sp>
      <mc:AlternateContent xmlns:mc="http://schemas.openxmlformats.org/markup-compatibility/2006" xmlns:a14="http://schemas.microsoft.com/office/drawing/2010/main">
        <mc:Choice Requires="a14">
          <p:graphicFrame>
            <p:nvGraphicFramePr>
              <p:cNvPr id="4" name="Table Placeholder 2" descr="It contains 2 columns, and presents statistical data comparing two assembly lines, A and B. For Assembly Line A, the sample size n sub 1 equals 20, and the sample variance s sub 1 squared equals 1.45. For Assembly Line B, the sample size n sub 2 equals 20, and the sample variance s sub 2 squared  equals 0.47. This data is typically used for statistical analysis, such as comparing variability between the two assembly lines.">
                <a:extLst>
                  <a:ext uri="{FF2B5EF4-FFF2-40B4-BE49-F238E27FC236}">
                    <a16:creationId xmlns:a16="http://schemas.microsoft.com/office/drawing/2014/main" id="{F1C47BCE-4C48-4626-9D7B-1AAD5E24EA18}"/>
                  </a:ext>
                </a:extLst>
              </p:cNvPr>
              <p:cNvGraphicFramePr>
                <a:graphicFrameLocks/>
              </p:cNvGraphicFramePr>
              <p:nvPr>
                <p:extLst>
                  <p:ext uri="{D42A27DB-BD31-4B8C-83A1-F6EECF244321}">
                    <p14:modId xmlns:p14="http://schemas.microsoft.com/office/powerpoint/2010/main" val="1802523203"/>
                  </p:ext>
                </p:extLst>
              </p:nvPr>
            </p:nvGraphicFramePr>
            <p:xfrm>
              <a:off x="457200" y="27432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Assembly Line A:</a:t>
                          </a:r>
                        </a:p>
                      </a:txBody>
                      <a:tcPr/>
                    </a:tc>
                    <a:tc>
                      <a:txBody>
                        <a:bodyPr/>
                        <a:lstStyle/>
                        <a:p>
                          <a:pPr algn="ctr">
                            <a:defRPr sz="1800" b="1"/>
                          </a:pPr>
                          <a:r>
                            <a:rPr dirty="0"/>
                            <a:t>Assembly Line B:</a:t>
                          </a:r>
                        </a:p>
                      </a:txBody>
                      <a:tcPr/>
                    </a:tc>
                    <a:extLst>
                      <a:ext uri="{0D108BD9-81ED-4DB2-BD59-A6C34878D82A}">
                        <a16:rowId xmlns:a16="http://schemas.microsoft.com/office/drawing/2014/main" val="10000"/>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𝑛</m:t>
                                    </m:r>
                                  </m:e>
                                  <m:sub>
                                    <m:r>
                                      <a:rPr sz="1800">
                                        <a:latin typeface="Cambria Math" panose="02040503050406030204" pitchFamily="18" charset="0"/>
                                      </a:rPr>
                                      <m:t>1</m:t>
                                    </m:r>
                                  </m:sub>
                                </m:sSub>
                                <m:r>
                                  <a:rPr sz="1800">
                                    <a:latin typeface="Cambria Math" panose="02040503050406030204" pitchFamily="18" charset="0"/>
                                  </a:rPr>
                                  <m:t>=20</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𝑛</m:t>
                                    </m:r>
                                  </m:e>
                                  <m:sub>
                                    <m:r>
                                      <a:rPr sz="1800">
                                        <a:latin typeface="Cambria Math" panose="02040503050406030204" pitchFamily="18" charset="0"/>
                                      </a:rPr>
                                      <m:t>2</m:t>
                                    </m:r>
                                  </m:sub>
                                </m:sSub>
                                <m:r>
                                  <a:rPr sz="1800">
                                    <a:latin typeface="Cambria Math" panose="02040503050406030204" pitchFamily="18" charset="0"/>
                                  </a:rPr>
                                  <m:t>=20</m:t>
                                </m:r>
                              </m:oMath>
                            </m:oMathPara>
                          </a14:m>
                          <a:endParaRP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sSubSup>
                                  <m:sSubSupPr>
                                    <m:ctrlPr>
                                      <a:rPr sz="1800" i="1">
                                        <a:latin typeface="Cambria Math" panose="02040503050406030204" pitchFamily="18" charset="0"/>
                                      </a:rPr>
                                    </m:ctrlPr>
                                  </m:sSubSupPr>
                                  <m:e>
                                    <m:r>
                                      <a:rPr sz="1800">
                                        <a:latin typeface="Cambria Math" panose="02040503050406030204" pitchFamily="18" charset="0"/>
                                      </a:rPr>
                                      <m:t>𝑠</m:t>
                                    </m:r>
                                  </m:e>
                                  <m:sub>
                                    <m:r>
                                      <a:rPr sz="1800">
                                        <a:latin typeface="Cambria Math" panose="02040503050406030204" pitchFamily="18" charset="0"/>
                                      </a:rPr>
                                      <m:t>1</m:t>
                                    </m:r>
                                  </m:sub>
                                  <m:sup>
                                    <m:r>
                                      <a:rPr sz="1800">
                                        <a:latin typeface="Cambria Math" panose="02040503050406030204" pitchFamily="18" charset="0"/>
                                      </a:rPr>
                                      <m:t>2</m:t>
                                    </m:r>
                                  </m:sup>
                                </m:sSubSup>
                                <m:r>
                                  <a:rPr sz="1800">
                                    <a:latin typeface="Cambria Math" panose="02040503050406030204" pitchFamily="18" charset="0"/>
                                  </a:rPr>
                                  <m:t>=1.45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bSup>
                                  <m:sSubSupPr>
                                    <m:ctrlPr>
                                      <a:rPr sz="1800" i="1">
                                        <a:latin typeface="Cambria Math" panose="02040503050406030204" pitchFamily="18" charset="0"/>
                                      </a:rPr>
                                    </m:ctrlPr>
                                  </m:sSubSupPr>
                                  <m:e>
                                    <m:r>
                                      <a:rPr sz="1800">
                                        <a:latin typeface="Cambria Math" panose="02040503050406030204" pitchFamily="18" charset="0"/>
                                      </a:rPr>
                                      <m:t>𝑠</m:t>
                                    </m:r>
                                  </m:e>
                                  <m:sub>
                                    <m:r>
                                      <a:rPr sz="1800">
                                        <a:latin typeface="Cambria Math" panose="02040503050406030204" pitchFamily="18" charset="0"/>
                                      </a:rPr>
                                      <m:t>2</m:t>
                                    </m:r>
                                  </m:sub>
                                  <m:sup>
                                    <m:r>
                                      <a:rPr sz="1800">
                                        <a:latin typeface="Cambria Math" panose="02040503050406030204" pitchFamily="18" charset="0"/>
                                      </a:rPr>
                                      <m:t>2</m:t>
                                    </m:r>
                                  </m:sup>
                                </m:sSubSup>
                                <m:r>
                                  <a:rPr sz="1800">
                                    <a:latin typeface="Cambria Math" panose="02040503050406030204" pitchFamily="18" charset="0"/>
                                  </a:rPr>
                                  <m:t>=0.47</m:t>
                                </m:r>
                              </m:oMath>
                            </m:oMathPara>
                          </a14:m>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It contains 2 columns, and presents statistical data comparing two assembly lines, A and B. For Assembly Line A, the sample size n sub 1 equals 20, and the sample variance s sub 1 squared equals 1.45. For Assembly Line B, the sample size n sub 2 equals 20, and the sample variance s sub 2 squared  equals 0.47. This data is typically used for statistical analysis, such as comparing variability between the two assembly lines.">
                <a:extLst>
                  <a:ext uri="{FF2B5EF4-FFF2-40B4-BE49-F238E27FC236}">
                    <a16:creationId xmlns:a16="http://schemas.microsoft.com/office/drawing/2014/main" id="{F1C47BCE-4C48-4626-9D7B-1AAD5E24EA18}"/>
                  </a:ext>
                </a:extLst>
              </p:cNvPr>
              <p:cNvGraphicFramePr>
                <a:graphicFrameLocks/>
              </p:cNvGraphicFramePr>
              <p:nvPr>
                <p:extLst>
                  <p:ext uri="{D42A27DB-BD31-4B8C-83A1-F6EECF244321}">
                    <p14:modId xmlns:p14="http://schemas.microsoft.com/office/powerpoint/2010/main" val="1802523203"/>
                  </p:ext>
                </p:extLst>
              </p:nvPr>
            </p:nvGraphicFramePr>
            <p:xfrm>
              <a:off x="457200" y="27432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Assembly Line A:</a:t>
                          </a:r>
                        </a:p>
                      </a:txBody>
                      <a:tcPr/>
                    </a:tc>
                    <a:tc>
                      <a:txBody>
                        <a:bodyPr/>
                        <a:lstStyle/>
                        <a:p>
                          <a:pPr algn="ctr">
                            <a:defRPr sz="1800" b="1"/>
                          </a:pPr>
                          <a:r>
                            <a:rPr dirty="0"/>
                            <a:t>Assembly Line B:</a:t>
                          </a:r>
                        </a:p>
                      </a:txBody>
                      <a:tcPr/>
                    </a:tc>
                    <a:extLst>
                      <a:ext uri="{0D108BD9-81ED-4DB2-BD59-A6C34878D82A}">
                        <a16:rowId xmlns:a16="http://schemas.microsoft.com/office/drawing/2014/main" val="10000"/>
                      </a:ext>
                    </a:extLst>
                  </a:tr>
                  <a:tr h="370840">
                    <a:tc>
                      <a:txBody>
                        <a:bodyPr/>
                        <a:lstStyle/>
                        <a:p>
                          <a:endParaRPr lang="en-US"/>
                        </a:p>
                      </a:txBody>
                      <a:tcPr>
                        <a:blipFill>
                          <a:blip r:embed="rId2"/>
                          <a:stretch>
                            <a:fillRect l="-296" t="-108197" r="-100444" b="-103279"/>
                          </a:stretch>
                        </a:blipFill>
                      </a:tcPr>
                    </a:tc>
                    <a:tc>
                      <a:txBody>
                        <a:bodyPr/>
                        <a:lstStyle/>
                        <a:p>
                          <a:endParaRPr lang="en-US"/>
                        </a:p>
                      </a:txBody>
                      <a:tcPr>
                        <a:blipFill>
                          <a:blip r:embed="rId2"/>
                          <a:stretch>
                            <a:fillRect l="-100296" t="-108197" r="-444" b="-103279"/>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208197" r="-100444" b="-3279"/>
                          </a:stretch>
                        </a:blipFill>
                      </a:tcPr>
                    </a:tc>
                    <a:tc>
                      <a:txBody>
                        <a:bodyPr/>
                        <a:lstStyle/>
                        <a:p>
                          <a:endParaRPr lang="en-US"/>
                        </a:p>
                      </a:txBody>
                      <a:tcPr>
                        <a:blipFill>
                          <a:blip r:embed="rId2"/>
                          <a:stretch>
                            <a:fillRect l="-100296" t="-208197" r="-444" b="-3279"/>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Tables:</a:t>
            </a:r>
          </a:p>
          <a:p>
            <a:r>
              <a:rPr sz="2800" dirty="0"/>
              <a:t>If you are using tables to find the rejection region when drawing your conclusion, you will need to calculate the </a:t>
            </a:r>
            <a:r>
              <a:rPr sz="2800" i="1" dirty="0"/>
              <a:t>F</a:t>
            </a:r>
            <a:r>
              <a:rPr sz="2800" dirty="0"/>
              <a:t>-test statistic as follows.</a:t>
            </a:r>
          </a:p>
          <a:p>
            <a:pPr algn="ctr"/>
            <a:endParaRPr dirty="0"/>
          </a:p>
        </p:txBody>
      </p:sp>
      <p:pic>
        <p:nvPicPr>
          <p:cNvPr id="6" name="Picture 5" descr="F equals s sub 1 squared divided by s sub 2 squared.&#10;This is equal to 1.45 divided by 0.47.&#10;which is Approximately equal to 3.0851.">
            <a:extLst>
              <a:ext uri="{FF2B5EF4-FFF2-40B4-BE49-F238E27FC236}">
                <a16:creationId xmlns:a16="http://schemas.microsoft.com/office/drawing/2014/main" id="{A43DDE45-2D65-09B3-50A5-32CD591EDCAC}"/>
              </a:ext>
            </a:extLst>
          </p:cNvPr>
          <p:cNvPicPr>
            <a:picLocks noChangeAspect="1"/>
          </p:cNvPicPr>
          <p:nvPr/>
        </p:nvPicPr>
        <p:blipFill>
          <a:blip r:embed="rId2"/>
          <a:stretch>
            <a:fillRect/>
          </a:stretch>
        </p:blipFill>
        <p:spPr>
          <a:xfrm>
            <a:off x="3733800" y="3124200"/>
            <a:ext cx="1419225" cy="21907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6</a:t>
            </a:r>
            <a:endParaRPr dirty="0"/>
          </a:p>
        </p:txBody>
      </p:sp>
      <p:sp>
        <p:nvSpPr>
          <p:cNvPr id="3" name="Text Placeholder 2"/>
          <p:cNvSpPr>
            <a:spLocks noGrp="1"/>
          </p:cNvSpPr>
          <p:nvPr>
            <p:ph type="body" sz="quarter" idx="10"/>
          </p:nvPr>
        </p:nvSpPr>
        <p:spPr/>
        <p:txBody>
          <a:bodyPr>
            <a:normAutofit/>
          </a:bodyPr>
          <a:lstStyle/>
          <a:p>
            <a:pPr algn="l"/>
            <a:r>
              <a:rPr sz="2800" dirty="0"/>
              <a:t>The calculator requires that we input the sample standard deviations and not the variances. Taking the square roots of the sample variances gives us the sample standard deviations.</a:t>
            </a:r>
          </a:p>
          <a:p>
            <a:endParaRPr lang="en-US" sz="2800" dirty="0"/>
          </a:p>
          <a:p>
            <a:endParaRPr lang="en-IN" dirty="0"/>
          </a:p>
        </p:txBody>
      </p:sp>
      <p:pic>
        <p:nvPicPr>
          <p:cNvPr id="7" name="Picture 6" descr="Assembly Line A: s sub 1 equals square root of s sub 1 squared equals square root of 1.45 approximately 1.204159.&#10;Assembly Line B: s sub 2 equals square root of s sub 2 squared equals square root of 0.47 approximately 0.685565.">
            <a:extLst>
              <a:ext uri="{FF2B5EF4-FFF2-40B4-BE49-F238E27FC236}">
                <a16:creationId xmlns:a16="http://schemas.microsoft.com/office/drawing/2014/main" id="{AFF55877-64D4-C73A-CBF0-3FE86638E249}"/>
              </a:ext>
            </a:extLst>
          </p:cNvPr>
          <p:cNvPicPr>
            <a:picLocks noChangeAspect="1"/>
          </p:cNvPicPr>
          <p:nvPr/>
        </p:nvPicPr>
        <p:blipFill>
          <a:blip r:embed="rId2"/>
          <a:stretch>
            <a:fillRect/>
          </a:stretch>
        </p:blipFill>
        <p:spPr>
          <a:xfrm>
            <a:off x="1524000" y="2888484"/>
            <a:ext cx="5486400" cy="1038435"/>
          </a:xfrm>
          <a:prstGeom prst="rect">
            <a:avLst/>
          </a:prstGeom>
        </p:spPr>
      </p:pic>
      <p:sp>
        <p:nvSpPr>
          <p:cNvPr id="6" name="TextBox 5">
            <a:extLst>
              <a:ext uri="{FF2B5EF4-FFF2-40B4-BE49-F238E27FC236}">
                <a16:creationId xmlns:a16="http://schemas.microsoft.com/office/drawing/2014/main" id="{58A73C1C-400C-4D74-CB7C-D7C14E2DFB4F}"/>
              </a:ext>
            </a:extLst>
          </p:cNvPr>
          <p:cNvSpPr txBox="1"/>
          <p:nvPr/>
        </p:nvSpPr>
        <p:spPr>
          <a:xfrm>
            <a:off x="457200" y="3926919"/>
            <a:ext cx="8229600" cy="2092881"/>
          </a:xfrm>
          <a:prstGeom prst="rect">
            <a:avLst/>
          </a:prstGeom>
          <a:noFill/>
        </p:spPr>
        <p:txBody>
          <a:bodyPr wrap="square">
            <a:spAutoFit/>
          </a:bodyPr>
          <a:lstStyle/>
          <a:p>
            <a:r>
              <a:rPr lang="en-US" sz="2600" dirty="0"/>
              <a:t>Under </a:t>
            </a:r>
            <a:r>
              <a:rPr lang="en-US" sz="2600" b="1" dirty="0"/>
              <a:t>STAT → TESTS</a:t>
            </a:r>
            <a:r>
              <a:rPr lang="en-US" sz="2600" dirty="0"/>
              <a:t> menu, choose option </a:t>
            </a:r>
            <a:r>
              <a:rPr lang="en-US" sz="2600" b="1" dirty="0"/>
              <a:t>2-SampFTest</a:t>
            </a:r>
            <a:r>
              <a:rPr lang="en-US" sz="2600" dirty="0"/>
              <a:t>. Since we are entering statistics, choose </a:t>
            </a:r>
            <a:r>
              <a:rPr lang="en-US" sz="2600" b="1" dirty="0"/>
              <a:t>Stats</a:t>
            </a:r>
            <a:r>
              <a:rPr lang="en-US" sz="2600" dirty="0"/>
              <a:t>, and enter the values. Since this is a right-tailed test, choose </a:t>
            </a:r>
            <a:r>
              <a:rPr lang="en-US" sz="2600" b="1" dirty="0"/>
              <a:t>&gt;σ2</a:t>
            </a:r>
            <a:r>
              <a:rPr lang="en-US" sz="2600" dirty="0"/>
              <a:t> for the alternative hypothesis, as shown in the following screenshot. Choosing </a:t>
            </a:r>
            <a:r>
              <a:rPr lang="en-US" sz="2600" b="1" dirty="0"/>
              <a:t>Calculate</a:t>
            </a:r>
            <a:r>
              <a:rPr lang="en-US" sz="2600" dirty="0"/>
              <a:t> produces the following.</a:t>
            </a:r>
          </a:p>
        </p:txBody>
      </p:sp>
    </p:spTree>
    <p:extLst>
      <p:ext uri="{BB962C8B-B14F-4D97-AF65-F5344CB8AC3E}">
        <p14:creationId xmlns:p14="http://schemas.microsoft.com/office/powerpoint/2010/main" val="20662685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7</a:t>
            </a:r>
            <a:endParaRPr dirty="0"/>
          </a:p>
        </p:txBody>
      </p:sp>
      <p:pic>
        <p:nvPicPr>
          <p:cNvPr id="5" name="Content Placeholder 4" descr="A screenshot shows the input for a 2 SampFTest, as displayed on a calculator screen. It is titled, 2 SampFTest. The first line reads, &quot;Inpt is Data Stats&quot; with Stats selected. The second line reads, S x 1 is 1.204159. The third line reads n1 is 20. The fourth line reads S x 2 is .685565. The fifth line reads n2 is 20. The sixth line reads sigma 1 is not equals sigma 2, less than sigma 2,greater than sigma 2, with greater than sigma 2 selected. The seventh line reads &quot;Calculate Draw.&quot;">
            <a:extLst>
              <a:ext uri="{FF2B5EF4-FFF2-40B4-BE49-F238E27FC236}">
                <a16:creationId xmlns:a16="http://schemas.microsoft.com/office/drawing/2014/main" id="{8CBB2ED9-E7F4-472F-BCC9-919C60C14ECB}"/>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IN" dirty="0"/>
              <a:t>Distribution:</a:t>
            </a:r>
            <a:r>
              <a:rPr lang="en-IN" sz="2800" dirty="0"/>
              <a:t> </a:t>
            </a:r>
            <a:r>
              <a:rPr lang="en-IN" sz="2800" i="1" dirty="0"/>
              <a:t>F</a:t>
            </a:r>
            <a:r>
              <a:rPr lang="en-IN" dirty="0"/>
              <a:t>-Distribution</a:t>
            </a:r>
            <a:endParaRPr dirty="0"/>
          </a:p>
        </p:txBody>
      </p:sp>
      <p:sp>
        <p:nvSpPr>
          <p:cNvPr id="3" name="Text Placeholder 2"/>
          <p:cNvSpPr>
            <a:spLocks noGrp="1"/>
          </p:cNvSpPr>
          <p:nvPr>
            <p:ph type="body" sz="quarter" idx="10"/>
          </p:nvPr>
        </p:nvSpPr>
        <p:spPr>
          <a:xfrm>
            <a:off x="457200" y="1082078"/>
            <a:ext cx="8229600" cy="4328122"/>
          </a:xfrm>
        </p:spPr>
        <p:txBody>
          <a:bodyPr>
            <a:normAutofit/>
          </a:bodyPr>
          <a:lstStyle/>
          <a:p>
            <a:pPr>
              <a:defRPr sz="2800"/>
            </a:pPr>
            <a:r>
              <a:rPr sz="2800" dirty="0"/>
              <a:t>The </a:t>
            </a:r>
            <a:r>
              <a:rPr lang="en-US" sz="2800" i="1" dirty="0"/>
              <a:t>F</a:t>
            </a:r>
            <a:r>
              <a:rPr sz="2800" dirty="0"/>
              <a:t>-distribution is a continuous probability distribution where the following properties are true:</a:t>
            </a:r>
          </a:p>
          <a:p>
            <a:pPr marL="447675" indent="-447675">
              <a:defRPr sz="2800"/>
            </a:pPr>
            <a:r>
              <a:rPr lang="en-US" dirty="0"/>
              <a:t>1.	</a:t>
            </a:r>
            <a:r>
              <a:rPr dirty="0"/>
              <a:t>​</a:t>
            </a:r>
            <a:r>
              <a:rPr sz="2800" dirty="0"/>
              <a:t>The </a:t>
            </a:r>
            <a:r>
              <a:rPr lang="en-US" sz="2800" i="1" dirty="0"/>
              <a:t>F</a:t>
            </a:r>
            <a:r>
              <a:rPr sz="2800" dirty="0"/>
              <a:t>-distribution is skewed to the right.</a:t>
            </a:r>
          </a:p>
          <a:p>
            <a:pPr marL="447675" indent="-447675">
              <a:defRPr sz="2800"/>
            </a:pPr>
            <a:r>
              <a:rPr lang="en-US" dirty="0"/>
              <a:t>2.	</a:t>
            </a:r>
            <a:r>
              <a:rPr dirty="0"/>
              <a:t>​</a:t>
            </a:r>
            <a:r>
              <a:rPr sz="2800" dirty="0"/>
              <a:t>The values of </a:t>
            </a:r>
            <a:r>
              <a:rPr lang="en-US" sz="2800" i="1" dirty="0"/>
              <a:t>F </a:t>
            </a:r>
            <a:r>
              <a:rPr sz="2800" dirty="0"/>
              <a:t>are always greater than or equal to</a:t>
            </a:r>
            <a:r>
              <a:rPr lang="en-US" sz="2800" dirty="0"/>
              <a:t> 0</a:t>
            </a:r>
            <a:r>
              <a:rPr sz="2800" dirty="0"/>
              <a:t>.</a:t>
            </a:r>
          </a:p>
          <a:p>
            <a:pPr marL="447675" indent="-447675">
              <a:defRPr sz="2800"/>
            </a:pPr>
            <a:r>
              <a:rPr lang="en-US" dirty="0"/>
              <a:t>3.	</a:t>
            </a:r>
            <a:r>
              <a:rPr dirty="0"/>
              <a:t>​</a:t>
            </a:r>
            <a:r>
              <a:rPr sz="2800" dirty="0"/>
              <a:t>The shape of an </a:t>
            </a:r>
            <a:r>
              <a:rPr lang="en-US" sz="2800" i="1" dirty="0"/>
              <a:t>F</a:t>
            </a:r>
            <a:r>
              <a:rPr sz="2800" dirty="0"/>
              <a:t>-distribution is completely determined by its two parameters, the degrees of freedom for the numerator and the degrees of freedom for the denominator.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8</a:t>
            </a:r>
            <a:endParaRPr dirty="0"/>
          </a:p>
        </p:txBody>
      </p:sp>
      <p:pic>
        <p:nvPicPr>
          <p:cNvPr id="5" name="Content Placeholder 4" descr="A screenshot shows the output for a 2 SampFTest, as displayed on a calculator screen. It is titled, 2 SampFTest. The first line reads, sigma 1 greater than sigma 2. The second line reads, F equals  3.085108177. The third line reads p equals .009034722. The fourth line reads Sx1 equals  1.204159. The fifth line reads S x 2 equals  .685565. The sixth line reads n1 equals 20 with downward arrow at the front.">
            <a:extLst>
              <a:ext uri="{FF2B5EF4-FFF2-40B4-BE49-F238E27FC236}">
                <a16:creationId xmlns:a16="http://schemas.microsoft.com/office/drawing/2014/main" id="{6A8DFD52-622B-456C-8170-153EAF67AAFF}"/>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b="1"/>
            </a:pPr>
            <a:r>
              <a:rPr sz="2600" dirty="0"/>
              <a:t>Step 4: Draw a conclusion and interpret the decision.</a:t>
            </a:r>
          </a:p>
          <a:p>
            <a:pPr>
              <a:defRPr sz="2800"/>
            </a:pPr>
            <a:r>
              <a:rPr sz="2600" dirty="0"/>
              <a:t>We can use either rejection regions or </a:t>
            </a:r>
            <a:r>
              <a:rPr lang="en-US" sz="2600" i="1" dirty="0"/>
              <a:t>p</a:t>
            </a:r>
            <a:r>
              <a:rPr sz="2600" dirty="0"/>
              <a:t>-values to determine the conclusion to the hypothesis test.</a:t>
            </a:r>
          </a:p>
          <a:p>
            <a:pPr>
              <a:defRPr b="1"/>
            </a:pPr>
            <a:r>
              <a:rPr sz="2600" dirty="0"/>
              <a:t>Method 1: Rejection Regions</a:t>
            </a:r>
          </a:p>
          <a:p>
            <a:pPr>
              <a:defRPr sz="2800"/>
            </a:pPr>
            <a:r>
              <a:rPr sz="2600" dirty="0"/>
              <a:t>Because this is a right-tailed test, the critical value is</a:t>
            </a:r>
            <a:endParaRPr lang="en-IN" sz="2600" dirty="0"/>
          </a:p>
        </p:txBody>
      </p:sp>
      <p:pic>
        <p:nvPicPr>
          <p:cNvPr id="7" name="Picture 6" descr="F sub alpha.">
            <a:extLst>
              <a:ext uri="{FF2B5EF4-FFF2-40B4-BE49-F238E27FC236}">
                <a16:creationId xmlns:a16="http://schemas.microsoft.com/office/drawing/2014/main" id="{C9D46C5A-431C-116B-460F-29B93ABA423A}"/>
              </a:ext>
            </a:extLst>
          </p:cNvPr>
          <p:cNvPicPr>
            <a:picLocks noChangeAspect="1"/>
          </p:cNvPicPr>
          <p:nvPr/>
        </p:nvPicPr>
        <p:blipFill>
          <a:blip r:embed="rId2"/>
          <a:stretch>
            <a:fillRect/>
          </a:stretch>
        </p:blipFill>
        <p:spPr>
          <a:xfrm>
            <a:off x="7543800" y="2895600"/>
            <a:ext cx="457200" cy="457200"/>
          </a:xfrm>
          <a:prstGeom prst="rect">
            <a:avLst/>
          </a:prstGeom>
        </p:spPr>
      </p:pic>
      <p:sp>
        <p:nvSpPr>
          <p:cNvPr id="5" name="TextBox 4">
            <a:extLst>
              <a:ext uri="{FF2B5EF4-FFF2-40B4-BE49-F238E27FC236}">
                <a16:creationId xmlns:a16="http://schemas.microsoft.com/office/drawing/2014/main" id="{6A063D01-3DB5-08AC-22B3-89DC35171F02}"/>
              </a:ext>
            </a:extLst>
          </p:cNvPr>
          <p:cNvSpPr txBox="1"/>
          <p:nvPr/>
        </p:nvSpPr>
        <p:spPr>
          <a:xfrm>
            <a:off x="457200" y="3200400"/>
            <a:ext cx="8534400" cy="2985433"/>
          </a:xfrm>
          <a:prstGeom prst="rect">
            <a:avLst/>
          </a:prstGeom>
          <a:noFill/>
        </p:spPr>
        <p:txBody>
          <a:bodyPr wrap="square">
            <a:spAutoFit/>
          </a:bodyPr>
          <a:lstStyle/>
          <a:p>
            <a:pPr>
              <a:defRPr sz="2800"/>
            </a:pPr>
            <a:r>
              <a:rPr lang="en-IN" sz="2600" dirty="0">
                <a:solidFill>
                  <a:srgbClr val="366092"/>
                </a:solidFill>
              </a:rPr>
              <a:t>We need to find the critical </a:t>
            </a:r>
            <a:r>
              <a:rPr lang="en-IN" sz="2600" i="1" dirty="0">
                <a:solidFill>
                  <a:srgbClr val="366092"/>
                </a:solidFill>
              </a:rPr>
              <a:t>F</a:t>
            </a:r>
            <a:r>
              <a:rPr lang="en-IN" sz="2600" dirty="0">
                <a:solidFill>
                  <a:srgbClr val="366092"/>
                </a:solidFill>
              </a:rPr>
              <a:t>-value with </a:t>
            </a:r>
            <a:r>
              <a:rPr lang="en-US" sz="28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800" baseline="-25000" dirty="0">
                <a:solidFill>
                  <a:srgbClr val="366092"/>
                </a:solidFill>
              </a:rPr>
              <a:t>1</a:t>
            </a:r>
            <a:r>
              <a:rPr lang="en-US" sz="2800" dirty="0">
                <a:solidFill>
                  <a:srgbClr val="366092"/>
                </a:solidFill>
              </a:rPr>
              <a:t> = </a:t>
            </a:r>
            <a:r>
              <a:rPr lang="en-US" sz="28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800" baseline="-25000" dirty="0">
                <a:solidFill>
                  <a:srgbClr val="366092"/>
                </a:solidFill>
              </a:rPr>
              <a:t>1</a:t>
            </a:r>
            <a:r>
              <a:rPr lang="en-US" sz="2800" dirty="0">
                <a:solidFill>
                  <a:srgbClr val="366092"/>
                </a:solidFill>
              </a:rPr>
              <a:t> </a:t>
            </a:r>
            <a:r>
              <a:rPr lang="en-US" sz="2800" dirty="0">
                <a:solidFill>
                  <a:srgbClr val="366092"/>
                </a:solidFill>
                <a:latin typeface="Calibri" panose="020F0502020204030204" pitchFamily="34" charset="0"/>
                <a:ea typeface="Calibri" panose="020F0502020204030204" pitchFamily="34" charset="0"/>
                <a:cs typeface="Calibri" panose="020F0502020204030204" pitchFamily="34" charset="0"/>
              </a:rPr>
              <a:t>− 1 = 19 </a:t>
            </a:r>
            <a:r>
              <a:rPr lang="en-IN" sz="2600" dirty="0">
                <a:solidFill>
                  <a:srgbClr val="366092"/>
                </a:solidFill>
              </a:rPr>
              <a:t>numerator degrees of freedom and </a:t>
            </a:r>
            <a:r>
              <a:rPr lang="en-US" sz="28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800" baseline="-25000" dirty="0">
                <a:solidFill>
                  <a:srgbClr val="366092"/>
                </a:solidFill>
              </a:rPr>
              <a:t>2</a:t>
            </a:r>
            <a:r>
              <a:rPr lang="en-US" sz="2800" dirty="0">
                <a:solidFill>
                  <a:srgbClr val="366092"/>
                </a:solidFill>
              </a:rPr>
              <a:t>= </a:t>
            </a:r>
            <a:r>
              <a:rPr lang="en-US" sz="28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800" baseline="-25000" dirty="0">
                <a:solidFill>
                  <a:srgbClr val="366092"/>
                </a:solidFill>
              </a:rPr>
              <a:t>2</a:t>
            </a:r>
            <a:r>
              <a:rPr lang="en-US" sz="2800" dirty="0">
                <a:solidFill>
                  <a:srgbClr val="366092"/>
                </a:solidFill>
                <a:latin typeface="Calibri" panose="020F0502020204030204" pitchFamily="34" charset="0"/>
                <a:ea typeface="Calibri" panose="020F0502020204030204" pitchFamily="34" charset="0"/>
                <a:cs typeface="Calibri" panose="020F0502020204030204" pitchFamily="34" charset="0"/>
              </a:rPr>
              <a:t>− 1</a:t>
            </a:r>
            <a:r>
              <a:rPr lang="ar-AE" sz="2800" dirty="0">
                <a:solidFill>
                  <a:srgbClr val="366092"/>
                </a:solidFill>
              </a:rPr>
              <a:t> </a:t>
            </a:r>
            <a:r>
              <a:rPr lang="en-US" sz="2800" dirty="0">
                <a:solidFill>
                  <a:srgbClr val="366092"/>
                </a:solidFill>
              </a:rPr>
              <a:t>= 19 </a:t>
            </a:r>
            <a:r>
              <a:rPr lang="en-IN" sz="2600" dirty="0">
                <a:solidFill>
                  <a:srgbClr val="366092"/>
                </a:solidFill>
              </a:rPr>
              <a:t>denominator degrees of freedom. Using the section of Table H for an area of </a:t>
            </a:r>
            <a:r>
              <a:rPr lang="el-GR" sz="2400" i="1" dirty="0">
                <a:solidFill>
                  <a:srgbClr val="366092"/>
                </a:solidFill>
                <a:latin typeface="Calibri" panose="020F0502020204030204" pitchFamily="34" charset="0"/>
                <a:ea typeface="Calibri" panose="020F0502020204030204" pitchFamily="34" charset="0"/>
                <a:cs typeface="Calibri" panose="020F0502020204030204" pitchFamily="34" charset="0"/>
              </a:rPr>
              <a:t>α</a:t>
            </a:r>
            <a:r>
              <a:rPr lang="en-IN" sz="2600" dirty="0">
                <a:solidFill>
                  <a:srgbClr val="366092"/>
                </a:solidFill>
              </a:rPr>
              <a:t> = 0.010 in the tail of the distribution, we find that the critical value is </a:t>
            </a:r>
            <a:r>
              <a:rPr lang="en-IN" sz="2600" i="1" dirty="0">
                <a:solidFill>
                  <a:srgbClr val="366092"/>
                </a:solidFill>
              </a:rPr>
              <a:t>F</a:t>
            </a:r>
            <a:r>
              <a:rPr lang="en-IN" sz="2600" dirty="0">
                <a:solidFill>
                  <a:srgbClr val="366092"/>
                </a:solidFill>
              </a:rPr>
              <a:t> = 3.0274. Because 3.0851 &gt; 3.0251, the test statistic falls in the rejection region, so we must reject the null hypothesis.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10</a:t>
            </a:r>
            <a:endParaRPr dirty="0"/>
          </a:p>
        </p:txBody>
      </p:sp>
      <p:pic>
        <p:nvPicPr>
          <p:cNvPr id="5" name="Content Placeholder 4" descr="A F distribution graph with 19 degrees of freedom in the numerator and 19 degrees of freedom in the denominator. The graph is skewed to the right along the horizontal axis labeled &quot;F.&quot; The statistic value is marked at 3.0851. The point on the horizontal axis, lying left of the peak of the curve, is marked with the first critical value as F sub 0.010 equals 3.0274. The distribution curve to the left of the first critical value is shaded and labeled alpha equals 0.010. The region to the right of the critical value is labeled Reject  H sub 0.">
            <a:extLst>
              <a:ext uri="{FF2B5EF4-FFF2-40B4-BE49-F238E27FC236}">
                <a16:creationId xmlns:a16="http://schemas.microsoft.com/office/drawing/2014/main" id="{CFB2EF49-85AB-45C2-A9A7-6449E9462A7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57375" y="1554956"/>
            <a:ext cx="5429250" cy="3905250"/>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11.5.2: Hypothesis Test for Two Population Variances (Right-Tailed)</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TI-83/84 Plus: The </a:t>
            </a:r>
            <a:r>
              <a:rPr lang="en-US" sz="2800" i="1" dirty="0"/>
              <a:t>p</a:t>
            </a:r>
            <a:r>
              <a:rPr sz="2800" dirty="0"/>
              <a:t>-value shown in the output screenshot in Step 3 is approximately 0.0090. Since 0.0090 is less than </a:t>
            </a:r>
            <a:r>
              <a:rPr lang="el-GR" i="1" dirty="0">
                <a:ea typeface="Calibri" panose="020F0502020204030204" pitchFamily="34" charset="0"/>
                <a:cs typeface="Calibri" panose="020F0502020204030204" pitchFamily="34" charset="0"/>
              </a:rPr>
              <a:t>α</a:t>
            </a:r>
            <a:r>
              <a:rPr lang="en-US" i="1" dirty="0">
                <a:ea typeface="Calibri" panose="020F0502020204030204" pitchFamily="34" charset="0"/>
                <a:cs typeface="Calibri" panose="020F0502020204030204" pitchFamily="34" charset="0"/>
              </a:rPr>
              <a:t> </a:t>
            </a:r>
            <a:r>
              <a:rPr lang="en-US" sz="2800" dirty="0"/>
              <a:t>= 0.01</a:t>
            </a:r>
            <a:r>
              <a:rPr sz="2800" dirty="0"/>
              <a:t>, we have </a:t>
            </a:r>
            <a:r>
              <a:rPr lang="en-US" sz="2800" i="1" dirty="0"/>
              <a:t>p</a:t>
            </a:r>
            <a:r>
              <a:rPr lang="en-US" sz="2800" dirty="0"/>
              <a:t>-value </a:t>
            </a:r>
            <a:r>
              <a:rPr lang="en-US" sz="2800" dirty="0">
                <a:ea typeface="Calibri" panose="020F0502020204030204" pitchFamily="34" charset="0"/>
                <a:cs typeface="Calibri" panose="020F0502020204030204" pitchFamily="34" charset="0"/>
              </a:rPr>
              <a:t>≤</a:t>
            </a:r>
            <a:r>
              <a:rPr lang="en-US" sz="2800" dirty="0"/>
              <a:t> </a:t>
            </a:r>
            <a:r>
              <a:rPr lang="el-GR" i="1" dirty="0">
                <a:ea typeface="Calibri" panose="020F0502020204030204" pitchFamily="34" charset="0"/>
                <a:cs typeface="Calibri" panose="020F0502020204030204" pitchFamily="34" charset="0"/>
              </a:rPr>
              <a:t>α</a:t>
            </a:r>
            <a:r>
              <a:rPr sz="2800" dirty="0"/>
              <a:t>, so the conclusion is to reject the null hypothesis.</a:t>
            </a:r>
          </a:p>
          <a:p>
            <a:r>
              <a:rPr sz="2800" b="1" dirty="0"/>
              <a:t>Interpretation:</a:t>
            </a:r>
            <a:r>
              <a:rPr sz="2800" dirty="0"/>
              <a:t> Rejecting the null hypothesis means that, at the 0.01 level of significance, there is sufficient evidence to support the quality control inspector's claim that the variance of the sizes of the pieces of candy is greater for the candy produced by Assembly Line A than for the candy produced by Assembly Line B.</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11.5.3: Hypothesis Test for Two Population Variances (Two-Tailed)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professor claims that the variances of the test scores on two different versions of an exam are not equal. To test his claim, he chooses a random sample of students' scores on each version. A sample of 20 scores on Version A has a sample variance of 3.8, while a sample of 20 scores on Version B has a sample variance of 3.3. Assuming that both populations of test scores are normally distributed, conduct a hypothesis test to test the professor's claim that the variances of the test scores are not equal. Use a 0.05 level of significance.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State the null and alternative hypotheses.</a:t>
            </a:r>
          </a:p>
          <a:p>
            <a:pPr>
              <a:defRPr sz="2800"/>
            </a:pPr>
            <a:r>
              <a:rPr sz="2800" dirty="0"/>
              <a:t>Let the population variance for Version A be represented by</a:t>
            </a:r>
            <a:br>
              <a:rPr lang="en-US" sz="2800" dirty="0"/>
            </a:br>
            <a:endParaRPr sz="2800" dirty="0"/>
          </a:p>
        </p:txBody>
      </p:sp>
      <p:pic>
        <p:nvPicPr>
          <p:cNvPr id="20" name="Picture 19" descr="sigma sub 1 squared ">
            <a:extLst>
              <a:ext uri="{FF2B5EF4-FFF2-40B4-BE49-F238E27FC236}">
                <a16:creationId xmlns:a16="http://schemas.microsoft.com/office/drawing/2014/main" id="{A64B42AC-54D2-6292-59DD-BFE9B5909A39}"/>
              </a:ext>
            </a:extLst>
          </p:cNvPr>
          <p:cNvPicPr>
            <a:picLocks noChangeAspect="1"/>
          </p:cNvPicPr>
          <p:nvPr/>
        </p:nvPicPr>
        <p:blipFill>
          <a:blip r:embed="rId2"/>
          <a:stretch>
            <a:fillRect/>
          </a:stretch>
        </p:blipFill>
        <p:spPr>
          <a:xfrm>
            <a:off x="2788059" y="2503452"/>
            <a:ext cx="492855" cy="574998"/>
          </a:xfrm>
          <a:prstGeom prst="rect">
            <a:avLst/>
          </a:prstGeom>
        </p:spPr>
      </p:pic>
      <p:sp>
        <p:nvSpPr>
          <p:cNvPr id="18" name="TextBox 17">
            <a:extLst>
              <a:ext uri="{FF2B5EF4-FFF2-40B4-BE49-F238E27FC236}">
                <a16:creationId xmlns:a16="http://schemas.microsoft.com/office/drawing/2014/main" id="{6FAD026D-BC28-4B4F-D82D-43C03C1F585B}"/>
              </a:ext>
            </a:extLst>
          </p:cNvPr>
          <p:cNvSpPr txBox="1"/>
          <p:nvPr/>
        </p:nvSpPr>
        <p:spPr>
          <a:xfrm>
            <a:off x="3204091" y="2529341"/>
            <a:ext cx="5410200" cy="523220"/>
          </a:xfrm>
          <a:prstGeom prst="rect">
            <a:avLst/>
          </a:prstGeom>
          <a:noFill/>
        </p:spPr>
        <p:txBody>
          <a:bodyPr wrap="square">
            <a:spAutoFit/>
          </a:bodyPr>
          <a:lstStyle/>
          <a:p>
            <a:r>
              <a:rPr lang="en-US" sz="2800" dirty="0"/>
              <a:t>and the population variance for</a:t>
            </a:r>
            <a:endParaRPr lang="en-IN" sz="2800" dirty="0"/>
          </a:p>
        </p:txBody>
      </p:sp>
      <p:sp>
        <p:nvSpPr>
          <p:cNvPr id="14" name="TextBox 13">
            <a:extLst>
              <a:ext uri="{FF2B5EF4-FFF2-40B4-BE49-F238E27FC236}">
                <a16:creationId xmlns:a16="http://schemas.microsoft.com/office/drawing/2014/main" id="{D601CFCF-611E-FD9C-4EF8-C82BE88B1229}"/>
              </a:ext>
            </a:extLst>
          </p:cNvPr>
          <p:cNvSpPr txBox="1"/>
          <p:nvPr/>
        </p:nvSpPr>
        <p:spPr>
          <a:xfrm>
            <a:off x="449424" y="2977551"/>
            <a:ext cx="2133600" cy="523220"/>
          </a:xfrm>
          <a:prstGeom prst="rect">
            <a:avLst/>
          </a:prstGeom>
          <a:noFill/>
        </p:spPr>
        <p:txBody>
          <a:bodyPr wrap="square">
            <a:spAutoFit/>
          </a:bodyPr>
          <a:lstStyle/>
          <a:p>
            <a:r>
              <a:rPr lang="en-IN" sz="2800" dirty="0"/>
              <a:t>Version B be </a:t>
            </a:r>
          </a:p>
        </p:txBody>
      </p:sp>
      <p:pic>
        <p:nvPicPr>
          <p:cNvPr id="16" name="Picture 15" descr="sigma sub 2  squared">
            <a:extLst>
              <a:ext uri="{FF2B5EF4-FFF2-40B4-BE49-F238E27FC236}">
                <a16:creationId xmlns:a16="http://schemas.microsoft.com/office/drawing/2014/main" id="{59519935-2ED0-6A0D-1EEB-A274EE27D3E5}"/>
              </a:ext>
            </a:extLst>
          </p:cNvPr>
          <p:cNvPicPr>
            <a:picLocks noChangeAspect="1"/>
          </p:cNvPicPr>
          <p:nvPr/>
        </p:nvPicPr>
        <p:blipFill>
          <a:blip r:embed="rId3"/>
          <a:stretch>
            <a:fillRect/>
          </a:stretch>
        </p:blipFill>
        <p:spPr>
          <a:xfrm>
            <a:off x="2373667" y="2988404"/>
            <a:ext cx="492855" cy="492855"/>
          </a:xfrm>
          <a:prstGeom prst="rect">
            <a:avLst/>
          </a:prstGeom>
        </p:spPr>
      </p:pic>
      <p:sp>
        <p:nvSpPr>
          <p:cNvPr id="12" name="TextBox 11">
            <a:extLst>
              <a:ext uri="{FF2B5EF4-FFF2-40B4-BE49-F238E27FC236}">
                <a16:creationId xmlns:a16="http://schemas.microsoft.com/office/drawing/2014/main" id="{7A59712E-238D-CA86-4A7A-E05BB1D38BEA}"/>
              </a:ext>
            </a:extLst>
          </p:cNvPr>
          <p:cNvSpPr txBox="1"/>
          <p:nvPr/>
        </p:nvSpPr>
        <p:spPr>
          <a:xfrm>
            <a:off x="2857500" y="2958040"/>
            <a:ext cx="5943600" cy="523220"/>
          </a:xfrm>
          <a:prstGeom prst="rect">
            <a:avLst/>
          </a:prstGeom>
          <a:noFill/>
        </p:spPr>
        <p:txBody>
          <a:bodyPr wrap="square">
            <a:spAutoFit/>
          </a:bodyPr>
          <a:lstStyle/>
          <a:p>
            <a:r>
              <a:rPr lang="en-US" sz="2800" dirty="0"/>
              <a:t>Then the professor's claim is that </a:t>
            </a:r>
            <a:endParaRPr lang="en-IN" sz="2800" dirty="0"/>
          </a:p>
        </p:txBody>
      </p:sp>
      <p:pic>
        <p:nvPicPr>
          <p:cNvPr id="10" name="Picture 9" descr="sigma sub 1 squared not equals sigma sub 2 squared">
            <a:extLst>
              <a:ext uri="{FF2B5EF4-FFF2-40B4-BE49-F238E27FC236}">
                <a16:creationId xmlns:a16="http://schemas.microsoft.com/office/drawing/2014/main" id="{AE75DCCB-EF1F-DBC4-8638-72F22DE50F4C}"/>
              </a:ext>
            </a:extLst>
          </p:cNvPr>
          <p:cNvPicPr>
            <a:picLocks noChangeAspect="1"/>
          </p:cNvPicPr>
          <p:nvPr/>
        </p:nvPicPr>
        <p:blipFill>
          <a:blip r:embed="rId4"/>
          <a:stretch>
            <a:fillRect/>
          </a:stretch>
        </p:blipFill>
        <p:spPr>
          <a:xfrm>
            <a:off x="533400" y="3352800"/>
            <a:ext cx="1219200" cy="533400"/>
          </a:xfrm>
          <a:prstGeom prst="rect">
            <a:avLst/>
          </a:prstGeom>
        </p:spPr>
      </p:pic>
      <p:sp>
        <p:nvSpPr>
          <p:cNvPr id="8" name="TextBox 7">
            <a:extLst>
              <a:ext uri="{FF2B5EF4-FFF2-40B4-BE49-F238E27FC236}">
                <a16:creationId xmlns:a16="http://schemas.microsoft.com/office/drawing/2014/main" id="{D2B770E9-68A0-75CB-ACA1-1D6AA657D647}"/>
              </a:ext>
            </a:extLst>
          </p:cNvPr>
          <p:cNvSpPr txBox="1"/>
          <p:nvPr/>
        </p:nvSpPr>
        <p:spPr>
          <a:xfrm>
            <a:off x="457200" y="3810000"/>
            <a:ext cx="7467600" cy="954107"/>
          </a:xfrm>
          <a:prstGeom prst="rect">
            <a:avLst/>
          </a:prstGeom>
          <a:noFill/>
        </p:spPr>
        <p:txBody>
          <a:bodyPr wrap="square">
            <a:spAutoFit/>
          </a:bodyPr>
          <a:lstStyle/>
          <a:p>
            <a:r>
              <a:rPr lang="en-US" sz="2800" dirty="0"/>
              <a:t>The null and alternative hypotheses are stated as follows.</a:t>
            </a:r>
            <a:endParaRPr lang="en-IN" sz="2800" dirty="0"/>
          </a:p>
        </p:txBody>
      </p:sp>
      <p:pic>
        <p:nvPicPr>
          <p:cNvPr id="6" name="Picture 5" descr="The null hypothesis, H 0, states that sigma sub 1 squared equals sigma sub 2 squared.&#10;The alternative hypothesis, H a, states that sigma sub 1 squared not equals sigma sub 2 squared.">
            <a:extLst>
              <a:ext uri="{FF2B5EF4-FFF2-40B4-BE49-F238E27FC236}">
                <a16:creationId xmlns:a16="http://schemas.microsoft.com/office/drawing/2014/main" id="{BE675893-4F73-B17F-BCBE-F572DF3F2838}"/>
              </a:ext>
            </a:extLst>
          </p:cNvPr>
          <p:cNvPicPr>
            <a:picLocks noChangeAspect="1"/>
          </p:cNvPicPr>
          <p:nvPr/>
        </p:nvPicPr>
        <p:blipFill>
          <a:blip r:embed="rId5"/>
          <a:stretch>
            <a:fillRect/>
          </a:stretch>
        </p:blipFill>
        <p:spPr>
          <a:xfrm>
            <a:off x="3657600" y="4740780"/>
            <a:ext cx="1552575" cy="98107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Since we are comparing the variances of two normally distributed populations using independent, simple random samples, the conditions have been met and we can use the </a:t>
            </a:r>
            <a:r>
              <a:rPr lang="en-US" sz="2800" i="1" dirty="0"/>
              <a:t>F</a:t>
            </a:r>
            <a:r>
              <a:rPr sz="2800" dirty="0"/>
              <a:t>-test statistic. In this problem, the level of significance is </a:t>
            </a:r>
            <a:r>
              <a:rPr lang="el-GR" i="1" dirty="0">
                <a:latin typeface="Calibri" panose="020F0502020204030204" pitchFamily="34" charset="0"/>
                <a:ea typeface="Calibri" panose="020F0502020204030204" pitchFamily="34" charset="0"/>
                <a:cs typeface="Calibri" panose="020F0502020204030204" pitchFamily="34" charset="0"/>
              </a:rPr>
              <a:t>α</a:t>
            </a:r>
            <a:r>
              <a:rPr lang="en-US" sz="2800" dirty="0"/>
              <a:t> = 0.05</a:t>
            </a:r>
            <a:r>
              <a:rPr sz="28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200" dirty="0"/>
              <a:t>Step 3: Gather data and calculate the necessary sample statistics.</a:t>
            </a:r>
          </a:p>
          <a:p>
            <a:r>
              <a:rPr sz="2200" dirty="0"/>
              <a:t>The following values were given in the problem.</a:t>
            </a:r>
          </a:p>
          <a:p>
            <a:pPr algn="ctr">
              <a:defRPr sz="2800"/>
            </a:pPr>
            <a:endParaRPr lang="en-US" sz="2200" dirty="0"/>
          </a:p>
          <a:p>
            <a:pPr algn="ctr">
              <a:defRPr sz="2800"/>
            </a:pPr>
            <a:endParaRPr sz="2200" dirty="0"/>
          </a:p>
          <a:p>
            <a:endParaRPr sz="2200" dirty="0"/>
          </a:p>
        </p:txBody>
      </p:sp>
      <p:pic>
        <p:nvPicPr>
          <p:cNvPr id="8" name="Picture 7" descr="Version A: n sub 1 equals 20, s sub 1  squared equals 3.8. &#10;Version B: n sub 2 equals 20, s sub 2  squared equals 3.3.">
            <a:extLst>
              <a:ext uri="{FF2B5EF4-FFF2-40B4-BE49-F238E27FC236}">
                <a16:creationId xmlns:a16="http://schemas.microsoft.com/office/drawing/2014/main" id="{C00A745E-32A9-6B34-6A5C-9AD72829B897}"/>
              </a:ext>
            </a:extLst>
          </p:cNvPr>
          <p:cNvPicPr>
            <a:picLocks noChangeAspect="1"/>
          </p:cNvPicPr>
          <p:nvPr/>
        </p:nvPicPr>
        <p:blipFill>
          <a:blip r:embed="rId2"/>
          <a:stretch>
            <a:fillRect/>
          </a:stretch>
        </p:blipFill>
        <p:spPr>
          <a:xfrm>
            <a:off x="2743200" y="1949187"/>
            <a:ext cx="3152775" cy="914400"/>
          </a:xfrm>
          <a:prstGeom prst="rect">
            <a:avLst/>
          </a:prstGeom>
        </p:spPr>
      </p:pic>
      <p:sp>
        <p:nvSpPr>
          <p:cNvPr id="7" name="TextBox 6">
            <a:extLst>
              <a:ext uri="{FF2B5EF4-FFF2-40B4-BE49-F238E27FC236}">
                <a16:creationId xmlns:a16="http://schemas.microsoft.com/office/drawing/2014/main" id="{B63196F1-B834-DBB9-B24D-F530B28A1485}"/>
              </a:ext>
            </a:extLst>
          </p:cNvPr>
          <p:cNvSpPr txBox="1"/>
          <p:nvPr/>
        </p:nvSpPr>
        <p:spPr>
          <a:xfrm>
            <a:off x="458638" y="2720623"/>
            <a:ext cx="8228162" cy="1107996"/>
          </a:xfrm>
          <a:prstGeom prst="rect">
            <a:avLst/>
          </a:prstGeom>
          <a:noFill/>
        </p:spPr>
        <p:txBody>
          <a:bodyPr wrap="square">
            <a:spAutoFit/>
          </a:bodyPr>
          <a:lstStyle/>
          <a:p>
            <a:pPr>
              <a:defRPr b="1"/>
            </a:pPr>
            <a:r>
              <a:rPr lang="en-US" sz="2200" dirty="0"/>
              <a:t>Tables:</a:t>
            </a:r>
          </a:p>
          <a:p>
            <a:pPr>
              <a:defRPr sz="2800"/>
            </a:pPr>
            <a:r>
              <a:rPr lang="en-US" sz="2200" dirty="0"/>
              <a:t>If you are using tables to find the rejection region when drawing your conclusion, you will need to calculate the </a:t>
            </a:r>
            <a:r>
              <a:rPr lang="en-US" sz="2200" i="1" dirty="0"/>
              <a:t>F</a:t>
            </a:r>
            <a:r>
              <a:rPr lang="en-US" sz="2200" dirty="0"/>
              <a:t>-test statistic as follows.</a:t>
            </a:r>
          </a:p>
        </p:txBody>
      </p:sp>
      <p:pic>
        <p:nvPicPr>
          <p:cNvPr id="10" name="Picture 9" descr="F equals s sub 1 squared divided by s sub 2 squared,&#10;which equals 3.8 divided by 3.3,&#10;which is approximately 1.1515.">
            <a:extLst>
              <a:ext uri="{FF2B5EF4-FFF2-40B4-BE49-F238E27FC236}">
                <a16:creationId xmlns:a16="http://schemas.microsoft.com/office/drawing/2014/main" id="{23D6EBA7-A85B-85F0-369E-922411198BC1}"/>
              </a:ext>
            </a:extLst>
          </p:cNvPr>
          <p:cNvPicPr>
            <a:picLocks noChangeAspect="1"/>
          </p:cNvPicPr>
          <p:nvPr/>
        </p:nvPicPr>
        <p:blipFill>
          <a:blip r:embed="rId3"/>
          <a:stretch>
            <a:fillRect/>
          </a:stretch>
        </p:blipFill>
        <p:spPr>
          <a:xfrm>
            <a:off x="3733800" y="3768232"/>
            <a:ext cx="1409700" cy="219075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r>
              <a:rPr sz="2600" dirty="0"/>
              <a:t>The calculator requires that we input the sample standard deviations and not the variances. Taking the square roots of the sample variances gives us the sample standard deviations we need.</a:t>
            </a:r>
          </a:p>
          <a:p>
            <a:pPr algn="ctr">
              <a:defRPr sz="2800"/>
            </a:pPr>
            <a:endParaRPr lang="en-US" sz="2800" dirty="0"/>
          </a:p>
          <a:p>
            <a:pPr algn="ctr">
              <a:defRPr sz="2800"/>
            </a:pPr>
            <a:endParaRPr lang="en-US" sz="2800" dirty="0"/>
          </a:p>
          <a:p>
            <a:pPr algn="ctr">
              <a:defRPr sz="2800"/>
            </a:pPr>
            <a:endParaRPr sz="2800" dirty="0"/>
          </a:p>
          <a:p>
            <a:pPr>
              <a:defRPr sz="2800"/>
            </a:pPr>
            <a:endParaRPr sz="2800" dirty="0"/>
          </a:p>
        </p:txBody>
      </p:sp>
      <p:pic>
        <p:nvPicPr>
          <p:cNvPr id="13" name="Picture 12" descr="Version A: s sub 1 equals the square root of s sub 1 squared,&#10;which equals the square root of 3.8,&#10;which is approximately 1.949359.&#10;Version B: s sub 2 equals the square root of s sub 2 squared,&#10;which equals the square root of 3.3,&#10;which is approximately 1.816590.">
            <a:extLst>
              <a:ext uri="{FF2B5EF4-FFF2-40B4-BE49-F238E27FC236}">
                <a16:creationId xmlns:a16="http://schemas.microsoft.com/office/drawing/2014/main" id="{23F00883-39FA-C7B3-6985-413093EDCEC0}"/>
              </a:ext>
            </a:extLst>
          </p:cNvPr>
          <p:cNvPicPr>
            <a:picLocks noChangeAspect="1"/>
          </p:cNvPicPr>
          <p:nvPr/>
        </p:nvPicPr>
        <p:blipFill>
          <a:blip r:embed="rId2"/>
          <a:stretch>
            <a:fillRect/>
          </a:stretch>
        </p:blipFill>
        <p:spPr>
          <a:xfrm>
            <a:off x="1943100" y="3100892"/>
            <a:ext cx="5295900" cy="1214405"/>
          </a:xfrm>
          <a:prstGeom prst="rect">
            <a:avLst/>
          </a:prstGeom>
        </p:spPr>
      </p:pic>
      <p:sp>
        <p:nvSpPr>
          <p:cNvPr id="6" name="TextBox 5">
            <a:extLst>
              <a:ext uri="{FF2B5EF4-FFF2-40B4-BE49-F238E27FC236}">
                <a16:creationId xmlns:a16="http://schemas.microsoft.com/office/drawing/2014/main" id="{90526AF6-54C6-30F8-9FBC-7F1DA28BA558}"/>
              </a:ext>
            </a:extLst>
          </p:cNvPr>
          <p:cNvSpPr txBox="1"/>
          <p:nvPr/>
        </p:nvSpPr>
        <p:spPr>
          <a:xfrm>
            <a:off x="457200" y="4234845"/>
            <a:ext cx="8229600" cy="1292662"/>
          </a:xfrm>
          <a:prstGeom prst="rect">
            <a:avLst/>
          </a:prstGeom>
          <a:noFill/>
        </p:spPr>
        <p:txBody>
          <a:bodyPr wrap="square">
            <a:spAutoFit/>
          </a:bodyPr>
          <a:lstStyle/>
          <a:p>
            <a:r>
              <a:rPr lang="en-IN" sz="2600" dirty="0"/>
              <a:t>Under </a:t>
            </a:r>
            <a:r>
              <a:rPr lang="en-IN" sz="2600" b="1" dirty="0"/>
              <a:t>STAT</a:t>
            </a:r>
            <a:r>
              <a:rPr lang="en-US" sz="2600" b="1" dirty="0"/>
              <a:t>→</a:t>
            </a:r>
            <a:r>
              <a:rPr lang="en-IN" sz="2600" b="1" dirty="0"/>
              <a:t>TESTS</a:t>
            </a:r>
            <a:r>
              <a:rPr lang="en-IN" sz="2600" dirty="0"/>
              <a:t> choose option </a:t>
            </a:r>
            <a:r>
              <a:rPr lang="en-IN" sz="2600" b="1" dirty="0"/>
              <a:t>2-SampFTest</a:t>
            </a:r>
            <a:r>
              <a:rPr lang="en-IN" sz="2600" dirty="0"/>
              <a:t>. Because we have sample statistics and not the original data, choose Stats and enter the appropriate values along with</a:t>
            </a:r>
          </a:p>
        </p:txBody>
      </p:sp>
      <p:pic>
        <p:nvPicPr>
          <p:cNvPr id="5" name="Picture 4" descr="not equals sigma sub 2 for">
            <a:extLst>
              <a:ext uri="{FF2B5EF4-FFF2-40B4-BE49-F238E27FC236}">
                <a16:creationId xmlns:a16="http://schemas.microsoft.com/office/drawing/2014/main" id="{7D1F4EAB-E420-3CF6-63D7-BF16B2AECCFE}"/>
              </a:ext>
            </a:extLst>
          </p:cNvPr>
          <p:cNvPicPr>
            <a:picLocks noChangeAspect="1"/>
          </p:cNvPicPr>
          <p:nvPr/>
        </p:nvPicPr>
        <p:blipFill>
          <a:blip r:embed="rId3"/>
          <a:stretch>
            <a:fillRect/>
          </a:stretch>
        </p:blipFill>
        <p:spPr>
          <a:xfrm>
            <a:off x="7239000" y="5078582"/>
            <a:ext cx="1103611" cy="465586"/>
          </a:xfrm>
          <a:prstGeom prst="rect">
            <a:avLst/>
          </a:prstGeom>
        </p:spPr>
      </p:pic>
      <p:sp>
        <p:nvSpPr>
          <p:cNvPr id="9" name="TextBox 8">
            <a:extLst>
              <a:ext uri="{FF2B5EF4-FFF2-40B4-BE49-F238E27FC236}">
                <a16:creationId xmlns:a16="http://schemas.microsoft.com/office/drawing/2014/main" id="{CCC434A2-255C-B243-4BAF-C2ADB311A745}"/>
              </a:ext>
            </a:extLst>
          </p:cNvPr>
          <p:cNvSpPr txBox="1"/>
          <p:nvPr/>
        </p:nvSpPr>
        <p:spPr>
          <a:xfrm>
            <a:off x="457200" y="5415945"/>
            <a:ext cx="7620000" cy="492443"/>
          </a:xfrm>
          <a:prstGeom prst="rect">
            <a:avLst/>
          </a:prstGeom>
          <a:noFill/>
        </p:spPr>
        <p:txBody>
          <a:bodyPr wrap="square">
            <a:spAutoFit/>
          </a:bodyPr>
          <a:lstStyle/>
          <a:p>
            <a:r>
              <a:rPr lang="en-IN" sz="2600" dirty="0"/>
              <a:t>a two-tailed test as shown in the following screenshot.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6</a:t>
            </a:r>
            <a:endParaRPr dirty="0"/>
          </a:p>
        </p:txBody>
      </p:sp>
      <p:pic>
        <p:nvPicPr>
          <p:cNvPr id="5" name="Content Placeholder 4" descr="A screenshot shows the input for a 2 SampFTest, as displayed on a calculator screen. It is titled, 2 SampFTest. The first line reads, Inpt is Data Stats with Stats selected. The second line reads, S x 1 is 1.949359. The third line reads n1 is 20. The fourth line reads S x 2 is 1.81659. The fifth line reads n2 is 20. The sixth line reads sigma 1 is not equals sigma 2, less than sigma 2, greater than sigma 2 with not equals sigma 2 selected. The seventh line reads &quot;Calculate Draw.&quot;">
            <a:extLst>
              <a:ext uri="{FF2B5EF4-FFF2-40B4-BE49-F238E27FC236}">
                <a16:creationId xmlns:a16="http://schemas.microsoft.com/office/drawing/2014/main" id="{FAB824CA-AC67-49EF-8BD7-B4212FD99232}"/>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Test Statistic for a Hypothesis Test for Two Population Variances</a:t>
            </a:r>
          </a:p>
        </p:txBody>
      </p:sp>
      <p:sp>
        <p:nvSpPr>
          <p:cNvPr id="3" name="Text Placeholder 2"/>
          <p:cNvSpPr>
            <a:spLocks noGrp="1"/>
          </p:cNvSpPr>
          <p:nvPr>
            <p:ph type="body" sz="quarter" idx="10"/>
          </p:nvPr>
        </p:nvSpPr>
        <p:spPr>
          <a:xfrm>
            <a:off x="457200" y="1082078"/>
            <a:ext cx="8229600" cy="4404322"/>
          </a:xfrm>
        </p:spPr>
        <p:txBody>
          <a:bodyPr>
            <a:normAutofit/>
          </a:bodyPr>
          <a:lstStyle/>
          <a:p>
            <a:r>
              <a:rPr sz="2400" dirty="0"/>
              <a:t>When the samples taken are independent, simple random samples and both population distributions are approximately normal, the test statistic for a hypothesis test for two population variances is given by</a:t>
            </a:r>
          </a:p>
        </p:txBody>
      </p:sp>
      <p:pic>
        <p:nvPicPr>
          <p:cNvPr id="8" name="Picture 7" descr="F equals the fraction where the numerator is S sub 1 squared and the denominator is S sub 2 squared">
            <a:extLst>
              <a:ext uri="{FF2B5EF4-FFF2-40B4-BE49-F238E27FC236}">
                <a16:creationId xmlns:a16="http://schemas.microsoft.com/office/drawing/2014/main" id="{CED9DE33-36A9-2B71-90A0-6A396A05FE54}"/>
              </a:ext>
            </a:extLst>
          </p:cNvPr>
          <p:cNvPicPr>
            <a:picLocks noChangeAspect="1"/>
          </p:cNvPicPr>
          <p:nvPr/>
        </p:nvPicPr>
        <p:blipFill>
          <a:blip r:embed="rId2"/>
          <a:stretch>
            <a:fillRect/>
          </a:stretch>
        </p:blipFill>
        <p:spPr>
          <a:xfrm>
            <a:off x="3810000" y="2586629"/>
            <a:ext cx="866775" cy="904875"/>
          </a:xfrm>
          <a:prstGeom prst="rect">
            <a:avLst/>
          </a:prstGeom>
        </p:spPr>
      </p:pic>
      <p:pic>
        <p:nvPicPr>
          <p:cNvPr id="12" name="Picture 11" descr="where s sub 1 squared  and s sub 2 squared  are the two sample variances.">
            <a:extLst>
              <a:ext uri="{FF2B5EF4-FFF2-40B4-BE49-F238E27FC236}">
                <a16:creationId xmlns:a16="http://schemas.microsoft.com/office/drawing/2014/main" id="{408D5632-CD68-EBB8-7BDF-016049423270}"/>
              </a:ext>
            </a:extLst>
          </p:cNvPr>
          <p:cNvPicPr>
            <a:picLocks noChangeAspect="1"/>
          </p:cNvPicPr>
          <p:nvPr/>
        </p:nvPicPr>
        <p:blipFill>
          <a:blip r:embed="rId3"/>
          <a:stretch>
            <a:fillRect/>
          </a:stretch>
        </p:blipFill>
        <p:spPr>
          <a:xfrm>
            <a:off x="533401" y="3541580"/>
            <a:ext cx="5715000" cy="436121"/>
          </a:xfrm>
          <a:prstGeom prst="rect">
            <a:avLst/>
          </a:prstGeom>
        </p:spPr>
      </p:pic>
      <p:sp>
        <p:nvSpPr>
          <p:cNvPr id="7" name="TextBox 6">
            <a:extLst>
              <a:ext uri="{FF2B5EF4-FFF2-40B4-BE49-F238E27FC236}">
                <a16:creationId xmlns:a16="http://schemas.microsoft.com/office/drawing/2014/main" id="{7F07CB77-B317-0EBD-C940-D169595B50FA}"/>
              </a:ext>
            </a:extLst>
          </p:cNvPr>
          <p:cNvSpPr txBox="1"/>
          <p:nvPr/>
        </p:nvSpPr>
        <p:spPr>
          <a:xfrm>
            <a:off x="473014" y="3930604"/>
            <a:ext cx="8137585" cy="1200329"/>
          </a:xfrm>
          <a:prstGeom prst="rect">
            <a:avLst/>
          </a:prstGeom>
          <a:noFill/>
        </p:spPr>
        <p:txBody>
          <a:bodyPr wrap="square">
            <a:spAutoFit/>
          </a:bodyPr>
          <a:lstStyle/>
          <a:p>
            <a:r>
              <a:rPr lang="en-IN" sz="2400" dirty="0">
                <a:solidFill>
                  <a:srgbClr val="000000"/>
                </a:solidFill>
              </a:rPr>
              <a:t>The </a:t>
            </a:r>
            <a:r>
              <a:rPr lang="en-US" sz="2400" i="1" dirty="0">
                <a:solidFill>
                  <a:srgbClr val="000000"/>
                </a:solidFill>
              </a:rPr>
              <a:t>F</a:t>
            </a:r>
            <a:r>
              <a:rPr lang="en-IN" sz="2400" dirty="0">
                <a:solidFill>
                  <a:srgbClr val="000000"/>
                </a:solidFill>
              </a:rPr>
              <a:t>-distribution of the test statistic has </a:t>
            </a:r>
            <a:r>
              <a:rPr lang="en-US" sz="2400" i="1" dirty="0" err="1">
                <a:solidFill>
                  <a:srgbClr val="000000"/>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000000"/>
                </a:solidFill>
              </a:rPr>
              <a:t> </a:t>
            </a:r>
            <a:r>
              <a:rPr lang="en-US" sz="2400" baseline="-25000" dirty="0">
                <a:solidFill>
                  <a:srgbClr val="000000"/>
                </a:solidFill>
              </a:rPr>
              <a:t>1</a:t>
            </a:r>
            <a:r>
              <a:rPr lang="en-US" sz="2400" dirty="0">
                <a:solidFill>
                  <a:srgbClr val="000000"/>
                </a:solidFill>
              </a:rPr>
              <a:t>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000000"/>
                </a:solidFill>
              </a:rPr>
              <a:t> </a:t>
            </a:r>
            <a:r>
              <a:rPr lang="en-US" sz="2400" baseline="-25000" dirty="0">
                <a:solidFill>
                  <a:srgbClr val="000000"/>
                </a:solidFill>
              </a:rPr>
              <a:t>1</a:t>
            </a:r>
            <a:r>
              <a:rPr lang="en-US" sz="2400" dirty="0">
                <a:solidFill>
                  <a:srgbClr val="000000"/>
                </a:solidFill>
              </a:rPr>
              <a: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US" sz="2400" dirty="0">
                <a:solidFill>
                  <a:srgbClr val="000000"/>
                </a:solidFill>
              </a:rPr>
              <a:t> </a:t>
            </a:r>
            <a:r>
              <a:rPr lang="en-US" sz="100" dirty="0">
                <a:solidFill>
                  <a:srgbClr val="000000"/>
                </a:solidFill>
              </a:rPr>
              <a:t> </a:t>
            </a:r>
            <a:r>
              <a:rPr lang="en-IN" sz="2400" dirty="0">
                <a:solidFill>
                  <a:srgbClr val="000000"/>
                </a:solidFill>
              </a:rPr>
              <a:t>degrees of freedom for the numerator and </a:t>
            </a:r>
            <a:r>
              <a:rPr lang="en-US" sz="2400" i="1" dirty="0" err="1">
                <a:solidFill>
                  <a:srgbClr val="000000"/>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000000"/>
                </a:solidFill>
              </a:rPr>
              <a:t> </a:t>
            </a:r>
            <a:r>
              <a:rPr lang="en-US" sz="2400" baseline="-25000" dirty="0">
                <a:solidFill>
                  <a:srgbClr val="000000"/>
                </a:solidFill>
              </a:rPr>
              <a:t>2</a:t>
            </a:r>
            <a:r>
              <a:rPr lang="en-US" sz="2400" dirty="0">
                <a:solidFill>
                  <a:srgbClr val="000000"/>
                </a:solidFill>
              </a:rPr>
              <a:t>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800" i="1" dirty="0">
                <a:solidFill>
                  <a:srgbClr val="000000"/>
                </a:solidFill>
              </a:rPr>
              <a:t> </a:t>
            </a:r>
            <a:r>
              <a:rPr lang="en-US" sz="2400" baseline="-25000" dirty="0">
                <a:solidFill>
                  <a:srgbClr val="000000"/>
                </a:solidFill>
              </a:rPr>
              <a:t>2</a:t>
            </a:r>
            <a:r>
              <a:rPr lang="en-US" sz="2400" dirty="0">
                <a:solidFill>
                  <a:srgbClr val="000000"/>
                </a:solidFill>
              </a:rPr>
              <a: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US" sz="1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degrees</a:t>
            </a:r>
            <a:r>
              <a:rPr lang="ar-AE" sz="2400" dirty="0">
                <a:solidFill>
                  <a:srgbClr val="000000"/>
                </a:solidFill>
              </a:rPr>
              <a:t> </a:t>
            </a:r>
            <a:r>
              <a:rPr lang="en-IN" sz="2400" dirty="0">
                <a:solidFill>
                  <a:srgbClr val="000000"/>
                </a:solidFill>
              </a:rPr>
              <a:t>of freedom for the denominator, where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800" i="1" dirty="0">
                <a:solidFill>
                  <a:srgbClr val="000000"/>
                </a:solidFill>
              </a:rPr>
              <a:t> </a:t>
            </a:r>
            <a:r>
              <a:rPr lang="en-US" sz="2400" baseline="-25000" dirty="0">
                <a:solidFill>
                  <a:srgbClr val="000000"/>
                </a:solidFill>
              </a:rPr>
              <a:t>1</a:t>
            </a:r>
            <a:r>
              <a:rPr lang="en-US" sz="2400" dirty="0">
                <a:solidFill>
                  <a:srgbClr val="000000"/>
                </a:solidFill>
              </a:rPr>
              <a:t> </a:t>
            </a:r>
            <a:r>
              <a:rPr lang="en-IN" sz="2400" dirty="0">
                <a:solidFill>
                  <a:srgbClr val="000000"/>
                </a:solidFill>
              </a:rPr>
              <a:t>and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en-US" sz="800" i="1" dirty="0">
                <a:solidFill>
                  <a:srgbClr val="000000"/>
                </a:solidFill>
              </a:rPr>
              <a:t> </a:t>
            </a:r>
            <a:r>
              <a:rPr lang="en-US" sz="2400" baseline="-25000" dirty="0">
                <a:solidFill>
                  <a:srgbClr val="000000"/>
                </a:solidFill>
              </a:rPr>
              <a:t>2</a:t>
            </a:r>
            <a:r>
              <a:rPr lang="en-US" sz="2400" dirty="0">
                <a:solidFill>
                  <a:srgbClr val="000000"/>
                </a:solidFill>
              </a:rPr>
              <a:t> </a:t>
            </a:r>
            <a:r>
              <a:rPr lang="en-IN" sz="2400" dirty="0">
                <a:solidFill>
                  <a:srgbClr val="000000"/>
                </a:solidFill>
              </a:rPr>
              <a:t>are the two sample sizes.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7</a:t>
            </a:r>
            <a:endParaRPr dirty="0"/>
          </a:p>
        </p:txBody>
      </p:sp>
      <p:sp>
        <p:nvSpPr>
          <p:cNvPr id="3" name="Text Placeholder 2"/>
          <p:cNvSpPr>
            <a:spLocks noGrp="1"/>
          </p:cNvSpPr>
          <p:nvPr>
            <p:ph type="body" sz="quarter" idx="10"/>
          </p:nvPr>
        </p:nvSpPr>
        <p:spPr/>
        <p:txBody>
          <a:bodyPr>
            <a:normAutofit/>
          </a:bodyPr>
          <a:lstStyle/>
          <a:p>
            <a:r>
              <a:rPr sz="2800"/>
              <a:t>Choosing </a:t>
            </a:r>
            <a:r>
              <a:rPr sz="2800" b="1"/>
              <a:t>Calculate</a:t>
            </a:r>
            <a:r>
              <a:rPr sz="2800"/>
              <a:t> produces the following.</a:t>
            </a:r>
          </a:p>
        </p:txBody>
      </p:sp>
      <p:pic>
        <p:nvPicPr>
          <p:cNvPr id="4" name="Content Placeholder 4" descr="A screenshot shows the output for a 2 SampFTest, as displayed on a calculator screen. It is titled, 2 SampFTest. The first line reads, sigma 1 not equals sigma 2. The second line reads, F equals 1.151515576. The third line reads p equals .7616360193. The fourth line reads S x 1 equals 1.949359. The fifth line reads S x 2 equals  1.81659.&quot; The sixth line reads n1 equlas  20 with downward at the front.">
            <a:extLst>
              <a:ext uri="{FF2B5EF4-FFF2-40B4-BE49-F238E27FC236}">
                <a16:creationId xmlns:a16="http://schemas.microsoft.com/office/drawing/2014/main" id="{32223A9F-AC3D-429B-B130-877D6469EA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determine the conclusion to the hypothesis test.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9</a:t>
            </a:r>
            <a:endParaRPr dirty="0"/>
          </a:p>
        </p:txBody>
      </p:sp>
      <p:sp>
        <p:nvSpPr>
          <p:cNvPr id="3" name="Text Placeholder 2"/>
          <p:cNvSpPr>
            <a:spLocks noGrp="1"/>
          </p:cNvSpPr>
          <p:nvPr>
            <p:ph type="body" sz="quarter" idx="10"/>
          </p:nvPr>
        </p:nvSpPr>
        <p:spPr/>
        <p:txBody>
          <a:bodyPr>
            <a:normAutofit lnSpcReduction="10000"/>
          </a:bodyPr>
          <a:lstStyle/>
          <a:p>
            <a:pPr>
              <a:defRPr b="1"/>
            </a:pPr>
            <a:r>
              <a:rPr sz="2800" dirty="0"/>
              <a:t>Method 1: Rejection Regions</a:t>
            </a:r>
          </a:p>
          <a:p>
            <a:pPr>
              <a:defRPr sz="2800"/>
            </a:pPr>
            <a:r>
              <a:rPr sz="2400" dirty="0"/>
              <a:t>Looking at the alternative hypothesis, we see that this is a two-tailed test. The critical </a:t>
            </a:r>
            <a:r>
              <a:rPr lang="en-US" sz="2400" i="1" dirty="0"/>
              <a:t>F</a:t>
            </a:r>
            <a:r>
              <a:rPr sz="2400" dirty="0"/>
              <a:t>-values for a two-tailed test are </a:t>
            </a:r>
            <a:r>
              <a:rPr lang="en-US" sz="2400" dirty="0"/>
              <a:t>			 </a:t>
            </a:r>
          </a:p>
          <a:p>
            <a:pPr>
              <a:defRPr sz="2800"/>
            </a:pPr>
            <a:endParaRPr lang="en-US" dirty="0"/>
          </a:p>
          <a:p>
            <a:pPr>
              <a:defRPr sz="2800"/>
            </a:pPr>
            <a:endParaRPr lang="en-US" sz="2800" dirty="0"/>
          </a:p>
          <a:p>
            <a:pPr>
              <a:defRPr sz="2800"/>
            </a:pPr>
            <a:endParaRPr lang="en-US" sz="2800" dirty="0"/>
          </a:p>
          <a:p>
            <a:pPr>
              <a:defRPr sz="2800"/>
            </a:pPr>
            <a:r>
              <a:rPr lang="en-US" sz="2800" dirty="0"/>
              <a:t>						</a:t>
            </a:r>
          </a:p>
          <a:p>
            <a:pPr>
              <a:defRPr sz="2800"/>
            </a:pPr>
            <a:endParaRPr lang="en-US" i="1" dirty="0">
              <a:latin typeface="Cambria Math" panose="02040503050406030204" pitchFamily="18" charset="0"/>
            </a:endParaRPr>
          </a:p>
          <a:p>
            <a:pPr>
              <a:defRPr sz="2800"/>
            </a:pPr>
            <a:endParaRPr lang="en-US" sz="2800" dirty="0"/>
          </a:p>
          <a:p>
            <a:pPr>
              <a:defRPr sz="2800"/>
            </a:pPr>
            <a:r>
              <a:rPr lang="en-IN" dirty="0"/>
              <a:t>	 </a:t>
            </a:r>
            <a:r>
              <a:rPr lang="en-US" sz="2800" dirty="0"/>
              <a:t>			</a:t>
            </a:r>
            <a:endParaRPr sz="2800" dirty="0"/>
          </a:p>
        </p:txBody>
      </p:sp>
      <p:pic>
        <p:nvPicPr>
          <p:cNvPr id="8" name="Picture 7" descr="F sub open parenthesis 1 minus alpha divided by 2 close parenthesis and F sub open parenthesis alpha divided by 2 close parenthesis.">
            <a:extLst>
              <a:ext uri="{FF2B5EF4-FFF2-40B4-BE49-F238E27FC236}">
                <a16:creationId xmlns:a16="http://schemas.microsoft.com/office/drawing/2014/main" id="{654ED89F-A9CF-6873-208D-286AFC54C089}"/>
              </a:ext>
            </a:extLst>
          </p:cNvPr>
          <p:cNvPicPr>
            <a:picLocks noChangeAspect="1"/>
          </p:cNvPicPr>
          <p:nvPr/>
        </p:nvPicPr>
        <p:blipFill>
          <a:blip r:embed="rId2"/>
          <a:stretch>
            <a:fillRect/>
          </a:stretch>
        </p:blipFill>
        <p:spPr>
          <a:xfrm>
            <a:off x="7391399" y="1861492"/>
            <a:ext cx="1516377" cy="474397"/>
          </a:xfrm>
          <a:prstGeom prst="rect">
            <a:avLst/>
          </a:prstGeom>
        </p:spPr>
      </p:pic>
      <p:sp>
        <p:nvSpPr>
          <p:cNvPr id="13" name="TextBox 12">
            <a:extLst>
              <a:ext uri="{FF2B5EF4-FFF2-40B4-BE49-F238E27FC236}">
                <a16:creationId xmlns:a16="http://schemas.microsoft.com/office/drawing/2014/main" id="{8051B0F1-8E8F-5811-ECC8-62DD65B867A9}"/>
              </a:ext>
            </a:extLst>
          </p:cNvPr>
          <p:cNvSpPr txBox="1"/>
          <p:nvPr/>
        </p:nvSpPr>
        <p:spPr>
          <a:xfrm>
            <a:off x="457199" y="2209800"/>
            <a:ext cx="7620001" cy="1569660"/>
          </a:xfrm>
          <a:prstGeom prst="rect">
            <a:avLst/>
          </a:prstGeom>
          <a:noFill/>
        </p:spPr>
        <p:txBody>
          <a:bodyPr wrap="square">
            <a:spAutoFit/>
          </a:bodyPr>
          <a:lstStyle/>
          <a:p>
            <a:pPr>
              <a:defRPr sz="2800"/>
            </a:pPr>
            <a:r>
              <a:rPr lang="en-US" sz="2400" dirty="0">
                <a:solidFill>
                  <a:srgbClr val="366092"/>
                </a:solidFill>
              </a:rPr>
              <a:t>We need to find the critical values for the </a:t>
            </a:r>
            <a:r>
              <a:rPr lang="en-US" sz="2400" i="1" dirty="0">
                <a:solidFill>
                  <a:srgbClr val="366092"/>
                </a:solidFill>
              </a:rPr>
              <a:t>F</a:t>
            </a:r>
            <a:r>
              <a:rPr lang="en-US" sz="2400" dirty="0">
                <a:solidFill>
                  <a:srgbClr val="366092"/>
                </a:solidFill>
              </a:rPr>
              <a:t>-distribution with </a:t>
            </a:r>
            <a:r>
              <a:rPr lang="en-US" sz="24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400" baseline="-25000" dirty="0">
                <a:solidFill>
                  <a:srgbClr val="366092"/>
                </a:solidFill>
              </a:rPr>
              <a:t>1</a:t>
            </a:r>
            <a:r>
              <a:rPr lang="en-US" sz="2400" dirty="0">
                <a:solidFill>
                  <a:srgbClr val="366092"/>
                </a:solidFill>
              </a:rPr>
              <a:t> = </a:t>
            </a:r>
            <a:r>
              <a:rPr lang="en-US" sz="24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400" baseline="-25000" dirty="0">
                <a:solidFill>
                  <a:srgbClr val="366092"/>
                </a:solidFill>
              </a:rPr>
              <a:t>1</a:t>
            </a:r>
            <a:r>
              <a:rPr lang="en-US" sz="2400" dirty="0">
                <a:solidFill>
                  <a:srgbClr val="366092"/>
                </a:solidFill>
              </a:rPr>
              <a:t> </a:t>
            </a:r>
            <a:r>
              <a:rPr lang="en-US" sz="2400" dirty="0">
                <a:solidFill>
                  <a:srgbClr val="366092"/>
                </a:solidFill>
                <a:latin typeface="Calibri" panose="020F0502020204030204" pitchFamily="34" charset="0"/>
                <a:ea typeface="Calibri" panose="020F0502020204030204" pitchFamily="34" charset="0"/>
                <a:cs typeface="Calibri" panose="020F0502020204030204" pitchFamily="34" charset="0"/>
              </a:rPr>
              <a:t>− 1 = 19 </a:t>
            </a:r>
            <a:r>
              <a:rPr lang="en-US" sz="2400" dirty="0">
                <a:solidFill>
                  <a:srgbClr val="366092"/>
                </a:solidFill>
              </a:rPr>
              <a:t>numerator degrees of freedom and </a:t>
            </a:r>
            <a:r>
              <a:rPr lang="en-US" sz="2400" i="1" dirty="0" err="1">
                <a:solidFill>
                  <a:srgbClr val="366092"/>
                </a:solidFill>
                <a:latin typeface="Calibri" panose="020F0502020204030204" pitchFamily="34" charset="0"/>
                <a:ea typeface="Calibri" panose="020F0502020204030204" pitchFamily="34" charset="0"/>
                <a:cs typeface="Calibri" panose="020F0502020204030204" pitchFamily="34" charset="0"/>
              </a:rPr>
              <a:t>df</a:t>
            </a:r>
            <a:r>
              <a:rPr lang="en-US" sz="100" i="1" dirty="0">
                <a:solidFill>
                  <a:srgbClr val="366092"/>
                </a:solidFill>
              </a:rPr>
              <a:t> </a:t>
            </a:r>
            <a:r>
              <a:rPr lang="en-US" sz="2400" baseline="-25000" dirty="0">
                <a:solidFill>
                  <a:srgbClr val="366092"/>
                </a:solidFill>
              </a:rPr>
              <a:t>2</a:t>
            </a:r>
            <a:r>
              <a:rPr lang="en-US" sz="2400" dirty="0">
                <a:solidFill>
                  <a:srgbClr val="366092"/>
                </a:solidFill>
              </a:rPr>
              <a:t> = </a:t>
            </a:r>
            <a:r>
              <a:rPr lang="en-US" sz="2400" i="1" dirty="0">
                <a:solidFill>
                  <a:srgbClr val="366092"/>
                </a:solidFill>
                <a:latin typeface="Calibri" panose="020F0502020204030204" pitchFamily="34" charset="0"/>
                <a:ea typeface="Calibri" panose="020F0502020204030204" pitchFamily="34" charset="0"/>
                <a:cs typeface="Calibri" panose="020F0502020204030204" pitchFamily="34" charset="0"/>
              </a:rPr>
              <a:t>n</a:t>
            </a:r>
            <a:r>
              <a:rPr lang="en-US" sz="100" i="1" dirty="0">
                <a:solidFill>
                  <a:srgbClr val="366092"/>
                </a:solidFill>
              </a:rPr>
              <a:t> </a:t>
            </a:r>
            <a:r>
              <a:rPr lang="en-US" sz="2400" baseline="-25000" dirty="0">
                <a:solidFill>
                  <a:srgbClr val="366092"/>
                </a:solidFill>
              </a:rPr>
              <a:t>2</a:t>
            </a:r>
            <a:r>
              <a:rPr lang="en-US" sz="2400" dirty="0">
                <a:solidFill>
                  <a:srgbClr val="366092"/>
                </a:solidFill>
              </a:rPr>
              <a:t> </a:t>
            </a:r>
            <a:r>
              <a:rPr lang="en-US" sz="2400" dirty="0">
                <a:solidFill>
                  <a:srgbClr val="366092"/>
                </a:solidFill>
                <a:latin typeface="Calibri" panose="020F0502020204030204" pitchFamily="34" charset="0"/>
                <a:ea typeface="Calibri" panose="020F0502020204030204" pitchFamily="34" charset="0"/>
                <a:cs typeface="Calibri" panose="020F0502020204030204" pitchFamily="34" charset="0"/>
              </a:rPr>
              <a:t>− 1</a:t>
            </a:r>
            <a:r>
              <a:rPr lang="ar-AE" sz="2400" dirty="0">
                <a:solidFill>
                  <a:srgbClr val="366092"/>
                </a:solidFill>
              </a:rPr>
              <a:t> </a:t>
            </a:r>
            <a:r>
              <a:rPr lang="en-US" sz="2400" dirty="0">
                <a:solidFill>
                  <a:srgbClr val="366092"/>
                </a:solidFill>
              </a:rPr>
              <a:t>= 19 denominator degrees of freedom. Using the </a:t>
            </a:r>
          </a:p>
          <a:p>
            <a:pPr>
              <a:defRPr sz="2800"/>
            </a:pPr>
            <a:r>
              <a:rPr lang="en-US" sz="2400" dirty="0">
                <a:solidFill>
                  <a:srgbClr val="366092"/>
                </a:solidFill>
              </a:rPr>
              <a:t>section of the </a:t>
            </a:r>
            <a:r>
              <a:rPr lang="en-US" sz="2400" i="1" dirty="0">
                <a:solidFill>
                  <a:srgbClr val="366092"/>
                </a:solidFill>
              </a:rPr>
              <a:t>F</a:t>
            </a:r>
            <a:r>
              <a:rPr lang="en-US" sz="2400" dirty="0">
                <a:solidFill>
                  <a:srgbClr val="366092"/>
                </a:solidFill>
              </a:rPr>
              <a:t> table for an area of</a:t>
            </a:r>
            <a:endParaRPr lang="en-IN" sz="2400" dirty="0">
              <a:solidFill>
                <a:srgbClr val="366092"/>
              </a:solidFill>
            </a:endParaRPr>
          </a:p>
        </p:txBody>
      </p:sp>
      <p:pic>
        <p:nvPicPr>
          <p:cNvPr id="12" name="Picture 11" descr="One minus alpha over two equals 0.975.">
            <a:extLst>
              <a:ext uri="{FF2B5EF4-FFF2-40B4-BE49-F238E27FC236}">
                <a16:creationId xmlns:a16="http://schemas.microsoft.com/office/drawing/2014/main" id="{014F147C-47CC-11C2-DCB2-DE7B89B45701}"/>
              </a:ext>
            </a:extLst>
          </p:cNvPr>
          <p:cNvPicPr>
            <a:picLocks noChangeAspect="1"/>
          </p:cNvPicPr>
          <p:nvPr/>
        </p:nvPicPr>
        <p:blipFill>
          <a:blip r:embed="rId3"/>
          <a:stretch>
            <a:fillRect/>
          </a:stretch>
        </p:blipFill>
        <p:spPr>
          <a:xfrm>
            <a:off x="4997969" y="3226609"/>
            <a:ext cx="1397001" cy="617280"/>
          </a:xfrm>
          <a:prstGeom prst="rect">
            <a:avLst/>
          </a:prstGeom>
        </p:spPr>
      </p:pic>
      <p:sp>
        <p:nvSpPr>
          <p:cNvPr id="15" name="TextBox 14">
            <a:extLst>
              <a:ext uri="{FF2B5EF4-FFF2-40B4-BE49-F238E27FC236}">
                <a16:creationId xmlns:a16="http://schemas.microsoft.com/office/drawing/2014/main" id="{37443F43-6E25-80C0-ECAB-8EFDF7BE40F2}"/>
              </a:ext>
            </a:extLst>
          </p:cNvPr>
          <p:cNvSpPr txBox="1"/>
          <p:nvPr/>
        </p:nvSpPr>
        <p:spPr>
          <a:xfrm>
            <a:off x="457197" y="3683913"/>
            <a:ext cx="5638804" cy="430887"/>
          </a:xfrm>
          <a:prstGeom prst="rect">
            <a:avLst/>
          </a:prstGeom>
          <a:noFill/>
        </p:spPr>
        <p:txBody>
          <a:bodyPr wrap="square">
            <a:spAutoFit/>
          </a:bodyPr>
          <a:lstStyle/>
          <a:p>
            <a:pPr>
              <a:defRPr sz="2800"/>
            </a:pPr>
            <a:r>
              <a:rPr lang="en-US" sz="2200" dirty="0"/>
              <a:t>in the right tail of the distribution, we find that </a:t>
            </a:r>
            <a:endParaRPr lang="en-US" sz="2200" i="1" dirty="0">
              <a:latin typeface="Cambria Math" panose="02040503050406030204" pitchFamily="18" charset="0"/>
            </a:endParaRPr>
          </a:p>
        </p:txBody>
      </p:sp>
      <p:pic>
        <p:nvPicPr>
          <p:cNvPr id="16" name="Picture 15" descr="F sub open parenthesis one minus alpha over two close parenthesis equals F sub 0.975 equals 0.3958.">
            <a:extLst>
              <a:ext uri="{FF2B5EF4-FFF2-40B4-BE49-F238E27FC236}">
                <a16:creationId xmlns:a16="http://schemas.microsoft.com/office/drawing/2014/main" id="{D61D32ED-4091-B915-3898-76C00274FF48}"/>
              </a:ext>
            </a:extLst>
          </p:cNvPr>
          <p:cNvPicPr>
            <a:picLocks noChangeAspect="1"/>
          </p:cNvPicPr>
          <p:nvPr/>
        </p:nvPicPr>
        <p:blipFill>
          <a:blip r:embed="rId4"/>
          <a:stretch>
            <a:fillRect/>
          </a:stretch>
        </p:blipFill>
        <p:spPr>
          <a:xfrm>
            <a:off x="5917446" y="3700326"/>
            <a:ext cx="2462133" cy="490674"/>
          </a:xfrm>
          <a:prstGeom prst="rect">
            <a:avLst/>
          </a:prstGeom>
        </p:spPr>
      </p:pic>
      <p:sp>
        <p:nvSpPr>
          <p:cNvPr id="17" name="TextBox 16">
            <a:extLst>
              <a:ext uri="{FF2B5EF4-FFF2-40B4-BE49-F238E27FC236}">
                <a16:creationId xmlns:a16="http://schemas.microsoft.com/office/drawing/2014/main" id="{62121625-E88E-4D76-94BF-F01D0CB316AC}"/>
              </a:ext>
            </a:extLst>
          </p:cNvPr>
          <p:cNvSpPr txBox="1"/>
          <p:nvPr/>
        </p:nvSpPr>
        <p:spPr>
          <a:xfrm>
            <a:off x="457196" y="4064913"/>
            <a:ext cx="6019804" cy="430887"/>
          </a:xfrm>
          <a:prstGeom prst="rect">
            <a:avLst/>
          </a:prstGeom>
          <a:noFill/>
        </p:spPr>
        <p:txBody>
          <a:bodyPr wrap="square">
            <a:spAutoFit/>
          </a:bodyPr>
          <a:lstStyle/>
          <a:p>
            <a:r>
              <a:rPr lang="en-US" sz="2200" dirty="0"/>
              <a:t>Using the section of the </a:t>
            </a:r>
            <a:r>
              <a:rPr lang="en-US" sz="2200" i="1" dirty="0"/>
              <a:t>F </a:t>
            </a:r>
            <a:r>
              <a:rPr lang="en-US" sz="2200" dirty="0"/>
              <a:t>table for an area of </a:t>
            </a:r>
            <a:endParaRPr lang="en-IN" sz="2200" dirty="0"/>
          </a:p>
        </p:txBody>
      </p:sp>
      <p:pic>
        <p:nvPicPr>
          <p:cNvPr id="20" name="Picture 19" descr="Alpha divided by two equals 0.025.">
            <a:extLst>
              <a:ext uri="{FF2B5EF4-FFF2-40B4-BE49-F238E27FC236}">
                <a16:creationId xmlns:a16="http://schemas.microsoft.com/office/drawing/2014/main" id="{8F6BA5B9-013D-A416-DEA5-49B4B50B3E84}"/>
              </a:ext>
            </a:extLst>
          </p:cNvPr>
          <p:cNvPicPr>
            <a:picLocks noChangeAspect="1"/>
          </p:cNvPicPr>
          <p:nvPr/>
        </p:nvPicPr>
        <p:blipFill>
          <a:blip r:embed="rId5"/>
          <a:stretch>
            <a:fillRect/>
          </a:stretch>
        </p:blipFill>
        <p:spPr>
          <a:xfrm>
            <a:off x="5706382" y="4018683"/>
            <a:ext cx="1207148" cy="705717"/>
          </a:xfrm>
          <a:prstGeom prst="rect">
            <a:avLst/>
          </a:prstGeom>
        </p:spPr>
      </p:pic>
      <p:sp>
        <p:nvSpPr>
          <p:cNvPr id="19" name="TextBox 18">
            <a:extLst>
              <a:ext uri="{FF2B5EF4-FFF2-40B4-BE49-F238E27FC236}">
                <a16:creationId xmlns:a16="http://schemas.microsoft.com/office/drawing/2014/main" id="{802683D2-84F9-0914-BC1A-6F629E0205C1}"/>
              </a:ext>
            </a:extLst>
          </p:cNvPr>
          <p:cNvSpPr txBox="1"/>
          <p:nvPr/>
        </p:nvSpPr>
        <p:spPr>
          <a:xfrm>
            <a:off x="7007628" y="4064913"/>
            <a:ext cx="1447800" cy="430887"/>
          </a:xfrm>
          <a:prstGeom prst="rect">
            <a:avLst/>
          </a:prstGeom>
          <a:noFill/>
        </p:spPr>
        <p:txBody>
          <a:bodyPr wrap="square">
            <a:spAutoFit/>
          </a:bodyPr>
          <a:lstStyle/>
          <a:p>
            <a:r>
              <a:rPr lang="en-IN" sz="2200" dirty="0"/>
              <a:t>gives us</a:t>
            </a:r>
          </a:p>
        </p:txBody>
      </p:sp>
      <p:pic>
        <p:nvPicPr>
          <p:cNvPr id="23" name="Picture 22" descr="F sub open parenthesis alpha divided by two close parenthesis is equal to F sub 0.025, which is equal to 2.5265.">
            <a:extLst>
              <a:ext uri="{FF2B5EF4-FFF2-40B4-BE49-F238E27FC236}">
                <a16:creationId xmlns:a16="http://schemas.microsoft.com/office/drawing/2014/main" id="{8BB89D1F-54AB-B254-712F-936A9B5C7031}"/>
              </a:ext>
            </a:extLst>
          </p:cNvPr>
          <p:cNvPicPr>
            <a:picLocks noChangeAspect="1"/>
          </p:cNvPicPr>
          <p:nvPr/>
        </p:nvPicPr>
        <p:blipFill>
          <a:blip r:embed="rId6"/>
          <a:stretch>
            <a:fillRect/>
          </a:stretch>
        </p:blipFill>
        <p:spPr>
          <a:xfrm>
            <a:off x="533400" y="4514850"/>
            <a:ext cx="2352675" cy="514350"/>
          </a:xfrm>
          <a:prstGeom prst="rect">
            <a:avLst/>
          </a:prstGeom>
        </p:spPr>
      </p:pic>
      <p:sp>
        <p:nvSpPr>
          <p:cNvPr id="21" name="TextBox 20">
            <a:extLst>
              <a:ext uri="{FF2B5EF4-FFF2-40B4-BE49-F238E27FC236}">
                <a16:creationId xmlns:a16="http://schemas.microsoft.com/office/drawing/2014/main" id="{7FCC7F49-AF85-2A87-1BDC-B7B178BA5018}"/>
              </a:ext>
            </a:extLst>
          </p:cNvPr>
          <p:cNvSpPr txBox="1"/>
          <p:nvPr/>
        </p:nvSpPr>
        <p:spPr>
          <a:xfrm>
            <a:off x="432754" y="4899549"/>
            <a:ext cx="8475022" cy="1107996"/>
          </a:xfrm>
          <a:prstGeom prst="rect">
            <a:avLst/>
          </a:prstGeom>
          <a:noFill/>
        </p:spPr>
        <p:txBody>
          <a:bodyPr wrap="square">
            <a:spAutoFit/>
          </a:bodyPr>
          <a:lstStyle/>
          <a:p>
            <a:pPr>
              <a:defRPr sz="2800"/>
            </a:pPr>
            <a:r>
              <a:rPr lang="en-US" sz="2200" dirty="0"/>
              <a:t>Therefore, we will reject the null hypothesis if either </a:t>
            </a:r>
            <a:r>
              <a:rPr lang="en-US" sz="2200" i="1" dirty="0"/>
              <a:t>F </a:t>
            </a:r>
            <a:r>
              <a:rPr lang="en-US" sz="2200" dirty="0">
                <a:latin typeface="Calibri" panose="020F0502020204030204" pitchFamily="34" charset="0"/>
                <a:ea typeface="Calibri" panose="020F0502020204030204" pitchFamily="34" charset="0"/>
                <a:cs typeface="Calibri" panose="020F0502020204030204" pitchFamily="34" charset="0"/>
              </a:rPr>
              <a:t>≤ 0.3958</a:t>
            </a:r>
            <a:r>
              <a:rPr lang="en-US" sz="2200" dirty="0"/>
              <a:t> or            </a:t>
            </a:r>
            <a:r>
              <a:rPr lang="en-US" sz="2200" i="1" dirty="0"/>
              <a:t>F</a:t>
            </a:r>
            <a:r>
              <a:rPr lang="en-US" sz="2200" dirty="0">
                <a:latin typeface="Calibri" panose="020F0502020204030204" pitchFamily="34" charset="0"/>
                <a:ea typeface="Calibri" panose="020F0502020204030204" pitchFamily="34" charset="0"/>
                <a:cs typeface="Calibri" panose="020F0502020204030204" pitchFamily="34" charset="0"/>
              </a:rPr>
              <a:t> ≥ 2.5265</a:t>
            </a:r>
            <a:r>
              <a:rPr lang="en-US" sz="2200" dirty="0"/>
              <a:t>. Because </a:t>
            </a:r>
            <a:r>
              <a:rPr lang="en-US" sz="2200" i="1" dirty="0"/>
              <a:t>F</a:t>
            </a:r>
            <a:r>
              <a:rPr lang="en-US" sz="2200" dirty="0">
                <a:latin typeface="Calibri" panose="020F0502020204030204" pitchFamily="34" charset="0"/>
                <a:ea typeface="Calibri" panose="020F0502020204030204" pitchFamily="34" charset="0"/>
                <a:cs typeface="Calibri" panose="020F0502020204030204" pitchFamily="34" charset="0"/>
              </a:rPr>
              <a:t> ≈</a:t>
            </a:r>
            <a:r>
              <a:rPr lang="en-US" sz="2200" dirty="0"/>
              <a:t>  1.1515 is not in the rejection region, we must fail to reject the null hypothesis.</a:t>
            </a:r>
            <a:endParaRPr lang="en-IN" sz="2200" dirty="0"/>
          </a:p>
        </p:txBody>
      </p:sp>
    </p:spTree>
    <p:extLst>
      <p:ext uri="{BB962C8B-B14F-4D97-AF65-F5344CB8AC3E}">
        <p14:creationId xmlns:p14="http://schemas.microsoft.com/office/powerpoint/2010/main" val="11430400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10</a:t>
            </a:r>
            <a:endParaRPr dirty="0"/>
          </a:p>
        </p:txBody>
      </p:sp>
      <p:pic>
        <p:nvPicPr>
          <p:cNvPr id="5" name="Content Placeholder 4" descr="An F Distribution graph with  19 degrees of freedom in the numerator and  19 degrees of freedom in the denominator. The graph is skewed to the right along the horizontal axis labeled &quot;F.&quot; The statistic value is marked at 1.1515. The point on the horizontal axis, lying left of the peak of the curve, is marked with the first critical value as F sub 0.975 equals 0.3958. A point on the horizontal axis, lying opposite to the point where the right tail begins is marked with the second critical value as F sub 0.025 equals 2.5265.&quot; The distribution curve to the left of the first critical value is shaded and labeled alpha over 2 equals 0.025, and to the right of the second critical value is shaded and labeled alpha over 2 equals 0.025. The region to the left of the first critical value is labeled Reject  H sub 0 and to the right of the second critical value is labeled Reject  H sub 0 The region between both the critical values is labeled &quot;Fail to Reject  H sub 0.&quot;">
            <a:extLst>
              <a:ext uri="{FF2B5EF4-FFF2-40B4-BE49-F238E27FC236}">
                <a16:creationId xmlns:a16="http://schemas.microsoft.com/office/drawing/2014/main" id="{58FDCDD7-1B22-4FDD-83AF-9DA91E62FE47}"/>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57375" y="1602581"/>
            <a:ext cx="5429250" cy="3810000"/>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r>
              <a:rPr lang="en-US" sz="2800" i="1" dirty="0"/>
              <a:t>P</a:t>
            </a:r>
            <a:r>
              <a:rPr sz="2800" dirty="0"/>
              <a:t>-values for the </a:t>
            </a:r>
            <a:r>
              <a:rPr lang="en-US" sz="2800" i="1" dirty="0"/>
              <a:t>F</a:t>
            </a:r>
            <a:r>
              <a:rPr sz="2800" dirty="0"/>
              <a:t>-test must be found using technology. We will show the calculator method here. Other methods of technology can be found at stat.hawkeslearning.com.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11.5.3: Hypothesis Test for Two Population Variances (Two-Tailed)</a:t>
            </a:r>
            <a:r>
              <a:rPr lang="en-US" baseline="-25000" dirty="0"/>
              <a:t>12</a:t>
            </a:r>
            <a:endParaRPr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The </a:t>
            </a:r>
            <a:r>
              <a:rPr lang="en-US" sz="2800" i="1" dirty="0"/>
              <a:t>p</a:t>
            </a:r>
            <a:r>
              <a:rPr sz="2800" dirty="0"/>
              <a:t>-value shown in the output screenshot in Step 3 is approximately 0.7616. Because this is greater than </a:t>
            </a:r>
            <a:br>
              <a:rPr lang="en-US" dirty="0"/>
            </a:br>
            <a:r>
              <a:rPr lang="el-GR" i="1" dirty="0">
                <a:ea typeface="Calibri" panose="020F0502020204030204" pitchFamily="34" charset="0"/>
                <a:cs typeface="Calibri" panose="020F0502020204030204" pitchFamily="34" charset="0"/>
              </a:rPr>
              <a:t>α</a:t>
            </a:r>
            <a:r>
              <a:rPr lang="en-US" i="1" dirty="0">
                <a:ea typeface="Calibri" panose="020F0502020204030204" pitchFamily="34" charset="0"/>
                <a:cs typeface="Calibri" panose="020F0502020204030204" pitchFamily="34" charset="0"/>
              </a:rPr>
              <a:t> </a:t>
            </a:r>
            <a:r>
              <a:rPr lang="en-US" sz="2800" dirty="0"/>
              <a:t>= 0.05</a:t>
            </a:r>
            <a:r>
              <a:rPr sz="2800" dirty="0"/>
              <a:t>, we fail to reject the null hypothesis.</a:t>
            </a:r>
          </a:p>
          <a:p>
            <a:r>
              <a:rPr sz="2800" b="1" dirty="0"/>
              <a:t>Interpretation:</a:t>
            </a:r>
            <a:r>
              <a:rPr sz="2800" dirty="0"/>
              <a:t> Failing to reject the null hypothesis means that, at the 0.05 level of significance, there is not sufficient evidence to say that the scores on the two versions of the test have different variances.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Rounding Rule</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lang="en-US" sz="2800" dirty="0"/>
              <a:t>When calculating a value of </a:t>
            </a:r>
            <a:r>
              <a:rPr lang="en-US" sz="2800" i="1" dirty="0"/>
              <a:t>F</a:t>
            </a:r>
            <a:r>
              <a:rPr lang="en-US" sz="2800" dirty="0"/>
              <a:t>, round to four decimal places. This follows the convention used in the </a:t>
            </a:r>
            <a:br>
              <a:rPr lang="en-US" sz="2800" dirty="0"/>
            </a:br>
            <a:r>
              <a:rPr lang="en-US" sz="2800" i="1" dirty="0"/>
              <a:t>F</a:t>
            </a:r>
            <a:r>
              <a:rPr lang="en-US" sz="2800" dirty="0"/>
              <a:t>-distribution table in Appendix A.</a:t>
            </a:r>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Rejection Regions for Hypothesis Tests for Two Population Variances</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Reject the null hypothesis,</a:t>
            </a:r>
            <a:r>
              <a:rPr lang="en-US" sz="2800" i="1" dirty="0"/>
              <a:t> H</a:t>
            </a:r>
            <a:r>
              <a:rPr lang="en-US" sz="2800" baseline="-25000" dirty="0"/>
              <a:t>0 </a:t>
            </a:r>
            <a:r>
              <a:rPr sz="2800" dirty="0"/>
              <a:t>, if:</a:t>
            </a:r>
          </a:p>
        </p:txBody>
      </p:sp>
      <p:pic>
        <p:nvPicPr>
          <p:cNvPr id="8" name="Picture 7" descr="F is less than or equal to F sub open parenthesis 1 minus alpha close parenthesis for a left tailed test. F is greater than or equal to F sub alpha for a right tailed test. F is less than F sub open parenthesis 1 minus  alpha over 2 close parenthesis or F is greater than F sub open parenthesis alpha over 2 close parenthesis for a two tailed test.">
            <a:extLst>
              <a:ext uri="{FF2B5EF4-FFF2-40B4-BE49-F238E27FC236}">
                <a16:creationId xmlns:a16="http://schemas.microsoft.com/office/drawing/2014/main" id="{0C653965-C06D-78A0-8714-AF2151C6A62A}"/>
              </a:ext>
            </a:extLst>
          </p:cNvPr>
          <p:cNvPicPr>
            <a:picLocks noChangeAspect="1"/>
          </p:cNvPicPr>
          <p:nvPr/>
        </p:nvPicPr>
        <p:blipFill>
          <a:blip r:embed="rId2"/>
          <a:stretch>
            <a:fillRect/>
          </a:stretch>
        </p:blipFill>
        <p:spPr>
          <a:xfrm>
            <a:off x="1752600" y="1676400"/>
            <a:ext cx="5900738" cy="169634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975322"/>
          </a:xfrm>
        </p:spPr>
        <p:txBody>
          <a:bodyPr>
            <a:normAutofit/>
          </a:bodyPr>
          <a:lstStyle/>
          <a:p>
            <a:pPr>
              <a:defRPr sz="2800"/>
            </a:pPr>
            <a:r>
              <a:rPr sz="2800" dirty="0"/>
              <a:t>Refer back to Section 9.5 for more information on reading an </a:t>
            </a:r>
            <a:r>
              <a:rPr lang="en-US" sz="2800" i="1" dirty="0"/>
              <a:t>F</a:t>
            </a:r>
            <a:r>
              <a:rPr sz="2800" dirty="0"/>
              <a:t>-distribution table.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i="1" dirty="0"/>
              <a:t>p</a:t>
            </a:r>
            <a:r>
              <a:rPr dirty="0"/>
              <a:t>-Values</a:t>
            </a:r>
          </a:p>
        </p:txBody>
      </p:sp>
      <p:sp>
        <p:nvSpPr>
          <p:cNvPr id="3" name="Text Placeholder 2"/>
          <p:cNvSpPr>
            <a:spLocks noGrp="1"/>
          </p:cNvSpPr>
          <p:nvPr>
            <p:ph type="body" sz="quarter" idx="10"/>
          </p:nvPr>
        </p:nvSpPr>
        <p:spPr>
          <a:xfrm>
            <a:off x="457200" y="1082078"/>
            <a:ext cx="8229600" cy="1127722"/>
          </a:xfrm>
        </p:spPr>
        <p:txBody>
          <a:bodyPr>
            <a:normAutofit/>
          </a:bodyPr>
          <a:lstStyle/>
          <a:p>
            <a:pPr>
              <a:defRPr sz="2800"/>
            </a:pPr>
            <a:r>
              <a:rPr sz="2800" dirty="0"/>
              <a:t>If </a:t>
            </a:r>
            <a:r>
              <a:rPr lang="en-US" sz="2800" i="1" dirty="0"/>
              <a:t>p</a:t>
            </a:r>
            <a:r>
              <a:rPr lang="en-US" sz="2800" dirty="0"/>
              <a:t>-value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reject</a:t>
            </a:r>
            <a:r>
              <a:rPr sz="2800" dirty="0"/>
              <a:t> the null hypothesis.</a:t>
            </a:r>
          </a:p>
          <a:p>
            <a:pPr>
              <a:defRPr sz="2800"/>
            </a:pPr>
            <a:r>
              <a:rPr sz="2800" dirty="0"/>
              <a:t>If </a:t>
            </a:r>
            <a:r>
              <a:rPr lang="en-US" i="1" dirty="0"/>
              <a:t>p</a:t>
            </a:r>
            <a:r>
              <a:rPr lang="en-US" dirty="0"/>
              <a:t>-value &gt;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fail to reject</a:t>
            </a:r>
            <a:r>
              <a:rPr sz="2800" dirty="0"/>
              <a:t> the null hypothesis.</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11.5.1: Hypothesis Test for Two Population Variances (Left-Tailed)</a:t>
            </a:r>
            <a:r>
              <a:rPr lang="en-US" baseline="-25000" dirty="0"/>
              <a:t>1</a:t>
            </a:r>
            <a:endParaRPr baseline="-25000" dirty="0"/>
          </a:p>
        </p:txBody>
      </p:sp>
      <p:sp>
        <p:nvSpPr>
          <p:cNvPr id="3" name="Text Placeholder 2"/>
          <p:cNvSpPr>
            <a:spLocks noGrp="1"/>
          </p:cNvSpPr>
          <p:nvPr>
            <p:ph type="body" sz="quarter" idx="10"/>
          </p:nvPr>
        </p:nvSpPr>
        <p:spPr/>
        <p:txBody>
          <a:bodyPr>
            <a:normAutofit fontScale="85000" lnSpcReduction="20000"/>
          </a:bodyPr>
          <a:lstStyle/>
          <a:p>
            <a:r>
              <a:rPr sz="2800" dirty="0"/>
              <a:t>A graduate student walking around a large college campus notices that the values of professors' cars seem to have a much smaller variance than the values of the cars owned by students. Students, he notes, own vehicles ranging from small, broken-down trucks to Porsche convertibles, while the cars owned by faculty are more similar in style and price. To test his hypothesis that the values of professors' cars have a smaller variance than the values of students' cars, he collects data from random samples of 15 professors and 14 students on the values of their cars and calculates the variance for each sample. The sample variance of the values of the professors' cars is 34,057 and the sample variance of the values of the students' cars is 45,923. Assuming that both populations are normally distributed, conduct a hypothesis test using a 0.10 level of significance to test the graduate student's claim. Does the evidence support the student's claim?</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1976</TotalTime>
  <Words>2996</Words>
  <Application>Microsoft Office PowerPoint</Application>
  <PresentationFormat>On-screen Show (4:3)</PresentationFormat>
  <Paragraphs>174</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Calibri</vt:lpstr>
      <vt:lpstr>Courier New</vt:lpstr>
      <vt:lpstr>Arial</vt:lpstr>
      <vt:lpstr>Cambria Math</vt:lpstr>
      <vt:lpstr>Office Theme</vt:lpstr>
      <vt:lpstr>Section 11.5</vt:lpstr>
      <vt:lpstr>Sir Ronald Fisher (1890‒1962)</vt:lpstr>
      <vt:lpstr>Definition: Distribution: F-Distribution</vt:lpstr>
      <vt:lpstr>Formula: Test Statistic for a Hypothesis Test for Two Population Variances</vt:lpstr>
      <vt:lpstr>Rounding Rule</vt:lpstr>
      <vt:lpstr>Procedure: Rejection Regions for Hypothesis Tests for Two Population Variances</vt:lpstr>
      <vt:lpstr>Memory Booster</vt:lpstr>
      <vt:lpstr>Procedure: Conclusions Using p-Values</vt:lpstr>
      <vt:lpstr>Example 11.5.1: Hypothesis Test for Two Population Variances (Left-Tailed)1</vt:lpstr>
      <vt:lpstr>Example 11.5.1: Hypothesis Test for Two Population Variances (Left-Tailed)2</vt:lpstr>
      <vt:lpstr>Example 11.5.1: Hypothesis Test for Two Population Variances (Left-Tailed)3</vt:lpstr>
      <vt:lpstr>Example 11.5.1: Hypothesis Test for Two Population Variances (Left-Tailed)4</vt:lpstr>
      <vt:lpstr>Example 11.5.1: Hypothesis Test for Two Population Variances (Left-Tailed)5</vt:lpstr>
      <vt:lpstr>Example 11.5.1: Hypothesis Test for Two Population Variances (Left-Tailed)6</vt:lpstr>
      <vt:lpstr>Example 11.5.1: Hypothesis Test for Two Population Variances (Left-Tailed)7</vt:lpstr>
      <vt:lpstr>Example 11.5.1: Hypothesis Test for Two Population Variances (Left-Tailed)8</vt:lpstr>
      <vt:lpstr>Technology1</vt:lpstr>
      <vt:lpstr>Example 11.5.1: Hypothesis Test for Two Population Variances (Left-Tailed)9</vt:lpstr>
      <vt:lpstr>Example 11.5.1: Hypothesis Test for Two Population Variances (Left-Tailed)10</vt:lpstr>
      <vt:lpstr>Example 11.5.1: Hypothesis Test for Two Population Variances (Left-Tailed)11</vt:lpstr>
      <vt:lpstr>Example 11.5.1: Hypothesis Test for Two Population Variances (Left-Tailed)12</vt:lpstr>
      <vt:lpstr>Technology2</vt:lpstr>
      <vt:lpstr>Example 11.5.2: Hypothesis Test for Two Population Variances (Right-Tailed)1</vt:lpstr>
      <vt:lpstr>Example 11.5.2: Hypothesis Test for Two Population Variances (Right-Tailed)2</vt:lpstr>
      <vt:lpstr>Example 11.5.2: Hypothesis Test for Two Population Variances (Right-Tailed)3</vt:lpstr>
      <vt:lpstr>Example 11.5.2: Hypothesis Test for Two Population Variances (Right-Tailed)4</vt:lpstr>
      <vt:lpstr>Example 11.5.2: Hypothesis Test for Two Population Variances (Right-Tailed)5</vt:lpstr>
      <vt:lpstr>Example 11.5.2: Hypothesis Test for Two Population Variances (Right-Tailed)6</vt:lpstr>
      <vt:lpstr>Example 11.5.2: Hypothesis Test for Two Population Variances (Right-Tailed)7</vt:lpstr>
      <vt:lpstr>Example 11.5.2: Hypothesis Test for Two Population Variances (Right-Tailed)8</vt:lpstr>
      <vt:lpstr>Example 11.5.2: Hypothesis Test for Two Population Variances (Right-Tailed)9</vt:lpstr>
      <vt:lpstr>Example 11.5.2: Hypothesis Test for Two Population Variances (Right-Tailed)10</vt:lpstr>
      <vt:lpstr>Example 11.5.2: Hypothesis Test for Two Population Variances (Right-Tailed)11</vt:lpstr>
      <vt:lpstr>Example 11.5.3: Hypothesis Test for Two Population Variances (Two-Tailed)1</vt:lpstr>
      <vt:lpstr>Example 11.5.3: Hypothesis Test for Two Population Variances (Two-Tailed)2</vt:lpstr>
      <vt:lpstr>Example 11.5.3: Hypothesis Test for Two Population Variances (Two-Tailed)3</vt:lpstr>
      <vt:lpstr>Example 11.5.3: Hypothesis Test for Two Population Variances (Two-Tailed)4</vt:lpstr>
      <vt:lpstr>Example 11.5.3: Hypothesis Test for Two Population Variances (Two-Tailed)5</vt:lpstr>
      <vt:lpstr>Example 11.5.3: Hypothesis Test for Two Population Variances (Two-Tailed)6</vt:lpstr>
      <vt:lpstr>Example 11.5.3: Hypothesis Test for Two Population Variances (Two-Tailed)7</vt:lpstr>
      <vt:lpstr>Example 11.5.3: Hypothesis Test for Two Population Variances (Two-Tailed)8</vt:lpstr>
      <vt:lpstr>Example 11.5.3: Hypothesis Test for Two Population Variances (Two-Tailed)9</vt:lpstr>
      <vt:lpstr>Example 11.5.3: Hypothesis Test for Two Population Variances (Two-Tailed)10</vt:lpstr>
      <vt:lpstr>Example 11.5.3: Hypothesis Test for Two Population Variances (Two-Tailed)11</vt:lpstr>
      <vt:lpstr>Example 11.5.3: Hypothesis Test for Two Population Variances (Two-Tailed)12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167</cp:revision>
  <dcterms:created xsi:type="dcterms:W3CDTF">2013-04-26T14:43:13Z</dcterms:created>
  <dcterms:modified xsi:type="dcterms:W3CDTF">2025-08-20T07:10:46Z</dcterms:modified>
</cp:coreProperties>
</file>