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291" r:id="rId11"/>
    <p:sldId id="290"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92" r:id="rId29"/>
    <p:sldId id="281" r:id="rId30"/>
    <p:sldId id="293" r:id="rId31"/>
    <p:sldId id="282" r:id="rId32"/>
    <p:sldId id="283" r:id="rId33"/>
    <p:sldId id="284" r:id="rId34"/>
    <p:sldId id="285" r:id="rId35"/>
    <p:sldId id="286" r:id="rId36"/>
    <p:sldId id="287" r:id="rId37"/>
    <p:sldId id="288" r:id="rId38"/>
    <p:sldId id="294" r:id="rId39"/>
    <p:sldId id="289"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1"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35" autoAdjust="0"/>
    <p:restoredTop sz="94673" autoAdjust="0"/>
  </p:normalViewPr>
  <p:slideViewPr>
    <p:cSldViewPr>
      <p:cViewPr varScale="1">
        <p:scale>
          <a:sx n="101" d="100"/>
          <a:sy n="101" d="100"/>
        </p:scale>
        <p:origin x="201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 Id="rId5" Type="http://schemas.openxmlformats.org/officeDocument/2006/relationships/image" Target="../media/image28.emf"/><Relationship Id="rId4" Type="http://schemas.openxmlformats.org/officeDocument/2006/relationships/image" Target="../media/image27.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11.4</a:t>
            </a:r>
          </a:p>
        </p:txBody>
      </p:sp>
      <p:sp>
        <p:nvSpPr>
          <p:cNvPr id="2" name="Text Placeholder 1"/>
          <p:cNvSpPr>
            <a:spLocks noGrp="1"/>
          </p:cNvSpPr>
          <p:nvPr>
            <p:ph type="body" sz="quarter" idx="10"/>
          </p:nvPr>
        </p:nvSpPr>
        <p:spPr/>
        <p:txBody>
          <a:bodyPr/>
          <a:lstStyle/>
          <a:p>
            <a:pPr algn="ctr"/>
            <a:r>
              <a:t>Hypothesis Testing: Two Population Proportions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lang="en-US" sz="2400" dirty="0"/>
              <a:t>The sample proportion for Sample 1, before the article, is</a:t>
            </a:r>
            <a:endParaRPr lang="en-IN" sz="2400" dirty="0"/>
          </a:p>
        </p:txBody>
      </p:sp>
      <p:pic>
        <p:nvPicPr>
          <p:cNvPr id="8" name="Picture 7" descr="P hat one equals 480 divided by 1200, which is equal to 0.4.">
            <a:extLst>
              <a:ext uri="{FF2B5EF4-FFF2-40B4-BE49-F238E27FC236}">
                <a16:creationId xmlns:a16="http://schemas.microsoft.com/office/drawing/2014/main" id="{AEF33A26-25E7-B99F-F1FC-76E0A16022B2}"/>
              </a:ext>
            </a:extLst>
          </p:cNvPr>
          <p:cNvPicPr>
            <a:picLocks noChangeAspect="1"/>
          </p:cNvPicPr>
          <p:nvPr/>
        </p:nvPicPr>
        <p:blipFill>
          <a:blip r:embed="rId2"/>
          <a:stretch>
            <a:fillRect/>
          </a:stretch>
        </p:blipFill>
        <p:spPr>
          <a:xfrm>
            <a:off x="537292" y="1446307"/>
            <a:ext cx="1663700" cy="607383"/>
          </a:xfrm>
          <a:prstGeom prst="rect">
            <a:avLst/>
          </a:prstGeom>
        </p:spPr>
      </p:pic>
      <p:sp>
        <p:nvSpPr>
          <p:cNvPr id="10" name="TextBox 9">
            <a:extLst>
              <a:ext uri="{FF2B5EF4-FFF2-40B4-BE49-F238E27FC236}">
                <a16:creationId xmlns:a16="http://schemas.microsoft.com/office/drawing/2014/main" id="{F41E3741-1FC2-C2EF-4542-5F5FADEAB0E1}"/>
              </a:ext>
            </a:extLst>
          </p:cNvPr>
          <p:cNvSpPr txBox="1"/>
          <p:nvPr/>
        </p:nvSpPr>
        <p:spPr>
          <a:xfrm>
            <a:off x="2032000" y="1493158"/>
            <a:ext cx="7112000" cy="461665"/>
          </a:xfrm>
          <a:prstGeom prst="rect">
            <a:avLst/>
          </a:prstGeom>
          <a:noFill/>
        </p:spPr>
        <p:txBody>
          <a:bodyPr wrap="square">
            <a:spAutoFit/>
          </a:bodyPr>
          <a:lstStyle/>
          <a:p>
            <a:r>
              <a:rPr lang="en-US" sz="2400" dirty="0"/>
              <a:t>  The sample proportion for Sample 2, after the</a:t>
            </a:r>
            <a:endParaRPr lang="en-IN" sz="2400" dirty="0"/>
          </a:p>
        </p:txBody>
      </p:sp>
      <p:sp>
        <p:nvSpPr>
          <p:cNvPr id="16" name="TextBox 15">
            <a:extLst>
              <a:ext uri="{FF2B5EF4-FFF2-40B4-BE49-F238E27FC236}">
                <a16:creationId xmlns:a16="http://schemas.microsoft.com/office/drawing/2014/main" id="{3EF85C08-229A-5E48-E64C-0D87D2C83689}"/>
              </a:ext>
            </a:extLst>
          </p:cNvPr>
          <p:cNvSpPr txBox="1"/>
          <p:nvPr/>
        </p:nvSpPr>
        <p:spPr>
          <a:xfrm>
            <a:off x="457200" y="2081580"/>
            <a:ext cx="1291590" cy="461665"/>
          </a:xfrm>
          <a:prstGeom prst="rect">
            <a:avLst/>
          </a:prstGeom>
          <a:noFill/>
        </p:spPr>
        <p:txBody>
          <a:bodyPr wrap="square">
            <a:spAutoFit/>
          </a:bodyPr>
          <a:lstStyle/>
          <a:p>
            <a:r>
              <a:rPr lang="en-US" sz="2400" dirty="0"/>
              <a:t>article, is</a:t>
            </a:r>
            <a:endParaRPr lang="en-IN" sz="2400" dirty="0"/>
          </a:p>
        </p:txBody>
      </p:sp>
      <p:pic>
        <p:nvPicPr>
          <p:cNvPr id="11" name="Picture 10" descr="P hat two equals 550 divided by 1180, which is approximately 0.466102.">
            <a:extLst>
              <a:ext uri="{FF2B5EF4-FFF2-40B4-BE49-F238E27FC236}">
                <a16:creationId xmlns:a16="http://schemas.microsoft.com/office/drawing/2014/main" id="{9442C1FE-B1C1-6188-6ED6-A2A3F75508C5}"/>
              </a:ext>
            </a:extLst>
          </p:cNvPr>
          <p:cNvPicPr>
            <a:picLocks noChangeAspect="1"/>
          </p:cNvPicPr>
          <p:nvPr/>
        </p:nvPicPr>
        <p:blipFill>
          <a:blip r:embed="rId3"/>
          <a:stretch>
            <a:fillRect/>
          </a:stretch>
        </p:blipFill>
        <p:spPr>
          <a:xfrm>
            <a:off x="1709599" y="1961853"/>
            <a:ext cx="2405202" cy="635858"/>
          </a:xfrm>
          <a:prstGeom prst="rect">
            <a:avLst/>
          </a:prstGeom>
        </p:spPr>
      </p:pic>
      <p:sp>
        <p:nvSpPr>
          <p:cNvPr id="12" name="TextBox 11">
            <a:extLst>
              <a:ext uri="{FF2B5EF4-FFF2-40B4-BE49-F238E27FC236}">
                <a16:creationId xmlns:a16="http://schemas.microsoft.com/office/drawing/2014/main" id="{9EA576E5-1360-7FA2-CF99-9015930D7528}"/>
              </a:ext>
            </a:extLst>
          </p:cNvPr>
          <p:cNvSpPr txBox="1"/>
          <p:nvPr/>
        </p:nvSpPr>
        <p:spPr>
          <a:xfrm>
            <a:off x="3822700" y="2038350"/>
            <a:ext cx="5168900" cy="461665"/>
          </a:xfrm>
          <a:prstGeom prst="rect">
            <a:avLst/>
          </a:prstGeom>
          <a:noFill/>
        </p:spPr>
        <p:txBody>
          <a:bodyPr wrap="square">
            <a:spAutoFit/>
          </a:bodyPr>
          <a:lstStyle/>
          <a:p>
            <a:r>
              <a:rPr lang="en-US" sz="2400" dirty="0"/>
              <a:t>   Therefore, we check the conditions</a:t>
            </a:r>
            <a:endParaRPr lang="en-IN" sz="2400" dirty="0"/>
          </a:p>
        </p:txBody>
      </p:sp>
      <p:sp>
        <p:nvSpPr>
          <p:cNvPr id="14" name="TextBox 13">
            <a:extLst>
              <a:ext uri="{FF2B5EF4-FFF2-40B4-BE49-F238E27FC236}">
                <a16:creationId xmlns:a16="http://schemas.microsoft.com/office/drawing/2014/main" id="{E9D1894B-F999-E82B-9098-C79C492BF6FD}"/>
              </a:ext>
            </a:extLst>
          </p:cNvPr>
          <p:cNvSpPr txBox="1"/>
          <p:nvPr/>
        </p:nvSpPr>
        <p:spPr>
          <a:xfrm>
            <a:off x="457200" y="2514600"/>
            <a:ext cx="4581144" cy="461665"/>
          </a:xfrm>
          <a:prstGeom prst="rect">
            <a:avLst/>
          </a:prstGeom>
          <a:noFill/>
        </p:spPr>
        <p:txBody>
          <a:bodyPr wrap="square">
            <a:spAutoFit/>
          </a:bodyPr>
          <a:lstStyle/>
          <a:p>
            <a:r>
              <a:rPr lang="en-US" sz="2400" dirty="0"/>
              <a:t>for the sample size as follows.</a:t>
            </a:r>
            <a:endParaRPr lang="en-IN" sz="2400" dirty="0"/>
          </a:p>
        </p:txBody>
      </p:sp>
      <mc:AlternateContent xmlns:mc="http://schemas.openxmlformats.org/markup-compatibility/2006" xmlns:a14="http://schemas.microsoft.com/office/drawing/2010/main">
        <mc:Choice Requires="a14">
          <p:graphicFrame>
            <p:nvGraphicFramePr>
              <p:cNvPr id="4" name="Table 3" descr="N sub one times P hat one is equal to 1200 times 0.40, which equals 480, greater than or equal to 10. &#10;N sub one times one minus P hat one is equal to 1200 times open parenthesis 1 minus 0.40 close parenthesis, which equals 720, greater than or equal to 10.&#10;N sub two times P hat two is equal to 1180 times 0.466102, approximately 550.0, greater than or equal to 10.&#10;N sub two times one minus P hat two is equal to 1180 times open parenthesis 1 minus 0.466102 close parenthesis, approximately 629.9996, greater than or equal to 10."/>
              <p:cNvGraphicFramePr>
                <a:graphicFrameLocks noGrp="1"/>
              </p:cNvGraphicFramePr>
              <p:nvPr>
                <p:extLst>
                  <p:ext uri="{D42A27DB-BD31-4B8C-83A1-F6EECF244321}">
                    <p14:modId xmlns:p14="http://schemas.microsoft.com/office/powerpoint/2010/main" val="3805001421"/>
                  </p:ext>
                </p:extLst>
              </p:nvPr>
            </p:nvGraphicFramePr>
            <p:xfrm>
              <a:off x="304800" y="3200400"/>
              <a:ext cx="8001001" cy="1828800"/>
            </p:xfrm>
            <a:graphic>
              <a:graphicData uri="http://schemas.openxmlformats.org/drawingml/2006/table">
                <a:tbl>
                  <a:tblPr firstRow="1" bandRow="1">
                    <a:tableStyleId>{2D5ABB26-0587-4C30-8999-92F81FD0307C}</a:tableStyleId>
                  </a:tblPr>
                  <a:tblGrid>
                    <a:gridCol w="2500313">
                      <a:extLst>
                        <a:ext uri="{9D8B030D-6E8A-4147-A177-3AD203B41FA5}">
                          <a16:colId xmlns:a16="http://schemas.microsoft.com/office/drawing/2014/main" val="20000"/>
                        </a:ext>
                      </a:extLst>
                    </a:gridCol>
                    <a:gridCol w="5500688">
                      <a:extLst>
                        <a:ext uri="{9D8B030D-6E8A-4147-A177-3AD203B41FA5}">
                          <a16:colId xmlns:a16="http://schemas.microsoft.com/office/drawing/2014/main" val="20001"/>
                        </a:ext>
                      </a:extLst>
                    </a:gridCol>
                  </a:tblGrid>
                  <a:tr h="457200">
                    <a:tc>
                      <a:txBody>
                        <a:bodyPr/>
                        <a:lstStyle/>
                        <a:p>
                          <a:pPr algn="r">
                            <a:defRPr sz="1600"/>
                          </a:pPr>
                          <a:r>
                            <a:rPr sz="2400" dirty="0"/>
                            <a:t>​</a:t>
                          </a:r>
                          <a14:m>
                            <m:oMath xmlns:m="http://schemas.openxmlformats.org/officeDocument/2006/math">
                              <m:func>
                                <m:funcPr>
                                  <m:ctrlPr>
                                    <a:rPr sz="2400" i="1">
                                      <a:latin typeface="Cambria Math" panose="02040503050406030204" pitchFamily="18" charset="0"/>
                                    </a:rPr>
                                  </m:ctrlPr>
                                </m:funcPr>
                                <m:fName>
                                  <m:sSub>
                                    <m:sSubPr>
                                      <m:ctrlPr>
                                        <a:rPr sz="2400" i="1">
                                          <a:latin typeface="Cambria Math" panose="02040503050406030204" pitchFamily="18" charset="0"/>
                                        </a:rPr>
                                      </m:ctrlPr>
                                    </m:sSubPr>
                                    <m:e>
                                      <m:r>
                                        <a:rPr sz="2400">
                                          <a:latin typeface="Cambria Math"/>
                                        </a:rPr>
                                        <m:t>𝑛</m:t>
                                      </m:r>
                                    </m:e>
                                    <m:sub>
                                      <m:r>
                                        <a:rPr sz="2400">
                                          <a:latin typeface="Cambria Math"/>
                                        </a:rPr>
                                        <m:t>1</m:t>
                                      </m:r>
                                    </m:sub>
                                  </m:sSub>
                                </m:fName>
                                <m:e>
                                  <m:sSub>
                                    <m:sSubPr>
                                      <m:ctrlPr>
                                        <a:rPr sz="2400" i="1">
                                          <a:latin typeface="Cambria Math" panose="02040503050406030204" pitchFamily="18" charset="0"/>
                                        </a:rPr>
                                      </m:ctrlPr>
                                    </m:sSubPr>
                                    <m:e>
                                      <m:acc>
                                        <m:accPr>
                                          <m:chr m:val="̂"/>
                                          <m:ctrlPr>
                                            <a:rPr sz="2400" i="1">
                                              <a:latin typeface="Cambria Math" panose="02040503050406030204" pitchFamily="18" charset="0"/>
                                            </a:rPr>
                                          </m:ctrlPr>
                                        </m:accPr>
                                        <m:e>
                                          <m:r>
                                            <a:rPr sz="2400">
                                              <a:latin typeface="Cambria Math"/>
                                            </a:rPr>
                                            <m:t>𝑝</m:t>
                                          </m:r>
                                        </m:e>
                                      </m:acc>
                                    </m:e>
                                    <m:sub>
                                      <m:r>
                                        <a:rPr sz="2400">
                                          <a:latin typeface="Cambria Math"/>
                                        </a:rPr>
                                        <m:t>1</m:t>
                                      </m:r>
                                    </m:sub>
                                  </m:sSub>
                                </m:e>
                              </m:func>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=1200</m:t>
                              </m:r>
                              <m:d>
                                <m:dPr>
                                  <m:ctrlPr>
                                    <a:rPr sz="2400" i="1">
                                      <a:latin typeface="Cambria Math" panose="02040503050406030204" pitchFamily="18" charset="0"/>
                                    </a:rPr>
                                  </m:ctrlPr>
                                </m:dPr>
                                <m:e>
                                  <m:r>
                                    <a:rPr sz="2400">
                                      <a:latin typeface="Cambria Math"/>
                                    </a:rPr>
                                    <m:t>0.40</m:t>
                                  </m:r>
                                </m:e>
                              </m:d>
                              <m:r>
                                <a:rPr sz="2400">
                                  <a:latin typeface="Cambria Math"/>
                                </a:rPr>
                                <m:t>=480≥10</m:t>
                              </m:r>
                            </m:oMath>
                          </a14:m>
                          <a:endParaRPr sz="2400" dirty="0"/>
                        </a:p>
                      </a:txBody>
                      <a:tcPr marL="36576" marR="36576" marT="36576" marB="36576" anchor="ctr"/>
                    </a:tc>
                    <a:extLst>
                      <a:ext uri="{0D108BD9-81ED-4DB2-BD59-A6C34878D82A}">
                        <a16:rowId xmlns:a16="http://schemas.microsoft.com/office/drawing/2014/main" val="10000"/>
                      </a:ext>
                    </a:extLst>
                  </a:tr>
                  <a:tr h="457200">
                    <a:tc>
                      <a:txBody>
                        <a:bodyPr/>
                        <a:lstStyle/>
                        <a:p>
                          <a:pPr algn="r">
                            <a:defRPr sz="1600"/>
                          </a:pPr>
                          <a:r>
                            <a:rPr sz="2400" dirty="0"/>
                            <a:t>​</a:t>
                          </a:r>
                          <a14:m>
                            <m:oMath xmlns:m="http://schemas.openxmlformats.org/officeDocument/2006/math">
                              <m:func>
                                <m:funcPr>
                                  <m:ctrlPr>
                                    <a:rPr sz="2400" i="1">
                                      <a:latin typeface="Cambria Math" panose="02040503050406030204" pitchFamily="18" charset="0"/>
                                    </a:rPr>
                                  </m:ctrlPr>
                                </m:funcPr>
                                <m:fName>
                                  <m:sSub>
                                    <m:sSubPr>
                                      <m:ctrlPr>
                                        <a:rPr sz="2400" i="1">
                                          <a:latin typeface="Cambria Math" panose="02040503050406030204" pitchFamily="18" charset="0"/>
                                        </a:rPr>
                                      </m:ctrlPr>
                                    </m:sSubPr>
                                    <m:e>
                                      <m:r>
                                        <a:rPr sz="2400">
                                          <a:latin typeface="Cambria Math"/>
                                        </a:rPr>
                                        <m:t>𝑛</m:t>
                                      </m:r>
                                    </m:e>
                                    <m:sub>
                                      <m:r>
                                        <a:rPr sz="2400">
                                          <a:latin typeface="Cambria Math"/>
                                        </a:rPr>
                                        <m:t>1</m:t>
                                      </m:r>
                                    </m:sub>
                                  </m:sSub>
                                </m:fName>
                                <m:e>
                                  <m:d>
                                    <m:dPr>
                                      <m:ctrlPr>
                                        <a:rPr sz="2400" i="1">
                                          <a:latin typeface="Cambria Math" panose="02040503050406030204" pitchFamily="18" charset="0"/>
                                        </a:rPr>
                                      </m:ctrlPr>
                                    </m:dPr>
                                    <m:e>
                                      <m:r>
                                        <a:rPr sz="2400">
                                          <a:latin typeface="Cambria Math"/>
                                        </a:rPr>
                                        <m:t>1−</m:t>
                                      </m:r>
                                      <m:sSub>
                                        <m:sSubPr>
                                          <m:ctrlPr>
                                            <a:rPr sz="2400" i="1">
                                              <a:latin typeface="Cambria Math" panose="02040503050406030204" pitchFamily="18" charset="0"/>
                                            </a:rPr>
                                          </m:ctrlPr>
                                        </m:sSubPr>
                                        <m:e>
                                          <m:acc>
                                            <m:accPr>
                                              <m:chr m:val="̂"/>
                                              <m:ctrlPr>
                                                <a:rPr sz="2400" i="1">
                                                  <a:latin typeface="Cambria Math" panose="02040503050406030204" pitchFamily="18" charset="0"/>
                                                </a:rPr>
                                              </m:ctrlPr>
                                            </m:accPr>
                                            <m:e>
                                              <m:r>
                                                <a:rPr sz="2400">
                                                  <a:latin typeface="Cambria Math"/>
                                                </a:rPr>
                                                <m:t>𝑝</m:t>
                                              </m:r>
                                            </m:e>
                                          </m:acc>
                                        </m:e>
                                        <m:sub>
                                          <m:r>
                                            <a:rPr sz="2400">
                                              <a:latin typeface="Cambria Math"/>
                                            </a:rPr>
                                            <m:t>1</m:t>
                                          </m:r>
                                        </m:sub>
                                      </m:sSub>
                                    </m:e>
                                  </m:d>
                                </m:e>
                              </m:func>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=1200</m:t>
                              </m:r>
                              <m:d>
                                <m:dPr>
                                  <m:ctrlPr>
                                    <a:rPr sz="2400" i="1">
                                      <a:latin typeface="Cambria Math" panose="02040503050406030204" pitchFamily="18" charset="0"/>
                                    </a:rPr>
                                  </m:ctrlPr>
                                </m:dPr>
                                <m:e>
                                  <m:r>
                                    <a:rPr sz="2400">
                                      <a:latin typeface="Cambria Math"/>
                                    </a:rPr>
                                    <m:t>1−0.40</m:t>
                                  </m:r>
                                </m:e>
                              </m:d>
                              <m:r>
                                <a:rPr sz="2400">
                                  <a:latin typeface="Cambria Math"/>
                                </a:rPr>
                                <m:t>=720≥10</m:t>
                              </m:r>
                            </m:oMath>
                          </a14:m>
                          <a:endParaRPr sz="2400" dirty="0"/>
                        </a:p>
                      </a:txBody>
                      <a:tcPr marL="36576" marR="36576" marT="36576" marB="36576" anchor="ctr"/>
                    </a:tc>
                    <a:extLst>
                      <a:ext uri="{0D108BD9-81ED-4DB2-BD59-A6C34878D82A}">
                        <a16:rowId xmlns:a16="http://schemas.microsoft.com/office/drawing/2014/main" val="10001"/>
                      </a:ext>
                    </a:extLst>
                  </a:tr>
                  <a:tr h="457200">
                    <a:tc>
                      <a:txBody>
                        <a:bodyPr/>
                        <a:lstStyle/>
                        <a:p>
                          <a:pPr algn="r">
                            <a:defRPr sz="1600"/>
                          </a:pPr>
                          <a:r>
                            <a:rPr sz="2400"/>
                            <a:t>​</a:t>
                          </a:r>
                          <a14:m>
                            <m:oMath xmlns:m="http://schemas.openxmlformats.org/officeDocument/2006/math">
                              <m:func>
                                <m:funcPr>
                                  <m:ctrlPr>
                                    <a:rPr sz="2400" i="1">
                                      <a:latin typeface="Cambria Math" panose="02040503050406030204" pitchFamily="18" charset="0"/>
                                    </a:rPr>
                                  </m:ctrlPr>
                                </m:funcPr>
                                <m:fName>
                                  <m:sSub>
                                    <m:sSubPr>
                                      <m:ctrlPr>
                                        <a:rPr sz="2400" i="1">
                                          <a:latin typeface="Cambria Math" panose="02040503050406030204" pitchFamily="18" charset="0"/>
                                        </a:rPr>
                                      </m:ctrlPr>
                                    </m:sSubPr>
                                    <m:e>
                                      <m:r>
                                        <a:rPr sz="2400">
                                          <a:latin typeface="Cambria Math"/>
                                        </a:rPr>
                                        <m:t>𝑛</m:t>
                                      </m:r>
                                    </m:e>
                                    <m:sub>
                                      <m:r>
                                        <a:rPr sz="2400">
                                          <a:latin typeface="Cambria Math"/>
                                        </a:rPr>
                                        <m:t>2</m:t>
                                      </m:r>
                                    </m:sub>
                                  </m:sSub>
                                </m:fName>
                                <m:e>
                                  <m:sSub>
                                    <m:sSubPr>
                                      <m:ctrlPr>
                                        <a:rPr sz="2400" i="1">
                                          <a:latin typeface="Cambria Math" panose="02040503050406030204" pitchFamily="18" charset="0"/>
                                        </a:rPr>
                                      </m:ctrlPr>
                                    </m:sSubPr>
                                    <m:e>
                                      <m:acc>
                                        <m:accPr>
                                          <m:chr m:val="̂"/>
                                          <m:ctrlPr>
                                            <a:rPr sz="2400" i="1">
                                              <a:latin typeface="Cambria Math" panose="02040503050406030204" pitchFamily="18" charset="0"/>
                                            </a:rPr>
                                          </m:ctrlPr>
                                        </m:accPr>
                                        <m:e>
                                          <m:r>
                                            <a:rPr sz="2400">
                                              <a:latin typeface="Cambria Math"/>
                                            </a:rPr>
                                            <m:t>𝑝</m:t>
                                          </m:r>
                                        </m:e>
                                      </m:acc>
                                    </m:e>
                                    <m:sub>
                                      <m:r>
                                        <a:rPr sz="2400">
                                          <a:latin typeface="Cambria Math"/>
                                        </a:rPr>
                                        <m:t>2</m:t>
                                      </m:r>
                                    </m:sub>
                                  </m:sSub>
                                </m:e>
                              </m:func>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=1180</m:t>
                              </m:r>
                              <m:d>
                                <m:dPr>
                                  <m:ctrlPr>
                                    <a:rPr sz="2400" i="1">
                                      <a:latin typeface="Cambria Math" panose="02040503050406030204" pitchFamily="18" charset="0"/>
                                    </a:rPr>
                                  </m:ctrlPr>
                                </m:dPr>
                                <m:e>
                                  <m:r>
                                    <a:rPr sz="2400">
                                      <a:latin typeface="Cambria Math"/>
                                    </a:rPr>
                                    <m:t>0.466102</m:t>
                                  </m:r>
                                </m:e>
                              </m:d>
                              <m:r>
                                <a:rPr sz="2400">
                                  <a:latin typeface="Cambria Math"/>
                                </a:rPr>
                                <m:t>≈550.0≥10</m:t>
                              </m:r>
                            </m:oMath>
                          </a14:m>
                          <a:endParaRPr sz="2400" dirty="0"/>
                        </a:p>
                      </a:txBody>
                      <a:tcPr marL="36576" marR="36576" marT="36576" marB="36576" anchor="ctr"/>
                    </a:tc>
                    <a:extLst>
                      <a:ext uri="{0D108BD9-81ED-4DB2-BD59-A6C34878D82A}">
                        <a16:rowId xmlns:a16="http://schemas.microsoft.com/office/drawing/2014/main" val="10002"/>
                      </a:ext>
                    </a:extLst>
                  </a:tr>
                  <a:tr h="457200">
                    <a:tc>
                      <a:txBody>
                        <a:bodyPr/>
                        <a:lstStyle/>
                        <a:p>
                          <a:pPr algn="r">
                            <a:defRPr sz="1600"/>
                          </a:pPr>
                          <a:r>
                            <a:rPr sz="2400"/>
                            <a:t>​</a:t>
                          </a:r>
                          <a14:m>
                            <m:oMath xmlns:m="http://schemas.openxmlformats.org/officeDocument/2006/math">
                              <m:func>
                                <m:funcPr>
                                  <m:ctrlPr>
                                    <a:rPr sz="2400" i="1">
                                      <a:latin typeface="Cambria Math" panose="02040503050406030204" pitchFamily="18" charset="0"/>
                                    </a:rPr>
                                  </m:ctrlPr>
                                </m:funcPr>
                                <m:fName>
                                  <m:sSub>
                                    <m:sSubPr>
                                      <m:ctrlPr>
                                        <a:rPr sz="2400" i="1">
                                          <a:latin typeface="Cambria Math" panose="02040503050406030204" pitchFamily="18" charset="0"/>
                                        </a:rPr>
                                      </m:ctrlPr>
                                    </m:sSubPr>
                                    <m:e>
                                      <m:r>
                                        <a:rPr sz="2400">
                                          <a:latin typeface="Cambria Math"/>
                                        </a:rPr>
                                        <m:t>𝑛</m:t>
                                      </m:r>
                                    </m:e>
                                    <m:sub>
                                      <m:r>
                                        <a:rPr sz="2400">
                                          <a:latin typeface="Cambria Math"/>
                                        </a:rPr>
                                        <m:t>2</m:t>
                                      </m:r>
                                    </m:sub>
                                  </m:sSub>
                                </m:fName>
                                <m:e>
                                  <m:d>
                                    <m:dPr>
                                      <m:ctrlPr>
                                        <a:rPr sz="2400" i="1">
                                          <a:latin typeface="Cambria Math" panose="02040503050406030204" pitchFamily="18" charset="0"/>
                                        </a:rPr>
                                      </m:ctrlPr>
                                    </m:dPr>
                                    <m:e>
                                      <m:r>
                                        <a:rPr sz="2400">
                                          <a:latin typeface="Cambria Math"/>
                                        </a:rPr>
                                        <m:t>1−</m:t>
                                      </m:r>
                                      <m:sSub>
                                        <m:sSubPr>
                                          <m:ctrlPr>
                                            <a:rPr sz="2400" i="1">
                                              <a:latin typeface="Cambria Math" panose="02040503050406030204" pitchFamily="18" charset="0"/>
                                            </a:rPr>
                                          </m:ctrlPr>
                                        </m:sSubPr>
                                        <m:e>
                                          <m:acc>
                                            <m:accPr>
                                              <m:chr m:val="̂"/>
                                              <m:ctrlPr>
                                                <a:rPr sz="2400" i="1">
                                                  <a:latin typeface="Cambria Math" panose="02040503050406030204" pitchFamily="18" charset="0"/>
                                                </a:rPr>
                                              </m:ctrlPr>
                                            </m:accPr>
                                            <m:e>
                                              <m:r>
                                                <a:rPr sz="2400">
                                                  <a:latin typeface="Cambria Math"/>
                                                </a:rPr>
                                                <m:t>𝑝</m:t>
                                              </m:r>
                                            </m:e>
                                          </m:acc>
                                        </m:e>
                                        <m:sub>
                                          <m:r>
                                            <a:rPr sz="2400">
                                              <a:latin typeface="Cambria Math"/>
                                            </a:rPr>
                                            <m:t>2</m:t>
                                          </m:r>
                                        </m:sub>
                                      </m:sSub>
                                    </m:e>
                                  </m:d>
                                </m:e>
                              </m:func>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=1180</m:t>
                              </m:r>
                              <m:d>
                                <m:dPr>
                                  <m:ctrlPr>
                                    <a:rPr sz="2400" i="1">
                                      <a:latin typeface="Cambria Math" panose="02040503050406030204" pitchFamily="18" charset="0"/>
                                    </a:rPr>
                                  </m:ctrlPr>
                                </m:dPr>
                                <m:e>
                                  <m:r>
                                    <a:rPr sz="2400">
                                      <a:latin typeface="Cambria Math"/>
                                    </a:rPr>
                                    <m:t>1−0.466102</m:t>
                                  </m:r>
                                </m:e>
                              </m:d>
                              <m:r>
                                <a:rPr sz="2400">
                                  <a:latin typeface="Cambria Math"/>
                                </a:rPr>
                                <m:t>≈629.9996≥10</m:t>
                              </m:r>
                            </m:oMath>
                          </a14:m>
                          <a:endParaRPr sz="2400" dirty="0"/>
                        </a:p>
                      </a:txBody>
                      <a:tcPr marL="36576" marR="36576" marT="36576" marB="36576" anchor="ctr"/>
                    </a:tc>
                    <a:extLst>
                      <a:ext uri="{0D108BD9-81ED-4DB2-BD59-A6C34878D82A}">
                        <a16:rowId xmlns:a16="http://schemas.microsoft.com/office/drawing/2014/main" val="10003"/>
                      </a:ext>
                    </a:extLst>
                  </a:tr>
                </a:tbl>
              </a:graphicData>
            </a:graphic>
          </p:graphicFrame>
        </mc:Choice>
        <mc:Fallback xmlns="">
          <p:graphicFrame>
            <p:nvGraphicFramePr>
              <p:cNvPr id="4" name="Table 3" descr="N sub one times P hat one is equal to 1200 times 0.40, which equals 480, greater than or equal to 10. &#10;N sub one times one minus P hat one is equal to 1200 times open parenthesis 1 minus 0.40 close parenthesis, which equals 720, greater than or equal to 10.&#10;N sub two times P hat two is equal to 1180 times 0.466102, approximately 550.0, greater than or equal to 10.&#10;N sub two times one minus P hat two is equal to 1180 times open parenthesis 1 minus 0.466102 close parenthesis, approximately 629.9996, greater than or equal to 10."/>
              <p:cNvGraphicFramePr>
                <a:graphicFrameLocks noGrp="1"/>
              </p:cNvGraphicFramePr>
              <p:nvPr>
                <p:extLst>
                  <p:ext uri="{D42A27DB-BD31-4B8C-83A1-F6EECF244321}">
                    <p14:modId xmlns:p14="http://schemas.microsoft.com/office/powerpoint/2010/main" val="3805001421"/>
                  </p:ext>
                </p:extLst>
              </p:nvPr>
            </p:nvGraphicFramePr>
            <p:xfrm>
              <a:off x="304800" y="3200400"/>
              <a:ext cx="8001001" cy="1828800"/>
            </p:xfrm>
            <a:graphic>
              <a:graphicData uri="http://schemas.openxmlformats.org/drawingml/2006/table">
                <a:tbl>
                  <a:tblPr firstRow="1" bandRow="1">
                    <a:tableStyleId>{2D5ABB26-0587-4C30-8999-92F81FD0307C}</a:tableStyleId>
                  </a:tblPr>
                  <a:tblGrid>
                    <a:gridCol w="2500313">
                      <a:extLst>
                        <a:ext uri="{9D8B030D-6E8A-4147-A177-3AD203B41FA5}">
                          <a16:colId xmlns:a16="http://schemas.microsoft.com/office/drawing/2014/main" val="20000"/>
                        </a:ext>
                      </a:extLst>
                    </a:gridCol>
                    <a:gridCol w="5500688">
                      <a:extLst>
                        <a:ext uri="{9D8B030D-6E8A-4147-A177-3AD203B41FA5}">
                          <a16:colId xmlns:a16="http://schemas.microsoft.com/office/drawing/2014/main" val="20001"/>
                        </a:ext>
                      </a:extLst>
                    </a:gridCol>
                  </a:tblGrid>
                  <a:tr h="457200">
                    <a:tc>
                      <a:txBody>
                        <a:bodyPr/>
                        <a:lstStyle/>
                        <a:p>
                          <a:endParaRPr lang="en-US"/>
                        </a:p>
                      </a:txBody>
                      <a:tcPr marL="36576" marR="36576" marT="36576" marB="36576" anchor="ctr">
                        <a:blipFill>
                          <a:blip r:embed="rId4"/>
                          <a:stretch>
                            <a:fillRect t="-10667" r="-220244" b="-330667"/>
                          </a:stretch>
                        </a:blipFill>
                      </a:tcPr>
                    </a:tc>
                    <a:tc>
                      <a:txBody>
                        <a:bodyPr/>
                        <a:lstStyle/>
                        <a:p>
                          <a:endParaRPr lang="en-US"/>
                        </a:p>
                      </a:txBody>
                      <a:tcPr marL="36576" marR="36576" marT="36576" marB="36576" anchor="ctr">
                        <a:blipFill>
                          <a:blip r:embed="rId4"/>
                          <a:stretch>
                            <a:fillRect l="-45404" t="-10667" b="-330667"/>
                          </a:stretch>
                        </a:blipFill>
                      </a:tcPr>
                    </a:tc>
                    <a:extLst>
                      <a:ext uri="{0D108BD9-81ED-4DB2-BD59-A6C34878D82A}">
                        <a16:rowId xmlns:a16="http://schemas.microsoft.com/office/drawing/2014/main" val="10000"/>
                      </a:ext>
                    </a:extLst>
                  </a:tr>
                  <a:tr h="457200">
                    <a:tc>
                      <a:txBody>
                        <a:bodyPr/>
                        <a:lstStyle/>
                        <a:p>
                          <a:endParaRPr lang="en-US"/>
                        </a:p>
                      </a:txBody>
                      <a:tcPr marL="36576" marR="36576" marT="36576" marB="36576" anchor="ctr">
                        <a:blipFill>
                          <a:blip r:embed="rId4"/>
                          <a:stretch>
                            <a:fillRect t="-110667" r="-220244" b="-230667"/>
                          </a:stretch>
                        </a:blipFill>
                      </a:tcPr>
                    </a:tc>
                    <a:tc>
                      <a:txBody>
                        <a:bodyPr/>
                        <a:lstStyle/>
                        <a:p>
                          <a:endParaRPr lang="en-US"/>
                        </a:p>
                      </a:txBody>
                      <a:tcPr marL="36576" marR="36576" marT="36576" marB="36576" anchor="ctr">
                        <a:blipFill>
                          <a:blip r:embed="rId4"/>
                          <a:stretch>
                            <a:fillRect l="-45404" t="-110667" b="-230667"/>
                          </a:stretch>
                        </a:blipFill>
                      </a:tcPr>
                    </a:tc>
                    <a:extLst>
                      <a:ext uri="{0D108BD9-81ED-4DB2-BD59-A6C34878D82A}">
                        <a16:rowId xmlns:a16="http://schemas.microsoft.com/office/drawing/2014/main" val="10001"/>
                      </a:ext>
                    </a:extLst>
                  </a:tr>
                  <a:tr h="457200">
                    <a:tc>
                      <a:txBody>
                        <a:bodyPr/>
                        <a:lstStyle/>
                        <a:p>
                          <a:endParaRPr lang="en-US"/>
                        </a:p>
                      </a:txBody>
                      <a:tcPr marL="36576" marR="36576" marT="36576" marB="36576" anchor="ctr">
                        <a:blipFill>
                          <a:blip r:embed="rId4"/>
                          <a:stretch>
                            <a:fillRect t="-210667" r="-220244" b="-130667"/>
                          </a:stretch>
                        </a:blipFill>
                      </a:tcPr>
                    </a:tc>
                    <a:tc>
                      <a:txBody>
                        <a:bodyPr/>
                        <a:lstStyle/>
                        <a:p>
                          <a:endParaRPr lang="en-US"/>
                        </a:p>
                      </a:txBody>
                      <a:tcPr marL="36576" marR="36576" marT="36576" marB="36576" anchor="ctr">
                        <a:blipFill>
                          <a:blip r:embed="rId4"/>
                          <a:stretch>
                            <a:fillRect l="-45404" t="-210667" b="-130667"/>
                          </a:stretch>
                        </a:blipFill>
                      </a:tcPr>
                    </a:tc>
                    <a:extLst>
                      <a:ext uri="{0D108BD9-81ED-4DB2-BD59-A6C34878D82A}">
                        <a16:rowId xmlns:a16="http://schemas.microsoft.com/office/drawing/2014/main" val="10002"/>
                      </a:ext>
                    </a:extLst>
                  </a:tr>
                  <a:tr h="457200">
                    <a:tc>
                      <a:txBody>
                        <a:bodyPr/>
                        <a:lstStyle/>
                        <a:p>
                          <a:endParaRPr lang="en-US"/>
                        </a:p>
                      </a:txBody>
                      <a:tcPr marL="36576" marR="36576" marT="36576" marB="36576" anchor="ctr">
                        <a:blipFill>
                          <a:blip r:embed="rId4"/>
                          <a:stretch>
                            <a:fillRect t="-310667" r="-220244" b="-30667"/>
                          </a:stretch>
                        </a:blipFill>
                      </a:tcPr>
                    </a:tc>
                    <a:tc>
                      <a:txBody>
                        <a:bodyPr/>
                        <a:lstStyle/>
                        <a:p>
                          <a:endParaRPr lang="en-US"/>
                        </a:p>
                      </a:txBody>
                      <a:tcPr marL="36576" marR="36576" marT="36576" marB="36576" anchor="ctr">
                        <a:blipFill>
                          <a:blip r:embed="rId4"/>
                          <a:stretch>
                            <a:fillRect l="-45404" t="-310667" b="-30667"/>
                          </a:stretch>
                        </a:blipFill>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1804369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Even though the sample size is large, it is still important that the conditions are checked. Since all of the conditions are satisfied, we can use the </a:t>
            </a:r>
            <a:r>
              <a:rPr lang="en-US" sz="2800" i="1" dirty="0"/>
              <a:t>z</a:t>
            </a:r>
            <a:r>
              <a:rPr sz="2800" dirty="0"/>
              <a:t>-test statistic.</a:t>
            </a:r>
          </a:p>
          <a:p>
            <a:pPr>
              <a:defRPr sz="2800"/>
            </a:pPr>
            <a:r>
              <a:rPr sz="2800" dirty="0"/>
              <a:t>For this hypothesis test, we were told to use a level of significance of </a:t>
            </a:r>
            <a:r>
              <a:rPr lang="el-GR" i="1" dirty="0">
                <a:latin typeface="Calibri" panose="020F0502020204030204" pitchFamily="34" charset="0"/>
                <a:ea typeface="Calibri" panose="020F0502020204030204" pitchFamily="34" charset="0"/>
                <a:cs typeface="Calibri" panose="020F0502020204030204" pitchFamily="34" charset="0"/>
              </a:rPr>
              <a:t>α</a:t>
            </a:r>
            <a:r>
              <a:rPr lang="en-US" i="1" dirty="0">
                <a:latin typeface="Calibri" panose="020F0502020204030204" pitchFamily="34" charset="0"/>
                <a:ea typeface="Calibri" panose="020F0502020204030204" pitchFamily="34" charset="0"/>
                <a:cs typeface="Calibri" panose="020F0502020204030204" pitchFamily="34" charset="0"/>
              </a:rPr>
              <a:t> </a:t>
            </a:r>
            <a:r>
              <a:rPr lang="en-US" sz="2800" dirty="0"/>
              <a:t>= 0.05</a:t>
            </a:r>
            <a:r>
              <a:rPr sz="2800" dirty="0"/>
              <a:t>.</a:t>
            </a:r>
          </a:p>
        </p:txBody>
      </p:sp>
    </p:spTree>
    <p:extLst>
      <p:ext uri="{BB962C8B-B14F-4D97-AF65-F5344CB8AC3E}">
        <p14:creationId xmlns:p14="http://schemas.microsoft.com/office/powerpoint/2010/main" val="3372188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sz="2400" dirty="0"/>
              <a:t>Step 3: Gather data and calculate the necessary sample statistics.</a:t>
            </a:r>
          </a:p>
          <a:p>
            <a:pPr>
              <a:defRPr b="1"/>
            </a:pPr>
            <a:r>
              <a:rPr sz="2400" dirty="0"/>
              <a:t>Tables:</a:t>
            </a:r>
          </a:p>
          <a:p>
            <a:pPr>
              <a:defRPr sz="2800"/>
            </a:pPr>
            <a:r>
              <a:rPr sz="2400" dirty="0"/>
              <a:t>Using the </a:t>
            </a:r>
            <a:r>
              <a:rPr lang="en-US" sz="2400" i="1" dirty="0"/>
              <a:t>z</a:t>
            </a:r>
            <a:r>
              <a:rPr sz="2400" dirty="0"/>
              <a:t>-table to find the rejection regions or the </a:t>
            </a:r>
            <a:r>
              <a:rPr lang="en-US" sz="2400" i="1" dirty="0"/>
              <a:t>p</a:t>
            </a:r>
            <a:r>
              <a:rPr sz="2400" dirty="0"/>
              <a:t>-value, you will need to calculate the </a:t>
            </a:r>
            <a:r>
              <a:rPr lang="en-US" sz="2400" i="1" dirty="0"/>
              <a:t>z</a:t>
            </a:r>
            <a:r>
              <a:rPr sz="2400" dirty="0"/>
              <a:t>-test statistic. Since we have already</a:t>
            </a:r>
          </a:p>
        </p:txBody>
      </p:sp>
      <p:pic>
        <p:nvPicPr>
          <p:cNvPr id="14" name="Picture 13" descr="calculated p hat sub 1 and p hat sub 2">
            <a:extLst>
              <a:ext uri="{FF2B5EF4-FFF2-40B4-BE49-F238E27FC236}">
                <a16:creationId xmlns:a16="http://schemas.microsoft.com/office/drawing/2014/main" id="{6AF74AD7-3BAE-3507-5248-112BD8E86989}"/>
              </a:ext>
            </a:extLst>
          </p:cNvPr>
          <p:cNvPicPr>
            <a:picLocks noChangeAspect="1"/>
          </p:cNvPicPr>
          <p:nvPr/>
        </p:nvPicPr>
        <p:blipFill>
          <a:blip r:embed="rId2"/>
          <a:stretch>
            <a:fillRect/>
          </a:stretch>
        </p:blipFill>
        <p:spPr>
          <a:xfrm>
            <a:off x="507813" y="3051155"/>
            <a:ext cx="2530608" cy="461665"/>
          </a:xfrm>
          <a:prstGeom prst="rect">
            <a:avLst/>
          </a:prstGeom>
        </p:spPr>
      </p:pic>
      <p:sp>
        <p:nvSpPr>
          <p:cNvPr id="16" name="TextBox 15">
            <a:extLst>
              <a:ext uri="{FF2B5EF4-FFF2-40B4-BE49-F238E27FC236}">
                <a16:creationId xmlns:a16="http://schemas.microsoft.com/office/drawing/2014/main" id="{F809F862-5F41-0452-A82D-11CF7D6F166D}"/>
              </a:ext>
            </a:extLst>
          </p:cNvPr>
          <p:cNvSpPr txBox="1"/>
          <p:nvPr/>
        </p:nvSpPr>
        <p:spPr>
          <a:xfrm>
            <a:off x="2960516" y="3051154"/>
            <a:ext cx="5638800" cy="461665"/>
          </a:xfrm>
          <a:prstGeom prst="rect">
            <a:avLst/>
          </a:prstGeom>
          <a:noFill/>
        </p:spPr>
        <p:txBody>
          <a:bodyPr wrap="square">
            <a:spAutoFit/>
          </a:bodyPr>
          <a:lstStyle/>
          <a:p>
            <a:pPr>
              <a:defRPr sz="2800"/>
            </a:pPr>
            <a:r>
              <a:rPr lang="en-US" sz="2400" dirty="0"/>
              <a:t>in the previous step, we are left calculating</a:t>
            </a:r>
          </a:p>
        </p:txBody>
      </p:sp>
      <p:pic>
        <p:nvPicPr>
          <p:cNvPr id="10" name="Picture 9" descr="p bar">
            <a:extLst>
              <a:ext uri="{FF2B5EF4-FFF2-40B4-BE49-F238E27FC236}">
                <a16:creationId xmlns:a16="http://schemas.microsoft.com/office/drawing/2014/main" id="{672E0051-FA62-DDCD-355A-A2C0C2606B77}"/>
              </a:ext>
            </a:extLst>
          </p:cNvPr>
          <p:cNvPicPr>
            <a:picLocks noChangeAspect="1"/>
          </p:cNvPicPr>
          <p:nvPr/>
        </p:nvPicPr>
        <p:blipFill>
          <a:blip r:embed="rId3"/>
          <a:stretch>
            <a:fillRect/>
          </a:stretch>
        </p:blipFill>
        <p:spPr>
          <a:xfrm>
            <a:off x="529936" y="3474805"/>
            <a:ext cx="311727" cy="381000"/>
          </a:xfrm>
          <a:prstGeom prst="rect">
            <a:avLst/>
          </a:prstGeom>
        </p:spPr>
      </p:pic>
      <p:sp>
        <p:nvSpPr>
          <p:cNvPr id="8" name="TextBox 7">
            <a:extLst>
              <a:ext uri="{FF2B5EF4-FFF2-40B4-BE49-F238E27FC236}">
                <a16:creationId xmlns:a16="http://schemas.microsoft.com/office/drawing/2014/main" id="{6E3347D9-06F1-BBB3-9C3A-AB67171F8D0B}"/>
              </a:ext>
            </a:extLst>
          </p:cNvPr>
          <p:cNvSpPr txBox="1"/>
          <p:nvPr/>
        </p:nvSpPr>
        <p:spPr>
          <a:xfrm>
            <a:off x="762000" y="3429000"/>
            <a:ext cx="8001000" cy="461665"/>
          </a:xfrm>
          <a:prstGeom prst="rect">
            <a:avLst/>
          </a:prstGeom>
          <a:noFill/>
        </p:spPr>
        <p:txBody>
          <a:bodyPr wrap="square">
            <a:spAutoFit/>
          </a:bodyPr>
          <a:lstStyle/>
          <a:p>
            <a:pPr>
              <a:defRPr sz="2800"/>
            </a:pPr>
            <a:r>
              <a:rPr lang="en-IN" sz="2400" dirty="0"/>
              <a:t>before substituting these values into the formula for the test</a:t>
            </a:r>
          </a:p>
        </p:txBody>
      </p:sp>
      <p:sp>
        <p:nvSpPr>
          <p:cNvPr id="12" name="TextBox 11">
            <a:extLst>
              <a:ext uri="{FF2B5EF4-FFF2-40B4-BE49-F238E27FC236}">
                <a16:creationId xmlns:a16="http://schemas.microsoft.com/office/drawing/2014/main" id="{F9D25BED-58FC-2AFB-79D4-DE46733285C7}"/>
              </a:ext>
            </a:extLst>
          </p:cNvPr>
          <p:cNvSpPr txBox="1"/>
          <p:nvPr/>
        </p:nvSpPr>
        <p:spPr>
          <a:xfrm>
            <a:off x="502897" y="3855805"/>
            <a:ext cx="1478303" cy="461665"/>
          </a:xfrm>
          <a:prstGeom prst="rect">
            <a:avLst/>
          </a:prstGeom>
          <a:noFill/>
        </p:spPr>
        <p:txBody>
          <a:bodyPr wrap="square">
            <a:spAutoFit/>
          </a:bodyPr>
          <a:lstStyle/>
          <a:p>
            <a:r>
              <a:rPr lang="en-IN" sz="2400" dirty="0"/>
              <a:t>statistic.</a:t>
            </a:r>
          </a:p>
        </p:txBody>
      </p:sp>
      <p:pic>
        <p:nvPicPr>
          <p:cNvPr id="6" name="Picture 5" descr="P bar equals open parenthesis X sub one and X sub two close parenthesis divided by open parenthesis N sub one and N sub two close parenthesis.&#10;This equals open parenthesis 480 plus 550 close parenthesis divided by 1200 plus 1180, which is approximately 0.432773.">
            <a:extLst>
              <a:ext uri="{FF2B5EF4-FFF2-40B4-BE49-F238E27FC236}">
                <a16:creationId xmlns:a16="http://schemas.microsoft.com/office/drawing/2014/main" id="{65E6411E-8AB4-C247-56A3-237843A4642B}"/>
              </a:ext>
            </a:extLst>
          </p:cNvPr>
          <p:cNvPicPr>
            <a:picLocks noChangeAspect="1"/>
          </p:cNvPicPr>
          <p:nvPr/>
        </p:nvPicPr>
        <p:blipFill>
          <a:blip r:embed="rId4"/>
          <a:stretch>
            <a:fillRect/>
          </a:stretch>
        </p:blipFill>
        <p:spPr>
          <a:xfrm>
            <a:off x="3276600" y="3939717"/>
            <a:ext cx="2057400" cy="203943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7</a:t>
            </a:r>
            <a:endParaRPr dirty="0"/>
          </a:p>
        </p:txBody>
      </p:sp>
      <p:sp>
        <p:nvSpPr>
          <p:cNvPr id="3" name="Text Placeholder 2"/>
          <p:cNvSpPr>
            <a:spLocks noGrp="1"/>
          </p:cNvSpPr>
          <p:nvPr>
            <p:ph type="body" sz="quarter" idx="10"/>
          </p:nvPr>
        </p:nvSpPr>
        <p:spPr/>
        <p:txBody>
          <a:bodyPr>
            <a:noAutofit/>
          </a:bodyPr>
          <a:lstStyle/>
          <a:p>
            <a:pPr>
              <a:defRPr sz="2800"/>
            </a:pPr>
            <a:r>
              <a:rPr sz="2200" dirty="0"/>
              <a:t>Substituting these values into the formula for the </a:t>
            </a:r>
            <a:r>
              <a:rPr lang="en-US" sz="2200" i="1" dirty="0"/>
              <a:t>z</a:t>
            </a:r>
            <a:r>
              <a:rPr sz="2200" dirty="0"/>
              <a:t>-test statistic, we obtain the following.</a:t>
            </a:r>
          </a:p>
        </p:txBody>
      </p:sp>
      <p:pic>
        <p:nvPicPr>
          <p:cNvPr id="7" name="Picture 6" descr="Z  equals open parenthesis the quantity of p hat one minus p hat two, minus the quantity of p sub one minus p sub two close parenthesis, divided by the square root of open parenthesis p bar times the quantity of one minus p bar, multiplied by open parenthesis one over n sub one plus one over n sub two close parenthesis close parenthesis.&#10;This equals open parenthesis open parenthesis 0.4 minus 0.466102 close parenthesis minus 0 close parenthesis, divided by the square root of open parenthesis 0.432773 times the quantity of one minus 0.432773, multiplied by open parenthesis one over 1200 plus one over 1180 close parenthesis close parenthesis&#10;This is approximately negative 3.25.">
            <a:extLst>
              <a:ext uri="{FF2B5EF4-FFF2-40B4-BE49-F238E27FC236}">
                <a16:creationId xmlns:a16="http://schemas.microsoft.com/office/drawing/2014/main" id="{407E6742-3A01-4E44-6AF5-D5B53D8F0D33}"/>
              </a:ext>
            </a:extLst>
          </p:cNvPr>
          <p:cNvPicPr>
            <a:picLocks noChangeAspect="1"/>
          </p:cNvPicPr>
          <p:nvPr/>
        </p:nvPicPr>
        <p:blipFill>
          <a:blip r:embed="rId2"/>
          <a:stretch>
            <a:fillRect/>
          </a:stretch>
        </p:blipFill>
        <p:spPr>
          <a:xfrm>
            <a:off x="2040731" y="1889120"/>
            <a:ext cx="5062538" cy="2928158"/>
          </a:xfrm>
          <a:prstGeom prst="rect">
            <a:avLst/>
          </a:prstGeom>
        </p:spPr>
      </p:pic>
      <p:sp>
        <p:nvSpPr>
          <p:cNvPr id="6" name="TextBox 5">
            <a:extLst>
              <a:ext uri="{FF2B5EF4-FFF2-40B4-BE49-F238E27FC236}">
                <a16:creationId xmlns:a16="http://schemas.microsoft.com/office/drawing/2014/main" id="{C0627E02-2373-8127-5083-4A2BABC076F7}"/>
              </a:ext>
            </a:extLst>
          </p:cNvPr>
          <p:cNvSpPr txBox="1"/>
          <p:nvPr/>
        </p:nvSpPr>
        <p:spPr>
          <a:xfrm>
            <a:off x="457200" y="4876800"/>
            <a:ext cx="8229600" cy="1169551"/>
          </a:xfrm>
          <a:prstGeom prst="rect">
            <a:avLst/>
          </a:prstGeom>
          <a:noFill/>
        </p:spPr>
        <p:txBody>
          <a:bodyPr wrap="square">
            <a:spAutoFit/>
          </a:bodyPr>
          <a:lstStyle/>
          <a:p>
            <a:pPr>
              <a:defRPr sz="2800"/>
            </a:pPr>
            <a:r>
              <a:rPr lang="en-IN" sz="2200" dirty="0"/>
              <a:t>Note that, in the formula above, </a:t>
            </a:r>
            <a:r>
              <a:rPr lang="en-US" sz="2400" i="1" dirty="0">
                <a:latin typeface="Calibri" panose="020F0502020204030204" pitchFamily="34" charset="0"/>
                <a:ea typeface="Calibri" panose="020F0502020204030204" pitchFamily="34" charset="0"/>
                <a:cs typeface="Calibri" panose="020F0502020204030204" pitchFamily="34" charset="0"/>
              </a:rPr>
              <a:t>p</a:t>
            </a:r>
            <a:r>
              <a:rPr lang="en-US" sz="100" i="1" dirty="0"/>
              <a:t> </a:t>
            </a:r>
            <a:r>
              <a:rPr lang="en-US" sz="2400" baseline="-25000" dirty="0"/>
              <a:t>1</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i="1" dirty="0">
                <a:latin typeface="Calibri" panose="020F0502020204030204" pitchFamily="34" charset="0"/>
                <a:ea typeface="Calibri" panose="020F0502020204030204" pitchFamily="34" charset="0"/>
                <a:cs typeface="Calibri" panose="020F0502020204030204" pitchFamily="34" charset="0"/>
              </a:rPr>
              <a:t>p</a:t>
            </a:r>
            <a:r>
              <a:rPr lang="en-US" sz="800" i="1" dirty="0"/>
              <a:t> </a:t>
            </a:r>
            <a:r>
              <a:rPr lang="en-US" sz="2400" baseline="-25000" dirty="0"/>
              <a:t>2 </a:t>
            </a:r>
            <a:r>
              <a:rPr lang="en-IN" sz="2200" dirty="0">
                <a:latin typeface="Calibri" panose="020F0502020204030204" pitchFamily="34" charset="0"/>
                <a:ea typeface="Calibri" panose="020F0502020204030204" pitchFamily="34" charset="0"/>
                <a:cs typeface="Calibri" panose="020F0502020204030204" pitchFamily="34" charset="0"/>
              </a:rPr>
              <a:t>= 0 b</a:t>
            </a:r>
            <a:r>
              <a:rPr lang="en-IN" sz="2200" dirty="0"/>
              <a:t>ecause the presumed difference between the population proportions is zero. This is indicated in the statement of the null hypothesis, </a:t>
            </a:r>
            <a:r>
              <a:rPr lang="en-US" sz="2400" i="1" dirty="0"/>
              <a:t>H</a:t>
            </a:r>
            <a:r>
              <a:rPr lang="en-US" sz="2400" baseline="-25000" dirty="0"/>
              <a:t>0</a:t>
            </a:r>
            <a:r>
              <a:rPr lang="ar-AE" sz="22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For instructions on performing a two sample test of proportions please visit stat.hawkeslearning.com and navigate to </a:t>
            </a:r>
            <a:r>
              <a:rPr b="1" dirty="0"/>
              <a:t>Technology Instructions </a:t>
            </a:r>
            <a:r>
              <a:rPr lang="en-US" b="1" dirty="0"/>
              <a:t>→</a:t>
            </a:r>
            <a:r>
              <a:rPr b="1" dirty="0"/>
              <a:t> Hypothesis Testing </a:t>
            </a:r>
            <a:r>
              <a:rPr lang="en-US" b="1" dirty="0"/>
              <a:t>→</a:t>
            </a:r>
            <a:r>
              <a:rPr b="1" dirty="0"/>
              <a:t> Two Proportion z-Test</a:t>
            </a:r>
            <a:r>
              <a:rPr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b="1"/>
            </a:pPr>
            <a:r>
              <a:rPr lang="en-IN" sz="2000" dirty="0"/>
              <a:t>TI-83/84 Plus:</a:t>
            </a:r>
          </a:p>
          <a:p>
            <a:pPr>
              <a:defRPr sz="2800"/>
            </a:pPr>
            <a:r>
              <a:rPr lang="en-IN" sz="2000" dirty="0"/>
              <a:t>We only need two pieces of information from each sample to use the calculator to run a hypothesis test for two population proportions:</a:t>
            </a:r>
            <a:r>
              <a:rPr lang="en-IN" sz="2000" i="1" dirty="0"/>
              <a:t> x</a:t>
            </a:r>
            <a:r>
              <a:rPr lang="en-IN" sz="2000" dirty="0"/>
              <a:t>, the number in the sample with the characteristic we are evaluating, and </a:t>
            </a:r>
            <a:r>
              <a:rPr lang="en-IN" sz="2000" i="1" dirty="0"/>
              <a:t>n</a:t>
            </a:r>
            <a:r>
              <a:rPr lang="en-IN" sz="2000" dirty="0"/>
              <a:t>, the sample size. In this example, </a:t>
            </a:r>
            <a:r>
              <a:rPr lang="en-IN" sz="2000" i="1" dirty="0"/>
              <a:t>x</a:t>
            </a:r>
            <a:r>
              <a:rPr lang="en-IN" sz="2000" dirty="0"/>
              <a:t> is the number of voters in each sample who think the mayor is trustworthy. Notice that we are not asked to calculate</a:t>
            </a:r>
            <a:endParaRPr lang="en-US" sz="2000" dirty="0"/>
          </a:p>
        </p:txBody>
      </p:sp>
      <p:pic>
        <p:nvPicPr>
          <p:cNvPr id="8" name="Picture 7" descr="p bar">
            <a:extLst>
              <a:ext uri="{FF2B5EF4-FFF2-40B4-BE49-F238E27FC236}">
                <a16:creationId xmlns:a16="http://schemas.microsoft.com/office/drawing/2014/main" id="{DB8290E6-A5D2-70F9-6264-DE5CCF59E0D9}"/>
              </a:ext>
            </a:extLst>
          </p:cNvPr>
          <p:cNvPicPr>
            <a:picLocks noChangeAspect="1"/>
          </p:cNvPicPr>
          <p:nvPr/>
        </p:nvPicPr>
        <p:blipFill>
          <a:blip r:embed="rId2"/>
          <a:stretch>
            <a:fillRect/>
          </a:stretch>
        </p:blipFill>
        <p:spPr>
          <a:xfrm>
            <a:off x="7994073" y="2609137"/>
            <a:ext cx="311727" cy="381000"/>
          </a:xfrm>
          <a:prstGeom prst="rect">
            <a:avLst/>
          </a:prstGeom>
        </p:spPr>
      </p:pic>
      <p:sp>
        <p:nvSpPr>
          <p:cNvPr id="7" name="TextBox 6">
            <a:extLst>
              <a:ext uri="{FF2B5EF4-FFF2-40B4-BE49-F238E27FC236}">
                <a16:creationId xmlns:a16="http://schemas.microsoft.com/office/drawing/2014/main" id="{18B96CDE-1973-15EF-61C7-C94AFC34A6A6}"/>
              </a:ext>
            </a:extLst>
          </p:cNvPr>
          <p:cNvSpPr txBox="1"/>
          <p:nvPr/>
        </p:nvSpPr>
        <p:spPr>
          <a:xfrm>
            <a:off x="457200" y="2895600"/>
            <a:ext cx="7848600" cy="707886"/>
          </a:xfrm>
          <a:prstGeom prst="rect">
            <a:avLst/>
          </a:prstGeom>
          <a:noFill/>
        </p:spPr>
        <p:txBody>
          <a:bodyPr wrap="square">
            <a:spAutoFit/>
          </a:bodyPr>
          <a:lstStyle/>
          <a:p>
            <a:pPr>
              <a:defRPr sz="2800"/>
            </a:pPr>
            <a:r>
              <a:rPr lang="en-IN" sz="2000" dirty="0"/>
              <a:t>first when using this method. Therefore, we </a:t>
            </a:r>
            <a:r>
              <a:rPr lang="en-US" sz="2000" dirty="0"/>
              <a:t>have the following statistics to enter in the calculator:</a:t>
            </a:r>
          </a:p>
        </p:txBody>
      </p:sp>
      <p:sp>
        <p:nvSpPr>
          <p:cNvPr id="5" name="TextBox 4">
            <a:extLst>
              <a:ext uri="{FF2B5EF4-FFF2-40B4-BE49-F238E27FC236}">
                <a16:creationId xmlns:a16="http://schemas.microsoft.com/office/drawing/2014/main" id="{E52E75A5-4701-C136-81BE-DC763D9A0259}"/>
              </a:ext>
            </a:extLst>
          </p:cNvPr>
          <p:cNvSpPr txBox="1"/>
          <p:nvPr/>
        </p:nvSpPr>
        <p:spPr>
          <a:xfrm>
            <a:off x="425245" y="3620631"/>
            <a:ext cx="8261555" cy="2246769"/>
          </a:xfrm>
          <a:prstGeom prst="rect">
            <a:avLst/>
          </a:prstGeom>
          <a:noFill/>
        </p:spPr>
        <p:txBody>
          <a:bodyPr wrap="square">
            <a:spAutoFit/>
          </a:bodyPr>
          <a:lstStyle/>
          <a:p>
            <a:pPr algn="ctr"/>
            <a:r>
              <a:rPr lang="en-US" sz="2000" i="1" dirty="0">
                <a:latin typeface="Calibri" panose="020F0502020204030204" pitchFamily="34" charset="0"/>
                <a:ea typeface="Calibri" panose="020F0502020204030204" pitchFamily="34" charset="0"/>
                <a:cs typeface="Calibri" panose="020F0502020204030204" pitchFamily="34" charset="0"/>
              </a:rPr>
              <a:t>x</a:t>
            </a:r>
            <a:r>
              <a:rPr lang="en-US" sz="100" i="1" dirty="0"/>
              <a:t> </a:t>
            </a:r>
            <a:r>
              <a:rPr lang="en-US" sz="2000" baseline="-25000" dirty="0"/>
              <a:t>1</a:t>
            </a:r>
            <a:r>
              <a:rPr lang="en-US" sz="2000" i="1"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 480 </a:t>
            </a:r>
          </a:p>
          <a:p>
            <a:pPr algn="ctr"/>
            <a:r>
              <a:rPr lang="en-US" sz="2000" i="1" dirty="0">
                <a:latin typeface="Calibri" panose="020F0502020204030204" pitchFamily="34" charset="0"/>
                <a:ea typeface="Calibri" panose="020F0502020204030204" pitchFamily="34" charset="0"/>
                <a:cs typeface="Calibri" panose="020F0502020204030204" pitchFamily="34" charset="0"/>
              </a:rPr>
              <a:t>n</a:t>
            </a:r>
            <a:r>
              <a:rPr lang="en-US" sz="100" i="1" dirty="0"/>
              <a:t> </a:t>
            </a:r>
            <a:r>
              <a:rPr lang="en-US" sz="2000" baseline="-25000" dirty="0"/>
              <a:t>1</a:t>
            </a:r>
            <a:r>
              <a:rPr lang="en-US" sz="2000" dirty="0">
                <a:latin typeface="Calibri" panose="020F0502020204030204" pitchFamily="34" charset="0"/>
                <a:ea typeface="Calibri" panose="020F0502020204030204" pitchFamily="34" charset="0"/>
                <a:cs typeface="Calibri" panose="020F0502020204030204" pitchFamily="34" charset="0"/>
              </a:rPr>
              <a:t> = 1200</a:t>
            </a:r>
          </a:p>
          <a:p>
            <a:pPr algn="ctr"/>
            <a:r>
              <a:rPr lang="en-US" sz="2000" i="1" dirty="0">
                <a:latin typeface="Calibri" panose="020F0502020204030204" pitchFamily="34" charset="0"/>
                <a:ea typeface="Calibri" panose="020F0502020204030204" pitchFamily="34" charset="0"/>
                <a:cs typeface="Calibri" panose="020F0502020204030204" pitchFamily="34" charset="0"/>
              </a:rPr>
              <a:t>x</a:t>
            </a:r>
            <a:r>
              <a:rPr lang="en-US" sz="100" i="1" dirty="0"/>
              <a:t> </a:t>
            </a:r>
            <a:r>
              <a:rPr lang="en-US" sz="2000" baseline="-25000" dirty="0"/>
              <a:t>2</a:t>
            </a:r>
            <a:r>
              <a:rPr lang="en-US" sz="2000" i="1"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 550</a:t>
            </a:r>
          </a:p>
          <a:p>
            <a:pPr algn="ctr"/>
            <a:r>
              <a:rPr lang="en-US" sz="2000" i="1" dirty="0">
                <a:latin typeface="Calibri" panose="020F0502020204030204" pitchFamily="34" charset="0"/>
                <a:ea typeface="Calibri" panose="020F0502020204030204" pitchFamily="34" charset="0"/>
                <a:cs typeface="Calibri" panose="020F0502020204030204" pitchFamily="34" charset="0"/>
              </a:rPr>
              <a:t>n</a:t>
            </a:r>
            <a:r>
              <a:rPr lang="en-US" sz="100" i="1" dirty="0"/>
              <a:t> </a:t>
            </a:r>
            <a:r>
              <a:rPr lang="en-US" sz="2000" baseline="-25000" dirty="0"/>
              <a:t>2</a:t>
            </a:r>
            <a:r>
              <a:rPr lang="en-US" sz="2000" dirty="0">
                <a:latin typeface="Calibri" panose="020F0502020204030204" pitchFamily="34" charset="0"/>
                <a:ea typeface="Calibri" panose="020F0502020204030204" pitchFamily="34" charset="0"/>
                <a:cs typeface="Calibri" panose="020F0502020204030204" pitchFamily="34" charset="0"/>
              </a:rPr>
              <a:t> = 1180.</a:t>
            </a:r>
          </a:p>
          <a:p>
            <a:r>
              <a:rPr lang="en-US" sz="2000" dirty="0"/>
              <a:t>Under the </a:t>
            </a:r>
            <a:r>
              <a:rPr lang="en-US" sz="2000" b="1" dirty="0"/>
              <a:t>STAT </a:t>
            </a:r>
            <a:r>
              <a:rPr lang="en-US" b="1" dirty="0"/>
              <a:t>→</a:t>
            </a:r>
            <a:r>
              <a:rPr lang="en-US" sz="2000" b="1" dirty="0"/>
              <a:t> TESTS</a:t>
            </a:r>
            <a:r>
              <a:rPr lang="en-US" sz="2000" dirty="0"/>
              <a:t> menu, choose </a:t>
            </a:r>
            <a:r>
              <a:rPr lang="en-US" sz="2000" b="1" dirty="0"/>
              <a:t>2-PropZTest</a:t>
            </a:r>
            <a:r>
              <a:rPr lang="en-US" sz="2000" dirty="0"/>
              <a:t> and enter the data, choosing &lt; </a:t>
            </a:r>
            <a:r>
              <a:rPr lang="en-US" sz="2000" i="1" dirty="0"/>
              <a:t>p</a:t>
            </a:r>
            <a:r>
              <a:rPr lang="en-US" sz="2000" dirty="0">
                <a:latin typeface="Calibri" panose="020F0502020204030204" pitchFamily="34" charset="0"/>
                <a:ea typeface="Calibri" panose="020F0502020204030204" pitchFamily="34" charset="0"/>
                <a:cs typeface="Calibri" panose="020F0502020204030204" pitchFamily="34" charset="0"/>
              </a:rPr>
              <a:t>₂</a:t>
            </a:r>
            <a:r>
              <a:rPr lang="en-US" sz="2000" dirty="0"/>
              <a:t> for the alternative hypothesis as shown below. Selecting </a:t>
            </a:r>
            <a:r>
              <a:rPr lang="en-US" sz="2000" b="1" dirty="0"/>
              <a:t>Calculate</a:t>
            </a:r>
            <a:r>
              <a:rPr lang="en-US" sz="2000" dirty="0"/>
              <a:t> produces the following results.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9</a:t>
            </a:r>
            <a:endParaRPr dirty="0"/>
          </a:p>
        </p:txBody>
      </p:sp>
      <p:pic>
        <p:nvPicPr>
          <p:cNvPr id="5" name="Content Placeholder 4" descr="A screenshot shows the rest of the input for a 2 PropZTest, as displayed on a calculator screen. It is titled, 2 PropZTest. The first line reads x 1: 480. The second line reads n 1: 1200. The third line reads x 2: 550. The fourth line reads n 2: 1180 The fifth line reads p 1: not equals p 2, less than p 2, greater than p 2 with less than p 2 highlighted. The sixth line reads Calculate Draw.">
            <a:extLst>
              <a:ext uri="{FF2B5EF4-FFF2-40B4-BE49-F238E27FC236}">
                <a16:creationId xmlns:a16="http://schemas.microsoft.com/office/drawing/2014/main" id="{9E61E840-2203-4500-BCC7-887EEBCDE19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10</a:t>
            </a:r>
            <a:endParaRPr dirty="0"/>
          </a:p>
        </p:txBody>
      </p:sp>
      <p:pic>
        <p:nvPicPr>
          <p:cNvPr id="5" name="Content Placeholder 4" descr="A screenshot shows the results of a 2 PropZTest, as displayed on a calculator screen. It is titled, 2 PropZTest. The first line reads, P1 less than P2. The second line reads, z equals negative 3.254222204. The third line reads, p equals 5.6857773E-4. The fourth line reads, p hat sub 1 equals .4. the fifth line reads, p hat sub 2 equals.4661016949. The sixth line reads, p hat equals .4327731092 with downward arrow at the front.">
            <a:extLst>
              <a:ext uri="{FF2B5EF4-FFF2-40B4-BE49-F238E27FC236}">
                <a16:creationId xmlns:a16="http://schemas.microsoft.com/office/drawing/2014/main" id="{2A73BBB1-27F2-4AD3-9780-4291ECBEF85A}"/>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11</a:t>
            </a:r>
            <a:endParaRPr dirty="0"/>
          </a:p>
        </p:txBody>
      </p:sp>
      <p:pic>
        <p:nvPicPr>
          <p:cNvPr id="5" name="Content Placeholder 4" descr="A screenshot shows rest of the results of a 2 PropZTest, as displayed on a calculator screen. It is titled, 2 PropZTest. The first line reads, P1 less than P2. The second line reads, p hat sub 1 equals .4 with upward arrow at the front. the third line reads, p hat sub 2 equals .4661016949. The fourth line reads, p hat equals .4327731092. the fifth line reads, n 1 equals 1200. The sixth line reads, n 2 equals 1180.">
            <a:extLst>
              <a:ext uri="{FF2B5EF4-FFF2-40B4-BE49-F238E27FC236}">
                <a16:creationId xmlns:a16="http://schemas.microsoft.com/office/drawing/2014/main" id="{FD12EF1F-5343-481C-BEA0-0EE94A03E5CD}"/>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12</a:t>
            </a:r>
            <a:endParaRPr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determine the conclusion to the hypothesis test.</a:t>
            </a:r>
          </a:p>
          <a:p>
            <a:pPr>
              <a:defRPr b="1"/>
            </a:pPr>
            <a:r>
              <a:rPr sz="2800" dirty="0"/>
              <a:t>Method 1: Rejection Regions</a:t>
            </a:r>
          </a:p>
          <a:p>
            <a:pPr>
              <a:defRPr sz="2800"/>
            </a:pPr>
            <a:r>
              <a:rPr sz="2800" dirty="0"/>
              <a:t>Use the critical </a:t>
            </a:r>
            <a:r>
              <a:rPr lang="en-US" sz="2800" i="1" dirty="0"/>
              <a:t>z</a:t>
            </a:r>
            <a:r>
              <a:rPr sz="2800" dirty="0"/>
              <a:t>-values table with a </a:t>
            </a:r>
            <a:r>
              <a:rPr sz="2800" dirty="0">
                <a:latin typeface="Cambria Math"/>
              </a:rPr>
              <a:t>0.05</a:t>
            </a:r>
            <a:r>
              <a:rPr sz="2800" dirty="0"/>
              <a:t> level of significance for a one-tailed test. Thus the rejection region is </a:t>
            </a:r>
            <a:r>
              <a:rPr lang="en-US" sz="2800" i="1" dirty="0"/>
              <a:t>z</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−1.645</a:t>
            </a:r>
            <a:r>
              <a:rPr sz="2800" dirty="0"/>
              <a:t>. Since the test statistic </a:t>
            </a:r>
            <a:r>
              <a:rPr lang="en-US" sz="2800" i="1" dirty="0"/>
              <a:t>z</a:t>
            </a:r>
            <a:r>
              <a:rPr lang="en-US" sz="2800" dirty="0"/>
              <a:t> = </a:t>
            </a:r>
            <a:r>
              <a:rPr lang="en-US" dirty="0">
                <a:latin typeface="Calibri" panose="020F0502020204030204" pitchFamily="34" charset="0"/>
                <a:ea typeface="Calibri" panose="020F0502020204030204" pitchFamily="34" charset="0"/>
                <a:cs typeface="Calibri" panose="020F0502020204030204" pitchFamily="34" charset="0"/>
              </a:rPr>
              <a:t>−3.25</a:t>
            </a:r>
            <a:r>
              <a:rPr sz="2800" dirty="0"/>
              <a:t> falls within the rejection region, we reject the null hypothesis.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p:txBody>
          <a:bodyPr>
            <a:normAutofit lnSpcReduction="10000"/>
          </a:bodyPr>
          <a:lstStyle/>
          <a:p>
            <a:r>
              <a:rPr lang="en-US" sz="2800" b="1" dirty="0"/>
              <a:t>Properties of a Binomial Distribution</a:t>
            </a:r>
          </a:p>
          <a:p>
            <a:pPr marL="447675" indent="-447675">
              <a:defRPr sz="2800"/>
            </a:pPr>
            <a:r>
              <a:rPr lang="en-US" dirty="0"/>
              <a:t>1.	​</a:t>
            </a:r>
            <a:r>
              <a:rPr lang="en-US" sz="2800" dirty="0"/>
              <a:t>The experiment consists of a fixed number, </a:t>
            </a:r>
            <a:r>
              <a:rPr lang="en-US" sz="2800" i="1" dirty="0"/>
              <a:t>n</a:t>
            </a:r>
            <a:r>
              <a:rPr lang="en-US" sz="2800" dirty="0"/>
              <a:t>, of identical trials.</a:t>
            </a:r>
          </a:p>
          <a:p>
            <a:pPr marL="447675" indent="-447675">
              <a:defRPr sz="2800"/>
            </a:pPr>
            <a:r>
              <a:rPr lang="en-US" dirty="0"/>
              <a:t>2.	​</a:t>
            </a:r>
            <a:r>
              <a:rPr lang="en-US" sz="2800" dirty="0"/>
              <a:t>Each trial is independent of the others.</a:t>
            </a:r>
          </a:p>
          <a:p>
            <a:pPr marL="447675" indent="-447675">
              <a:defRPr sz="2800"/>
            </a:pPr>
            <a:r>
              <a:rPr lang="en-US" sz="2800" dirty="0"/>
              <a:t>3.	For each trial, there are only two possible outcomes. For counting purposes, one outcome is labeled a success, and the other a failure.</a:t>
            </a:r>
          </a:p>
          <a:p>
            <a:pPr marL="447675" indent="-447675">
              <a:defRPr sz="2800"/>
            </a:pPr>
            <a:r>
              <a:rPr lang="en-US" dirty="0"/>
              <a:t>4.	​</a:t>
            </a:r>
            <a:r>
              <a:rPr lang="en-US" sz="2800" dirty="0"/>
              <a:t>For every trial, the probability of getting a success is </a:t>
            </a:r>
            <a:r>
              <a:rPr lang="en-US" sz="2800" i="1" dirty="0"/>
              <a:t>p</a:t>
            </a:r>
            <a:r>
              <a:rPr lang="en-US" sz="2800" dirty="0"/>
              <a:t>. The probability of getting a failure is then 1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t>p</a:t>
            </a:r>
            <a:r>
              <a:rPr lang="en-US" sz="2800" dirty="0"/>
              <a:t>.</a:t>
            </a:r>
          </a:p>
          <a:p>
            <a:pPr marL="447675" indent="-447675">
              <a:defRPr sz="2800"/>
            </a:pPr>
            <a:r>
              <a:rPr lang="en-US" dirty="0"/>
              <a:t>5.	​</a:t>
            </a:r>
            <a:r>
              <a:rPr lang="en-US" sz="2800" dirty="0"/>
              <a:t>The binomial random variable, </a:t>
            </a:r>
            <a:r>
              <a:rPr lang="en-US" sz="2800" i="1" dirty="0"/>
              <a:t>X</a:t>
            </a:r>
            <a:r>
              <a:rPr lang="en-US" sz="2800" dirty="0"/>
              <a:t>, counts the number of successes in </a:t>
            </a:r>
            <a:r>
              <a:rPr lang="en-US" sz="2800" i="1" dirty="0"/>
              <a:t>n</a:t>
            </a:r>
            <a:r>
              <a:rPr lang="en-US" sz="2800" dirty="0"/>
              <a:t> trials.</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13</a:t>
            </a:r>
            <a:endParaRPr dirty="0"/>
          </a:p>
        </p:txBody>
      </p:sp>
      <p:pic>
        <p:nvPicPr>
          <p:cNvPr id="5" name="Content Placeholder 4" descr="A graph of a standard normal distribution curve marks the condition to reject the null hypothesis or to fail to reject the null hypothesis using a z test statistic. The horizontal axis is labeled &quot;z&quot;. The graph is a bell-shaped curve centered about  z equals 0. A point on the horizontal axis toward the left tail is marked with the critical value, negative 1.645. The region to the left of the critical value is labeled “Reject  H sub 0 ” and the region to the right is labeled “Fail to Reject  H sub 0.” The region of the curve that lies to the left of the critical value is shaded and labeled “ alpha equals 0.05.” The test statistic is equal to negative 3.25 and falls within the rejection region.">
            <a:extLst>
              <a:ext uri="{FF2B5EF4-FFF2-40B4-BE49-F238E27FC236}">
                <a16:creationId xmlns:a16="http://schemas.microsoft.com/office/drawing/2014/main" id="{5284A46B-4F33-46C4-8C4A-53F42EA0E0C2}"/>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00250" y="1959769"/>
            <a:ext cx="5143500" cy="3095625"/>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14</a:t>
            </a:r>
            <a:endParaRPr dirty="0"/>
          </a:p>
        </p:txBody>
      </p:sp>
      <p:sp>
        <p:nvSpPr>
          <p:cNvPr id="3" name="Text Placeholder 2"/>
          <p:cNvSpPr>
            <a:spLocks noGrp="1"/>
          </p:cNvSpPr>
          <p:nvPr>
            <p:ph type="body" sz="quarter" idx="10"/>
          </p:nvPr>
        </p:nvSpPr>
        <p:spPr/>
        <p:txBody>
          <a:bodyPr>
            <a:normAutofit/>
          </a:bodyPr>
          <a:lstStyle/>
          <a:p>
            <a:pPr>
              <a:defRPr sz="2800" b="1"/>
            </a:pPr>
            <a:r>
              <a:rPr sz="2400" dirty="0"/>
              <a:t>Method 2: </a:t>
            </a:r>
            <a:r>
              <a:rPr lang="en-US" sz="2400" i="1" dirty="0"/>
              <a:t>p</a:t>
            </a:r>
            <a:r>
              <a:rPr sz="2400" dirty="0"/>
              <a:t>-Values</a:t>
            </a:r>
          </a:p>
          <a:p>
            <a:pPr>
              <a:defRPr sz="2800"/>
            </a:pPr>
            <a:r>
              <a:rPr sz="2400" dirty="0"/>
              <a:t>We can determine the </a:t>
            </a:r>
            <a:r>
              <a:rPr lang="en-US" sz="2400" i="1" dirty="0"/>
              <a:t>p</a:t>
            </a:r>
            <a:r>
              <a:rPr sz="2400" dirty="0"/>
              <a:t>-value for this hypothesis test using the cumulative standard normal table, or by using technology.</a:t>
            </a:r>
          </a:p>
          <a:p>
            <a:pPr>
              <a:defRPr sz="2800"/>
            </a:pPr>
            <a:r>
              <a:rPr sz="2400" dirty="0"/>
              <a:t>Because this is a left-tailed test, the </a:t>
            </a:r>
            <a:r>
              <a:rPr lang="en-US" sz="2400" i="1" dirty="0"/>
              <a:t>p</a:t>
            </a:r>
            <a:r>
              <a:rPr sz="2400" dirty="0"/>
              <a:t>-value for this test statistic is the probability of obtaining a test statistic less than or equal to </a:t>
            </a:r>
            <a:r>
              <a:rPr lang="en-US" sz="2400" i="1" dirty="0"/>
              <a:t>z</a:t>
            </a:r>
            <a:r>
              <a:rPr lang="en-US" sz="2400" dirty="0"/>
              <a:t> = </a:t>
            </a:r>
            <a:r>
              <a:rPr lang="en-US" sz="2400" dirty="0">
                <a:latin typeface="Calibri" panose="020F0502020204030204" pitchFamily="34" charset="0"/>
                <a:ea typeface="Calibri" panose="020F0502020204030204" pitchFamily="34" charset="0"/>
                <a:cs typeface="Calibri" panose="020F0502020204030204" pitchFamily="34" charset="0"/>
              </a:rPr>
              <a:t>−3.25</a:t>
            </a:r>
            <a:r>
              <a:rPr sz="2400" dirty="0"/>
              <a:t>, writte</a:t>
            </a:r>
            <a:r>
              <a:rPr lang="en-US" sz="2400" dirty="0"/>
              <a:t>n</a:t>
            </a:r>
            <a:endParaRPr sz="2400" dirty="0"/>
          </a:p>
        </p:txBody>
      </p:sp>
      <p:pic>
        <p:nvPicPr>
          <p:cNvPr id="7" name="Picture 6" descr="p value equals P of Z less than or equals negative 3.25.">
            <a:extLst>
              <a:ext uri="{FF2B5EF4-FFF2-40B4-BE49-F238E27FC236}">
                <a16:creationId xmlns:a16="http://schemas.microsoft.com/office/drawing/2014/main" id="{78B5C307-5FC6-8184-1E11-0A2F7829D54E}"/>
              </a:ext>
            </a:extLst>
          </p:cNvPr>
          <p:cNvPicPr>
            <a:picLocks noChangeAspect="1"/>
          </p:cNvPicPr>
          <p:nvPr/>
        </p:nvPicPr>
        <p:blipFill>
          <a:blip r:embed="rId2"/>
          <a:stretch>
            <a:fillRect/>
          </a:stretch>
        </p:blipFill>
        <p:spPr>
          <a:xfrm>
            <a:off x="2667000" y="2979421"/>
            <a:ext cx="3276600" cy="522096"/>
          </a:xfrm>
          <a:prstGeom prst="rect">
            <a:avLst/>
          </a:prstGeom>
        </p:spPr>
      </p:pic>
      <p:sp>
        <p:nvSpPr>
          <p:cNvPr id="5" name="TextBox 4">
            <a:extLst>
              <a:ext uri="{FF2B5EF4-FFF2-40B4-BE49-F238E27FC236}">
                <a16:creationId xmlns:a16="http://schemas.microsoft.com/office/drawing/2014/main" id="{2C9F5913-CDC7-D364-3F29-0B767515C19F}"/>
              </a:ext>
            </a:extLst>
          </p:cNvPr>
          <p:cNvSpPr txBox="1"/>
          <p:nvPr/>
        </p:nvSpPr>
        <p:spPr>
          <a:xfrm>
            <a:off x="457200" y="3421626"/>
            <a:ext cx="7772400" cy="1938992"/>
          </a:xfrm>
          <a:prstGeom prst="rect">
            <a:avLst/>
          </a:prstGeom>
          <a:noFill/>
        </p:spPr>
        <p:txBody>
          <a:bodyPr wrap="square">
            <a:spAutoFit/>
          </a:bodyPr>
          <a:lstStyle/>
          <a:p>
            <a:pPr>
              <a:defRPr b="1"/>
            </a:pPr>
            <a:r>
              <a:rPr lang="en-US" sz="2400" dirty="0"/>
              <a:t>Tables:</a:t>
            </a:r>
          </a:p>
          <a:p>
            <a:pPr>
              <a:defRPr sz="2800"/>
            </a:pPr>
            <a:r>
              <a:rPr lang="en-US" sz="2400" dirty="0"/>
              <a:t>To find the </a:t>
            </a:r>
            <a:r>
              <a:rPr lang="en-US" sz="2400" i="1" dirty="0"/>
              <a:t>p</a:t>
            </a:r>
            <a:r>
              <a:rPr lang="en-US" sz="2400" dirty="0"/>
              <a:t>-value, we need the area under the standard normal curve to the left of </a:t>
            </a:r>
            <a:r>
              <a:rPr lang="en-US" sz="2400" i="1" dirty="0"/>
              <a:t>z </a:t>
            </a:r>
            <a:r>
              <a:rPr lang="en-US" sz="2400" dirty="0"/>
              <a:t>= </a:t>
            </a:r>
            <a:r>
              <a:rPr lang="en-US" sz="2400" dirty="0">
                <a:ea typeface="Calibri" panose="020F0502020204030204" pitchFamily="34" charset="0"/>
                <a:cs typeface="Calibri" panose="020F0502020204030204" pitchFamily="34" charset="0"/>
              </a:rPr>
              <a:t>−3.25</a:t>
            </a:r>
            <a:r>
              <a:rPr lang="en-US" sz="2400" dirty="0"/>
              <a:t>. Looking this up in the </a:t>
            </a:r>
            <a:r>
              <a:rPr lang="en-US" sz="2400" i="1" dirty="0"/>
              <a:t>z</a:t>
            </a:r>
            <a:r>
              <a:rPr lang="en-US" sz="2400" dirty="0"/>
              <a:t>-table gives us a </a:t>
            </a:r>
            <a:r>
              <a:rPr lang="en-US" sz="2400" i="1" dirty="0"/>
              <a:t>p</a:t>
            </a:r>
            <a:r>
              <a:rPr lang="en-US" sz="2400" dirty="0"/>
              <a:t>-value of 0.0006. Since the </a:t>
            </a:r>
            <a:r>
              <a:rPr lang="en-US" sz="2400" i="1" dirty="0"/>
              <a:t>p</a:t>
            </a:r>
            <a:r>
              <a:rPr lang="en-US" sz="2400" dirty="0"/>
              <a:t>-value</a:t>
            </a:r>
            <a:r>
              <a:rPr lang="en-US" sz="2400" i="1" dirty="0">
                <a:ea typeface="Calibri" panose="020F0502020204030204" pitchFamily="34" charset="0"/>
                <a:cs typeface="Calibri" panose="020F0502020204030204" pitchFamily="34" charset="0"/>
              </a:rPr>
              <a:t> </a:t>
            </a:r>
            <a:r>
              <a:rPr lang="en-US" sz="2400" dirty="0">
                <a:ea typeface="Calibri" panose="020F0502020204030204" pitchFamily="34" charset="0"/>
                <a:cs typeface="Calibri" panose="020F0502020204030204" pitchFamily="34" charset="0"/>
              </a:rPr>
              <a:t>≤</a:t>
            </a:r>
            <a:r>
              <a:rPr lang="en-US" sz="2400" i="1" dirty="0">
                <a:ea typeface="Calibri" panose="020F0502020204030204" pitchFamily="34" charset="0"/>
                <a:cs typeface="Calibri" panose="020F0502020204030204" pitchFamily="34" charset="0"/>
              </a:rPr>
              <a:t> α</a:t>
            </a:r>
            <a:r>
              <a:rPr lang="en-US" sz="2400" dirty="0"/>
              <a:t>, we reject the null hypothesis.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15</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output screen displayed previously shows us the </a:t>
            </a:r>
            <a:br>
              <a:rPr lang="en-US" sz="2800" dirty="0"/>
            </a:br>
            <a:r>
              <a:rPr lang="en-US" sz="2800" i="1" dirty="0"/>
              <a:t>p</a:t>
            </a:r>
            <a:r>
              <a:rPr sz="2800" dirty="0"/>
              <a:t>-value as 0.0006. Since this is less than </a:t>
            </a:r>
            <a:r>
              <a:rPr lang="el-GR" i="1" dirty="0">
                <a:ea typeface="Calibri" panose="020F0502020204030204" pitchFamily="34" charset="0"/>
                <a:cs typeface="Calibri" panose="020F0502020204030204" pitchFamily="34" charset="0"/>
              </a:rPr>
              <a:t>α</a:t>
            </a:r>
            <a:r>
              <a:rPr lang="en-US" sz="2800" dirty="0"/>
              <a:t> = 0.05</a:t>
            </a:r>
            <a:r>
              <a:rPr sz="2800" dirty="0"/>
              <a:t>, we reject the null hypothesis.</a:t>
            </a:r>
          </a:p>
          <a:p>
            <a:r>
              <a:rPr sz="2800" b="1" dirty="0"/>
              <a:t>Interpretation:</a:t>
            </a:r>
            <a:r>
              <a:rPr sz="2800" dirty="0"/>
              <a:t> Therefore, there is sufficient evidence at the 0.05 level of significance to support the chief of staff's claim that the mayor's approval rating has gone up.</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Caution</a:t>
            </a:r>
          </a:p>
        </p:txBody>
      </p:sp>
      <p:sp>
        <p:nvSpPr>
          <p:cNvPr id="3" name="Text Placeholder 2"/>
          <p:cNvSpPr>
            <a:spLocks noGrp="1"/>
          </p:cNvSpPr>
          <p:nvPr>
            <p:ph type="body" sz="quarter" idx="10"/>
          </p:nvPr>
        </p:nvSpPr>
        <p:spPr>
          <a:xfrm>
            <a:off x="457200" y="1082078"/>
            <a:ext cx="8229600" cy="1813522"/>
          </a:xfrm>
        </p:spPr>
        <p:txBody>
          <a:bodyPr>
            <a:normAutofit/>
          </a:bodyPr>
          <a:lstStyle/>
          <a:p>
            <a:pPr>
              <a:defRPr sz="2800"/>
            </a:pPr>
            <a:r>
              <a:rPr sz="2800" dirty="0"/>
              <a:t>In standard practice, the symbol </a:t>
            </a:r>
            <a:r>
              <a:rPr lang="en-US" sz="2800" i="1" dirty="0"/>
              <a:t>p</a:t>
            </a:r>
            <a:r>
              <a:rPr lang="en-US" sz="2800" dirty="0"/>
              <a:t> </a:t>
            </a:r>
            <a:r>
              <a:rPr sz="2800" dirty="0"/>
              <a:t>can represent either population proportion or </a:t>
            </a:r>
            <a:r>
              <a:rPr lang="en-US" sz="2800" i="1" dirty="0"/>
              <a:t>p</a:t>
            </a:r>
            <a:r>
              <a:rPr sz="2800" dirty="0"/>
              <a:t>-value. You must pay attention to the context in which the symbol is used in order to determine its meaning.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Rounding Rule</a:t>
            </a:r>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When calculations involve several steps, avoid rounding intermediate calculations. If necessary, round intermediate calculations to at least six decimal places to avoid additional rounding errors in subsequent calculations.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11.4.2: Hypothesis Test for Two Population Proportions (Two-Tailed)</a:t>
            </a:r>
            <a:r>
              <a:rPr lang="en-US" baseline="-25000" dirty="0"/>
              <a:t>1</a:t>
            </a:r>
            <a:endParaRPr dirty="0"/>
          </a:p>
        </p:txBody>
      </p:sp>
      <p:sp>
        <p:nvSpPr>
          <p:cNvPr id="3" name="Text Placeholder 2"/>
          <p:cNvSpPr>
            <a:spLocks noGrp="1"/>
          </p:cNvSpPr>
          <p:nvPr>
            <p:ph type="body" sz="quarter" idx="10"/>
          </p:nvPr>
        </p:nvSpPr>
        <p:spPr/>
        <p:txBody>
          <a:bodyPr>
            <a:normAutofit fontScale="85000" lnSpcReduction="20000"/>
          </a:bodyPr>
          <a:lstStyle/>
          <a:p>
            <a:r>
              <a:rPr sz="2800" dirty="0"/>
              <a:t>In September, the annual US Surgeon General’s call to action was released. It was an initiative aimed at promoting walking and walkable communities. After a campaign push to emphasize the call to action in their area, community leaders were curious to know if the campaign worked. They hoped that the proportion of local adults who could identify walking as a way to promote healthy living was different than that of other communities. A year later, a nationwide study of 4114 adults revealed that 44.8% correctly identified the activity promoted by the US Surgeon General’s call to action the previous year. The local group found that out of 121 local adults, 65 were able to correctly identify walking as the call to action. Does the evidence support the community’s claim that the proportion of local adults who could correctly identify the Surgeon General’s call to action was different than that of the nation? Use a 0.05 level of significance.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State the null and alternative hypothesis.</a:t>
            </a:r>
          </a:p>
          <a:p>
            <a:pPr>
              <a:defRPr sz="2800"/>
            </a:pPr>
            <a:r>
              <a:rPr sz="2800" dirty="0"/>
              <a:t>Begin by letting Population 1 be the adults nationally and Population 2 be the local adults. The claim to be tested is that the proportion of local adults who could correctly identify walking as the US Surgeon General’s call to action was different than the national proportion. Written mathematically, this claim is </a:t>
            </a:r>
            <a:br>
              <a:rPr lang="en-US" sz="2800" dirty="0"/>
            </a:br>
            <a:r>
              <a:rPr lang="en-US" i="1" dirty="0">
                <a:latin typeface="Calibri" panose="020F0502020204030204" pitchFamily="34" charset="0"/>
                <a:ea typeface="Calibri" panose="020F0502020204030204" pitchFamily="34" charset="0"/>
                <a:cs typeface="Calibri" panose="020F0502020204030204" pitchFamily="34" charset="0"/>
              </a:rPr>
              <a:t>p</a:t>
            </a:r>
            <a:r>
              <a:rPr lang="en-US" sz="100" i="1" dirty="0"/>
              <a:t> </a:t>
            </a:r>
            <a:r>
              <a:rPr lang="en-US" baseline="-25000" dirty="0"/>
              <a:t>1</a:t>
            </a:r>
            <a:r>
              <a:rPr lang="en-US" dirty="0"/>
              <a:t> </a:t>
            </a:r>
            <a:r>
              <a:rPr lang="el-GR" sz="2800" dirty="0"/>
              <a:t>≠ </a:t>
            </a:r>
            <a:r>
              <a:rPr lang="en-US" i="1" dirty="0">
                <a:latin typeface="Calibri" panose="020F0502020204030204" pitchFamily="34" charset="0"/>
                <a:ea typeface="Calibri" panose="020F0502020204030204" pitchFamily="34" charset="0"/>
                <a:cs typeface="Calibri" panose="020F0502020204030204" pitchFamily="34" charset="0"/>
              </a:rPr>
              <a:t>p</a:t>
            </a:r>
            <a:r>
              <a:rPr lang="en-US" sz="100" i="1" dirty="0"/>
              <a:t> </a:t>
            </a:r>
            <a:r>
              <a:rPr lang="en-US" baseline="-25000" dirty="0"/>
              <a:t>2</a:t>
            </a:r>
            <a:r>
              <a:rPr sz="2800" dirty="0"/>
              <a:t>. Thus, the hypotheses are stated as follows.</a:t>
            </a:r>
          </a:p>
        </p:txBody>
      </p:sp>
      <p:pic>
        <p:nvPicPr>
          <p:cNvPr id="6" name="Picture 5" descr="Null hypothesis H 0: p sub 1 equals p sub 2.&#10;Alternative hypothesis H a: p sub 1 is less than p sub 2.">
            <a:extLst>
              <a:ext uri="{FF2B5EF4-FFF2-40B4-BE49-F238E27FC236}">
                <a16:creationId xmlns:a16="http://schemas.microsoft.com/office/drawing/2014/main" id="{09F25778-F9AD-5CA1-32A8-6BC28B0E0667}"/>
              </a:ext>
            </a:extLst>
          </p:cNvPr>
          <p:cNvPicPr>
            <a:picLocks noChangeAspect="1"/>
          </p:cNvPicPr>
          <p:nvPr/>
        </p:nvPicPr>
        <p:blipFill>
          <a:blip r:embed="rId2"/>
          <a:stretch>
            <a:fillRect/>
          </a:stretch>
        </p:blipFill>
        <p:spPr>
          <a:xfrm>
            <a:off x="3657600" y="5106227"/>
            <a:ext cx="1476375" cy="9048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600" dirty="0"/>
              <a:t>Step 2: Determine which distribution to use for the test statistic, and state the level of significance.</a:t>
            </a:r>
          </a:p>
          <a:p>
            <a:pPr>
              <a:defRPr sz="2800"/>
            </a:pPr>
            <a:r>
              <a:rPr sz="2600" dirty="0"/>
              <a:t>We are looking at the difference between two population proportions, so we must check the necessary conditions to use the normal distribution and the </a:t>
            </a:r>
            <a:r>
              <a:rPr lang="en-US" sz="2600" i="1" dirty="0"/>
              <a:t>z</a:t>
            </a:r>
            <a:r>
              <a:rPr sz="2600" dirty="0"/>
              <a:t>-test statistic. In order to check the conditions are met, we need to calculate the sample proportion of adults who correctly identified walking for each population. The sample proportion for Sample 1, adults nationally, was given to us as</a:t>
            </a:r>
          </a:p>
        </p:txBody>
      </p:sp>
      <p:pic>
        <p:nvPicPr>
          <p:cNvPr id="10" name="Picture 9" descr="p hat sub 1 equals 0.448.">
            <a:extLst>
              <a:ext uri="{FF2B5EF4-FFF2-40B4-BE49-F238E27FC236}">
                <a16:creationId xmlns:a16="http://schemas.microsoft.com/office/drawing/2014/main" id="{9E3CB511-E72F-3AE5-900D-ED915C447630}"/>
              </a:ext>
            </a:extLst>
          </p:cNvPr>
          <p:cNvPicPr>
            <a:picLocks noChangeAspect="1"/>
          </p:cNvPicPr>
          <p:nvPr/>
        </p:nvPicPr>
        <p:blipFill>
          <a:blip r:embed="rId2"/>
          <a:stretch>
            <a:fillRect/>
          </a:stretch>
        </p:blipFill>
        <p:spPr>
          <a:xfrm>
            <a:off x="6705600" y="4267200"/>
            <a:ext cx="1477329" cy="492443"/>
          </a:xfrm>
          <a:prstGeom prst="rect">
            <a:avLst/>
          </a:prstGeom>
        </p:spPr>
      </p:pic>
      <p:sp>
        <p:nvSpPr>
          <p:cNvPr id="8" name="TextBox 7">
            <a:extLst>
              <a:ext uri="{FF2B5EF4-FFF2-40B4-BE49-F238E27FC236}">
                <a16:creationId xmlns:a16="http://schemas.microsoft.com/office/drawing/2014/main" id="{F0D5FE7E-D878-E77C-919A-8A201B5F5685}"/>
              </a:ext>
            </a:extLst>
          </p:cNvPr>
          <p:cNvSpPr txBox="1"/>
          <p:nvPr/>
        </p:nvSpPr>
        <p:spPr>
          <a:xfrm>
            <a:off x="381000" y="4704146"/>
            <a:ext cx="7429500" cy="492443"/>
          </a:xfrm>
          <a:prstGeom prst="rect">
            <a:avLst/>
          </a:prstGeom>
          <a:noFill/>
        </p:spPr>
        <p:txBody>
          <a:bodyPr wrap="square">
            <a:spAutoFit/>
          </a:bodyPr>
          <a:lstStyle/>
          <a:p>
            <a:r>
              <a:rPr lang="en-US" sz="2600" dirty="0"/>
              <a:t>The sample proportion for Sample 2, local adults, is </a:t>
            </a:r>
            <a:endParaRPr lang="en-IN" sz="2600" dirty="0"/>
          </a:p>
        </p:txBody>
      </p:sp>
      <p:pic>
        <p:nvPicPr>
          <p:cNvPr id="6" name="Picture 5" descr="P hat two equals 65 divided by 121, which is approximately 0.53719.">
            <a:extLst>
              <a:ext uri="{FF2B5EF4-FFF2-40B4-BE49-F238E27FC236}">
                <a16:creationId xmlns:a16="http://schemas.microsoft.com/office/drawing/2014/main" id="{FBB99F8C-CD9F-378A-B24A-9F620BC23C7C}"/>
              </a:ext>
            </a:extLst>
          </p:cNvPr>
          <p:cNvPicPr>
            <a:picLocks noChangeAspect="1"/>
          </p:cNvPicPr>
          <p:nvPr/>
        </p:nvPicPr>
        <p:blipFill>
          <a:blip r:embed="rId3"/>
          <a:stretch>
            <a:fillRect/>
          </a:stretch>
        </p:blipFill>
        <p:spPr>
          <a:xfrm>
            <a:off x="533400" y="5176924"/>
            <a:ext cx="2628900" cy="7810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dirty="0"/>
              <a:t>Therefore, we check the conditions for the sample size as follows.</a:t>
            </a:r>
            <a:endParaRPr lang="en-US" i="1" dirty="0">
              <a:latin typeface="Cambria Math" panose="02040503050406030204" pitchFamily="18" charset="0"/>
            </a:endParaRPr>
          </a:p>
        </p:txBody>
      </p:sp>
      <p:pic>
        <p:nvPicPr>
          <p:cNvPr id="9" name="Picture 8" descr="N sub one times P hat one equals 4114 times 0.448, which is approximately 1843, greater than or equal to 10.&#10;&#10;N sub one times the quantity of one minus P hat one equals 4114 times  the quantity of one minus 0.448, which is approximately 2271, greater than or equal to 10.&#10;N sub two times P hat two equals 121 times 0.53719, which is approximately 65, greater than or equal to 10.&#10;N sub two times  the quantity of one minus P hat two equals 121 times  the quantity of one minus 0.53719, which is approximately 56, greater than or equal to 10.">
            <a:extLst>
              <a:ext uri="{FF2B5EF4-FFF2-40B4-BE49-F238E27FC236}">
                <a16:creationId xmlns:a16="http://schemas.microsoft.com/office/drawing/2014/main" id="{931665E2-FCF7-5576-F882-EAA8908A3CFE}"/>
              </a:ext>
            </a:extLst>
          </p:cNvPr>
          <p:cNvPicPr>
            <a:picLocks noChangeAspect="1"/>
          </p:cNvPicPr>
          <p:nvPr/>
        </p:nvPicPr>
        <p:blipFill>
          <a:blip r:embed="rId2"/>
          <a:stretch>
            <a:fillRect/>
          </a:stretch>
        </p:blipFill>
        <p:spPr>
          <a:xfrm>
            <a:off x="2286000" y="1822089"/>
            <a:ext cx="4800600" cy="1961909"/>
          </a:xfrm>
          <a:prstGeom prst="rect">
            <a:avLst/>
          </a:prstGeom>
        </p:spPr>
      </p:pic>
      <p:sp>
        <p:nvSpPr>
          <p:cNvPr id="7" name="TextBox 6">
            <a:extLst>
              <a:ext uri="{FF2B5EF4-FFF2-40B4-BE49-F238E27FC236}">
                <a16:creationId xmlns:a16="http://schemas.microsoft.com/office/drawing/2014/main" id="{AA5AC2DB-14EA-F6BA-9081-63A90A59EB11}"/>
              </a:ext>
            </a:extLst>
          </p:cNvPr>
          <p:cNvSpPr txBox="1"/>
          <p:nvPr/>
        </p:nvSpPr>
        <p:spPr>
          <a:xfrm>
            <a:off x="457200" y="3813611"/>
            <a:ext cx="8229600" cy="2246769"/>
          </a:xfrm>
          <a:prstGeom prst="rect">
            <a:avLst/>
          </a:prstGeom>
          <a:noFill/>
        </p:spPr>
        <p:txBody>
          <a:bodyPr wrap="square">
            <a:spAutoFit/>
          </a:bodyPr>
          <a:lstStyle/>
          <a:p>
            <a:pPr>
              <a:defRPr sz="2800"/>
            </a:pPr>
            <a:r>
              <a:rPr lang="en-US" sz="2800" dirty="0"/>
              <a:t>Even though the sample size is large, it is still important that the conditions are checked. Since all of the conditions are satisfied, we can use the </a:t>
            </a:r>
            <a:r>
              <a:rPr lang="en-US" sz="2800" i="1" dirty="0"/>
              <a:t>z</a:t>
            </a:r>
            <a:r>
              <a:rPr lang="en-US" sz="2800" dirty="0"/>
              <a:t>-test statistic.</a:t>
            </a:r>
          </a:p>
          <a:p>
            <a:pPr>
              <a:defRPr sz="2800"/>
            </a:pPr>
            <a:r>
              <a:rPr lang="en-US" sz="2800" dirty="0"/>
              <a:t>For this hypothesis test, we were told to use a level of significance of </a:t>
            </a:r>
            <a:r>
              <a:rPr lang="el-GR" i="1" dirty="0">
                <a:latin typeface="Calibri" panose="020F0502020204030204" pitchFamily="34" charset="0"/>
                <a:ea typeface="Calibri" panose="020F0502020204030204" pitchFamily="34" charset="0"/>
                <a:cs typeface="Calibri" panose="020F0502020204030204" pitchFamily="34" charset="0"/>
              </a:rPr>
              <a:t>α</a:t>
            </a:r>
            <a:r>
              <a:rPr lang="en-US" sz="2800" dirty="0"/>
              <a:t> = 0.05.</a:t>
            </a:r>
            <a:endParaRPr lang="en-IN" sz="2800" dirty="0"/>
          </a:p>
        </p:txBody>
      </p:sp>
    </p:spTree>
    <p:extLst>
      <p:ext uri="{BB962C8B-B14F-4D97-AF65-F5344CB8AC3E}">
        <p14:creationId xmlns:p14="http://schemas.microsoft.com/office/powerpoint/2010/main" val="3081388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400" dirty="0"/>
              <a:t>Step 3: Gather data and calculate the necessary sample statistics.</a:t>
            </a:r>
          </a:p>
          <a:p>
            <a:pPr>
              <a:defRPr b="1"/>
            </a:pPr>
            <a:r>
              <a:rPr sz="2400" dirty="0"/>
              <a:t>Tables:</a:t>
            </a:r>
          </a:p>
          <a:p>
            <a:pPr>
              <a:defRPr sz="2800"/>
            </a:pPr>
            <a:r>
              <a:rPr sz="2400" dirty="0"/>
              <a:t>When using the </a:t>
            </a:r>
            <a:r>
              <a:rPr lang="en-US" sz="2400" i="1" dirty="0"/>
              <a:t>z</a:t>
            </a:r>
            <a:r>
              <a:rPr sz="2400" dirty="0"/>
              <a:t>-table to find the rejection regions or the </a:t>
            </a:r>
            <a:r>
              <a:rPr lang="en-US" sz="2400" i="1" dirty="0"/>
              <a:t>p</a:t>
            </a:r>
            <a:r>
              <a:rPr sz="2400" dirty="0"/>
              <a:t>-value, you will need to calculate the </a:t>
            </a:r>
            <a:r>
              <a:rPr lang="en-US" sz="2400" i="1" dirty="0"/>
              <a:t>z</a:t>
            </a:r>
            <a:r>
              <a:rPr sz="2400" dirty="0"/>
              <a:t>-test statistic. Sinc</a:t>
            </a:r>
            <a:r>
              <a:rPr lang="en-US" sz="2400" dirty="0"/>
              <a:t>e</a:t>
            </a:r>
          </a:p>
        </p:txBody>
      </p:sp>
      <p:pic>
        <p:nvPicPr>
          <p:cNvPr id="10" name="Picture 9" descr="p hat sub 1">
            <a:extLst>
              <a:ext uri="{FF2B5EF4-FFF2-40B4-BE49-F238E27FC236}">
                <a16:creationId xmlns:a16="http://schemas.microsoft.com/office/drawing/2014/main" id="{B43AD508-A9C3-9CCE-E435-652A43A5A56E}"/>
              </a:ext>
            </a:extLst>
          </p:cNvPr>
          <p:cNvPicPr>
            <a:picLocks noChangeAspect="1"/>
          </p:cNvPicPr>
          <p:nvPr/>
        </p:nvPicPr>
        <p:blipFill>
          <a:blip r:embed="rId2"/>
          <a:stretch>
            <a:fillRect/>
          </a:stretch>
        </p:blipFill>
        <p:spPr>
          <a:xfrm>
            <a:off x="7543800" y="2667000"/>
            <a:ext cx="328613" cy="422502"/>
          </a:xfrm>
          <a:prstGeom prst="rect">
            <a:avLst/>
          </a:prstGeom>
        </p:spPr>
      </p:pic>
      <p:sp>
        <p:nvSpPr>
          <p:cNvPr id="8" name="TextBox 7">
            <a:extLst>
              <a:ext uri="{FF2B5EF4-FFF2-40B4-BE49-F238E27FC236}">
                <a16:creationId xmlns:a16="http://schemas.microsoft.com/office/drawing/2014/main" id="{659F780E-687D-F65B-CF84-D29E7C167FCC}"/>
              </a:ext>
            </a:extLst>
          </p:cNvPr>
          <p:cNvSpPr txBox="1"/>
          <p:nvPr/>
        </p:nvSpPr>
        <p:spPr>
          <a:xfrm>
            <a:off x="444142" y="2992500"/>
            <a:ext cx="2680058" cy="461665"/>
          </a:xfrm>
          <a:prstGeom prst="rect">
            <a:avLst/>
          </a:prstGeom>
          <a:noFill/>
        </p:spPr>
        <p:txBody>
          <a:bodyPr wrap="square">
            <a:spAutoFit/>
          </a:bodyPr>
          <a:lstStyle/>
          <a:p>
            <a:pPr>
              <a:defRPr sz="2800"/>
            </a:pPr>
            <a:r>
              <a:rPr lang="en-IN" sz="2400" dirty="0"/>
              <a:t>was given to us and</a:t>
            </a:r>
            <a:endParaRPr lang="ar-AE" sz="2400" dirty="0"/>
          </a:p>
        </p:txBody>
      </p:sp>
      <p:pic>
        <p:nvPicPr>
          <p:cNvPr id="12" name="Picture 11" descr="p hat sub 2">
            <a:extLst>
              <a:ext uri="{FF2B5EF4-FFF2-40B4-BE49-F238E27FC236}">
                <a16:creationId xmlns:a16="http://schemas.microsoft.com/office/drawing/2014/main" id="{5A3BA3A6-0068-26F7-97FA-C0D5AB64D6EC}"/>
              </a:ext>
            </a:extLst>
          </p:cNvPr>
          <p:cNvPicPr>
            <a:picLocks noChangeAspect="1"/>
          </p:cNvPicPr>
          <p:nvPr/>
        </p:nvPicPr>
        <p:blipFill>
          <a:blip r:embed="rId3"/>
          <a:stretch>
            <a:fillRect/>
          </a:stretch>
        </p:blipFill>
        <p:spPr>
          <a:xfrm>
            <a:off x="3005137" y="3045023"/>
            <a:ext cx="333375" cy="409142"/>
          </a:xfrm>
          <a:prstGeom prst="rect">
            <a:avLst/>
          </a:prstGeom>
        </p:spPr>
      </p:pic>
      <p:sp>
        <p:nvSpPr>
          <p:cNvPr id="16" name="TextBox 15">
            <a:extLst>
              <a:ext uri="{FF2B5EF4-FFF2-40B4-BE49-F238E27FC236}">
                <a16:creationId xmlns:a16="http://schemas.microsoft.com/office/drawing/2014/main" id="{6B7C2E89-1FC1-4815-3773-F058F54F2DDA}"/>
              </a:ext>
            </a:extLst>
          </p:cNvPr>
          <p:cNvSpPr txBox="1"/>
          <p:nvPr/>
        </p:nvSpPr>
        <p:spPr>
          <a:xfrm>
            <a:off x="3300413" y="3018761"/>
            <a:ext cx="4572000" cy="461665"/>
          </a:xfrm>
          <a:prstGeom prst="rect">
            <a:avLst/>
          </a:prstGeom>
          <a:noFill/>
        </p:spPr>
        <p:txBody>
          <a:bodyPr wrap="square">
            <a:spAutoFit/>
          </a:bodyPr>
          <a:lstStyle/>
          <a:p>
            <a:r>
              <a:rPr lang="en-IN" sz="2400" dirty="0"/>
              <a:t>was calculated in the previous step, </a:t>
            </a:r>
          </a:p>
        </p:txBody>
      </p:sp>
      <p:sp>
        <p:nvSpPr>
          <p:cNvPr id="14" name="TextBox 13">
            <a:extLst>
              <a:ext uri="{FF2B5EF4-FFF2-40B4-BE49-F238E27FC236}">
                <a16:creationId xmlns:a16="http://schemas.microsoft.com/office/drawing/2014/main" id="{1E55F31F-90D2-A9F6-D811-3ED56C792E7B}"/>
              </a:ext>
            </a:extLst>
          </p:cNvPr>
          <p:cNvSpPr txBox="1"/>
          <p:nvPr/>
        </p:nvSpPr>
        <p:spPr>
          <a:xfrm>
            <a:off x="457200" y="3353594"/>
            <a:ext cx="3696929" cy="461665"/>
          </a:xfrm>
          <a:prstGeom prst="rect">
            <a:avLst/>
          </a:prstGeom>
          <a:noFill/>
        </p:spPr>
        <p:txBody>
          <a:bodyPr wrap="square">
            <a:spAutoFit/>
          </a:bodyPr>
          <a:lstStyle/>
          <a:p>
            <a:r>
              <a:rPr lang="en-IN" sz="2400" dirty="0"/>
              <a:t>we simply need to calculate</a:t>
            </a:r>
          </a:p>
        </p:txBody>
      </p:sp>
      <p:pic>
        <p:nvPicPr>
          <p:cNvPr id="18" name="Picture 17" descr="p bar.">
            <a:extLst>
              <a:ext uri="{FF2B5EF4-FFF2-40B4-BE49-F238E27FC236}">
                <a16:creationId xmlns:a16="http://schemas.microsoft.com/office/drawing/2014/main" id="{13BE7D4A-7A8C-6EF7-3756-4624E526C2FB}"/>
              </a:ext>
            </a:extLst>
          </p:cNvPr>
          <p:cNvPicPr>
            <a:picLocks noChangeAspect="1"/>
          </p:cNvPicPr>
          <p:nvPr/>
        </p:nvPicPr>
        <p:blipFill>
          <a:blip r:embed="rId4"/>
          <a:stretch>
            <a:fillRect/>
          </a:stretch>
        </p:blipFill>
        <p:spPr>
          <a:xfrm>
            <a:off x="4023186" y="3391950"/>
            <a:ext cx="378999" cy="397047"/>
          </a:xfrm>
          <a:prstGeom prst="rect">
            <a:avLst/>
          </a:prstGeom>
        </p:spPr>
      </p:pic>
      <p:pic>
        <p:nvPicPr>
          <p:cNvPr id="6" name="Picture 5" descr="P bar equals open parenthesis X sub one and X sub two close parenthesis divided by open parenthesis N sub one and N sub two close parenthesis.&#10;This equals open parenthesis 1843 plus 65 close parenthesis divided by 4114 plus 121, which is approximately 0.450531.">
            <a:extLst>
              <a:ext uri="{FF2B5EF4-FFF2-40B4-BE49-F238E27FC236}">
                <a16:creationId xmlns:a16="http://schemas.microsoft.com/office/drawing/2014/main" id="{1A277E70-0A57-73EB-A246-00E53AB368EA}"/>
              </a:ext>
            </a:extLst>
          </p:cNvPr>
          <p:cNvPicPr>
            <a:picLocks noChangeAspect="1"/>
          </p:cNvPicPr>
          <p:nvPr/>
        </p:nvPicPr>
        <p:blipFill>
          <a:blip r:embed="rId5"/>
          <a:stretch>
            <a:fillRect/>
          </a:stretch>
        </p:blipFill>
        <p:spPr>
          <a:xfrm>
            <a:off x="3429000" y="3700334"/>
            <a:ext cx="2028825" cy="21621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Test Statistic for a Hypothesis Test for Two Population Proportions</a:t>
            </a:r>
          </a:p>
        </p:txBody>
      </p:sp>
      <p:sp>
        <p:nvSpPr>
          <p:cNvPr id="3" name="Text Placeholder 2"/>
          <p:cNvSpPr>
            <a:spLocks noGrp="1"/>
          </p:cNvSpPr>
          <p:nvPr>
            <p:ph type="body" sz="quarter" idx="10"/>
          </p:nvPr>
        </p:nvSpPr>
        <p:spPr>
          <a:xfrm>
            <a:off x="457200" y="1082078"/>
            <a:ext cx="8229600" cy="4251922"/>
          </a:xfrm>
        </p:spPr>
        <p:txBody>
          <a:bodyPr>
            <a:noAutofit/>
          </a:bodyPr>
          <a:lstStyle/>
          <a:p>
            <a:pPr>
              <a:defRPr sz="2800"/>
            </a:pPr>
            <a:r>
              <a:rPr sz="1800" dirty="0"/>
              <a:t>When the samples taken are independent, simple random samples, the conditions for a binomial distribution are met for both samples, and the sample sizes are large enough to ensure tha</a:t>
            </a:r>
            <a:r>
              <a:rPr lang="en-US" sz="1800" dirty="0"/>
              <a:t>t</a:t>
            </a:r>
            <a:endParaRPr sz="1800" dirty="0"/>
          </a:p>
        </p:txBody>
      </p:sp>
      <p:pic>
        <p:nvPicPr>
          <p:cNvPr id="11" name="Picture 10" descr="n sub 1 times p hat sub 1 is greater than or equal to 10,&#10;n sub 1 times the quantity 1 minus p hat sub 1 is greater than or equal to 10,&#10;n sub 2 times p hat sub 2 is greater than or equal to 10,&#10;and n sub 2 times the quantity 1 minus p hat sub 2 is greater than or equal to 10.">
            <a:extLst>
              <a:ext uri="{FF2B5EF4-FFF2-40B4-BE49-F238E27FC236}">
                <a16:creationId xmlns:a16="http://schemas.microsoft.com/office/drawing/2014/main" id="{A6036B08-C95A-57F9-40A0-D8FD87F35995}"/>
              </a:ext>
            </a:extLst>
          </p:cNvPr>
          <p:cNvPicPr>
            <a:picLocks noChangeAspect="1"/>
          </p:cNvPicPr>
          <p:nvPr/>
        </p:nvPicPr>
        <p:blipFill>
          <a:blip r:embed="rId2"/>
          <a:stretch>
            <a:fillRect/>
          </a:stretch>
        </p:blipFill>
        <p:spPr>
          <a:xfrm>
            <a:off x="2667000" y="1661311"/>
            <a:ext cx="5400675" cy="352425"/>
          </a:xfrm>
          <a:prstGeom prst="rect">
            <a:avLst/>
          </a:prstGeom>
        </p:spPr>
      </p:pic>
      <p:sp>
        <p:nvSpPr>
          <p:cNvPr id="10" name="TextBox 9">
            <a:extLst>
              <a:ext uri="{FF2B5EF4-FFF2-40B4-BE49-F238E27FC236}">
                <a16:creationId xmlns:a16="http://schemas.microsoft.com/office/drawing/2014/main" id="{A7C07FC1-8576-AF6B-7A34-8EA2DC3E3AF4}"/>
              </a:ext>
            </a:extLst>
          </p:cNvPr>
          <p:cNvSpPr txBox="1"/>
          <p:nvPr/>
        </p:nvSpPr>
        <p:spPr>
          <a:xfrm>
            <a:off x="451104" y="1905000"/>
            <a:ext cx="8007096" cy="369332"/>
          </a:xfrm>
          <a:prstGeom prst="rect">
            <a:avLst/>
          </a:prstGeom>
          <a:noFill/>
        </p:spPr>
        <p:txBody>
          <a:bodyPr wrap="square">
            <a:spAutoFit/>
          </a:bodyPr>
          <a:lstStyle/>
          <a:p>
            <a:r>
              <a:rPr lang="en-US" sz="1800" dirty="0">
                <a:solidFill>
                  <a:srgbClr val="000000"/>
                </a:solidFill>
              </a:rPr>
              <a:t>The test statistic for a hypothesis test for two population proportions is given by</a:t>
            </a:r>
            <a:endParaRPr lang="en-IN" dirty="0">
              <a:solidFill>
                <a:srgbClr val="000000"/>
              </a:solidFill>
            </a:endParaRPr>
          </a:p>
        </p:txBody>
      </p:sp>
      <p:pic>
        <p:nvPicPr>
          <p:cNvPr id="13" name="Picture 12" descr="Z  equals open parenthesis the quantity of p hat one minus p hat two, minus the quantity of p one minus p two close parenthesis, divided by the square root of open parenthesis p bar times the quantity of one minus p bar, multiplied by open parenthesis one over n sub one plus one over n sub two close parenthesis close parenthesis.">
            <a:extLst>
              <a:ext uri="{FF2B5EF4-FFF2-40B4-BE49-F238E27FC236}">
                <a16:creationId xmlns:a16="http://schemas.microsoft.com/office/drawing/2014/main" id="{2108D36E-58C1-9E3B-DE9A-25D59F49FE5C}"/>
              </a:ext>
            </a:extLst>
          </p:cNvPr>
          <p:cNvPicPr>
            <a:picLocks noChangeAspect="1"/>
          </p:cNvPicPr>
          <p:nvPr/>
        </p:nvPicPr>
        <p:blipFill>
          <a:blip r:embed="rId3"/>
          <a:stretch>
            <a:fillRect/>
          </a:stretch>
        </p:blipFill>
        <p:spPr>
          <a:xfrm>
            <a:off x="3200400" y="2274332"/>
            <a:ext cx="2286000" cy="1102340"/>
          </a:xfrm>
          <a:prstGeom prst="rect">
            <a:avLst/>
          </a:prstGeom>
        </p:spPr>
      </p:pic>
      <p:pic>
        <p:nvPicPr>
          <p:cNvPr id="17" name="Picture 16" descr="where p hat sub 1 and p hat sub 2">
            <a:extLst>
              <a:ext uri="{FF2B5EF4-FFF2-40B4-BE49-F238E27FC236}">
                <a16:creationId xmlns:a16="http://schemas.microsoft.com/office/drawing/2014/main" id="{F0FECB95-02B2-5F17-8357-78184C20054F}"/>
              </a:ext>
            </a:extLst>
          </p:cNvPr>
          <p:cNvPicPr>
            <a:picLocks noChangeAspect="1"/>
          </p:cNvPicPr>
          <p:nvPr/>
        </p:nvPicPr>
        <p:blipFill>
          <a:blip r:embed="rId4"/>
          <a:stretch>
            <a:fillRect/>
          </a:stretch>
        </p:blipFill>
        <p:spPr>
          <a:xfrm>
            <a:off x="490626" y="3283798"/>
            <a:ext cx="1657174" cy="366752"/>
          </a:xfrm>
          <a:prstGeom prst="rect">
            <a:avLst/>
          </a:prstGeom>
        </p:spPr>
      </p:pic>
      <p:sp>
        <p:nvSpPr>
          <p:cNvPr id="7" name="TextBox 6">
            <a:extLst>
              <a:ext uri="{FF2B5EF4-FFF2-40B4-BE49-F238E27FC236}">
                <a16:creationId xmlns:a16="http://schemas.microsoft.com/office/drawing/2014/main" id="{0AEBB63D-78E1-6020-7D7E-82C435FBEB58}"/>
              </a:ext>
            </a:extLst>
          </p:cNvPr>
          <p:cNvSpPr txBox="1"/>
          <p:nvPr/>
        </p:nvSpPr>
        <p:spPr>
          <a:xfrm>
            <a:off x="2133600" y="3288268"/>
            <a:ext cx="3886200" cy="369332"/>
          </a:xfrm>
          <a:prstGeom prst="rect">
            <a:avLst/>
          </a:prstGeom>
          <a:noFill/>
        </p:spPr>
        <p:txBody>
          <a:bodyPr wrap="square">
            <a:spAutoFit/>
          </a:bodyPr>
          <a:lstStyle/>
          <a:p>
            <a:pPr>
              <a:defRPr sz="2800"/>
            </a:pPr>
            <a:r>
              <a:rPr lang="en-IN" sz="1800" dirty="0">
                <a:solidFill>
                  <a:srgbClr val="000000"/>
                </a:solidFill>
              </a:rPr>
              <a:t>are the two sample proportions,</a:t>
            </a:r>
          </a:p>
        </p:txBody>
      </p:sp>
      <p:sp>
        <p:nvSpPr>
          <p:cNvPr id="19" name="TextBox 18">
            <a:extLst>
              <a:ext uri="{FF2B5EF4-FFF2-40B4-BE49-F238E27FC236}">
                <a16:creationId xmlns:a16="http://schemas.microsoft.com/office/drawing/2014/main" id="{7F296F3D-2D0C-8CC2-2474-5390730432E8}"/>
              </a:ext>
            </a:extLst>
          </p:cNvPr>
          <p:cNvSpPr txBox="1"/>
          <p:nvPr/>
        </p:nvSpPr>
        <p:spPr>
          <a:xfrm>
            <a:off x="451103" y="3572470"/>
            <a:ext cx="7397497" cy="646331"/>
          </a:xfrm>
          <a:prstGeom prst="rect">
            <a:avLst/>
          </a:prstGeom>
          <a:noFill/>
        </p:spPr>
        <p:txBody>
          <a:bodyPr wrap="square">
            <a:spAutoFit/>
          </a:bodyPr>
          <a:lstStyle/>
          <a:p>
            <a:r>
              <a:rPr lang="en-US" i="1" dirty="0">
                <a:solidFill>
                  <a:srgbClr val="000000"/>
                </a:solidFill>
              </a:rPr>
              <a:t>p</a:t>
            </a:r>
            <a:r>
              <a:rPr lang="en-US" sz="100" dirty="0">
                <a:solidFill>
                  <a:srgbClr val="000000"/>
                </a:solidFill>
              </a:rPr>
              <a:t> </a:t>
            </a:r>
            <a:r>
              <a:rPr lang="en-US" baseline="-25000" dirty="0">
                <a:solidFill>
                  <a:srgbClr val="000000"/>
                </a:solidFill>
              </a:rPr>
              <a:t>1 </a:t>
            </a:r>
            <a:r>
              <a:rPr lang="en-US" i="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i="1" dirty="0">
                <a:solidFill>
                  <a:srgbClr val="000000"/>
                </a:solidFill>
              </a:rPr>
              <a:t> p</a:t>
            </a:r>
            <a:r>
              <a:rPr lang="en-US" sz="400" dirty="0">
                <a:solidFill>
                  <a:srgbClr val="000000"/>
                </a:solidFill>
              </a:rPr>
              <a:t> </a:t>
            </a:r>
            <a:r>
              <a:rPr lang="en-US" baseline="-25000" dirty="0">
                <a:solidFill>
                  <a:srgbClr val="000000"/>
                </a:solidFill>
              </a:rPr>
              <a:t>2</a:t>
            </a:r>
            <a:r>
              <a:rPr lang="en-US" dirty="0">
                <a:solidFill>
                  <a:srgbClr val="000000"/>
                </a:solidFill>
              </a:rPr>
              <a:t> </a:t>
            </a:r>
            <a:r>
              <a:rPr lang="en-IN" sz="1800" dirty="0">
                <a:solidFill>
                  <a:srgbClr val="000000"/>
                </a:solidFill>
              </a:rPr>
              <a:t>is the presumed value of the difference between the two population proportions from the null hypothesis, (thus </a:t>
            </a:r>
            <a:r>
              <a:rPr lang="en-US" i="1" dirty="0">
                <a:solidFill>
                  <a:srgbClr val="000000"/>
                </a:solidFill>
              </a:rPr>
              <a:t>p</a:t>
            </a:r>
            <a:r>
              <a:rPr lang="en-US" sz="400" dirty="0">
                <a:solidFill>
                  <a:srgbClr val="000000"/>
                </a:solidFill>
              </a:rPr>
              <a:t> </a:t>
            </a:r>
            <a:r>
              <a:rPr lang="en-US" baseline="-25000" dirty="0">
                <a:solidFill>
                  <a:srgbClr val="000000"/>
                </a:solidFill>
              </a:rPr>
              <a:t>1 </a:t>
            </a:r>
            <a:r>
              <a:rPr lang="en-US" i="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i="1" dirty="0">
                <a:solidFill>
                  <a:srgbClr val="000000"/>
                </a:solidFill>
              </a:rPr>
              <a:t> p</a:t>
            </a:r>
            <a:r>
              <a:rPr lang="en-US" sz="400" dirty="0">
                <a:solidFill>
                  <a:srgbClr val="000000"/>
                </a:solidFill>
              </a:rPr>
              <a:t> </a:t>
            </a:r>
            <a:r>
              <a:rPr lang="en-US" baseline="-25000" dirty="0">
                <a:solidFill>
                  <a:srgbClr val="000000"/>
                </a:solidFill>
              </a:rPr>
              <a:t>2</a:t>
            </a:r>
            <a:r>
              <a:rPr lang="en-IN" sz="1800" dirty="0">
                <a:solidFill>
                  <a:srgbClr val="000000"/>
                </a:solidFill>
              </a:rPr>
              <a:t> = 0</a:t>
            </a:r>
            <a:r>
              <a:rPr lang="en-US" sz="1800" dirty="0">
                <a:solidFill>
                  <a:srgbClr val="000000"/>
                </a:solidFill>
              </a:rPr>
              <a:t>),</a:t>
            </a:r>
            <a:endParaRPr lang="ar-AE" sz="1800" dirty="0">
              <a:solidFill>
                <a:srgbClr val="000000"/>
              </a:solidFill>
            </a:endParaRPr>
          </a:p>
        </p:txBody>
      </p:sp>
      <p:pic>
        <p:nvPicPr>
          <p:cNvPr id="25" name="Picture 24" descr="p  bar">
            <a:extLst>
              <a:ext uri="{FF2B5EF4-FFF2-40B4-BE49-F238E27FC236}">
                <a16:creationId xmlns:a16="http://schemas.microsoft.com/office/drawing/2014/main" id="{9B3A2DA0-4F89-F274-7771-F779FD7BF91F}"/>
              </a:ext>
            </a:extLst>
          </p:cNvPr>
          <p:cNvPicPr>
            <a:picLocks noChangeAspect="1"/>
          </p:cNvPicPr>
          <p:nvPr/>
        </p:nvPicPr>
        <p:blipFill>
          <a:blip r:embed="rId5"/>
          <a:stretch>
            <a:fillRect/>
          </a:stretch>
        </p:blipFill>
        <p:spPr>
          <a:xfrm>
            <a:off x="492361" y="4202440"/>
            <a:ext cx="264410" cy="323167"/>
          </a:xfrm>
          <a:prstGeom prst="rect">
            <a:avLst/>
          </a:prstGeom>
        </p:spPr>
      </p:pic>
      <p:sp>
        <p:nvSpPr>
          <p:cNvPr id="21" name="TextBox 20">
            <a:extLst>
              <a:ext uri="{FF2B5EF4-FFF2-40B4-BE49-F238E27FC236}">
                <a16:creationId xmlns:a16="http://schemas.microsoft.com/office/drawing/2014/main" id="{1257B73F-4BBC-D942-4EE1-8D1C2B2442E8}"/>
              </a:ext>
            </a:extLst>
          </p:cNvPr>
          <p:cNvSpPr txBox="1"/>
          <p:nvPr/>
        </p:nvSpPr>
        <p:spPr>
          <a:xfrm>
            <a:off x="679704" y="4159684"/>
            <a:ext cx="6178296" cy="369332"/>
          </a:xfrm>
          <a:prstGeom prst="rect">
            <a:avLst/>
          </a:prstGeom>
          <a:noFill/>
        </p:spPr>
        <p:txBody>
          <a:bodyPr wrap="square">
            <a:spAutoFit/>
          </a:bodyPr>
          <a:lstStyle/>
          <a:p>
            <a:r>
              <a:rPr lang="en-IN" sz="1800" dirty="0">
                <a:solidFill>
                  <a:srgbClr val="000000"/>
                </a:solidFill>
              </a:rPr>
              <a:t>is a weighted estimate of the common population proportion,</a:t>
            </a:r>
            <a:endParaRPr lang="en-IN" dirty="0">
              <a:solidFill>
                <a:srgbClr val="000000"/>
              </a:solidFill>
            </a:endParaRPr>
          </a:p>
        </p:txBody>
      </p:sp>
      <p:pic>
        <p:nvPicPr>
          <p:cNvPr id="15" name="Picture 14" descr="P bar is equal to the sum of x one and x two, divided by the sum of n one and n two.">
            <a:extLst>
              <a:ext uri="{FF2B5EF4-FFF2-40B4-BE49-F238E27FC236}">
                <a16:creationId xmlns:a16="http://schemas.microsoft.com/office/drawing/2014/main" id="{169C0188-2FAD-DA56-0021-E7520382E766}"/>
              </a:ext>
            </a:extLst>
          </p:cNvPr>
          <p:cNvPicPr>
            <a:picLocks noChangeAspect="1"/>
          </p:cNvPicPr>
          <p:nvPr/>
        </p:nvPicPr>
        <p:blipFill>
          <a:blip r:embed="rId6"/>
          <a:stretch>
            <a:fillRect/>
          </a:stretch>
        </p:blipFill>
        <p:spPr>
          <a:xfrm>
            <a:off x="6553200" y="3998976"/>
            <a:ext cx="1143000" cy="649224"/>
          </a:xfrm>
          <a:prstGeom prst="rect">
            <a:avLst/>
          </a:prstGeom>
        </p:spPr>
      </p:pic>
      <p:sp>
        <p:nvSpPr>
          <p:cNvPr id="9" name="TextBox 8">
            <a:extLst>
              <a:ext uri="{FF2B5EF4-FFF2-40B4-BE49-F238E27FC236}">
                <a16:creationId xmlns:a16="http://schemas.microsoft.com/office/drawing/2014/main" id="{151AE342-8F61-F601-AF8C-195B367B5F9E}"/>
              </a:ext>
            </a:extLst>
          </p:cNvPr>
          <p:cNvSpPr txBox="1"/>
          <p:nvPr/>
        </p:nvSpPr>
        <p:spPr>
          <a:xfrm>
            <a:off x="451104" y="4509245"/>
            <a:ext cx="8077200" cy="646331"/>
          </a:xfrm>
          <a:prstGeom prst="rect">
            <a:avLst/>
          </a:prstGeom>
          <a:noFill/>
        </p:spPr>
        <p:txBody>
          <a:bodyPr wrap="square">
            <a:spAutoFit/>
          </a:bodyPr>
          <a:lstStyle/>
          <a:p>
            <a:r>
              <a:rPr lang="en-US" i="1" dirty="0">
                <a:solidFill>
                  <a:srgbClr val="000000"/>
                </a:solidFill>
              </a:rPr>
              <a:t>x</a:t>
            </a:r>
            <a:r>
              <a:rPr lang="en-US" sz="400" dirty="0">
                <a:solidFill>
                  <a:srgbClr val="000000"/>
                </a:solidFill>
              </a:rPr>
              <a:t> </a:t>
            </a:r>
            <a:r>
              <a:rPr lang="en-US" baseline="-25000" dirty="0">
                <a:solidFill>
                  <a:srgbClr val="000000"/>
                </a:solidFill>
              </a:rPr>
              <a:t>1</a:t>
            </a:r>
            <a:r>
              <a:rPr lang="en-US" dirty="0">
                <a:solidFill>
                  <a:srgbClr val="000000"/>
                </a:solidFill>
              </a:rPr>
              <a:t> and </a:t>
            </a:r>
            <a:r>
              <a:rPr lang="en-US" i="1" dirty="0">
                <a:solidFill>
                  <a:srgbClr val="000000"/>
                </a:solidFill>
              </a:rPr>
              <a:t>x</a:t>
            </a:r>
            <a:r>
              <a:rPr lang="en-US" sz="400" dirty="0">
                <a:solidFill>
                  <a:srgbClr val="000000"/>
                </a:solidFill>
              </a:rPr>
              <a:t> </a:t>
            </a:r>
            <a:r>
              <a:rPr lang="en-US" baseline="-25000" dirty="0">
                <a:solidFill>
                  <a:srgbClr val="000000"/>
                </a:solidFill>
              </a:rPr>
              <a:t>2</a:t>
            </a:r>
            <a:r>
              <a:rPr lang="en-US" dirty="0">
                <a:solidFill>
                  <a:srgbClr val="000000"/>
                </a:solidFill>
              </a:rPr>
              <a:t> </a:t>
            </a:r>
            <a:r>
              <a:rPr lang="en-IN" sz="1800" dirty="0">
                <a:solidFill>
                  <a:srgbClr val="000000"/>
                </a:solidFill>
              </a:rPr>
              <a:t>are the numbers of successes that occur in the two samples, and</a:t>
            </a:r>
          </a:p>
          <a:p>
            <a:r>
              <a:rPr lang="en-US" i="1" dirty="0">
                <a:solidFill>
                  <a:srgbClr val="000000"/>
                </a:solidFill>
              </a:rPr>
              <a:t>n</a:t>
            </a:r>
            <a:r>
              <a:rPr lang="en-US" sz="400" dirty="0">
                <a:solidFill>
                  <a:srgbClr val="000000"/>
                </a:solidFill>
              </a:rPr>
              <a:t> </a:t>
            </a:r>
            <a:r>
              <a:rPr lang="en-US" baseline="-25000" dirty="0">
                <a:solidFill>
                  <a:srgbClr val="000000"/>
                </a:solidFill>
              </a:rPr>
              <a:t>1</a:t>
            </a:r>
            <a:r>
              <a:rPr lang="en-US" dirty="0">
                <a:solidFill>
                  <a:srgbClr val="000000"/>
                </a:solidFill>
              </a:rPr>
              <a:t> and </a:t>
            </a:r>
            <a:r>
              <a:rPr lang="en-US" i="1" dirty="0">
                <a:solidFill>
                  <a:srgbClr val="000000"/>
                </a:solidFill>
              </a:rPr>
              <a:t>n</a:t>
            </a:r>
            <a:r>
              <a:rPr lang="en-US" sz="400" dirty="0">
                <a:solidFill>
                  <a:srgbClr val="000000"/>
                </a:solidFill>
              </a:rPr>
              <a:t> </a:t>
            </a:r>
            <a:r>
              <a:rPr lang="en-US" baseline="-25000" dirty="0">
                <a:solidFill>
                  <a:srgbClr val="000000"/>
                </a:solidFill>
              </a:rPr>
              <a:t>2</a:t>
            </a:r>
            <a:r>
              <a:rPr lang="en-US" dirty="0">
                <a:solidFill>
                  <a:srgbClr val="000000"/>
                </a:solidFill>
              </a:rPr>
              <a:t> </a:t>
            </a:r>
            <a:r>
              <a:rPr lang="en-IN" sz="1800" dirty="0">
                <a:solidFill>
                  <a:srgbClr val="000000"/>
                </a:solidFill>
              </a:rPr>
              <a:t>are the two sample sizes.</a:t>
            </a:r>
            <a:endParaRPr lang="en-IN"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Substituting these values into the formula for the </a:t>
            </a:r>
            <a:r>
              <a:rPr lang="en-US" sz="2800" i="1" dirty="0"/>
              <a:t>z</a:t>
            </a:r>
            <a:r>
              <a:rPr sz="2800" dirty="0"/>
              <a:t>-test statistic, we obtain the following. Note that </a:t>
            </a:r>
            <a:br>
              <a:rPr lang="en-US" sz="2800" dirty="0"/>
            </a:br>
            <a:r>
              <a:rPr lang="en-US" i="1" dirty="0">
                <a:latin typeface="Calibri" panose="020F0502020204030204" pitchFamily="34" charset="0"/>
                <a:ea typeface="Calibri" panose="020F0502020204030204" pitchFamily="34" charset="0"/>
                <a:cs typeface="Calibri" panose="020F0502020204030204" pitchFamily="34" charset="0"/>
              </a:rPr>
              <a:t>p</a:t>
            </a:r>
            <a:r>
              <a:rPr lang="en-US" sz="100" i="1" dirty="0"/>
              <a:t> </a:t>
            </a:r>
            <a:r>
              <a:rPr lang="en-US" baseline="-25000" dirty="0"/>
              <a:t>1</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p</a:t>
            </a:r>
            <a:r>
              <a:rPr lang="en-US" sz="800" i="1" dirty="0"/>
              <a:t> </a:t>
            </a:r>
            <a:r>
              <a:rPr lang="en-US" baseline="-25000" dirty="0"/>
              <a:t>2 </a:t>
            </a:r>
            <a:r>
              <a:rPr lang="en-US" dirty="0">
                <a:latin typeface="Calibri" panose="020F0502020204030204" pitchFamily="34" charset="0"/>
                <a:ea typeface="Calibri" panose="020F0502020204030204" pitchFamily="34" charset="0"/>
                <a:cs typeface="Calibri" panose="020F0502020204030204" pitchFamily="34" charset="0"/>
              </a:rPr>
              <a:t>=0 </a:t>
            </a:r>
            <a:r>
              <a:rPr sz="2800" dirty="0"/>
              <a:t>because the presumed difference between the population proportions is zero.</a:t>
            </a:r>
          </a:p>
        </p:txBody>
      </p:sp>
      <p:pic>
        <p:nvPicPr>
          <p:cNvPr id="6" name="Picture 5" descr="Z  equals open parenthesis the quantity of p hat one minus p hat two, minus the quantity of p one minus p two close parenthesis, divided by the square root of open parenthesis p bar times the quantity of one minus p bar, multiplied by open parenthesis one over n sub one plus one over n sub two close parenthesis close parenthesis.&#10;This equals open parenthesis open parenthesis 0.448 minus 0.53719 close parenthesis minus 0 close parenthesis, divided by the square root of open parenthesis 0.450531 times the quantity of one minus 0.450531, multiplied by open parenthesis one over 4114 plus one over 121 close parenthesis close parenthesis&#10;This is approximately negative 1.94.">
            <a:extLst>
              <a:ext uri="{FF2B5EF4-FFF2-40B4-BE49-F238E27FC236}">
                <a16:creationId xmlns:a16="http://schemas.microsoft.com/office/drawing/2014/main" id="{BB3B4F06-43F2-3E86-497C-798AAA7369FF}"/>
              </a:ext>
            </a:extLst>
          </p:cNvPr>
          <p:cNvPicPr>
            <a:picLocks noChangeAspect="1"/>
          </p:cNvPicPr>
          <p:nvPr/>
        </p:nvPicPr>
        <p:blipFill>
          <a:blip r:embed="rId2"/>
          <a:stretch>
            <a:fillRect/>
          </a:stretch>
        </p:blipFill>
        <p:spPr>
          <a:xfrm>
            <a:off x="1438275" y="2971800"/>
            <a:ext cx="6267450" cy="2761487"/>
          </a:xfrm>
          <a:prstGeom prst="rect">
            <a:avLst/>
          </a:prstGeom>
        </p:spPr>
      </p:pic>
    </p:spTree>
    <p:extLst>
      <p:ext uri="{BB962C8B-B14F-4D97-AF65-F5344CB8AC3E}">
        <p14:creationId xmlns:p14="http://schemas.microsoft.com/office/powerpoint/2010/main" val="3022910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sz="2000" dirty="0"/>
              <a:t>TI-83/84 Plus:</a:t>
            </a:r>
          </a:p>
          <a:p>
            <a:pPr>
              <a:defRPr sz="2800"/>
            </a:pPr>
            <a:r>
              <a:rPr sz="2000" dirty="0"/>
              <a:t>We only need two pieces of information from each sample to use the calculator to run a hypothesis test for two population proportions:</a:t>
            </a:r>
            <a:r>
              <a:rPr lang="en-US" sz="2000" dirty="0"/>
              <a:t> </a:t>
            </a:r>
            <a:r>
              <a:rPr lang="en-US" sz="2000" i="1" dirty="0"/>
              <a:t>x</a:t>
            </a:r>
            <a:r>
              <a:rPr sz="2000" dirty="0"/>
              <a:t>, the number in the sample with the characteristic we are evaluating, and</a:t>
            </a:r>
            <a:r>
              <a:rPr lang="en-US" sz="2000" dirty="0"/>
              <a:t> </a:t>
            </a:r>
            <a:r>
              <a:rPr lang="en-US" sz="2000" i="1" dirty="0"/>
              <a:t>n</a:t>
            </a:r>
            <a:r>
              <a:rPr sz="2000" dirty="0"/>
              <a:t>, the sample size. In this example, </a:t>
            </a:r>
            <a:r>
              <a:rPr lang="en-US" sz="2000" i="1" dirty="0"/>
              <a:t>x</a:t>
            </a:r>
            <a:r>
              <a:rPr lang="en-US" sz="2000" dirty="0"/>
              <a:t> </a:t>
            </a:r>
            <a:r>
              <a:rPr sz="2000" dirty="0"/>
              <a:t>is the number of who correctly identified walking as the US Surgeon General’s call to action.</a:t>
            </a:r>
            <a:r>
              <a:rPr lang="en-US" sz="2000" dirty="0"/>
              <a:t> </a:t>
            </a:r>
            <a:r>
              <a:rPr sz="2000" dirty="0"/>
              <a:t>Notice that we are not asked to calculate</a:t>
            </a:r>
            <a:r>
              <a:rPr lang="en-US" sz="2000" dirty="0"/>
              <a:t> </a:t>
            </a:r>
            <a:endParaRPr sz="2000" dirty="0"/>
          </a:p>
        </p:txBody>
      </p:sp>
      <p:pic>
        <p:nvPicPr>
          <p:cNvPr id="6" name="Picture 5" descr="p bar">
            <a:extLst>
              <a:ext uri="{FF2B5EF4-FFF2-40B4-BE49-F238E27FC236}">
                <a16:creationId xmlns:a16="http://schemas.microsoft.com/office/drawing/2014/main" id="{F7FA6182-45B2-F566-E0BE-2F36F257D663}"/>
              </a:ext>
            </a:extLst>
          </p:cNvPr>
          <p:cNvPicPr>
            <a:picLocks noChangeAspect="1"/>
          </p:cNvPicPr>
          <p:nvPr/>
        </p:nvPicPr>
        <p:blipFill>
          <a:blip r:embed="rId2"/>
          <a:stretch>
            <a:fillRect/>
          </a:stretch>
        </p:blipFill>
        <p:spPr>
          <a:xfrm>
            <a:off x="2362200" y="2979174"/>
            <a:ext cx="305694" cy="373626"/>
          </a:xfrm>
          <a:prstGeom prst="rect">
            <a:avLst/>
          </a:prstGeom>
        </p:spPr>
      </p:pic>
      <p:sp>
        <p:nvSpPr>
          <p:cNvPr id="8" name="TextBox 7">
            <a:extLst>
              <a:ext uri="{FF2B5EF4-FFF2-40B4-BE49-F238E27FC236}">
                <a16:creationId xmlns:a16="http://schemas.microsoft.com/office/drawing/2014/main" id="{8BEAB279-733C-1BE0-4C61-D2A6569B6AC3}"/>
              </a:ext>
            </a:extLst>
          </p:cNvPr>
          <p:cNvSpPr txBox="1"/>
          <p:nvPr/>
        </p:nvSpPr>
        <p:spPr>
          <a:xfrm>
            <a:off x="2631023" y="2952690"/>
            <a:ext cx="4572000" cy="400110"/>
          </a:xfrm>
          <a:prstGeom prst="rect">
            <a:avLst/>
          </a:prstGeom>
          <a:noFill/>
        </p:spPr>
        <p:txBody>
          <a:bodyPr wrap="square">
            <a:spAutoFit/>
          </a:bodyPr>
          <a:lstStyle/>
          <a:p>
            <a:r>
              <a:rPr lang="en-US" sz="2000" dirty="0"/>
              <a:t>first when using this method. </a:t>
            </a:r>
            <a:endParaRPr lang="en-IN" sz="2000" dirty="0"/>
          </a:p>
        </p:txBody>
      </p:sp>
      <p:sp>
        <p:nvSpPr>
          <p:cNvPr id="5" name="TextBox 4">
            <a:extLst>
              <a:ext uri="{FF2B5EF4-FFF2-40B4-BE49-F238E27FC236}">
                <a16:creationId xmlns:a16="http://schemas.microsoft.com/office/drawing/2014/main" id="{33F49943-840C-C3FE-85EF-22BFABF68051}"/>
              </a:ext>
            </a:extLst>
          </p:cNvPr>
          <p:cNvSpPr txBox="1"/>
          <p:nvPr/>
        </p:nvSpPr>
        <p:spPr>
          <a:xfrm>
            <a:off x="457200" y="3276600"/>
            <a:ext cx="8310716" cy="2554545"/>
          </a:xfrm>
          <a:prstGeom prst="rect">
            <a:avLst/>
          </a:prstGeom>
          <a:noFill/>
        </p:spPr>
        <p:txBody>
          <a:bodyPr wrap="square">
            <a:spAutoFit/>
          </a:bodyPr>
          <a:lstStyle/>
          <a:p>
            <a:r>
              <a:rPr lang="en-US" sz="2000" dirty="0"/>
              <a:t>Therefore, we have the following statistics to enter in the calculator:</a:t>
            </a:r>
          </a:p>
          <a:p>
            <a:pPr algn="ctr"/>
            <a:r>
              <a:rPr lang="en-US" sz="2000" i="1" dirty="0">
                <a:latin typeface="Calibri" panose="020F0502020204030204" pitchFamily="34" charset="0"/>
                <a:ea typeface="Calibri" panose="020F0502020204030204" pitchFamily="34" charset="0"/>
                <a:cs typeface="Calibri" panose="020F0502020204030204" pitchFamily="34" charset="0"/>
              </a:rPr>
              <a:t>x</a:t>
            </a:r>
            <a:r>
              <a:rPr lang="en-US" sz="100" i="1" dirty="0"/>
              <a:t> </a:t>
            </a:r>
            <a:r>
              <a:rPr lang="en-US" sz="2000" baseline="-25000" dirty="0"/>
              <a:t>1</a:t>
            </a:r>
            <a:r>
              <a:rPr lang="en-US" sz="2000" i="1"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 1843 </a:t>
            </a:r>
          </a:p>
          <a:p>
            <a:pPr algn="ctr"/>
            <a:r>
              <a:rPr lang="en-US" sz="2000" i="1" dirty="0">
                <a:latin typeface="Calibri" panose="020F0502020204030204" pitchFamily="34" charset="0"/>
                <a:ea typeface="Calibri" panose="020F0502020204030204" pitchFamily="34" charset="0"/>
                <a:cs typeface="Calibri" panose="020F0502020204030204" pitchFamily="34" charset="0"/>
              </a:rPr>
              <a:t>n</a:t>
            </a:r>
            <a:r>
              <a:rPr lang="en-US" sz="100" i="1" dirty="0"/>
              <a:t> </a:t>
            </a:r>
            <a:r>
              <a:rPr lang="en-US" sz="2000" baseline="-25000" dirty="0"/>
              <a:t>1</a:t>
            </a:r>
            <a:r>
              <a:rPr lang="en-US" sz="2000" dirty="0">
                <a:latin typeface="Calibri" panose="020F0502020204030204" pitchFamily="34" charset="0"/>
                <a:ea typeface="Calibri" panose="020F0502020204030204" pitchFamily="34" charset="0"/>
                <a:cs typeface="Calibri" panose="020F0502020204030204" pitchFamily="34" charset="0"/>
              </a:rPr>
              <a:t> = 4114</a:t>
            </a:r>
          </a:p>
          <a:p>
            <a:pPr algn="ctr"/>
            <a:r>
              <a:rPr lang="en-US" sz="2000" i="1" dirty="0">
                <a:latin typeface="Calibri" panose="020F0502020204030204" pitchFamily="34" charset="0"/>
                <a:ea typeface="Calibri" panose="020F0502020204030204" pitchFamily="34" charset="0"/>
                <a:cs typeface="Calibri" panose="020F0502020204030204" pitchFamily="34" charset="0"/>
              </a:rPr>
              <a:t>x</a:t>
            </a:r>
            <a:r>
              <a:rPr lang="en-US" sz="100" i="1" dirty="0"/>
              <a:t> </a:t>
            </a:r>
            <a:r>
              <a:rPr lang="en-US" sz="2000" baseline="-25000" dirty="0"/>
              <a:t>2</a:t>
            </a:r>
            <a:r>
              <a:rPr lang="en-US" sz="2000" i="1"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 65 </a:t>
            </a:r>
          </a:p>
          <a:p>
            <a:pPr algn="ctr"/>
            <a:r>
              <a:rPr lang="en-US" sz="2000" i="1" dirty="0">
                <a:latin typeface="Calibri" panose="020F0502020204030204" pitchFamily="34" charset="0"/>
                <a:ea typeface="Calibri" panose="020F0502020204030204" pitchFamily="34" charset="0"/>
                <a:cs typeface="Calibri" panose="020F0502020204030204" pitchFamily="34" charset="0"/>
              </a:rPr>
              <a:t>n</a:t>
            </a:r>
            <a:r>
              <a:rPr lang="en-US" sz="100" i="1" dirty="0"/>
              <a:t> </a:t>
            </a:r>
            <a:r>
              <a:rPr lang="en-US" sz="2000" baseline="-25000" dirty="0"/>
              <a:t>2</a:t>
            </a:r>
            <a:r>
              <a:rPr lang="en-US" sz="2000" dirty="0">
                <a:latin typeface="Calibri" panose="020F0502020204030204" pitchFamily="34" charset="0"/>
                <a:ea typeface="Calibri" panose="020F0502020204030204" pitchFamily="34" charset="0"/>
                <a:cs typeface="Calibri" panose="020F0502020204030204" pitchFamily="34" charset="0"/>
              </a:rPr>
              <a:t> = 121.</a:t>
            </a:r>
            <a:endParaRPr lang="en-US" sz="2000" dirty="0"/>
          </a:p>
          <a:p>
            <a:r>
              <a:rPr lang="en-US" sz="2000" dirty="0"/>
              <a:t>Under the </a:t>
            </a:r>
            <a:r>
              <a:rPr lang="en-US" sz="2000" b="1" dirty="0"/>
              <a:t>STAT</a:t>
            </a:r>
            <a:r>
              <a:rPr lang="en-US" b="1" dirty="0"/>
              <a:t>→</a:t>
            </a:r>
            <a:r>
              <a:rPr lang="en-US" sz="2000" b="1" dirty="0"/>
              <a:t>TESTS</a:t>
            </a:r>
            <a:r>
              <a:rPr lang="en-US" sz="2000" dirty="0"/>
              <a:t> menu, choose </a:t>
            </a:r>
            <a:r>
              <a:rPr lang="en-US" sz="2000" b="1" dirty="0"/>
              <a:t>2-PropZTest</a:t>
            </a:r>
            <a:r>
              <a:rPr lang="en-US" sz="2000" dirty="0"/>
              <a:t> and enter the data, choosing </a:t>
            </a:r>
            <a:r>
              <a:rPr lang="en-US" sz="2000" b="1" dirty="0"/>
              <a:t>≠p2</a:t>
            </a:r>
            <a:r>
              <a:rPr lang="en-US" sz="2000" dirty="0"/>
              <a:t> for the alternative hypothesis as shown in the following screenshots. Selecting </a:t>
            </a:r>
            <a:r>
              <a:rPr lang="en-US" sz="2000" b="1" dirty="0"/>
              <a:t>Calculate</a:t>
            </a:r>
            <a:r>
              <a:rPr lang="en-US" sz="2000" dirty="0"/>
              <a:t> produces the following results.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8</a:t>
            </a:r>
            <a:endParaRPr dirty="0"/>
          </a:p>
        </p:txBody>
      </p:sp>
      <p:pic>
        <p:nvPicPr>
          <p:cNvPr id="5" name="Content Placeholder 4" descr="A screenshot shows the rest of the input for a 2PropZTest, as displayed on a calculator screen. It is titled, 2 PropZTest. The first line reads x 1: 1843. The second line reads n 1: 4114. The third line reads x 2: 65. The fourth line reads n 2: 121 The fifth line reads p 1: not equals p 2, less than p 2, greater than p 2 with not equals p 2 highlighted. The sixth line reads Calculate Draw.">
            <a:extLst>
              <a:ext uri="{FF2B5EF4-FFF2-40B4-BE49-F238E27FC236}">
                <a16:creationId xmlns:a16="http://schemas.microsoft.com/office/drawing/2014/main" id="{8969AFAD-155C-4A38-A367-C5DD388C47C0}"/>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9</a:t>
            </a:r>
            <a:endParaRPr dirty="0"/>
          </a:p>
        </p:txBody>
      </p:sp>
      <p:pic>
        <p:nvPicPr>
          <p:cNvPr id="5" name="Content Placeholder 4" descr="A screenshot shows the results of a 2 PropZTest, as displayed on a calculator screen. It is titled, 2 PropZTest. The first line reads, p1 not equals p2. The second line reads, z equals negative 1.943864266. The third line reads, p equals 0.519116823. The fourth line reads, p hat 1 equals .4479824988. The fifth line reads, p hat 2 equals .5371900826. The sixth line reads, p hat equals .4505312869 with downward arrow at the front.">
            <a:extLst>
              <a:ext uri="{FF2B5EF4-FFF2-40B4-BE49-F238E27FC236}">
                <a16:creationId xmlns:a16="http://schemas.microsoft.com/office/drawing/2014/main" id="{E1254FBF-484E-4D99-9E2C-FF1D192AA7FE}"/>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10</a:t>
            </a:r>
            <a:endParaRPr dirty="0"/>
          </a:p>
        </p:txBody>
      </p:sp>
      <p:pic>
        <p:nvPicPr>
          <p:cNvPr id="5" name="Content Placeholder 4" descr="A screenshot shows the results of a 2 PropZTest, as displayed on a calculator screen. It is titled,  2 PropZTest. The first line reads, p1 not equals p2 The second line reads, p hat one equals .4479824988 with an upward arrow at the front. The third line reads, p hat 2 equals .5371900826. The fourth line reads, p hat equals .4505312869. the fifth line reads, n1 equals 4114. The sixth line reads, n2 equals 121.">
            <a:extLst>
              <a:ext uri="{FF2B5EF4-FFF2-40B4-BE49-F238E27FC236}">
                <a16:creationId xmlns:a16="http://schemas.microsoft.com/office/drawing/2014/main" id="{5D84FED4-96C1-4861-A29B-8DA68F3044E8}"/>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determine the conclusion to the hypothesis test.</a:t>
            </a:r>
          </a:p>
          <a:p>
            <a:pPr>
              <a:defRPr b="1"/>
            </a:pPr>
            <a:r>
              <a:rPr sz="2800" dirty="0"/>
              <a:t>Method 1: Rejection Regions</a:t>
            </a:r>
          </a:p>
          <a:p>
            <a:pPr>
              <a:defRPr sz="2800"/>
            </a:pPr>
            <a:r>
              <a:rPr sz="2800" dirty="0"/>
              <a:t>Use the </a:t>
            </a:r>
            <a:r>
              <a:rPr lang="en-US" sz="2800" dirty="0"/>
              <a:t>c</a:t>
            </a:r>
            <a:r>
              <a:rPr sz="2800" dirty="0"/>
              <a:t>ritical </a:t>
            </a:r>
            <a:r>
              <a:rPr lang="en-US" sz="2800" i="1" dirty="0"/>
              <a:t>z</a:t>
            </a:r>
            <a:r>
              <a:rPr sz="2800" dirty="0"/>
              <a:t>-values </a:t>
            </a:r>
            <a:r>
              <a:rPr lang="en-US" sz="2800" dirty="0"/>
              <a:t>t</a:t>
            </a:r>
            <a:r>
              <a:rPr sz="2800" dirty="0"/>
              <a:t>able with a 0.05 level of significance for a two-tailed test. Thus, the rejection region is</a:t>
            </a:r>
          </a:p>
        </p:txBody>
      </p:sp>
      <p:pic>
        <p:nvPicPr>
          <p:cNvPr id="5" name="Picture 4" descr="absolute value of z greater than equals 1.96.">
            <a:extLst>
              <a:ext uri="{FF2B5EF4-FFF2-40B4-BE49-F238E27FC236}">
                <a16:creationId xmlns:a16="http://schemas.microsoft.com/office/drawing/2014/main" id="{F35AE812-209E-BF32-CD01-4E0CABF7D139}"/>
              </a:ext>
            </a:extLst>
          </p:cNvPr>
          <p:cNvPicPr>
            <a:picLocks noChangeAspect="1"/>
          </p:cNvPicPr>
          <p:nvPr/>
        </p:nvPicPr>
        <p:blipFill>
          <a:blip r:embed="rId2"/>
          <a:stretch>
            <a:fillRect/>
          </a:stretch>
        </p:blipFill>
        <p:spPr>
          <a:xfrm>
            <a:off x="1828800" y="3886200"/>
            <a:ext cx="1295400" cy="552450"/>
          </a:xfrm>
          <a:prstGeom prst="rect">
            <a:avLst/>
          </a:prstGeom>
        </p:spPr>
      </p:pic>
      <p:sp>
        <p:nvSpPr>
          <p:cNvPr id="7" name="TextBox 6">
            <a:extLst>
              <a:ext uri="{FF2B5EF4-FFF2-40B4-BE49-F238E27FC236}">
                <a16:creationId xmlns:a16="http://schemas.microsoft.com/office/drawing/2014/main" id="{EA3640F3-93B2-76DE-5195-1DD31A8076B7}"/>
              </a:ext>
            </a:extLst>
          </p:cNvPr>
          <p:cNvSpPr txBox="1"/>
          <p:nvPr/>
        </p:nvSpPr>
        <p:spPr>
          <a:xfrm>
            <a:off x="457200" y="4321284"/>
            <a:ext cx="8229600" cy="954107"/>
          </a:xfrm>
          <a:prstGeom prst="rect">
            <a:avLst/>
          </a:prstGeom>
          <a:noFill/>
        </p:spPr>
        <p:txBody>
          <a:bodyPr wrap="square">
            <a:spAutoFit/>
          </a:bodyPr>
          <a:lstStyle/>
          <a:p>
            <a:r>
              <a:rPr lang="en-US" sz="2800" dirty="0"/>
              <a:t>Since the test statistic </a:t>
            </a:r>
            <a:r>
              <a:rPr lang="en-US" sz="2800" i="1" dirty="0"/>
              <a:t>z </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−1.94</a:t>
            </a:r>
            <a:r>
              <a:rPr lang="en-US" sz="2800" dirty="0"/>
              <a:t> does not fall within the rejection region, we fail to reject the null hypothesis.</a:t>
            </a:r>
            <a:endParaRPr lang="en-IN"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12</a:t>
            </a:r>
            <a:endParaRPr dirty="0"/>
          </a:p>
        </p:txBody>
      </p:sp>
      <p:pic>
        <p:nvPicPr>
          <p:cNvPr id="5" name="Content Placeholder 4" descr="A graph of a standard normal distribution curve marks the rejection region for a two-tailed test. The horizontal axis is labeled &quot;z&quot;. A point on the horizontal axis towards the left tail is marked with the negative critical value as &quot; negative z sub 0.025 equals negative 1.96.&quot; A point on the horizontal axis towards the right tail is marked with the positive critical value as &quot;z sub 0.025 equals 1.96.&quot; The areas under the distribution curve outside of the critical values are shaded and labeled &quot;alpha over 2 equals 0.025.&quot; The regions to the left of the negative critical value and to the right of the positive critical value are labeled &quot;Reject  H sub 0.&quot; The region between both of the critical values is labeled &quot;Fail to Reject  H sub 0.&quot; The test statistic is equal to negative 1.94 and does not fall within the rejection region.">
            <a:extLst>
              <a:ext uri="{FF2B5EF4-FFF2-40B4-BE49-F238E27FC236}">
                <a16:creationId xmlns:a16="http://schemas.microsoft.com/office/drawing/2014/main" id="{44864D2F-F1CB-4897-ABB3-600714500CFD}"/>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959769"/>
            <a:ext cx="4953000" cy="3095625"/>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13</a:t>
            </a:r>
            <a:endParaRPr dirty="0"/>
          </a:p>
        </p:txBody>
      </p:sp>
      <p:sp>
        <p:nvSpPr>
          <p:cNvPr id="3" name="Text Placeholder 2"/>
          <p:cNvSpPr>
            <a:spLocks noGrp="1"/>
          </p:cNvSpPr>
          <p:nvPr>
            <p:ph type="body" sz="quarter" idx="10"/>
          </p:nvPr>
        </p:nvSpPr>
        <p:spPr/>
        <p:txBody>
          <a:bodyPr>
            <a:normAutofit/>
          </a:bodyPr>
          <a:lstStyle/>
          <a:p>
            <a:pPr>
              <a:defRPr sz="2800" b="1"/>
            </a:pPr>
            <a:r>
              <a:rPr lang="en-US" sz="2800" dirty="0"/>
              <a:t>Method 2: </a:t>
            </a:r>
            <a:r>
              <a:rPr lang="en-US" sz="2800" i="1" dirty="0"/>
              <a:t>p</a:t>
            </a:r>
            <a:r>
              <a:rPr lang="en-US" sz="2800" dirty="0"/>
              <a:t>-Values</a:t>
            </a:r>
          </a:p>
          <a:p>
            <a:pPr>
              <a:defRPr sz="2800"/>
            </a:pPr>
            <a:r>
              <a:rPr lang="en-US" sz="2800" dirty="0"/>
              <a:t>We can determine the </a:t>
            </a:r>
            <a:r>
              <a:rPr lang="en-US" sz="2800" i="1" dirty="0"/>
              <a:t>p</a:t>
            </a:r>
            <a:r>
              <a:rPr lang="en-US" sz="2800" dirty="0"/>
              <a:t>-value for this hypothesis test using the cumulative standard normal table, or by using technology. Because this is a two-tailed test, the </a:t>
            </a:r>
            <a:r>
              <a:rPr lang="en-US" sz="2800" i="1" dirty="0"/>
              <a:t>p</a:t>
            </a:r>
            <a:r>
              <a:rPr lang="en-US" dirty="0"/>
              <a:t>-</a:t>
            </a:r>
            <a:r>
              <a:rPr lang="en-US" sz="2800" dirty="0"/>
              <a:t>value for this test statistic is the probability of obtaining a test statistic less than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latin typeface="Calibri" panose="020F0502020204030204" pitchFamily="34" charset="0"/>
                <a:ea typeface="Calibri" panose="020F0502020204030204" pitchFamily="34" charset="0"/>
                <a:cs typeface="Calibri" panose="020F0502020204030204" pitchFamily="34" charset="0"/>
              </a:rPr>
              <a:t>z </a:t>
            </a:r>
            <a:r>
              <a:rPr lang="en-US" sz="2800" dirty="0"/>
              <a:t>or greater than </a:t>
            </a:r>
            <a:r>
              <a:rPr lang="en-US" sz="2800" i="1" dirty="0"/>
              <a:t>z</a:t>
            </a:r>
            <a:r>
              <a:rPr lang="en-US" sz="2800" dirty="0"/>
              <a:t>, written mathematically as</a:t>
            </a:r>
            <a:endParaRPr lang="ar-AE" sz="2800" dirty="0"/>
          </a:p>
        </p:txBody>
      </p:sp>
      <p:pic>
        <p:nvPicPr>
          <p:cNvPr id="6" name="Picture 5" descr="p value equals P of absolute value is greater than or equals 1.94.">
            <a:extLst>
              <a:ext uri="{FF2B5EF4-FFF2-40B4-BE49-F238E27FC236}">
                <a16:creationId xmlns:a16="http://schemas.microsoft.com/office/drawing/2014/main" id="{CD5A14AA-41CA-EBC6-9259-D3E93492C1C6}"/>
              </a:ext>
            </a:extLst>
          </p:cNvPr>
          <p:cNvPicPr>
            <a:picLocks noChangeAspect="1"/>
          </p:cNvPicPr>
          <p:nvPr/>
        </p:nvPicPr>
        <p:blipFill>
          <a:blip r:embed="rId2"/>
          <a:stretch>
            <a:fillRect/>
          </a:stretch>
        </p:blipFill>
        <p:spPr>
          <a:xfrm>
            <a:off x="3200400" y="3657600"/>
            <a:ext cx="3363311" cy="609600"/>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14</a:t>
            </a:r>
            <a:endParaRPr dirty="0"/>
          </a:p>
        </p:txBody>
      </p:sp>
      <p:sp>
        <p:nvSpPr>
          <p:cNvPr id="3" name="Text Placeholder 2"/>
          <p:cNvSpPr>
            <a:spLocks noGrp="1"/>
          </p:cNvSpPr>
          <p:nvPr>
            <p:ph type="body" sz="quarter" idx="10"/>
          </p:nvPr>
        </p:nvSpPr>
        <p:spPr/>
        <p:txBody>
          <a:bodyPr>
            <a:normAutofit/>
          </a:bodyPr>
          <a:lstStyle/>
          <a:p>
            <a:pPr>
              <a:defRPr b="1"/>
            </a:pPr>
            <a:r>
              <a:rPr lang="en-US" sz="2800" dirty="0"/>
              <a:t>Tables:</a:t>
            </a:r>
          </a:p>
          <a:p>
            <a:pPr>
              <a:defRPr sz="2800"/>
            </a:pPr>
            <a:r>
              <a:rPr lang="en-US" sz="2800" dirty="0"/>
              <a:t>To find the </a:t>
            </a:r>
            <a:r>
              <a:rPr lang="en-US" sz="2800" i="1" dirty="0"/>
              <a:t>p</a:t>
            </a:r>
            <a:r>
              <a:rPr lang="en-US" sz="2800" dirty="0"/>
              <a:t>-value, we need to double the area under the standard normal curve to the left of </a:t>
            </a:r>
            <a:r>
              <a:rPr lang="en-US" sz="2800" i="1" dirty="0"/>
              <a:t>z</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−1.94</a:t>
            </a:r>
            <a:r>
              <a:rPr lang="en-US" sz="2800" dirty="0"/>
              <a:t>, which is 0.0262. Therefore, the </a:t>
            </a:r>
            <a:r>
              <a:rPr lang="en-US" sz="2800" i="1" dirty="0"/>
              <a:t>p</a:t>
            </a:r>
            <a:r>
              <a:rPr lang="en-US" sz="2800" dirty="0"/>
              <a:t>-value is</a:t>
            </a:r>
            <a:endParaRPr sz="2800" dirty="0"/>
          </a:p>
        </p:txBody>
      </p:sp>
      <p:pic>
        <p:nvPicPr>
          <p:cNvPr id="7" name="Picture 6" descr="p equals 2 times 0.0262 equals 0.0524.">
            <a:extLst>
              <a:ext uri="{FF2B5EF4-FFF2-40B4-BE49-F238E27FC236}">
                <a16:creationId xmlns:a16="http://schemas.microsoft.com/office/drawing/2014/main" id="{8F093C94-EBA0-8431-9BD0-55F75BD6FAFF}"/>
              </a:ext>
            </a:extLst>
          </p:cNvPr>
          <p:cNvPicPr>
            <a:picLocks noChangeAspect="1"/>
          </p:cNvPicPr>
          <p:nvPr/>
        </p:nvPicPr>
        <p:blipFill>
          <a:blip r:embed="rId2"/>
          <a:stretch>
            <a:fillRect/>
          </a:stretch>
        </p:blipFill>
        <p:spPr>
          <a:xfrm>
            <a:off x="457200" y="2895600"/>
            <a:ext cx="3429000" cy="486959"/>
          </a:xfrm>
          <a:prstGeom prst="rect">
            <a:avLst/>
          </a:prstGeom>
        </p:spPr>
      </p:pic>
      <p:sp>
        <p:nvSpPr>
          <p:cNvPr id="5" name="TextBox 4">
            <a:extLst>
              <a:ext uri="{FF2B5EF4-FFF2-40B4-BE49-F238E27FC236}">
                <a16:creationId xmlns:a16="http://schemas.microsoft.com/office/drawing/2014/main" id="{4DF06D21-08A1-E711-DCE9-D23EBFD2A705}"/>
              </a:ext>
            </a:extLst>
          </p:cNvPr>
          <p:cNvSpPr txBox="1"/>
          <p:nvPr/>
        </p:nvSpPr>
        <p:spPr>
          <a:xfrm>
            <a:off x="457200" y="3276600"/>
            <a:ext cx="8534400" cy="523220"/>
          </a:xfrm>
          <a:prstGeom prst="rect">
            <a:avLst/>
          </a:prstGeom>
          <a:noFill/>
        </p:spPr>
        <p:txBody>
          <a:bodyPr wrap="square">
            <a:spAutoFit/>
          </a:bodyPr>
          <a:lstStyle/>
          <a:p>
            <a:r>
              <a:rPr lang="en-US" sz="2800" dirty="0"/>
              <a:t>Since the </a:t>
            </a:r>
            <a:r>
              <a:rPr lang="en-US" sz="2800" i="1" dirty="0"/>
              <a:t>p</a:t>
            </a:r>
            <a:r>
              <a:rPr lang="en-US" sz="2800" dirty="0"/>
              <a:t>-value &gt;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dirty="0"/>
              <a:t>, we fail to reject the null hypothesis.</a:t>
            </a:r>
            <a:endParaRPr lang="en-IN" sz="2800" dirty="0"/>
          </a:p>
        </p:txBody>
      </p:sp>
    </p:spTree>
    <p:extLst>
      <p:ext uri="{BB962C8B-B14F-4D97-AF65-F5344CB8AC3E}">
        <p14:creationId xmlns:p14="http://schemas.microsoft.com/office/powerpoint/2010/main" val="29627428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11.4.2: Hypothesis Test for Two Population Proportions (Two-Tailed)</a:t>
            </a:r>
            <a:r>
              <a:rPr lang="en-US" baseline="-25000" dirty="0"/>
              <a:t>15</a:t>
            </a:r>
            <a:endParaRPr dirty="0"/>
          </a:p>
        </p:txBody>
      </p:sp>
      <p:sp>
        <p:nvSpPr>
          <p:cNvPr id="3" name="Text Placeholder 2"/>
          <p:cNvSpPr>
            <a:spLocks noGrp="1"/>
          </p:cNvSpPr>
          <p:nvPr>
            <p:ph type="body" sz="quarter" idx="10"/>
          </p:nvPr>
        </p:nvSpPr>
        <p:spPr/>
        <p:txBody>
          <a:bodyPr>
            <a:normAutofit/>
          </a:bodyPr>
          <a:lstStyle/>
          <a:p>
            <a:pPr>
              <a:defRPr b="1"/>
            </a:pPr>
            <a:r>
              <a:rPr lang="en-US" sz="2800" dirty="0"/>
              <a:t>TI-83/84 Plus:</a:t>
            </a:r>
          </a:p>
          <a:p>
            <a:pPr>
              <a:defRPr sz="2800"/>
            </a:pPr>
            <a:r>
              <a:rPr lang="en-US" sz="2800" dirty="0"/>
              <a:t>The output screen displayed previously shows us the </a:t>
            </a:r>
            <a:br>
              <a:rPr lang="en-US" sz="2800" dirty="0"/>
            </a:br>
            <a:r>
              <a:rPr lang="en-US" sz="2800" i="1" dirty="0"/>
              <a:t>p</a:t>
            </a:r>
            <a:r>
              <a:rPr lang="en-US" sz="2800" dirty="0"/>
              <a:t>-value is approximately 0.0519. Although slightly different than the table value, this is still more than </a:t>
            </a:r>
            <a:br>
              <a:rPr lang="en-US" dirty="0"/>
            </a:br>
            <a:r>
              <a:rPr lang="el-GR" i="1" dirty="0">
                <a:ea typeface="Calibri" panose="020F0502020204030204" pitchFamily="34" charset="0"/>
                <a:cs typeface="Calibri" panose="020F0502020204030204" pitchFamily="34" charset="0"/>
              </a:rPr>
              <a:t>α</a:t>
            </a:r>
            <a:r>
              <a:rPr lang="en-US" i="1" dirty="0">
                <a:ea typeface="Calibri" panose="020F0502020204030204" pitchFamily="34" charset="0"/>
                <a:cs typeface="Calibri" panose="020F0502020204030204" pitchFamily="34" charset="0"/>
              </a:rPr>
              <a:t> </a:t>
            </a:r>
            <a:r>
              <a:rPr lang="en-US" sz="2800" dirty="0"/>
              <a:t>= 0.05, thus, we fail to reject the null hypothesis.</a:t>
            </a:r>
          </a:p>
          <a:p>
            <a:r>
              <a:rPr lang="en-US" sz="2800" b="1" dirty="0"/>
              <a:t>Interpretation:</a:t>
            </a:r>
            <a:r>
              <a:rPr lang="en-US" sz="2800" dirty="0"/>
              <a:t> This means that at the 0.05 level of significance, the evidence does not sufficiently support the community leader's claim that the proportion of local adults who could identify walking as the US Surgeon General's call to action was different than that of other adults nationwide.</a:t>
            </a:r>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Note</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We will assume that the conditions for a binomial distribution are met for all examples and exercises involving hypothesis tests for population proportions.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Rejection Regions for Hypothesis Tests for Population Proportions</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Reject the null hypothesis,</a:t>
            </a:r>
            <a:r>
              <a:rPr lang="en-US" sz="2800" i="1" dirty="0"/>
              <a:t> H</a:t>
            </a:r>
            <a:r>
              <a:rPr lang="en-US" sz="2800" baseline="-25000" dirty="0"/>
              <a:t>0</a:t>
            </a:r>
            <a:r>
              <a:rPr sz="2800" dirty="0"/>
              <a:t>, if:</a:t>
            </a:r>
          </a:p>
        </p:txBody>
      </p:sp>
      <p:pic>
        <p:nvPicPr>
          <p:cNvPr id="5" name="Picture 4" descr="z is less than or equal to negative z sub alpha for a left tailed test. &#10;z is greater than or equal to z sub alpha for a right tailed test. &#10;The absolute value of z is greater than or equal to z sub alpha divided by 2 for a two tailed test.">
            <a:extLst>
              <a:ext uri="{FF2B5EF4-FFF2-40B4-BE49-F238E27FC236}">
                <a16:creationId xmlns:a16="http://schemas.microsoft.com/office/drawing/2014/main" id="{6593AE86-CAB3-1037-9AA2-DC89855540D5}"/>
              </a:ext>
            </a:extLst>
          </p:cNvPr>
          <p:cNvPicPr>
            <a:picLocks noChangeAspect="1"/>
          </p:cNvPicPr>
          <p:nvPr/>
        </p:nvPicPr>
        <p:blipFill>
          <a:blip r:embed="rId2"/>
          <a:stretch>
            <a:fillRect/>
          </a:stretch>
        </p:blipFill>
        <p:spPr>
          <a:xfrm>
            <a:off x="2590800" y="1736684"/>
            <a:ext cx="3643313" cy="167019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lang="en-US" dirty="0"/>
              <a:t> </a:t>
            </a:r>
            <a:r>
              <a:rPr lang="en-US" i="1" dirty="0"/>
              <a:t>p</a:t>
            </a:r>
            <a:r>
              <a:rPr dirty="0"/>
              <a:t>-Values</a:t>
            </a:r>
          </a:p>
        </p:txBody>
      </p:sp>
      <p:sp>
        <p:nvSpPr>
          <p:cNvPr id="3" name="Text Placeholder 2"/>
          <p:cNvSpPr>
            <a:spLocks noGrp="1"/>
          </p:cNvSpPr>
          <p:nvPr>
            <p:ph type="body" sz="quarter" idx="10"/>
          </p:nvPr>
        </p:nvSpPr>
        <p:spPr>
          <a:xfrm>
            <a:off x="457200" y="1082078"/>
            <a:ext cx="8229600" cy="1127722"/>
          </a:xfrm>
        </p:spPr>
        <p:txBody>
          <a:bodyPr>
            <a:normAutofit/>
          </a:bodyPr>
          <a:lstStyle/>
          <a:p>
            <a:pPr>
              <a:defRPr sz="2800"/>
            </a:pPr>
            <a:r>
              <a:rPr sz="2800" dirty="0"/>
              <a:t>If </a:t>
            </a:r>
            <a:r>
              <a:rPr lang="en-US" sz="2800" i="1" dirty="0"/>
              <a:t>p</a:t>
            </a:r>
            <a:r>
              <a:rPr lang="en-US" sz="2800" dirty="0"/>
              <a:t>-value </a:t>
            </a:r>
            <a:r>
              <a:rPr lang="en-US" sz="2800" dirty="0">
                <a:latin typeface="Calibri" panose="020F0502020204030204" pitchFamily="34" charset="0"/>
                <a:ea typeface="Calibri" panose="020F0502020204030204" pitchFamily="34" charset="0"/>
                <a:cs typeface="Calibri" panose="020F0502020204030204" pitchFamily="34" charset="0"/>
              </a:rPr>
              <a: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reject</a:t>
            </a:r>
            <a:r>
              <a:rPr sz="2800" dirty="0"/>
              <a:t> the null hypothesis.</a:t>
            </a:r>
          </a:p>
          <a:p>
            <a:pPr>
              <a:defRPr sz="2800"/>
            </a:pPr>
            <a:r>
              <a:rPr sz="2800" dirty="0"/>
              <a:t>If </a:t>
            </a:r>
            <a:r>
              <a:rPr lang="en-US" i="1" dirty="0"/>
              <a:t>p</a:t>
            </a:r>
            <a:r>
              <a:rPr lang="en-US" dirty="0"/>
              <a:t>-value &gt;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fail to reject</a:t>
            </a:r>
            <a:r>
              <a:rPr sz="2800" dirty="0"/>
              <a:t> the null hypothesis.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11.4.1: Hypothesis Test for Two Population Proportions (Left-Tailed)</a:t>
            </a:r>
            <a:r>
              <a:rPr lang="en-US" baseline="-25000" dirty="0"/>
              <a:t>1</a:t>
            </a:r>
            <a:endParaRPr baseline="-25000" dirty="0"/>
          </a:p>
        </p:txBody>
      </p:sp>
      <p:sp>
        <p:nvSpPr>
          <p:cNvPr id="3" name="Text Placeholder 2"/>
          <p:cNvSpPr>
            <a:spLocks noGrp="1"/>
          </p:cNvSpPr>
          <p:nvPr>
            <p:ph type="body" sz="quarter" idx="10"/>
          </p:nvPr>
        </p:nvSpPr>
        <p:spPr/>
        <p:txBody>
          <a:bodyPr>
            <a:normAutofit lnSpcReduction="10000"/>
          </a:bodyPr>
          <a:lstStyle/>
          <a:p>
            <a:pPr>
              <a:defRPr sz="2800"/>
            </a:pPr>
            <a:r>
              <a:rPr sz="2800" dirty="0"/>
              <a:t>The mayor's chief of staff thinks that a local newspaper article has changed the community's opinion about the mayor. To test his theory, he finds a poll of the mayor's approval rating that was taken before the article came out and compares it to the mayor's approval rating after the article. Before the article ran in the paper, 480 out of a simple random sample of 1200 voters thought the mayor was trustworthy. After the article, 550 out of a simple random sample of 1180 voters thought he was trustworthy. Based on these data, use a </a:t>
            </a:r>
            <a:r>
              <a:rPr lang="en-US" sz="2800" dirty="0"/>
              <a:t>5%</a:t>
            </a:r>
            <a:r>
              <a:rPr sz="2800" dirty="0"/>
              <a:t> level of significance to test the chief of staff's claim that the mayor's approval rating has increased.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b="1"/>
            </a:pPr>
            <a:r>
              <a:rPr sz="2600" dirty="0"/>
              <a:t>Step 1: State the null and alternative hypotheses.</a:t>
            </a:r>
          </a:p>
          <a:p>
            <a:pPr>
              <a:defRPr sz="2800"/>
            </a:pPr>
            <a:r>
              <a:rPr sz="2600" dirty="0"/>
              <a:t>Let Population 1 be the voters' opinions of the mayor's trustworthiness before the article and Population 2 be the voters' opinions after the article. The chief of staff's claim is that the proportion of voters who thought the mayor was trustworthy before the newspaper article,</a:t>
            </a:r>
            <a:r>
              <a:rPr lang="en-US" sz="2600" i="1" dirty="0">
                <a:latin typeface="Calibri" panose="020F0502020204030204" pitchFamily="34" charset="0"/>
                <a:ea typeface="Calibri" panose="020F0502020204030204" pitchFamily="34" charset="0"/>
                <a:cs typeface="Calibri" panose="020F0502020204030204" pitchFamily="34" charset="0"/>
              </a:rPr>
              <a:t> p</a:t>
            </a:r>
            <a:r>
              <a:rPr lang="en-US" sz="100" i="1" dirty="0"/>
              <a:t> </a:t>
            </a:r>
            <a:r>
              <a:rPr lang="en-US" sz="2600" baseline="-25000" dirty="0"/>
              <a:t>1</a:t>
            </a:r>
            <a:r>
              <a:rPr sz="2600" dirty="0"/>
              <a:t>, was lower than the approval rating after the article,</a:t>
            </a:r>
            <a:r>
              <a:rPr lang="en-US" sz="2600" i="1" dirty="0">
                <a:latin typeface="Calibri" panose="020F0502020204030204" pitchFamily="34" charset="0"/>
                <a:ea typeface="Calibri" panose="020F0502020204030204" pitchFamily="34" charset="0"/>
                <a:cs typeface="Calibri" panose="020F0502020204030204" pitchFamily="34" charset="0"/>
              </a:rPr>
              <a:t> p</a:t>
            </a:r>
            <a:r>
              <a:rPr lang="en-US" sz="800" i="1" dirty="0"/>
              <a:t> </a:t>
            </a:r>
            <a:r>
              <a:rPr lang="en-US" sz="2600" baseline="-25000" dirty="0"/>
              <a:t>2</a:t>
            </a:r>
            <a:r>
              <a:rPr sz="2600" dirty="0"/>
              <a:t>. Written mathematically, this claim is</a:t>
            </a:r>
            <a:r>
              <a:rPr lang="en-US" sz="2600" dirty="0"/>
              <a:t> </a:t>
            </a:r>
            <a:r>
              <a:rPr lang="en-US" sz="2600" i="1" dirty="0">
                <a:latin typeface="Calibri" panose="020F0502020204030204" pitchFamily="34" charset="0"/>
                <a:ea typeface="Calibri" panose="020F0502020204030204" pitchFamily="34" charset="0"/>
                <a:cs typeface="Calibri" panose="020F0502020204030204" pitchFamily="34" charset="0"/>
              </a:rPr>
              <a:t>p</a:t>
            </a:r>
            <a:r>
              <a:rPr lang="en-US" sz="800" i="1" dirty="0"/>
              <a:t> </a:t>
            </a:r>
            <a:r>
              <a:rPr lang="en-US" sz="2600" baseline="-25000" dirty="0"/>
              <a:t>1</a:t>
            </a:r>
            <a:r>
              <a:rPr lang="en-US" sz="2600" dirty="0"/>
              <a:t> &lt; </a:t>
            </a:r>
            <a:r>
              <a:rPr lang="en-US" sz="2600" i="1" dirty="0">
                <a:latin typeface="Calibri" panose="020F0502020204030204" pitchFamily="34" charset="0"/>
                <a:ea typeface="Calibri" panose="020F0502020204030204" pitchFamily="34" charset="0"/>
                <a:cs typeface="Calibri" panose="020F0502020204030204" pitchFamily="34" charset="0"/>
              </a:rPr>
              <a:t>p</a:t>
            </a:r>
            <a:r>
              <a:rPr lang="en-US" sz="800" i="1" dirty="0"/>
              <a:t> </a:t>
            </a:r>
            <a:r>
              <a:rPr lang="en-US" sz="2600" baseline="-25000" dirty="0"/>
              <a:t>2</a:t>
            </a:r>
            <a:r>
              <a:rPr sz="2600" dirty="0"/>
              <a:t>. Thus, the hypotheses are stated as follows.</a:t>
            </a:r>
            <a:endParaRPr lang="en-IN" sz="2600" dirty="0"/>
          </a:p>
        </p:txBody>
      </p:sp>
      <p:pic>
        <p:nvPicPr>
          <p:cNvPr id="6" name="Picture 5" descr="Null hypothesis H 0: p sub 1 equals p sub 2.&#10;Alternative hypothesis H a: p sub 1 is less than p sub 2.">
            <a:extLst>
              <a:ext uri="{FF2B5EF4-FFF2-40B4-BE49-F238E27FC236}">
                <a16:creationId xmlns:a16="http://schemas.microsoft.com/office/drawing/2014/main" id="{9DEA467A-F099-3E5F-39A0-8D6496BDA20A}"/>
              </a:ext>
            </a:extLst>
          </p:cNvPr>
          <p:cNvPicPr>
            <a:picLocks noChangeAspect="1"/>
          </p:cNvPicPr>
          <p:nvPr/>
        </p:nvPicPr>
        <p:blipFill>
          <a:blip r:embed="rId2"/>
          <a:stretch>
            <a:fillRect/>
          </a:stretch>
        </p:blipFill>
        <p:spPr>
          <a:xfrm>
            <a:off x="3581400" y="5070644"/>
            <a:ext cx="1476375" cy="9048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11.4.1: Hypothesis Test for Two Population Proportions (Left-Tailed)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dirty="0"/>
              <a:t>Step 2: Determine which distribution to use for the test statistic, and state the level of significance.</a:t>
            </a:r>
          </a:p>
          <a:p>
            <a:pPr>
              <a:defRPr sz="2800"/>
            </a:pPr>
            <a:r>
              <a:rPr dirty="0"/>
              <a:t>We are looking at the difference between two population proportions, so we must check the necessary conditions to use the normal distribution and the </a:t>
            </a:r>
            <a:r>
              <a:rPr lang="en-US" i="1" dirty="0"/>
              <a:t>z</a:t>
            </a:r>
            <a:r>
              <a:rPr dirty="0"/>
              <a:t>-test statistic. In order to check the conditions are met, we need to calculate the sample proportions for each population.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1155</TotalTime>
  <Words>2717</Words>
  <Application>Microsoft Office PowerPoint</Application>
  <PresentationFormat>On-screen Show (4:3)</PresentationFormat>
  <Paragraphs>148</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Courier New</vt:lpstr>
      <vt:lpstr>Arial</vt:lpstr>
      <vt:lpstr>Cambria Math</vt:lpstr>
      <vt:lpstr>Office Theme</vt:lpstr>
      <vt:lpstr>Section 11.4</vt:lpstr>
      <vt:lpstr>Memory Booster</vt:lpstr>
      <vt:lpstr>Formula: Test Statistic for a Hypothesis Test for Two Population Proportions</vt:lpstr>
      <vt:lpstr>Note</vt:lpstr>
      <vt:lpstr>Procedure: Rejection Regions for Hypothesis Tests for Population Proportions</vt:lpstr>
      <vt:lpstr>Procedure: Conclusions Using p-Values</vt:lpstr>
      <vt:lpstr>Example 11.4.1: Hypothesis Test for Two Population Proportions (Left-Tailed)1</vt:lpstr>
      <vt:lpstr>Example 11.4.1: Hypothesis Test for Two Population Proportions (Left-Tailed)2</vt:lpstr>
      <vt:lpstr>Example 11.4.1: Hypothesis Test for Two Population Proportions (Left-Tailed)3</vt:lpstr>
      <vt:lpstr>Example 11.4.1: Hypothesis Test for Two Population Proportions (Left-Tailed)4</vt:lpstr>
      <vt:lpstr>Example 11.4.1: Hypothesis Test for Two Population Proportions (Left-Tailed)5</vt:lpstr>
      <vt:lpstr>Example 11.4.1: Hypothesis Test for Two Population Proportions (Left-Tailed)6</vt:lpstr>
      <vt:lpstr>Example 11.4.1: Hypothesis Test for Two Population Proportions (Left-Tailed)7</vt:lpstr>
      <vt:lpstr>Technology</vt:lpstr>
      <vt:lpstr>Example 11.4.1: Hypothesis Test for Two Population Proportions (Left-Tailed)8</vt:lpstr>
      <vt:lpstr>Example 11.4.1: Hypothesis Test for Two Population Proportions (Left-Tailed)9</vt:lpstr>
      <vt:lpstr>Example 11.4.1: Hypothesis Test for Two Population Proportions (Left-Tailed)10</vt:lpstr>
      <vt:lpstr>Example 11.4.1: Hypothesis Test for Two Population Proportions (Left-Tailed)11</vt:lpstr>
      <vt:lpstr>Example 11.4.1: Hypothesis Test for Two Population Proportions (Left-Tailed)12</vt:lpstr>
      <vt:lpstr>Example 11.4.1: Hypothesis Test for Two Population Proportions (Left-Tailed)13</vt:lpstr>
      <vt:lpstr>Example 11.4.1: Hypothesis Test for Two Population Proportions (Left-Tailed)14</vt:lpstr>
      <vt:lpstr>Example 11.4.1: Hypothesis Test for Two Population Proportions (Left-Tailed)15</vt:lpstr>
      <vt:lpstr>Caution</vt:lpstr>
      <vt:lpstr>Rounding Rule</vt:lpstr>
      <vt:lpstr>Example 11.4.2: Hypothesis Test for Two Population Proportions (Two-Tailed)1</vt:lpstr>
      <vt:lpstr>Example 11.4.2: Hypothesis Test for Two Population Proportions (Two-Tailed)2</vt:lpstr>
      <vt:lpstr>Example 11.4.2: Hypothesis Test for Two Population Proportions (Two-Tailed)3</vt:lpstr>
      <vt:lpstr>Example 11.4.2: Hypothesis Test for Two Population Proportions (Two-Tailed)4</vt:lpstr>
      <vt:lpstr>Example 11.4.2: Hypothesis Test for Two Population Proportions (Two-Tailed)5</vt:lpstr>
      <vt:lpstr>Example 11.4.2: Hypothesis Test for Two Population Proportions (Two-Tailed)6</vt:lpstr>
      <vt:lpstr>Example 11.4.2: Hypothesis Test for Two Population Proportions (Two-Tailed)7</vt:lpstr>
      <vt:lpstr>Example 11.4.2: Hypothesis Test for Two Population Proportions (Two-Tailed)8</vt:lpstr>
      <vt:lpstr>Example 11.4.2: Hypothesis Test for Two Population Proportions (Two-Tailed)9</vt:lpstr>
      <vt:lpstr>Example 11.4.2: Hypothesis Test for Two Population Proportions (Two-Tailed)10</vt:lpstr>
      <vt:lpstr>Example 11.4.2: Hypothesis Test for Two Population Proportions (Two-Tailed)11</vt:lpstr>
      <vt:lpstr>Example 11.4.2: Hypothesis Test for Two Population Proportions (Two-Tailed)12</vt:lpstr>
      <vt:lpstr>Example 11.4.2: Hypothesis Test for Two Population Proportions (Two-Tailed)13</vt:lpstr>
      <vt:lpstr>Example 11.4.2: Hypothesis Test for Two Population Proportions (Two-Tailed)14</vt:lpstr>
      <vt:lpstr>Example 11.4.2: Hypothesis Test for Two Population Proportions (Two-Tailed)15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170</cp:revision>
  <dcterms:created xsi:type="dcterms:W3CDTF">2013-04-26T14:43:13Z</dcterms:created>
  <dcterms:modified xsi:type="dcterms:W3CDTF">2025-08-18T09:51:34Z</dcterms:modified>
</cp:coreProperties>
</file>