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8"/>
  </p:notesMasterIdLst>
  <p:handoutMasterIdLst>
    <p:handoutMasterId r:id="rId4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300" r:id="rId25"/>
    <p:sldId id="279" r:id="rId26"/>
    <p:sldId id="280" r:id="rId27"/>
    <p:sldId id="281" r:id="rId28"/>
    <p:sldId id="301" r:id="rId29"/>
    <p:sldId id="282" r:id="rId30"/>
    <p:sldId id="283" r:id="rId31"/>
    <p:sldId id="284" r:id="rId32"/>
    <p:sldId id="285" r:id="rId33"/>
    <p:sldId id="286" r:id="rId34"/>
    <p:sldId id="287" r:id="rId35"/>
    <p:sldId id="289" r:id="rId36"/>
    <p:sldId id="290" r:id="rId37"/>
    <p:sldId id="291" r:id="rId38"/>
    <p:sldId id="292" r:id="rId39"/>
    <p:sldId id="293" r:id="rId40"/>
    <p:sldId id="295" r:id="rId41"/>
    <p:sldId id="296" r:id="rId42"/>
    <p:sldId id="302" r:id="rId43"/>
    <p:sldId id="297" r:id="rId44"/>
    <p:sldId id="298" r:id="rId45"/>
    <p:sldId id="299" r:id="rId46"/>
    <p:sldId id="303" r:id="rId47"/>
  </p:sldIdLst>
  <p:sldSz cx="9144000" cy="6858000" type="screen4x3"/>
  <p:notesSz cx="6858000" cy="9144000"/>
  <p:embeddedFontLst>
    <p:embeddedFont>
      <p:font typeface="Cambria Math" panose="02040503050406030204" pitchFamily="18" charset="0"/>
      <p:regular r:id="rId5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Sindhusha" initials="S" lastIdx="3"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576A0"/>
    <a:srgbClr val="E7E9EC"/>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49" autoAdjust="0"/>
    <p:restoredTop sz="94673" autoAdjust="0"/>
  </p:normalViewPr>
  <p:slideViewPr>
    <p:cSldViewPr>
      <p:cViewPr varScale="1">
        <p:scale>
          <a:sx n="101" d="100"/>
          <a:sy n="101" d="100"/>
        </p:scale>
        <p:origin x="198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font" Target="fonts/font1.fntdata"/><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png"/><Relationship Id="rId1" Type="http://schemas.openxmlformats.org/officeDocument/2006/relationships/slideLayout" Target="../slideLayouts/slideLayout13.xml"/><Relationship Id="rId4" Type="http://schemas.openxmlformats.org/officeDocument/2006/relationships/image" Target="../media/image22.emf"/></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1.emf"/></Relationships>
</file>

<file path=ppt/slides/_rels/slide43.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11.3</a:t>
            </a:r>
          </a:p>
        </p:txBody>
      </p:sp>
      <p:sp>
        <p:nvSpPr>
          <p:cNvPr id="2" name="Text Placeholder 1"/>
          <p:cNvSpPr>
            <a:spLocks noGrp="1"/>
          </p:cNvSpPr>
          <p:nvPr>
            <p:ph type="body" sz="quarter" idx="10"/>
          </p:nvPr>
        </p:nvSpPr>
        <p:spPr/>
        <p:txBody>
          <a:bodyPr/>
          <a:lstStyle/>
          <a:p>
            <a:pPr algn="ctr"/>
            <a:r>
              <a:t>Hypothesis Testing: Two Population Means (Sigma Unknown, Dependent Samples)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Procedure: Rejection Regions for Hypothesis Tests for the Mean of the Paired Differences for Two Populations(</a:t>
            </a:r>
            <a:r>
              <a:rPr lang="el-GR" sz="2000" i="1" dirty="0"/>
              <a:t>σ</a:t>
            </a:r>
            <a:r>
              <a:rPr sz="2000" dirty="0"/>
              <a:t> Unknown, Dependent Samples)</a:t>
            </a:r>
          </a:p>
        </p:txBody>
      </p:sp>
      <p:sp>
        <p:nvSpPr>
          <p:cNvPr id="3" name="Text Placeholder 2"/>
          <p:cNvSpPr>
            <a:spLocks noGrp="1"/>
          </p:cNvSpPr>
          <p:nvPr>
            <p:ph type="body" sz="quarter" idx="10"/>
          </p:nvPr>
        </p:nvSpPr>
        <p:spPr>
          <a:xfrm>
            <a:off x="457200" y="1082078"/>
            <a:ext cx="8229600" cy="2270722"/>
          </a:xfrm>
        </p:spPr>
        <p:txBody>
          <a:bodyPr>
            <a:normAutofit/>
          </a:bodyPr>
          <a:lstStyle/>
          <a:p>
            <a:pPr>
              <a:defRPr sz="2800"/>
            </a:pPr>
            <a:r>
              <a:rPr sz="2800" dirty="0"/>
              <a:t>Reject the null hypothesis, </a:t>
            </a:r>
            <a:r>
              <a:rPr lang="en-US" sz="2800" i="1" dirty="0"/>
              <a:t>H</a:t>
            </a:r>
            <a:r>
              <a:rPr lang="en-US" sz="2800" baseline="-25000" dirty="0"/>
              <a:t>0</a:t>
            </a:r>
            <a:r>
              <a:rPr sz="2800" dirty="0"/>
              <a:t> if:</a:t>
            </a:r>
          </a:p>
          <a:p>
            <a:endParaRPr sz="2800" dirty="0"/>
          </a:p>
        </p:txBody>
      </p:sp>
      <p:pic>
        <p:nvPicPr>
          <p:cNvPr id="5" name="Picture 4" descr="t is less than or equal to negative t sub alpha for a left tailed test. &#10;t is greater than or equal to t sub alpha for a right tailed test. &#10;The absolute value of t is greater than or equal to t sub alpha over two for a two tailed test.">
            <a:extLst>
              <a:ext uri="{FF2B5EF4-FFF2-40B4-BE49-F238E27FC236}">
                <a16:creationId xmlns:a16="http://schemas.microsoft.com/office/drawing/2014/main" id="{194DBDEC-DEB5-1BF4-AC2B-5FF83170A29F}"/>
              </a:ext>
            </a:extLst>
          </p:cNvPr>
          <p:cNvPicPr>
            <a:picLocks noChangeAspect="1"/>
          </p:cNvPicPr>
          <p:nvPr/>
        </p:nvPicPr>
        <p:blipFill>
          <a:blip r:embed="rId2"/>
          <a:stretch>
            <a:fillRect/>
          </a:stretch>
        </p:blipFill>
        <p:spPr>
          <a:xfrm>
            <a:off x="2570988" y="1600200"/>
            <a:ext cx="4002024" cy="169011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sz="2800" dirty="0"/>
              <a:t> </a:t>
            </a:r>
            <a:r>
              <a:rPr lang="en-US" sz="2800" i="1" dirty="0"/>
              <a:t>p</a:t>
            </a:r>
            <a:r>
              <a:rPr dirty="0"/>
              <a:t>-Values</a:t>
            </a:r>
          </a:p>
        </p:txBody>
      </p:sp>
      <p:sp>
        <p:nvSpPr>
          <p:cNvPr id="3" name="Text Placeholder 2"/>
          <p:cNvSpPr>
            <a:spLocks noGrp="1"/>
          </p:cNvSpPr>
          <p:nvPr>
            <p:ph type="body" sz="quarter" idx="10"/>
          </p:nvPr>
        </p:nvSpPr>
        <p:spPr>
          <a:xfrm>
            <a:off x="457200" y="1082078"/>
            <a:ext cx="8229600" cy="1508722"/>
          </a:xfrm>
        </p:spPr>
        <p:txBody>
          <a:bodyPr>
            <a:normAutofit/>
          </a:bodyPr>
          <a:lstStyle/>
          <a:p>
            <a:pPr marL="514350" indent="-514350">
              <a:buFont typeface="+mj-lt"/>
              <a:buChar char="•"/>
              <a:defRPr sz="2800"/>
            </a:pPr>
            <a:r>
              <a:rPr lang="en-US" dirty="0"/>
              <a:t>​</a:t>
            </a:r>
            <a:r>
              <a:rPr lang="en-US" sz="2800" dirty="0"/>
              <a:t>If </a:t>
            </a:r>
            <a:r>
              <a:rPr lang="en-US" sz="2800" i="1" dirty="0"/>
              <a:t>p</a:t>
            </a:r>
            <a:r>
              <a:rPr lang="en-US" sz="2800" dirty="0"/>
              <a:t>-value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α</a:t>
            </a:r>
            <a:r>
              <a:rPr lang="en-US" sz="2800" dirty="0"/>
              <a:t>, then </a:t>
            </a:r>
            <a:r>
              <a:rPr lang="en-US" sz="2800" b="1" dirty="0"/>
              <a:t>reject</a:t>
            </a:r>
            <a:r>
              <a:rPr lang="en-US" sz="2800" dirty="0"/>
              <a:t> the null hypothesis.</a:t>
            </a:r>
          </a:p>
          <a:p>
            <a:pPr marL="514350" indent="-514350">
              <a:buFont typeface="+mj-lt"/>
              <a:buChar char="•"/>
              <a:defRPr sz="2800"/>
            </a:pPr>
            <a:r>
              <a:rPr lang="en-US" dirty="0"/>
              <a:t>​</a:t>
            </a:r>
            <a:r>
              <a:rPr lang="en-US" sz="2800" dirty="0"/>
              <a:t>If </a:t>
            </a:r>
            <a:r>
              <a:rPr lang="en-US" sz="2800" i="1" dirty="0"/>
              <a:t>p</a:t>
            </a:r>
            <a:r>
              <a:rPr lang="en-US" sz="2800" dirty="0"/>
              <a:t>-value &gt; </a:t>
            </a:r>
            <a:r>
              <a:rPr lang="en-US" i="1" dirty="0"/>
              <a:t>α</a:t>
            </a:r>
            <a:r>
              <a:rPr lang="en-US" sz="2800" dirty="0"/>
              <a:t>, then </a:t>
            </a:r>
            <a:r>
              <a:rPr lang="en-US" sz="2800" b="1" dirty="0"/>
              <a:t>fail to reject</a:t>
            </a:r>
            <a:r>
              <a:rPr lang="en-US" sz="2800" dirty="0"/>
              <a:t> the null hypothesis.</a:t>
            </a:r>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a:t>
            </a:r>
            <a:endParaRPr sz="2000" dirty="0"/>
          </a:p>
        </p:txBody>
      </p:sp>
      <p:sp>
        <p:nvSpPr>
          <p:cNvPr id="3" name="Text Placeholder 2"/>
          <p:cNvSpPr>
            <a:spLocks noGrp="1"/>
          </p:cNvSpPr>
          <p:nvPr>
            <p:ph type="body" sz="quarter" idx="10"/>
          </p:nvPr>
        </p:nvSpPr>
        <p:spPr/>
        <p:txBody>
          <a:bodyPr>
            <a:normAutofit fontScale="70000" lnSpcReduction="20000"/>
          </a:bodyPr>
          <a:lstStyle/>
          <a:p>
            <a:r>
              <a:rPr sz="2800" dirty="0"/>
              <a:t>The standard course at a local defensive-driving school includes several films depicting violent car crashes and graphic pictures of injuries sustained in these crashes. The driving school has shown these videos for many years, believing that they reduce the students' average speeds on the highway. A group of concerned citizens, who feel that these videos are very disturbing, is not convinced that the videos reduce highway speeds enough to make a significant difference in highway safety. In fact, the group claims that these videos reduce a person's speed on the highway by less than 5 miles per hour, on average. To test the claim, the citizens install electronic data recorders (</a:t>
            </a:r>
            <a:r>
              <a:rPr sz="2800" b="1" dirty="0"/>
              <a:t>EDR</a:t>
            </a:r>
            <a:r>
              <a:rPr sz="2800" dirty="0"/>
              <a:t> s) on the vehicles of 10 volunteers, who agree to drive as they would normally for two weeks while the </a:t>
            </a:r>
            <a:r>
              <a:rPr sz="2800" b="1" dirty="0"/>
              <a:t>EDR</a:t>
            </a:r>
            <a:r>
              <a:rPr sz="2800" dirty="0"/>
              <a:t> records their vehicles' speeds. After the initial driving period, each volunteer watches the videos. Then the </a:t>
            </a:r>
            <a:r>
              <a:rPr sz="2800" b="1" dirty="0"/>
              <a:t>EDR</a:t>
            </a:r>
            <a:r>
              <a:rPr sz="2800" dirty="0"/>
              <a:t> s again record their vehicles' speeds for another two weeks. The following table contains the average highway speeds for each volunteer for the two-week periods before and after watching the videos. Use these data to test the concerned citizens' claim that these videos reduce a person's speed on the highway by less than 5 miles per hour, on average. Assume that the distribution of the paired differences is approximately normal. Use a 0.05 level of significance.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2</a:t>
            </a:r>
            <a:endParaRPr sz="2000" dirty="0"/>
          </a:p>
        </p:txBody>
      </p:sp>
      <p:sp>
        <p:nvSpPr>
          <p:cNvPr id="5" name="TextBox 4">
            <a:extLst>
              <a:ext uri="{FF2B5EF4-FFF2-40B4-BE49-F238E27FC236}">
                <a16:creationId xmlns:a16="http://schemas.microsoft.com/office/drawing/2014/main" id="{CF80B65C-85C8-15C0-C31E-59E9F92F18E2}"/>
              </a:ext>
            </a:extLst>
          </p:cNvPr>
          <p:cNvSpPr txBox="1"/>
          <p:nvPr/>
        </p:nvSpPr>
        <p:spPr>
          <a:xfrm>
            <a:off x="2286000" y="1219200"/>
            <a:ext cx="4572000" cy="369332"/>
          </a:xfrm>
          <a:prstGeom prst="rect">
            <a:avLst/>
          </a:prstGeom>
          <a:noFill/>
        </p:spPr>
        <p:txBody>
          <a:bodyPr wrap="square">
            <a:spAutoFit/>
          </a:bodyPr>
          <a:lstStyle/>
          <a:p>
            <a:pPr algn="ctr">
              <a:defRPr sz="1800" b="1"/>
            </a:pPr>
            <a:r>
              <a:rPr lang="en-US" dirty="0"/>
              <a:t>Average Highway Speeds (in Miles per Hour)</a:t>
            </a:r>
          </a:p>
        </p:txBody>
      </p:sp>
      <p:graphicFrame>
        <p:nvGraphicFramePr>
          <p:cNvPr id="3" name="Table Placeholder 2" descr="The 2 column table shows a general trend of slightly lower &quot;After&quot; values compared to &quot;Before.&quot; Each column contains 10 values. The &quot;Before&quot; column contains values: 75.83, 80.12, 65.41, 70.03, 73.91, 76.02, 75.10, 67.89, 81.12, and 77.67. The &quot;After&quot; column contains values: 72.13, 73.87, 66.09, 68.43, 71.45, 73.67, 70.19, 65.34, 75.31, and 70.92. "/>
          <p:cNvGraphicFramePr>
            <a:graphicFrameLocks noGrp="1"/>
          </p:cNvGraphicFramePr>
          <p:nvPr>
            <p:ph type="tbl" sz="quarter" idx="10"/>
            <p:extLst>
              <p:ext uri="{D42A27DB-BD31-4B8C-83A1-F6EECF244321}">
                <p14:modId xmlns:p14="http://schemas.microsoft.com/office/powerpoint/2010/main" val="3182238626"/>
              </p:ext>
            </p:extLst>
          </p:nvPr>
        </p:nvGraphicFramePr>
        <p:xfrm>
          <a:off x="457200" y="167640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Before</a:t>
                      </a:r>
                    </a:p>
                  </a:txBody>
                  <a:tcPr/>
                </a:tc>
                <a:tc>
                  <a:txBody>
                    <a:bodyPr/>
                    <a:lstStyle/>
                    <a:p>
                      <a:pPr algn="ctr">
                        <a:defRPr sz="1800" b="1"/>
                      </a:pPr>
                      <a:r>
                        <a:rPr dirty="0"/>
                        <a:t>After</a:t>
                      </a:r>
                    </a:p>
                  </a:txBody>
                  <a:tcPr/>
                </a:tc>
                <a:extLst>
                  <a:ext uri="{0D108BD9-81ED-4DB2-BD59-A6C34878D82A}">
                    <a16:rowId xmlns:a16="http://schemas.microsoft.com/office/drawing/2014/main" val="10001"/>
                  </a:ext>
                </a:extLst>
              </a:tr>
              <a:tr h="370840">
                <a:tc>
                  <a:txBody>
                    <a:bodyPr/>
                    <a:lstStyle/>
                    <a:p>
                      <a:pPr algn="ctr"/>
                      <a:r>
                        <a:rPr sz="1800"/>
                        <a:t>75.83</a:t>
                      </a:r>
                      <a:endParaRPr sz="1800">
                        <a:latin typeface="Cambria Math"/>
                      </a:endParaRPr>
                    </a:p>
                  </a:txBody>
                  <a:tcPr/>
                </a:tc>
                <a:tc>
                  <a:txBody>
                    <a:bodyPr/>
                    <a:lstStyle/>
                    <a:p>
                      <a:pPr algn="ctr"/>
                      <a:r>
                        <a:rPr sz="1800"/>
                        <a:t>72.13</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80.12</a:t>
                      </a:r>
                      <a:endParaRPr sz="1800">
                        <a:latin typeface="Cambria Math"/>
                      </a:endParaRPr>
                    </a:p>
                  </a:txBody>
                  <a:tcPr/>
                </a:tc>
                <a:tc>
                  <a:txBody>
                    <a:bodyPr/>
                    <a:lstStyle/>
                    <a:p>
                      <a:pPr algn="ctr"/>
                      <a:r>
                        <a:rPr sz="1800" dirty="0"/>
                        <a:t>73.87</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a:t>65.41</a:t>
                      </a:r>
                      <a:endParaRPr sz="1800">
                        <a:latin typeface="Cambria Math"/>
                      </a:endParaRPr>
                    </a:p>
                  </a:txBody>
                  <a:tcPr/>
                </a:tc>
                <a:tc>
                  <a:txBody>
                    <a:bodyPr/>
                    <a:lstStyle/>
                    <a:p>
                      <a:pPr algn="ctr"/>
                      <a:r>
                        <a:rPr sz="1800"/>
                        <a:t>66.09</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dirty="0"/>
                        <a:t>70.03</a:t>
                      </a:r>
                      <a:endParaRPr sz="1800" dirty="0">
                        <a:latin typeface="Cambria Math"/>
                      </a:endParaRPr>
                    </a:p>
                  </a:txBody>
                  <a:tcPr/>
                </a:tc>
                <a:tc>
                  <a:txBody>
                    <a:bodyPr/>
                    <a:lstStyle/>
                    <a:p>
                      <a:pPr algn="ctr"/>
                      <a:r>
                        <a:rPr sz="1800"/>
                        <a:t>68.43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73.91</a:t>
                      </a:r>
                      <a:endParaRPr sz="1800">
                        <a:latin typeface="Cambria Math"/>
                      </a:endParaRPr>
                    </a:p>
                  </a:txBody>
                  <a:tcPr/>
                </a:tc>
                <a:tc>
                  <a:txBody>
                    <a:bodyPr/>
                    <a:lstStyle/>
                    <a:p>
                      <a:pPr algn="ctr"/>
                      <a:r>
                        <a:rPr sz="1800"/>
                        <a:t>71.45</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76.02</a:t>
                      </a:r>
                      <a:endParaRPr sz="1800">
                        <a:latin typeface="Cambria Math"/>
                      </a:endParaRPr>
                    </a:p>
                  </a:txBody>
                  <a:tcPr/>
                </a:tc>
                <a:tc>
                  <a:txBody>
                    <a:bodyPr/>
                    <a:lstStyle/>
                    <a:p>
                      <a:pPr algn="ctr"/>
                      <a:r>
                        <a:rPr sz="1800"/>
                        <a:t>73.67</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75.10</a:t>
                      </a:r>
                      <a:endParaRPr sz="1800">
                        <a:latin typeface="Cambria Math"/>
                      </a:endParaRPr>
                    </a:p>
                  </a:txBody>
                  <a:tcPr/>
                </a:tc>
                <a:tc>
                  <a:txBody>
                    <a:bodyPr/>
                    <a:lstStyle/>
                    <a:p>
                      <a:pPr algn="ctr"/>
                      <a:r>
                        <a:rPr sz="1800"/>
                        <a:t>70.19</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dirty="0"/>
                        <a:t>67.89</a:t>
                      </a:r>
                      <a:endParaRPr sz="1800" dirty="0">
                        <a:latin typeface="Cambria Math"/>
                      </a:endParaRPr>
                    </a:p>
                  </a:txBody>
                  <a:tcPr/>
                </a:tc>
                <a:tc>
                  <a:txBody>
                    <a:bodyPr/>
                    <a:lstStyle/>
                    <a:p>
                      <a:pPr algn="ctr"/>
                      <a:r>
                        <a:rPr sz="1800"/>
                        <a:t>65.34</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81.12</a:t>
                      </a:r>
                      <a:endParaRPr sz="1800">
                        <a:latin typeface="Cambria Math"/>
                      </a:endParaRPr>
                    </a:p>
                  </a:txBody>
                  <a:tcPr/>
                </a:tc>
                <a:tc>
                  <a:txBody>
                    <a:bodyPr/>
                    <a:lstStyle/>
                    <a:p>
                      <a:pPr algn="ctr"/>
                      <a:r>
                        <a:rPr sz="1800"/>
                        <a:t>75.31</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dirty="0"/>
                        <a:t>77.67</a:t>
                      </a:r>
                      <a:endParaRPr sz="1800" dirty="0">
                        <a:latin typeface="Cambria Math"/>
                      </a:endParaRPr>
                    </a:p>
                  </a:txBody>
                  <a:tcPr/>
                </a:tc>
                <a:tc>
                  <a:txBody>
                    <a:bodyPr/>
                    <a:lstStyle/>
                    <a:p>
                      <a:pPr algn="ctr"/>
                      <a:r>
                        <a:rPr sz="1800" dirty="0"/>
                        <a:t>70.92</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3</a:t>
            </a:r>
            <a:endParaRPr sz="2000" dirty="0"/>
          </a:p>
        </p:txBody>
      </p:sp>
      <p:sp>
        <p:nvSpPr>
          <p:cNvPr id="3" name="Text Placeholder 2"/>
          <p:cNvSpPr>
            <a:spLocks noGrp="1"/>
          </p:cNvSpPr>
          <p:nvPr>
            <p:ph type="body" sz="quarter" idx="10"/>
          </p:nvPr>
        </p:nvSpPr>
        <p:spPr/>
        <p:txBody>
          <a:bodyPr>
            <a:normAutofit/>
          </a:bodyPr>
          <a:lstStyle/>
          <a:p>
            <a:r>
              <a:rPr lang="en-US" sz="1900" b="1" dirty="0"/>
              <a:t>Solution</a:t>
            </a:r>
          </a:p>
          <a:p>
            <a:pPr>
              <a:defRPr b="1"/>
            </a:pPr>
            <a:r>
              <a:rPr lang="en-US" sz="1900" dirty="0"/>
              <a:t>Step 1: State the null and alternative hypotheses.</a:t>
            </a:r>
          </a:p>
          <a:p>
            <a:pPr>
              <a:defRPr sz="2800"/>
            </a:pPr>
            <a:r>
              <a:rPr lang="en-US" sz="1900" dirty="0"/>
              <a:t>Let the average highway speeds after viewing the videos be the second population, </a:t>
            </a:r>
            <a:r>
              <a:rPr lang="en-US" sz="1900" i="1" dirty="0"/>
              <a:t>y</a:t>
            </a:r>
            <a:r>
              <a:rPr lang="en-US" sz="1900" dirty="0"/>
              <a:t>, and the speeds before viewing the videos be the first population, </a:t>
            </a:r>
            <a:r>
              <a:rPr lang="en-US" sz="1900" i="1" dirty="0"/>
              <a:t>x</a:t>
            </a:r>
            <a:r>
              <a:rPr lang="en-US" sz="1900" dirty="0"/>
              <a:t>. We want to subtract the average speed before viewing the videos from the average speed after viewing the videos to calculate each paired difference. The concerned citizens' claim is that viewing these videos reduces a person's speed on the highway by less than 5 miles per hour, on average. Thus, the claim is that the mean of the paired differences for the population data is greater than −5. (Note that a difference of −5 would represent a reduction of 5 mph.) Therefore, written symbolically, the citizens' claim is</a:t>
            </a:r>
            <a:r>
              <a:rPr lang="el-GR" sz="2000" i="1" dirty="0">
                <a:ea typeface="Calibri" panose="020F0502020204030204" pitchFamily="34" charset="0"/>
                <a:cs typeface="Calibri" panose="020F0502020204030204" pitchFamily="34" charset="0"/>
              </a:rPr>
              <a:t> μ</a:t>
            </a:r>
            <a:r>
              <a:rPr lang="el-GR" sz="100" i="1" dirty="0">
                <a:ea typeface="Calibri" panose="020F0502020204030204" pitchFamily="34" charset="0"/>
                <a:cs typeface="Calibri" panose="020F0502020204030204" pitchFamily="34" charset="0"/>
              </a:rPr>
              <a:t> </a:t>
            </a:r>
            <a:r>
              <a:rPr lang="en-US" sz="1900" i="1" baseline="-25000" dirty="0"/>
              <a:t>d</a:t>
            </a:r>
            <a:r>
              <a:rPr lang="en-US" sz="1900" dirty="0"/>
              <a:t> </a:t>
            </a:r>
            <a:r>
              <a:rPr lang="en-US" sz="1900" dirty="0">
                <a:ea typeface="Calibri" panose="020F0502020204030204" pitchFamily="34" charset="0"/>
                <a:cs typeface="Calibri" panose="020F0502020204030204" pitchFamily="34" charset="0"/>
              </a:rPr>
              <a:t>&gt; </a:t>
            </a:r>
            <a:r>
              <a:rPr lang="en-US" sz="1900" dirty="0"/>
              <a:t>−5. Because the citizens are hoping to gather evidence that shows that the mean difference is greater than −5, this is the alternative hypothesis. Thus, the hypotheses are stated as follows.</a:t>
            </a:r>
          </a:p>
          <a:p>
            <a:pPr algn="ctr">
              <a:defRPr sz="2800"/>
            </a:pPr>
            <a:endParaRPr sz="1900" dirty="0"/>
          </a:p>
        </p:txBody>
      </p:sp>
      <p:pic>
        <p:nvPicPr>
          <p:cNvPr id="7" name="Picture 6" descr="null hypothesis H 0: mu sub d equals negative five.&#10;alternative hypothesis H a: mu sub d is greater than negative five.">
            <a:extLst>
              <a:ext uri="{FF2B5EF4-FFF2-40B4-BE49-F238E27FC236}">
                <a16:creationId xmlns:a16="http://schemas.microsoft.com/office/drawing/2014/main" id="{2DFD1BD6-54BC-3873-B3C5-529216370BDC}"/>
              </a:ext>
            </a:extLst>
          </p:cNvPr>
          <p:cNvPicPr>
            <a:picLocks noChangeAspect="1"/>
          </p:cNvPicPr>
          <p:nvPr/>
        </p:nvPicPr>
        <p:blipFill>
          <a:blip r:embed="rId2"/>
          <a:stretch>
            <a:fillRect/>
          </a:stretch>
        </p:blipFill>
        <p:spPr>
          <a:xfrm>
            <a:off x="3843337" y="5029200"/>
            <a:ext cx="1457325" cy="8667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performing a hypothesis test for the mean of the paired differences for the population data. We are told the samples are dependent samples of paired data and the distribution of the paired differences is approximately normal. Since we are not given the standard deviations, we will assume they are unknown. Therefore, the test statistic will have a Student's </a:t>
            </a:r>
            <a:r>
              <a:rPr lang="en-US" sz="2800" i="1" dirty="0"/>
              <a:t>t</a:t>
            </a:r>
            <a:r>
              <a:rPr sz="2800" dirty="0"/>
              <a:t>-distribution. The level of significance is given in the problem as </a:t>
            </a:r>
            <a:r>
              <a:rPr lang="el-GR" sz="2800" i="1" dirty="0"/>
              <a:t>α</a:t>
            </a:r>
            <a:r>
              <a:rPr lang="en-US" sz="2800" dirty="0"/>
              <a:t> = 0.05</a:t>
            </a:r>
            <a:r>
              <a:rPr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1800" i="1" dirty="0"/>
              <a:t>σ</a:t>
            </a:r>
            <a:r>
              <a:rPr sz="1800" dirty="0"/>
              <a:t> </a:t>
            </a:r>
            <a:r>
              <a:rPr sz="2000" dirty="0"/>
              <a:t>Unknown)</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Since we were given raw data, we need to begin by calculating the paired differences, as well as the mean and sample standard deviation of these differences. The differences are listed in the following table.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1800" i="1" dirty="0"/>
              <a:t>σ</a:t>
            </a:r>
            <a:r>
              <a:rPr sz="1800" dirty="0"/>
              <a:t> </a:t>
            </a:r>
            <a:r>
              <a:rPr sz="2000" dirty="0"/>
              <a:t>Unknown)</a:t>
            </a:r>
            <a:r>
              <a:rPr lang="en-US" sz="2000" baseline="-25000" dirty="0"/>
              <a:t>6</a:t>
            </a:r>
            <a:endParaRPr sz="2000" dirty="0"/>
          </a:p>
        </p:txBody>
      </p:sp>
      <p:sp>
        <p:nvSpPr>
          <p:cNvPr id="5" name="TextBox 4">
            <a:extLst>
              <a:ext uri="{FF2B5EF4-FFF2-40B4-BE49-F238E27FC236}">
                <a16:creationId xmlns:a16="http://schemas.microsoft.com/office/drawing/2014/main" id="{BFD74AFF-4B17-7FED-3B20-F4944F3B5A30}"/>
              </a:ext>
            </a:extLst>
          </p:cNvPr>
          <p:cNvSpPr txBox="1"/>
          <p:nvPr/>
        </p:nvSpPr>
        <p:spPr>
          <a:xfrm>
            <a:off x="2286000" y="1143000"/>
            <a:ext cx="4572000" cy="369332"/>
          </a:xfrm>
          <a:prstGeom prst="rect">
            <a:avLst/>
          </a:prstGeom>
          <a:noFill/>
        </p:spPr>
        <p:txBody>
          <a:bodyPr wrap="square">
            <a:spAutoFit/>
          </a:bodyPr>
          <a:lstStyle/>
          <a:p>
            <a:pPr algn="ctr">
              <a:defRPr sz="1800" b="1"/>
            </a:pPr>
            <a:r>
              <a:rPr lang="en-US" dirty="0"/>
              <a:t>Average Highway Speeds (in Miles per Hour)</a:t>
            </a:r>
          </a:p>
        </p:txBody>
      </p:sp>
      <mc:AlternateContent xmlns:mc="http://schemas.openxmlformats.org/markup-compatibility/2006" xmlns:a14="http://schemas.microsoft.com/office/drawing/2010/main">
        <mc:Choice Requires="a14">
          <p:graphicFrame>
            <p:nvGraphicFramePr>
              <p:cNvPr id="3" name="Table Placeholder 2" descr="A three column table showing &quot;Before&quot; values (x), &quot;After&quot; values (y), and the paired difference d equals y sub i minus x sub i  for 10 data points. &#10;The data is as follows:&#10;Row 1: x is 75.83, y is 72 .13, d is negative 3.70,&#10;Row 2: x is 80.12, y is 73.87, d is negative 6.25,&#10;Row 3: x is 65.41, y is 66.09, d is 0.68,&#10;Row 4: x is 70.03, y is 68.43, d is negative 1.60,&#10;Row 5: x is 73.91, y is 71.45, d is negative 2.46,&#10;Row 6: x is 76.02, y is 73.67, d is negative 2.35,&#10;Row 7: x is 75.10, y is 70.19, d is negative 4.91,&#10;Row 8: x is 67.89, y is 65.34, d is negative 2.55,&#10;Row 9: x is 81.12, y is 75.31, d is negative 5.81,&#10;Row 10: x is 77.67, y is 70.92, d is negative 6.75.&#10;The table highlights the difference between &quot;Before&quot; and &quot;After&quot; values, showing mostly negative differences, indicating a decrease in the &quot;After&quot; values compared to &quot;Before."/>
              <p:cNvGraphicFramePr>
                <a:graphicFrameLocks noGrp="1"/>
              </p:cNvGraphicFramePr>
              <p:nvPr>
                <p:ph type="tbl" sz="quarter" idx="10"/>
                <p:extLst>
                  <p:ext uri="{D42A27DB-BD31-4B8C-83A1-F6EECF244321}">
                    <p14:modId xmlns:p14="http://schemas.microsoft.com/office/powerpoint/2010/main" val="1098635275"/>
                  </p:ext>
                </p:extLst>
              </p:nvPr>
            </p:nvGraphicFramePr>
            <p:xfrm>
              <a:off x="457200" y="1600200"/>
              <a:ext cx="8229600" cy="4079240"/>
            </p:xfrm>
            <a:graphic>
              <a:graphicData uri="http://schemas.openxmlformats.org/drawingml/2006/table">
                <a:tbl>
                  <a:tblPr firstRow="1" bandRow="1">
                    <a:tableStyleId>{5940675A-B579-460E-94D1-54222C63F5DA}</a:tableStyleId>
                  </a:tblPr>
                  <a:tblGrid>
                    <a:gridCol w="1752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370840">
                    <a:tc>
                      <a:txBody>
                        <a:bodyPr/>
                        <a:lstStyle/>
                        <a:p>
                          <a:pPr algn="ctr">
                            <a:defRPr sz="1800" b="1"/>
                          </a:pPr>
                          <a:r>
                            <a:rPr sz="1800" dirty="0"/>
                            <a:t>Before, </a:t>
                          </a:r>
                          <a14:m>
                            <m:oMath xmlns:m="http://schemas.openxmlformats.org/officeDocument/2006/math">
                              <m:r>
                                <a:rPr sz="1800">
                                  <a:latin typeface="Cambria Math" panose="02040503050406030204" pitchFamily="18" charset="0"/>
                                </a:rPr>
                                <m:t>𝑥</m:t>
                              </m:r>
                            </m:oMath>
                          </a14:m>
                          <a:endParaRPr sz="1800" dirty="0"/>
                        </a:p>
                      </a:txBody>
                      <a:tcPr/>
                    </a:tc>
                    <a:tc>
                      <a:txBody>
                        <a:bodyPr/>
                        <a:lstStyle/>
                        <a:p>
                          <a:pPr algn="ctr">
                            <a:defRPr sz="1800" b="1"/>
                          </a:pPr>
                          <a:r>
                            <a:rPr sz="1800"/>
                            <a:t>After, </a:t>
                          </a:r>
                          <a14:m>
                            <m:oMath xmlns:m="http://schemas.openxmlformats.org/officeDocument/2006/math">
                              <m:r>
                                <a:rPr sz="1800">
                                  <a:latin typeface="Cambria Math" panose="02040503050406030204" pitchFamily="18" charset="0"/>
                                </a:rPr>
                                <m:t>𝑦</m:t>
                              </m:r>
                            </m:oMath>
                          </a14:m>
                          <a:endParaRPr sz="1800"/>
                        </a:p>
                      </a:txBody>
                      <a:tcPr/>
                    </a:tc>
                    <a:tc>
                      <a:txBody>
                        <a:bodyPr/>
                        <a:lstStyle/>
                        <a:p>
                          <a:pPr algn="ctr">
                            <a:defRPr sz="1800" b="1"/>
                          </a:pPr>
                          <a:r>
                            <a:rPr sz="1800" dirty="0"/>
                            <a:t>Paired Difference, </a:t>
                          </a:r>
                          <a14:m>
                            <m:oMath xmlns:m="http://schemas.openxmlformats.org/officeDocument/2006/math">
                              <m:r>
                                <a:rPr sz="1800">
                                  <a:latin typeface="Cambria Math" panose="02040503050406030204" pitchFamily="18" charset="0"/>
                                </a:rPr>
                                <m:t>𝑑</m:t>
                              </m:r>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𝑖</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oMath>
                          </a14:m>
                          <a:endParaRPr sz="1800" dirty="0"/>
                        </a:p>
                      </a:txBody>
                      <a:tcPr/>
                    </a:tc>
                    <a:extLst>
                      <a:ext uri="{0D108BD9-81ED-4DB2-BD59-A6C34878D82A}">
                        <a16:rowId xmlns:a16="http://schemas.microsoft.com/office/drawing/2014/main" val="10001"/>
                      </a:ext>
                    </a:extLst>
                  </a:tr>
                  <a:tr h="370840">
                    <a:tc>
                      <a:txBody>
                        <a:bodyPr/>
                        <a:lstStyle/>
                        <a:p>
                          <a:pPr algn="ctr"/>
                          <a:r>
                            <a:rPr sz="1800" dirty="0"/>
                            <a:t>75.83</a:t>
                          </a:r>
                          <a:endParaRPr sz="1800" dirty="0">
                            <a:latin typeface="Cambria Math"/>
                          </a:endParaRPr>
                        </a:p>
                      </a:txBody>
                      <a:tcPr/>
                    </a:tc>
                    <a:tc>
                      <a:txBody>
                        <a:bodyPr/>
                        <a:lstStyle/>
                        <a:p>
                          <a:pPr algn="ctr"/>
                          <a:r>
                            <a:rPr sz="1800"/>
                            <a:t>72.13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−3.70</m:t>
                                </m:r>
                              </m:oMath>
                            </m:oMathPara>
                          </a14:m>
                          <a:endParaRPr/>
                        </a:p>
                      </a:txBody>
                      <a:tcPr/>
                    </a:tc>
                    <a:extLst>
                      <a:ext uri="{0D108BD9-81ED-4DB2-BD59-A6C34878D82A}">
                        <a16:rowId xmlns:a16="http://schemas.microsoft.com/office/drawing/2014/main" val="10002"/>
                      </a:ext>
                    </a:extLst>
                  </a:tr>
                  <a:tr h="370840">
                    <a:tc>
                      <a:txBody>
                        <a:bodyPr/>
                        <a:lstStyle/>
                        <a:p>
                          <a:pPr algn="ctr"/>
                          <a:r>
                            <a:rPr sz="1800"/>
                            <a:t>80.12</a:t>
                          </a:r>
                          <a:endParaRPr sz="1800">
                            <a:latin typeface="Cambria Math"/>
                          </a:endParaRPr>
                        </a:p>
                      </a:txBody>
                      <a:tcPr/>
                    </a:tc>
                    <a:tc>
                      <a:txBody>
                        <a:bodyPr/>
                        <a:lstStyle/>
                        <a:p>
                          <a:pPr algn="ctr"/>
                          <a:r>
                            <a:rPr sz="1800" dirty="0"/>
                            <a:t>73.87</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−6.25</m:t>
                                </m:r>
                              </m:oMath>
                            </m:oMathPara>
                          </a14:m>
                          <a:endParaRPr dirty="0"/>
                        </a:p>
                      </a:txBody>
                      <a:tcPr/>
                    </a:tc>
                    <a:extLst>
                      <a:ext uri="{0D108BD9-81ED-4DB2-BD59-A6C34878D82A}">
                        <a16:rowId xmlns:a16="http://schemas.microsoft.com/office/drawing/2014/main" val="10003"/>
                      </a:ext>
                    </a:extLst>
                  </a:tr>
                  <a:tr h="370840">
                    <a:tc>
                      <a:txBody>
                        <a:bodyPr/>
                        <a:lstStyle/>
                        <a:p>
                          <a:pPr algn="ctr"/>
                          <a:r>
                            <a:rPr sz="1800"/>
                            <a:t>65.41</a:t>
                          </a:r>
                          <a:endParaRPr sz="1800">
                            <a:latin typeface="Cambria Math"/>
                          </a:endParaRPr>
                        </a:p>
                      </a:txBody>
                      <a:tcPr/>
                    </a:tc>
                    <a:tc>
                      <a:txBody>
                        <a:bodyPr/>
                        <a:lstStyle/>
                        <a:p>
                          <a:pPr algn="ctr"/>
                          <a:r>
                            <a:rPr sz="1800" dirty="0"/>
                            <a:t>66.09</a:t>
                          </a:r>
                          <a:endParaRPr sz="1800" dirty="0">
                            <a:latin typeface="Cambria Math"/>
                          </a:endParaRPr>
                        </a:p>
                      </a:txBody>
                      <a:tcPr/>
                    </a:tc>
                    <a:tc>
                      <a:txBody>
                        <a:bodyPr/>
                        <a:lstStyle/>
                        <a:p>
                          <a:pPr algn="ctr"/>
                          <a:r>
                            <a:rPr sz="1800" dirty="0"/>
                            <a:t>0.68</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70.03</a:t>
                          </a:r>
                          <a:endParaRPr sz="1800">
                            <a:latin typeface="Cambria Math"/>
                          </a:endParaRPr>
                        </a:p>
                      </a:txBody>
                      <a:tcPr/>
                    </a:tc>
                    <a:tc>
                      <a:txBody>
                        <a:bodyPr/>
                        <a:lstStyle/>
                        <a:p>
                          <a:pPr algn="ctr"/>
                          <a:r>
                            <a:rPr sz="1800"/>
                            <a:t>68.43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−1.60</m:t>
                                </m:r>
                              </m:oMath>
                            </m:oMathPara>
                          </a14:m>
                          <a:endParaRPr/>
                        </a:p>
                      </a:txBody>
                      <a:tcPr/>
                    </a:tc>
                    <a:extLst>
                      <a:ext uri="{0D108BD9-81ED-4DB2-BD59-A6C34878D82A}">
                        <a16:rowId xmlns:a16="http://schemas.microsoft.com/office/drawing/2014/main" val="10005"/>
                      </a:ext>
                    </a:extLst>
                  </a:tr>
                  <a:tr h="370840">
                    <a:tc>
                      <a:txBody>
                        <a:bodyPr/>
                        <a:lstStyle/>
                        <a:p>
                          <a:pPr algn="ctr"/>
                          <a:r>
                            <a:rPr sz="1800"/>
                            <a:t>73.91</a:t>
                          </a:r>
                          <a:endParaRPr sz="1800">
                            <a:latin typeface="Cambria Math"/>
                          </a:endParaRPr>
                        </a:p>
                      </a:txBody>
                      <a:tcPr/>
                    </a:tc>
                    <a:tc>
                      <a:txBody>
                        <a:bodyPr/>
                        <a:lstStyle/>
                        <a:p>
                          <a:pPr algn="ctr"/>
                          <a:r>
                            <a:rPr sz="1800"/>
                            <a:t>71.45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−2.46</m:t>
                                </m:r>
                              </m:oMath>
                            </m:oMathPara>
                          </a14:m>
                          <a:endParaRPr dirty="0"/>
                        </a:p>
                      </a:txBody>
                      <a:tcPr/>
                    </a:tc>
                    <a:extLst>
                      <a:ext uri="{0D108BD9-81ED-4DB2-BD59-A6C34878D82A}">
                        <a16:rowId xmlns:a16="http://schemas.microsoft.com/office/drawing/2014/main" val="10006"/>
                      </a:ext>
                    </a:extLst>
                  </a:tr>
                  <a:tr h="370840">
                    <a:tc>
                      <a:txBody>
                        <a:bodyPr/>
                        <a:lstStyle/>
                        <a:p>
                          <a:pPr algn="ctr"/>
                          <a:r>
                            <a:rPr sz="1800"/>
                            <a:t>76.02</a:t>
                          </a:r>
                          <a:endParaRPr sz="1800">
                            <a:latin typeface="Cambria Math"/>
                          </a:endParaRPr>
                        </a:p>
                      </a:txBody>
                      <a:tcPr/>
                    </a:tc>
                    <a:tc>
                      <a:txBody>
                        <a:bodyPr/>
                        <a:lstStyle/>
                        <a:p>
                          <a:pPr algn="ctr"/>
                          <a:r>
                            <a:rPr sz="1800"/>
                            <a:t>73.67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−2.35</m:t>
                                </m:r>
                              </m:oMath>
                            </m:oMathPara>
                          </a14:m>
                          <a:endParaRPr/>
                        </a:p>
                      </a:txBody>
                      <a:tcPr/>
                    </a:tc>
                    <a:extLst>
                      <a:ext uri="{0D108BD9-81ED-4DB2-BD59-A6C34878D82A}">
                        <a16:rowId xmlns:a16="http://schemas.microsoft.com/office/drawing/2014/main" val="10007"/>
                      </a:ext>
                    </a:extLst>
                  </a:tr>
                  <a:tr h="370840">
                    <a:tc>
                      <a:txBody>
                        <a:bodyPr/>
                        <a:lstStyle/>
                        <a:p>
                          <a:pPr algn="ctr"/>
                          <a:r>
                            <a:rPr sz="1800"/>
                            <a:t>75.10</a:t>
                          </a:r>
                          <a:endParaRPr sz="1800">
                            <a:latin typeface="Cambria Math"/>
                          </a:endParaRPr>
                        </a:p>
                      </a:txBody>
                      <a:tcPr/>
                    </a:tc>
                    <a:tc>
                      <a:txBody>
                        <a:bodyPr/>
                        <a:lstStyle/>
                        <a:p>
                          <a:pPr algn="ctr"/>
                          <a:r>
                            <a:rPr sz="1800"/>
                            <a:t>70.19</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−4.91</m:t>
                                </m:r>
                              </m:oMath>
                            </m:oMathPara>
                          </a14:m>
                          <a:endParaRPr/>
                        </a:p>
                      </a:txBody>
                      <a:tcPr/>
                    </a:tc>
                    <a:extLst>
                      <a:ext uri="{0D108BD9-81ED-4DB2-BD59-A6C34878D82A}">
                        <a16:rowId xmlns:a16="http://schemas.microsoft.com/office/drawing/2014/main" val="10008"/>
                      </a:ext>
                    </a:extLst>
                  </a:tr>
                  <a:tr h="370840">
                    <a:tc>
                      <a:txBody>
                        <a:bodyPr/>
                        <a:lstStyle/>
                        <a:p>
                          <a:pPr algn="ctr"/>
                          <a:r>
                            <a:rPr sz="1800"/>
                            <a:t>67.89</a:t>
                          </a:r>
                          <a:endParaRPr sz="1800">
                            <a:latin typeface="Cambria Math"/>
                          </a:endParaRPr>
                        </a:p>
                      </a:txBody>
                      <a:tcPr/>
                    </a:tc>
                    <a:tc>
                      <a:txBody>
                        <a:bodyPr/>
                        <a:lstStyle/>
                        <a:p>
                          <a:pPr algn="ctr"/>
                          <a:r>
                            <a:rPr sz="1800"/>
                            <a:t>65.34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−2.55</m:t>
                                </m:r>
                              </m:oMath>
                            </m:oMathPara>
                          </a14:m>
                          <a:endParaRPr/>
                        </a:p>
                      </a:txBody>
                      <a:tcPr/>
                    </a:tc>
                    <a:extLst>
                      <a:ext uri="{0D108BD9-81ED-4DB2-BD59-A6C34878D82A}">
                        <a16:rowId xmlns:a16="http://schemas.microsoft.com/office/drawing/2014/main" val="10009"/>
                      </a:ext>
                    </a:extLst>
                  </a:tr>
                  <a:tr h="370840">
                    <a:tc>
                      <a:txBody>
                        <a:bodyPr/>
                        <a:lstStyle/>
                        <a:p>
                          <a:pPr algn="ctr"/>
                          <a:r>
                            <a:rPr sz="1800"/>
                            <a:t>81.12</a:t>
                          </a:r>
                          <a:endParaRPr sz="1800">
                            <a:latin typeface="Cambria Math"/>
                          </a:endParaRPr>
                        </a:p>
                      </a:txBody>
                      <a:tcPr/>
                    </a:tc>
                    <a:tc>
                      <a:txBody>
                        <a:bodyPr/>
                        <a:lstStyle/>
                        <a:p>
                          <a:pPr algn="ctr"/>
                          <a:r>
                            <a:rPr sz="1800"/>
                            <a:t>75.31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−5.81</m:t>
                                </m:r>
                              </m:oMath>
                            </m:oMathPara>
                          </a14:m>
                          <a:endParaRPr/>
                        </a:p>
                      </a:txBody>
                      <a:tcPr/>
                    </a:tc>
                    <a:extLst>
                      <a:ext uri="{0D108BD9-81ED-4DB2-BD59-A6C34878D82A}">
                        <a16:rowId xmlns:a16="http://schemas.microsoft.com/office/drawing/2014/main" val="10010"/>
                      </a:ext>
                    </a:extLst>
                  </a:tr>
                  <a:tr h="370840">
                    <a:tc>
                      <a:txBody>
                        <a:bodyPr/>
                        <a:lstStyle/>
                        <a:p>
                          <a:pPr algn="ctr"/>
                          <a:r>
                            <a:rPr sz="1800"/>
                            <a:t>77.67</a:t>
                          </a:r>
                          <a:endParaRPr sz="1800">
                            <a:latin typeface="Cambria Math"/>
                          </a:endParaRPr>
                        </a:p>
                      </a:txBody>
                      <a:tcPr/>
                    </a:tc>
                    <a:tc>
                      <a:txBody>
                        <a:bodyPr/>
                        <a:lstStyle/>
                        <a:p>
                          <a:pPr algn="ctr"/>
                          <a:r>
                            <a:rPr sz="1800"/>
                            <a:t>70.92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−6.75</m:t>
                                </m:r>
                              </m:oMath>
                            </m:oMathPara>
                          </a14:m>
                          <a:endParaRPr dirty="0"/>
                        </a:p>
                      </a:txBody>
                      <a:tcPr/>
                    </a:tc>
                    <a:extLst>
                      <a:ext uri="{0D108BD9-81ED-4DB2-BD59-A6C34878D82A}">
                        <a16:rowId xmlns:a16="http://schemas.microsoft.com/office/drawing/2014/main" val="10011"/>
                      </a:ext>
                    </a:extLst>
                  </a:tr>
                </a:tbl>
              </a:graphicData>
            </a:graphic>
          </p:graphicFrame>
        </mc:Choice>
        <mc:Fallback xmlns="">
          <p:graphicFrame>
            <p:nvGraphicFramePr>
              <p:cNvPr id="3" name="Table Placeholder 2" descr="A three column table showing &quot;Before&quot; values (x), &quot;After&quot; values (y), and the paired difference d equals y sub i minus x sub i  for 10 data points. &#10;The data is as follows:&#10;Row 1: x is 75.83, y is 72 .13, d is negative 3.70,&#10;Row 2: x is 80.12, y is 73.87, d is negative 6.25,&#10;Row 3: x is 65.41, y is 66.09, d is 0.68,&#10;Row 4: x is 70.03, y is 68.43, d is negative 1.60,&#10;Row 5: x is 73.91, y is 71.45, d is negative 2.46,&#10;Row 6: x is 76.02, y is 73.67, d is negative 2.35,&#10;Row 7: x is 75.10, y is 70.19, d is negative 4.91,&#10;Row 8: x is 67.89, y is 65.34, d is negative 2.55,&#10;Row 9: x is 81.12, y is 75.31, d is negative 5.81,&#10;Row 10: x is 77.67, y is 70.92, d is negative 6.75.&#10;The table highlights the difference between &quot;Before&quot; and &quot;After&quot; values, showing mostly negative differences, indicating a decrease in the &quot;After&quot; values compared to &quot;Before."/>
              <p:cNvGraphicFramePr>
                <a:graphicFrameLocks noGrp="1"/>
              </p:cNvGraphicFramePr>
              <p:nvPr>
                <p:ph type="tbl" sz="quarter" idx="10"/>
                <p:extLst>
                  <p:ext uri="{D42A27DB-BD31-4B8C-83A1-F6EECF244321}">
                    <p14:modId xmlns:p14="http://schemas.microsoft.com/office/powerpoint/2010/main" val="1098635275"/>
                  </p:ext>
                </p:extLst>
              </p:nvPr>
            </p:nvGraphicFramePr>
            <p:xfrm>
              <a:off x="457200" y="1600200"/>
              <a:ext cx="8229600" cy="4079240"/>
            </p:xfrm>
            <a:graphic>
              <a:graphicData uri="http://schemas.openxmlformats.org/drawingml/2006/table">
                <a:tbl>
                  <a:tblPr firstRow="1" bandRow="1">
                    <a:tableStyleId>{5940675A-B579-460E-94D1-54222C63F5DA}</a:tableStyleId>
                  </a:tblPr>
                  <a:tblGrid>
                    <a:gridCol w="1752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370840">
                    <a:tc>
                      <a:txBody>
                        <a:bodyPr/>
                        <a:lstStyle/>
                        <a:p>
                          <a:endParaRPr lang="en-US"/>
                        </a:p>
                      </a:txBody>
                      <a:tcPr>
                        <a:blipFill>
                          <a:blip r:embed="rId2"/>
                          <a:stretch>
                            <a:fillRect l="-694" t="-8197" r="-369792" b="-1022951"/>
                          </a:stretch>
                        </a:blipFill>
                      </a:tcPr>
                    </a:tc>
                    <a:tc>
                      <a:txBody>
                        <a:bodyPr/>
                        <a:lstStyle/>
                        <a:p>
                          <a:endParaRPr lang="en-US"/>
                        </a:p>
                      </a:txBody>
                      <a:tcPr>
                        <a:blipFill>
                          <a:blip r:embed="rId2"/>
                          <a:stretch>
                            <a:fillRect l="-89231" t="-8197" r="-227692" b="-1022951"/>
                          </a:stretch>
                        </a:blipFill>
                      </a:tcPr>
                    </a:tc>
                    <a:tc>
                      <a:txBody>
                        <a:bodyPr/>
                        <a:lstStyle/>
                        <a:p>
                          <a:endParaRPr lang="en-US"/>
                        </a:p>
                      </a:txBody>
                      <a:tcPr>
                        <a:blipFill>
                          <a:blip r:embed="rId2"/>
                          <a:stretch>
                            <a:fillRect l="-83446" t="-8197" r="-407" b="-1022951"/>
                          </a:stretch>
                        </a:blipFill>
                      </a:tcPr>
                    </a:tc>
                    <a:extLst>
                      <a:ext uri="{0D108BD9-81ED-4DB2-BD59-A6C34878D82A}">
                        <a16:rowId xmlns:a16="http://schemas.microsoft.com/office/drawing/2014/main" val="10001"/>
                      </a:ext>
                    </a:extLst>
                  </a:tr>
                  <a:tr h="370840">
                    <a:tc>
                      <a:txBody>
                        <a:bodyPr/>
                        <a:lstStyle/>
                        <a:p>
                          <a:pPr algn="ctr"/>
                          <a:r>
                            <a:rPr sz="1800" dirty="0"/>
                            <a:t>75.83</a:t>
                          </a:r>
                          <a:endParaRPr sz="1800" dirty="0">
                            <a:latin typeface="Cambria Math"/>
                          </a:endParaRPr>
                        </a:p>
                      </a:txBody>
                      <a:tcPr/>
                    </a:tc>
                    <a:tc>
                      <a:txBody>
                        <a:bodyPr/>
                        <a:lstStyle/>
                        <a:p>
                          <a:pPr algn="ctr"/>
                          <a:r>
                            <a:rPr sz="1800"/>
                            <a:t>72.13</a:t>
                          </a:r>
                          <a:endParaRPr sz="1800">
                            <a:latin typeface="Cambria Math"/>
                          </a:endParaRPr>
                        </a:p>
                      </a:txBody>
                      <a:tcPr/>
                    </a:tc>
                    <a:tc>
                      <a:txBody>
                        <a:bodyPr/>
                        <a:lstStyle/>
                        <a:p>
                          <a:endParaRPr lang="en-US"/>
                        </a:p>
                      </a:txBody>
                      <a:tcPr>
                        <a:blipFill>
                          <a:blip r:embed="rId2"/>
                          <a:stretch>
                            <a:fillRect l="-83446" t="-108197" r="-407" b="-922951"/>
                          </a:stretch>
                        </a:blipFill>
                      </a:tcPr>
                    </a:tc>
                    <a:extLst>
                      <a:ext uri="{0D108BD9-81ED-4DB2-BD59-A6C34878D82A}">
                        <a16:rowId xmlns:a16="http://schemas.microsoft.com/office/drawing/2014/main" val="10002"/>
                      </a:ext>
                    </a:extLst>
                  </a:tr>
                  <a:tr h="370840">
                    <a:tc>
                      <a:txBody>
                        <a:bodyPr/>
                        <a:lstStyle/>
                        <a:p>
                          <a:pPr algn="ctr"/>
                          <a:r>
                            <a:rPr sz="1800"/>
                            <a:t>80.12</a:t>
                          </a:r>
                          <a:endParaRPr sz="1800">
                            <a:latin typeface="Cambria Math"/>
                          </a:endParaRPr>
                        </a:p>
                      </a:txBody>
                      <a:tcPr/>
                    </a:tc>
                    <a:tc>
                      <a:txBody>
                        <a:bodyPr/>
                        <a:lstStyle/>
                        <a:p>
                          <a:pPr algn="ctr"/>
                          <a:r>
                            <a:rPr sz="1800" dirty="0"/>
                            <a:t>73.87</a:t>
                          </a:r>
                          <a:endParaRPr sz="1800" dirty="0">
                            <a:latin typeface="Cambria Math"/>
                          </a:endParaRPr>
                        </a:p>
                      </a:txBody>
                      <a:tcPr/>
                    </a:tc>
                    <a:tc>
                      <a:txBody>
                        <a:bodyPr/>
                        <a:lstStyle/>
                        <a:p>
                          <a:endParaRPr lang="en-US"/>
                        </a:p>
                      </a:txBody>
                      <a:tcPr>
                        <a:blipFill>
                          <a:blip r:embed="rId2"/>
                          <a:stretch>
                            <a:fillRect l="-83446" t="-208197" r="-407" b="-822951"/>
                          </a:stretch>
                        </a:blipFill>
                      </a:tcPr>
                    </a:tc>
                    <a:extLst>
                      <a:ext uri="{0D108BD9-81ED-4DB2-BD59-A6C34878D82A}">
                        <a16:rowId xmlns:a16="http://schemas.microsoft.com/office/drawing/2014/main" val="10003"/>
                      </a:ext>
                    </a:extLst>
                  </a:tr>
                  <a:tr h="370840">
                    <a:tc>
                      <a:txBody>
                        <a:bodyPr/>
                        <a:lstStyle/>
                        <a:p>
                          <a:pPr algn="ctr"/>
                          <a:r>
                            <a:rPr sz="1800"/>
                            <a:t>65.41</a:t>
                          </a:r>
                          <a:endParaRPr sz="1800">
                            <a:latin typeface="Cambria Math"/>
                          </a:endParaRPr>
                        </a:p>
                      </a:txBody>
                      <a:tcPr/>
                    </a:tc>
                    <a:tc>
                      <a:txBody>
                        <a:bodyPr/>
                        <a:lstStyle/>
                        <a:p>
                          <a:pPr algn="ctr"/>
                          <a:r>
                            <a:rPr sz="1800" dirty="0"/>
                            <a:t>66.09</a:t>
                          </a:r>
                          <a:endParaRPr sz="1800" dirty="0">
                            <a:latin typeface="Cambria Math"/>
                          </a:endParaRPr>
                        </a:p>
                      </a:txBody>
                      <a:tcPr/>
                    </a:tc>
                    <a:tc>
                      <a:txBody>
                        <a:bodyPr/>
                        <a:lstStyle/>
                        <a:p>
                          <a:pPr algn="ctr"/>
                          <a:r>
                            <a:rPr sz="1800" dirty="0"/>
                            <a:t>0.68</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70.03</a:t>
                          </a:r>
                          <a:endParaRPr sz="1800">
                            <a:latin typeface="Cambria Math"/>
                          </a:endParaRPr>
                        </a:p>
                      </a:txBody>
                      <a:tcPr/>
                    </a:tc>
                    <a:tc>
                      <a:txBody>
                        <a:bodyPr/>
                        <a:lstStyle/>
                        <a:p>
                          <a:pPr algn="ctr"/>
                          <a:r>
                            <a:rPr sz="1800"/>
                            <a:t>68.43</a:t>
                          </a:r>
                          <a:endParaRPr sz="1800">
                            <a:latin typeface="Cambria Math"/>
                          </a:endParaRPr>
                        </a:p>
                      </a:txBody>
                      <a:tcPr/>
                    </a:tc>
                    <a:tc>
                      <a:txBody>
                        <a:bodyPr/>
                        <a:lstStyle/>
                        <a:p>
                          <a:endParaRPr lang="en-US"/>
                        </a:p>
                      </a:txBody>
                      <a:tcPr>
                        <a:blipFill>
                          <a:blip r:embed="rId2"/>
                          <a:stretch>
                            <a:fillRect l="-83446" t="-408197" r="-407" b="-622951"/>
                          </a:stretch>
                        </a:blipFill>
                      </a:tcPr>
                    </a:tc>
                    <a:extLst>
                      <a:ext uri="{0D108BD9-81ED-4DB2-BD59-A6C34878D82A}">
                        <a16:rowId xmlns:a16="http://schemas.microsoft.com/office/drawing/2014/main" val="10005"/>
                      </a:ext>
                    </a:extLst>
                  </a:tr>
                  <a:tr h="370840">
                    <a:tc>
                      <a:txBody>
                        <a:bodyPr/>
                        <a:lstStyle/>
                        <a:p>
                          <a:pPr algn="ctr"/>
                          <a:r>
                            <a:rPr sz="1800"/>
                            <a:t>73.91</a:t>
                          </a:r>
                          <a:endParaRPr sz="1800">
                            <a:latin typeface="Cambria Math"/>
                          </a:endParaRPr>
                        </a:p>
                      </a:txBody>
                      <a:tcPr/>
                    </a:tc>
                    <a:tc>
                      <a:txBody>
                        <a:bodyPr/>
                        <a:lstStyle/>
                        <a:p>
                          <a:pPr algn="ctr"/>
                          <a:r>
                            <a:rPr sz="1800"/>
                            <a:t>71.45</a:t>
                          </a:r>
                          <a:endParaRPr sz="1800">
                            <a:latin typeface="Cambria Math"/>
                          </a:endParaRPr>
                        </a:p>
                      </a:txBody>
                      <a:tcPr/>
                    </a:tc>
                    <a:tc>
                      <a:txBody>
                        <a:bodyPr/>
                        <a:lstStyle/>
                        <a:p>
                          <a:endParaRPr lang="en-US"/>
                        </a:p>
                      </a:txBody>
                      <a:tcPr>
                        <a:blipFill>
                          <a:blip r:embed="rId2"/>
                          <a:stretch>
                            <a:fillRect l="-83446" t="-516667" r="-407" b="-533333"/>
                          </a:stretch>
                        </a:blipFill>
                      </a:tcPr>
                    </a:tc>
                    <a:extLst>
                      <a:ext uri="{0D108BD9-81ED-4DB2-BD59-A6C34878D82A}">
                        <a16:rowId xmlns:a16="http://schemas.microsoft.com/office/drawing/2014/main" val="10006"/>
                      </a:ext>
                    </a:extLst>
                  </a:tr>
                  <a:tr h="370840">
                    <a:tc>
                      <a:txBody>
                        <a:bodyPr/>
                        <a:lstStyle/>
                        <a:p>
                          <a:pPr algn="ctr"/>
                          <a:r>
                            <a:rPr sz="1800"/>
                            <a:t>76.02</a:t>
                          </a:r>
                          <a:endParaRPr sz="1800">
                            <a:latin typeface="Cambria Math"/>
                          </a:endParaRPr>
                        </a:p>
                      </a:txBody>
                      <a:tcPr/>
                    </a:tc>
                    <a:tc>
                      <a:txBody>
                        <a:bodyPr/>
                        <a:lstStyle/>
                        <a:p>
                          <a:pPr algn="ctr"/>
                          <a:r>
                            <a:rPr sz="1800"/>
                            <a:t>73.67</a:t>
                          </a:r>
                          <a:endParaRPr sz="1800">
                            <a:latin typeface="Cambria Math"/>
                          </a:endParaRPr>
                        </a:p>
                      </a:txBody>
                      <a:tcPr/>
                    </a:tc>
                    <a:tc>
                      <a:txBody>
                        <a:bodyPr/>
                        <a:lstStyle/>
                        <a:p>
                          <a:endParaRPr lang="en-US"/>
                        </a:p>
                      </a:txBody>
                      <a:tcPr>
                        <a:blipFill>
                          <a:blip r:embed="rId2"/>
                          <a:stretch>
                            <a:fillRect l="-83446" t="-606557" r="-407" b="-424590"/>
                          </a:stretch>
                        </a:blipFill>
                      </a:tcPr>
                    </a:tc>
                    <a:extLst>
                      <a:ext uri="{0D108BD9-81ED-4DB2-BD59-A6C34878D82A}">
                        <a16:rowId xmlns:a16="http://schemas.microsoft.com/office/drawing/2014/main" val="10007"/>
                      </a:ext>
                    </a:extLst>
                  </a:tr>
                  <a:tr h="370840">
                    <a:tc>
                      <a:txBody>
                        <a:bodyPr/>
                        <a:lstStyle/>
                        <a:p>
                          <a:pPr algn="ctr"/>
                          <a:r>
                            <a:rPr sz="1800"/>
                            <a:t>75.10</a:t>
                          </a:r>
                          <a:endParaRPr sz="1800">
                            <a:latin typeface="Cambria Math"/>
                          </a:endParaRPr>
                        </a:p>
                      </a:txBody>
                      <a:tcPr/>
                    </a:tc>
                    <a:tc>
                      <a:txBody>
                        <a:bodyPr/>
                        <a:lstStyle/>
                        <a:p>
                          <a:pPr algn="ctr"/>
                          <a:r>
                            <a:rPr sz="1800"/>
                            <a:t>70.19</a:t>
                          </a:r>
                          <a:endParaRPr sz="1800">
                            <a:latin typeface="Cambria Math"/>
                          </a:endParaRPr>
                        </a:p>
                      </a:txBody>
                      <a:tcPr/>
                    </a:tc>
                    <a:tc>
                      <a:txBody>
                        <a:bodyPr/>
                        <a:lstStyle/>
                        <a:p>
                          <a:endParaRPr lang="en-US"/>
                        </a:p>
                      </a:txBody>
                      <a:tcPr>
                        <a:blipFill>
                          <a:blip r:embed="rId2"/>
                          <a:stretch>
                            <a:fillRect l="-83446" t="-706557" r="-407" b="-324590"/>
                          </a:stretch>
                        </a:blipFill>
                      </a:tcPr>
                    </a:tc>
                    <a:extLst>
                      <a:ext uri="{0D108BD9-81ED-4DB2-BD59-A6C34878D82A}">
                        <a16:rowId xmlns:a16="http://schemas.microsoft.com/office/drawing/2014/main" val="10008"/>
                      </a:ext>
                    </a:extLst>
                  </a:tr>
                  <a:tr h="370840">
                    <a:tc>
                      <a:txBody>
                        <a:bodyPr/>
                        <a:lstStyle/>
                        <a:p>
                          <a:pPr algn="ctr"/>
                          <a:r>
                            <a:rPr sz="1800"/>
                            <a:t>67.89</a:t>
                          </a:r>
                          <a:endParaRPr sz="1800">
                            <a:latin typeface="Cambria Math"/>
                          </a:endParaRPr>
                        </a:p>
                      </a:txBody>
                      <a:tcPr/>
                    </a:tc>
                    <a:tc>
                      <a:txBody>
                        <a:bodyPr/>
                        <a:lstStyle/>
                        <a:p>
                          <a:pPr algn="ctr"/>
                          <a:r>
                            <a:rPr sz="1800"/>
                            <a:t>65.34</a:t>
                          </a:r>
                          <a:endParaRPr sz="1800">
                            <a:latin typeface="Cambria Math"/>
                          </a:endParaRPr>
                        </a:p>
                      </a:txBody>
                      <a:tcPr/>
                    </a:tc>
                    <a:tc>
                      <a:txBody>
                        <a:bodyPr/>
                        <a:lstStyle/>
                        <a:p>
                          <a:endParaRPr lang="en-US"/>
                        </a:p>
                      </a:txBody>
                      <a:tcPr>
                        <a:blipFill>
                          <a:blip r:embed="rId2"/>
                          <a:stretch>
                            <a:fillRect l="-83446" t="-806557" r="-407" b="-224590"/>
                          </a:stretch>
                        </a:blipFill>
                      </a:tcPr>
                    </a:tc>
                    <a:extLst>
                      <a:ext uri="{0D108BD9-81ED-4DB2-BD59-A6C34878D82A}">
                        <a16:rowId xmlns:a16="http://schemas.microsoft.com/office/drawing/2014/main" val="10009"/>
                      </a:ext>
                    </a:extLst>
                  </a:tr>
                  <a:tr h="370840">
                    <a:tc>
                      <a:txBody>
                        <a:bodyPr/>
                        <a:lstStyle/>
                        <a:p>
                          <a:pPr algn="ctr"/>
                          <a:r>
                            <a:rPr sz="1800"/>
                            <a:t>81.12</a:t>
                          </a:r>
                          <a:endParaRPr sz="1800">
                            <a:latin typeface="Cambria Math"/>
                          </a:endParaRPr>
                        </a:p>
                      </a:txBody>
                      <a:tcPr/>
                    </a:tc>
                    <a:tc>
                      <a:txBody>
                        <a:bodyPr/>
                        <a:lstStyle/>
                        <a:p>
                          <a:pPr algn="ctr"/>
                          <a:r>
                            <a:rPr sz="1800"/>
                            <a:t>75.31</a:t>
                          </a:r>
                          <a:endParaRPr sz="1800">
                            <a:latin typeface="Cambria Math"/>
                          </a:endParaRPr>
                        </a:p>
                      </a:txBody>
                      <a:tcPr/>
                    </a:tc>
                    <a:tc>
                      <a:txBody>
                        <a:bodyPr/>
                        <a:lstStyle/>
                        <a:p>
                          <a:endParaRPr lang="en-US"/>
                        </a:p>
                      </a:txBody>
                      <a:tcPr>
                        <a:blipFill>
                          <a:blip r:embed="rId2"/>
                          <a:stretch>
                            <a:fillRect l="-83446" t="-906557" r="-407" b="-124590"/>
                          </a:stretch>
                        </a:blipFill>
                      </a:tcPr>
                    </a:tc>
                    <a:extLst>
                      <a:ext uri="{0D108BD9-81ED-4DB2-BD59-A6C34878D82A}">
                        <a16:rowId xmlns:a16="http://schemas.microsoft.com/office/drawing/2014/main" val="10010"/>
                      </a:ext>
                    </a:extLst>
                  </a:tr>
                  <a:tr h="370840">
                    <a:tc>
                      <a:txBody>
                        <a:bodyPr/>
                        <a:lstStyle/>
                        <a:p>
                          <a:pPr algn="ctr"/>
                          <a:r>
                            <a:rPr sz="1800"/>
                            <a:t>77.67</a:t>
                          </a:r>
                          <a:endParaRPr sz="1800">
                            <a:latin typeface="Cambria Math"/>
                          </a:endParaRPr>
                        </a:p>
                      </a:txBody>
                      <a:tcPr/>
                    </a:tc>
                    <a:tc>
                      <a:txBody>
                        <a:bodyPr/>
                        <a:lstStyle/>
                        <a:p>
                          <a:pPr algn="ctr"/>
                          <a:r>
                            <a:rPr sz="1800"/>
                            <a:t>70.92</a:t>
                          </a:r>
                          <a:endParaRPr sz="1800">
                            <a:latin typeface="Cambria Math"/>
                          </a:endParaRPr>
                        </a:p>
                      </a:txBody>
                      <a:tcPr/>
                    </a:tc>
                    <a:tc>
                      <a:txBody>
                        <a:bodyPr/>
                        <a:lstStyle/>
                        <a:p>
                          <a:endParaRPr lang="en-US"/>
                        </a:p>
                      </a:txBody>
                      <a:tcPr>
                        <a:blipFill>
                          <a:blip r:embed="rId2"/>
                          <a:stretch>
                            <a:fillRect l="-83446" t="-1006557" r="-407" b="-24590"/>
                          </a:stretch>
                        </a:blipFill>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lang="en-US" sz="2000" dirty="0"/>
              <a:t> </a:t>
            </a:r>
            <a:r>
              <a:rPr lang="el-GR" sz="1800" i="1" dirty="0"/>
              <a:t>σ</a:t>
            </a:r>
            <a:r>
              <a:rPr lang="en-US" sz="1800" i="1" dirty="0"/>
              <a:t> </a:t>
            </a:r>
            <a:r>
              <a:rPr sz="2000" dirty="0"/>
              <a:t>Unknown)</a:t>
            </a:r>
            <a:r>
              <a:rPr lang="en-US" sz="2000" baseline="-25000" dirty="0"/>
              <a:t>7</a:t>
            </a:r>
            <a:endParaRPr sz="2000" dirty="0"/>
          </a:p>
        </p:txBody>
      </p:sp>
      <p:sp>
        <p:nvSpPr>
          <p:cNvPr id="3" name="Text Placeholder 2"/>
          <p:cNvSpPr>
            <a:spLocks noGrp="1"/>
          </p:cNvSpPr>
          <p:nvPr>
            <p:ph type="body" sz="quarter" idx="10"/>
          </p:nvPr>
        </p:nvSpPr>
        <p:spPr/>
        <p:txBody>
          <a:bodyPr>
            <a:normAutofit/>
          </a:bodyPr>
          <a:lstStyle/>
          <a:p>
            <a:pPr>
              <a:defRPr b="1"/>
            </a:pPr>
            <a:r>
              <a:rPr sz="1800" dirty="0"/>
              <a:t>Tables:</a:t>
            </a:r>
          </a:p>
          <a:p>
            <a:pPr>
              <a:defRPr sz="2800"/>
            </a:pPr>
            <a:r>
              <a:rPr sz="1800" dirty="0"/>
              <a:t>If you are using the critical </a:t>
            </a:r>
            <a:r>
              <a:rPr lang="en-US" sz="1800" i="1" dirty="0"/>
              <a:t>t</a:t>
            </a:r>
            <a:r>
              <a:rPr sz="1800" dirty="0"/>
              <a:t>-values table to determine the rejection region, you need to calculate the value of the </a:t>
            </a:r>
            <a:r>
              <a:rPr lang="en-US" sz="1800" i="1" dirty="0"/>
              <a:t>t</a:t>
            </a:r>
            <a:r>
              <a:rPr sz="1800" dirty="0"/>
              <a:t>-test statistic using the mean and standard deviation of the paired differences which we just found.</a:t>
            </a:r>
          </a:p>
          <a:p>
            <a:pPr>
              <a:defRPr sz="2800"/>
            </a:pPr>
            <a:r>
              <a:rPr sz="1800" dirty="0"/>
              <a:t>The mean of these paired differences is</a:t>
            </a:r>
            <a:endParaRPr lang="en-US" sz="1800" dirty="0"/>
          </a:p>
        </p:txBody>
      </p:sp>
      <p:pic>
        <p:nvPicPr>
          <p:cNvPr id="9" name="Picture 8" descr="d bar equals negative 3.57.">
            <a:extLst>
              <a:ext uri="{FF2B5EF4-FFF2-40B4-BE49-F238E27FC236}">
                <a16:creationId xmlns:a16="http://schemas.microsoft.com/office/drawing/2014/main" id="{34CF0A05-A3D6-1E34-91C6-1B184E02BD5A}"/>
              </a:ext>
            </a:extLst>
          </p:cNvPr>
          <p:cNvPicPr>
            <a:picLocks noChangeAspect="1"/>
          </p:cNvPicPr>
          <p:nvPr/>
        </p:nvPicPr>
        <p:blipFill>
          <a:blip r:embed="rId2"/>
          <a:stretch>
            <a:fillRect/>
          </a:stretch>
        </p:blipFill>
        <p:spPr>
          <a:xfrm>
            <a:off x="4267200" y="2225689"/>
            <a:ext cx="1000125" cy="295275"/>
          </a:xfrm>
          <a:prstGeom prst="rect">
            <a:avLst/>
          </a:prstGeom>
        </p:spPr>
      </p:pic>
      <p:sp>
        <p:nvSpPr>
          <p:cNvPr id="11" name="TextBox 10">
            <a:extLst>
              <a:ext uri="{FF2B5EF4-FFF2-40B4-BE49-F238E27FC236}">
                <a16:creationId xmlns:a16="http://schemas.microsoft.com/office/drawing/2014/main" id="{54485C13-6576-A738-1577-0575277D5A4F}"/>
              </a:ext>
            </a:extLst>
          </p:cNvPr>
          <p:cNvSpPr txBox="1"/>
          <p:nvPr/>
        </p:nvSpPr>
        <p:spPr>
          <a:xfrm>
            <a:off x="457200" y="2514600"/>
            <a:ext cx="8226552" cy="646331"/>
          </a:xfrm>
          <a:prstGeom prst="rect">
            <a:avLst/>
          </a:prstGeom>
          <a:noFill/>
        </p:spPr>
        <p:txBody>
          <a:bodyPr wrap="square">
            <a:spAutoFit/>
          </a:bodyPr>
          <a:lstStyle/>
          <a:p>
            <a:pPr>
              <a:defRPr sz="2800"/>
            </a:pPr>
            <a:r>
              <a:rPr lang="en-US" sz="1800" dirty="0"/>
              <a:t>and the sample standard deviation, </a:t>
            </a:r>
            <a:r>
              <a:rPr lang="en-US" sz="1800" i="1" dirty="0" err="1"/>
              <a:t>s</a:t>
            </a:r>
            <a:r>
              <a:rPr lang="en-US" sz="1800" i="1" baseline="-25000" dirty="0" err="1"/>
              <a:t>d</a:t>
            </a:r>
            <a:r>
              <a:rPr lang="en-US" sz="1800" dirty="0"/>
              <a:t>, is approximately 2.352993. Substituting these values into the formula for the test statistic, we obtain the following.</a:t>
            </a:r>
          </a:p>
        </p:txBody>
      </p:sp>
      <p:pic>
        <p:nvPicPr>
          <p:cNvPr id="16" name="Picture 15" descr="t equals open parenthesis d bar minus mu sub d close parenthesis divided by open parentheses s sub d over the square root of n close parentheses, which equals open parenthesis negative 3.57 minus open parenthesis negative 5 close parenthesis close parenthesis divided by open parenthesis 2.352993 divided by the square root of 10 close parenthesis, which is approximately 1.922.">
            <a:extLst>
              <a:ext uri="{FF2B5EF4-FFF2-40B4-BE49-F238E27FC236}">
                <a16:creationId xmlns:a16="http://schemas.microsoft.com/office/drawing/2014/main" id="{EBB56497-9F86-34AB-4722-F4190125D43D}"/>
              </a:ext>
            </a:extLst>
          </p:cNvPr>
          <p:cNvPicPr>
            <a:picLocks noChangeAspect="1"/>
          </p:cNvPicPr>
          <p:nvPr/>
        </p:nvPicPr>
        <p:blipFill>
          <a:blip r:embed="rId3"/>
          <a:stretch>
            <a:fillRect/>
          </a:stretch>
        </p:blipFill>
        <p:spPr>
          <a:xfrm>
            <a:off x="3184588" y="3282377"/>
            <a:ext cx="2771775" cy="1447800"/>
          </a:xfrm>
          <a:prstGeom prst="rect">
            <a:avLst/>
          </a:prstGeom>
        </p:spPr>
      </p:pic>
      <p:sp>
        <p:nvSpPr>
          <p:cNvPr id="6" name="TextBox 5">
            <a:extLst>
              <a:ext uri="{FF2B5EF4-FFF2-40B4-BE49-F238E27FC236}">
                <a16:creationId xmlns:a16="http://schemas.microsoft.com/office/drawing/2014/main" id="{CDBC5E26-7798-4063-816D-BEB83A871B03}"/>
              </a:ext>
            </a:extLst>
          </p:cNvPr>
          <p:cNvSpPr txBox="1"/>
          <p:nvPr/>
        </p:nvSpPr>
        <p:spPr>
          <a:xfrm>
            <a:off x="460248" y="4876800"/>
            <a:ext cx="8226552" cy="923330"/>
          </a:xfrm>
          <a:prstGeom prst="rect">
            <a:avLst/>
          </a:prstGeom>
          <a:noFill/>
        </p:spPr>
        <p:txBody>
          <a:bodyPr wrap="square">
            <a:spAutoFit/>
          </a:bodyPr>
          <a:lstStyle/>
          <a:p>
            <a:pPr>
              <a:defRPr sz="2800"/>
            </a:pPr>
            <a:r>
              <a:rPr lang="en-IN" sz="1800" dirty="0"/>
              <a:t>Note that, in the previous formula, </a:t>
            </a:r>
            <a:r>
              <a:rPr lang="el-GR" sz="1800" i="1" dirty="0">
                <a:ea typeface="Calibri" panose="020F0502020204030204" pitchFamily="34" charset="0"/>
                <a:cs typeface="Calibri" panose="020F0502020204030204" pitchFamily="34" charset="0"/>
              </a:rPr>
              <a:t>μ</a:t>
            </a:r>
            <a:r>
              <a:rPr lang="el-GR" sz="100" i="1" dirty="0">
                <a:ea typeface="Calibri" panose="020F0502020204030204" pitchFamily="34" charset="0"/>
                <a:cs typeface="Calibri" panose="020F0502020204030204" pitchFamily="34" charset="0"/>
              </a:rPr>
              <a:t> </a:t>
            </a:r>
            <a:r>
              <a:rPr lang="en-US" sz="1800" i="1" baseline="-25000" dirty="0"/>
              <a:t>d</a:t>
            </a:r>
            <a:r>
              <a:rPr lang="en-IN" sz="1800" dirty="0"/>
              <a:t>= −5</a:t>
            </a:r>
            <a:r>
              <a:rPr lang="ar-AE" sz="1800" dirty="0"/>
              <a:t> </a:t>
            </a:r>
            <a:r>
              <a:rPr lang="en-IN" sz="1800" dirty="0"/>
              <a:t>because the hypothesized mean of the paired differences for the population data is −5. This is indicated in the statement of the null hypothesis, </a:t>
            </a:r>
            <a:r>
              <a:rPr lang="en-IN" sz="1800" i="1" dirty="0"/>
              <a:t>H</a:t>
            </a:r>
            <a:r>
              <a:rPr lang="en-IN" sz="1800" baseline="-25000" dirty="0"/>
              <a:t>0</a:t>
            </a:r>
            <a:r>
              <a:rPr lang="ar-AE" sz="18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a:t>
            </a:r>
          </a:p>
        </p:txBody>
      </p:sp>
      <p:sp>
        <p:nvSpPr>
          <p:cNvPr id="3" name="Text Placeholder 2"/>
          <p:cNvSpPr>
            <a:spLocks noGrp="1"/>
          </p:cNvSpPr>
          <p:nvPr>
            <p:ph type="body" sz="quarter" idx="10"/>
          </p:nvPr>
        </p:nvSpPr>
        <p:spPr>
          <a:xfrm>
            <a:off x="457200" y="1082078"/>
            <a:ext cx="8229600" cy="2727922"/>
          </a:xfrm>
        </p:spPr>
        <p:txBody>
          <a:bodyPr>
            <a:normAutofit/>
          </a:bodyPr>
          <a:lstStyle/>
          <a:p>
            <a:r>
              <a:rPr dirty="0"/>
              <a:t>The hypothesis test for the differences between dependent samples can be performed on the TI-83/84 Plus calculator using the </a:t>
            </a:r>
            <a:r>
              <a:rPr b="1" dirty="0"/>
              <a:t>T-Test</a:t>
            </a:r>
            <a:r>
              <a:rPr dirty="0"/>
              <a:t> function. For instructions, please visit stat.hawkeslearning.com and navigate to </a:t>
            </a:r>
            <a:r>
              <a:rPr b="1" dirty="0"/>
              <a:t>Technology Instructions </a:t>
            </a:r>
            <a:r>
              <a:rPr lang="en-US" b="1" dirty="0"/>
              <a:t>→</a:t>
            </a:r>
            <a:r>
              <a:rPr b="1" dirty="0"/>
              <a:t> Hypothesis Testing </a:t>
            </a:r>
            <a:r>
              <a:rPr lang="en-US" b="1" dirty="0"/>
              <a:t>→</a:t>
            </a:r>
            <a:r>
              <a:rPr b="1" dirty="0"/>
              <a:t> Paired Difference</a:t>
            </a:r>
            <a:r>
              <a:rPr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p>
        </p:txBody>
      </p:sp>
      <p:sp>
        <p:nvSpPr>
          <p:cNvPr id="3" name="Text Placeholder 2"/>
          <p:cNvSpPr>
            <a:spLocks noGrp="1"/>
          </p:cNvSpPr>
          <p:nvPr>
            <p:ph type="body" sz="quarter" idx="10"/>
          </p:nvPr>
        </p:nvSpPr>
        <p:spPr>
          <a:xfrm>
            <a:off x="457200" y="1082078"/>
            <a:ext cx="8229600" cy="594322"/>
          </a:xfrm>
        </p:spPr>
        <p:txBody>
          <a:bodyPr>
            <a:normAutofit/>
          </a:bodyPr>
          <a:lstStyle/>
          <a:p>
            <a:r>
              <a:rPr sz="2800" dirty="0"/>
              <a:t>Recall section 9.3 for more explanation on paired data.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lang="en-US" sz="2000" dirty="0"/>
              <a:t> </a:t>
            </a:r>
            <a:r>
              <a:rPr lang="el-GR" sz="1800" i="1" dirty="0"/>
              <a:t>σ</a:t>
            </a:r>
            <a:r>
              <a:rPr lang="en-US" sz="1800" i="1" dirty="0"/>
              <a:t> </a:t>
            </a:r>
            <a:r>
              <a:rPr sz="2000" dirty="0"/>
              <a:t>Unknown)</a:t>
            </a:r>
            <a:r>
              <a:rPr lang="en-US" sz="2000" baseline="-25000" dirty="0"/>
              <a:t>8</a:t>
            </a:r>
            <a:endParaRPr sz="2000" dirty="0"/>
          </a:p>
        </p:txBody>
      </p:sp>
      <p:sp>
        <p:nvSpPr>
          <p:cNvPr id="3" name="Text Placeholder 2"/>
          <p:cNvSpPr>
            <a:spLocks noGrp="1"/>
          </p:cNvSpPr>
          <p:nvPr>
            <p:ph type="body" sz="quarter" idx="10"/>
          </p:nvPr>
        </p:nvSpPr>
        <p:spPr/>
        <p:txBody>
          <a:bodyPr>
            <a:normAutofit fontScale="77500" lnSpcReduction="20000"/>
          </a:bodyPr>
          <a:lstStyle/>
          <a:p>
            <a:pPr>
              <a:defRPr b="1"/>
            </a:pPr>
            <a:r>
              <a:rPr sz="2800" dirty="0"/>
              <a:t>TI-83/84 Plus:</a:t>
            </a:r>
          </a:p>
          <a:p>
            <a:pPr>
              <a:defRPr sz="2800"/>
            </a:pPr>
            <a:r>
              <a:rPr sz="2800" dirty="0"/>
              <a:t>When using a TI-83/84 calculator, you do not need to first calculate the differences. The calculator will calculate these for us. Begin by entering the data into the lists on the calculator. Enter the </a:t>
            </a:r>
            <a:r>
              <a:rPr sz="2800" b="1" dirty="0"/>
              <a:t>before</a:t>
            </a:r>
            <a:r>
              <a:rPr sz="2800" dirty="0"/>
              <a:t> speeds in L1 and the </a:t>
            </a:r>
            <a:r>
              <a:rPr sz="2800" b="1" dirty="0"/>
              <a:t>after</a:t>
            </a:r>
            <a:r>
              <a:rPr sz="2800" dirty="0"/>
              <a:t> speeds in L2. Next, we want to calculate the paired differences in L3. To do so, highlight L3 and enter the formula L2−L1, which will subtract the values in L1 from the values in L2 and give us the paired differences we desire. We can now perform a </a:t>
            </a:r>
            <a:r>
              <a:rPr sz="2800" b="1" dirty="0"/>
              <a:t>one-sample</a:t>
            </a:r>
            <a:r>
              <a:rPr sz="2800" dirty="0"/>
              <a:t> </a:t>
            </a:r>
            <a:br>
              <a:rPr lang="en-US" sz="2800" dirty="0"/>
            </a:br>
            <a:r>
              <a:rPr lang="en-US" sz="2800" i="1" dirty="0"/>
              <a:t>t</a:t>
            </a:r>
            <a:r>
              <a:rPr sz="2800" dirty="0"/>
              <a:t>-test using the paired differences as our raw data.</a:t>
            </a:r>
          </a:p>
          <a:p>
            <a:pPr>
              <a:defRPr sz="2800"/>
            </a:pPr>
            <a:r>
              <a:rPr sz="2800" dirty="0"/>
              <a:t>From the </a:t>
            </a:r>
            <a:r>
              <a:rPr sz="2800" b="1" dirty="0"/>
              <a:t>STAT </a:t>
            </a:r>
            <a:r>
              <a:rPr lang="en-US" b="1" dirty="0"/>
              <a:t>→</a:t>
            </a:r>
            <a:r>
              <a:rPr sz="2800" b="1" dirty="0"/>
              <a:t> TESTS</a:t>
            </a:r>
            <a:r>
              <a:rPr sz="2800" dirty="0"/>
              <a:t> menu, choose </a:t>
            </a:r>
            <a:r>
              <a:rPr sz="2800" b="1" dirty="0"/>
              <a:t>T-Test</a:t>
            </a:r>
            <a:r>
              <a:rPr sz="2800" dirty="0"/>
              <a:t>. Because we have the raw data here and not the summary statistics, choose the </a:t>
            </a:r>
            <a:r>
              <a:rPr sz="2800" b="1" dirty="0"/>
              <a:t>Data</a:t>
            </a:r>
            <a:r>
              <a:rPr sz="2800" dirty="0"/>
              <a:t> option. The claim is that the mean of the paired differences is greater than </a:t>
            </a:r>
            <a:r>
              <a:rPr lang="en-IN" sz="2800" dirty="0"/>
              <a:t>−5</a:t>
            </a:r>
            <a:r>
              <a:rPr sz="2800" dirty="0"/>
              <a:t>, so enter </a:t>
            </a:r>
            <a:r>
              <a:rPr sz="2800" b="1" dirty="0"/>
              <a:t>−5</a:t>
            </a:r>
            <a:r>
              <a:rPr sz="2800" dirty="0"/>
              <a:t> for </a:t>
            </a:r>
            <a:r>
              <a:rPr lang="en-IN" sz="2800" b="1" dirty="0"/>
              <a:t>µ0</a:t>
            </a:r>
            <a:r>
              <a:rPr sz="2800" dirty="0"/>
              <a:t>. The list we wish to perform the test on is the one with the differences in it, L3, and the frequency of the data (</a:t>
            </a:r>
            <a:r>
              <a:rPr sz="2800" b="1" dirty="0"/>
              <a:t>Freq</a:t>
            </a:r>
            <a:r>
              <a:rPr sz="2800" dirty="0"/>
              <a:t>) is the default value, which is 1. Because we have a right-tailed test, choose </a:t>
            </a:r>
            <a:r>
              <a:rPr lang="en-IN" sz="2800" b="1" dirty="0"/>
              <a:t>µ0</a:t>
            </a:r>
            <a:r>
              <a:rPr sz="2800" dirty="0"/>
              <a:t>. The </a:t>
            </a:r>
            <a:r>
              <a:rPr lang="en-US" sz="2800" dirty="0"/>
              <a:t>following </a:t>
            </a:r>
            <a:r>
              <a:rPr sz="2800" dirty="0"/>
              <a:t>screenshot shows the input. Choosing </a:t>
            </a:r>
            <a:r>
              <a:rPr sz="2800" b="1" dirty="0"/>
              <a:t>Calculate</a:t>
            </a:r>
            <a:r>
              <a:rPr sz="2800" dirty="0"/>
              <a:t> produces the following results.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9</a:t>
            </a:r>
            <a:endParaRPr sz="2000" dirty="0"/>
          </a:p>
        </p:txBody>
      </p:sp>
      <p:pic>
        <p:nvPicPr>
          <p:cNvPr id="5" name="Content Placeholder 4" descr="Calculator Screen of a T Test with the previous data entered as well as greater than mu naught selected">
            <a:extLst>
              <a:ext uri="{FF2B5EF4-FFF2-40B4-BE49-F238E27FC236}">
                <a16:creationId xmlns:a16="http://schemas.microsoft.com/office/drawing/2014/main" id="{63A2A3D5-B248-4BB3-A72C-38DBA0FE2DCF}"/>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10</a:t>
            </a:r>
            <a:endParaRPr sz="2000" dirty="0"/>
          </a:p>
        </p:txBody>
      </p:sp>
      <p:pic>
        <p:nvPicPr>
          <p:cNvPr id="5" name="Content Placeholder 4" descr="Calculator Screen of a T Test output as follows: mu is greater than negative 5, t equals 1.921831621, p equals .0434007135, x bar equals negative 3.57, S x equals 2.352993365, and n equals 10">
            <a:extLst>
              <a:ext uri="{FF2B5EF4-FFF2-40B4-BE49-F238E27FC236}">
                <a16:creationId xmlns:a16="http://schemas.microsoft.com/office/drawing/2014/main" id="{E517CF24-9619-4AA3-B988-2548ADFCF40D}"/>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11</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draw a conclusion.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12</a:t>
            </a:r>
            <a:endParaRPr sz="2000" dirty="0"/>
          </a:p>
        </p:txBody>
      </p:sp>
      <p:sp>
        <p:nvSpPr>
          <p:cNvPr id="3" name="Text Placeholder 2"/>
          <p:cNvSpPr>
            <a:spLocks noGrp="1"/>
          </p:cNvSpPr>
          <p:nvPr>
            <p:ph type="body" sz="quarter" idx="10"/>
          </p:nvPr>
        </p:nvSpPr>
        <p:spPr/>
        <p:txBody>
          <a:bodyPr>
            <a:normAutofit/>
          </a:bodyPr>
          <a:lstStyle/>
          <a:p>
            <a:pPr>
              <a:defRPr b="1"/>
            </a:pPr>
            <a:r>
              <a:rPr sz="2800" dirty="0"/>
              <a:t>Method 1: Rejection Regions</a:t>
            </a:r>
          </a:p>
          <a:p>
            <a:pPr>
              <a:defRPr sz="2800"/>
            </a:pPr>
            <a:r>
              <a:rPr sz="2800" dirty="0"/>
              <a:t>For the rejection region, we have </a:t>
            </a:r>
            <a:br>
              <a:rPr lang="en-US" sz="2800" dirty="0"/>
            </a:br>
            <a:r>
              <a:rPr lang="en-US" sz="2800" i="1" dirty="0"/>
              <a:t>df</a:t>
            </a:r>
            <a:r>
              <a:rPr lang="en-US" sz="2800" dirty="0"/>
              <a:t> = </a:t>
            </a:r>
            <a:r>
              <a:rPr lang="en-US" sz="2800" i="1" dirty="0"/>
              <a:t>n</a:t>
            </a:r>
            <a:r>
              <a:rPr lang="en-US" sz="2800" dirty="0"/>
              <a:t> − 1 = </a:t>
            </a:r>
            <a:r>
              <a:rPr lang="en-US" dirty="0"/>
              <a:t>10 − </a:t>
            </a:r>
            <a:r>
              <a:rPr lang="en-US" sz="2800" dirty="0"/>
              <a:t>1 = 9</a:t>
            </a:r>
            <a:r>
              <a:rPr sz="2800" dirty="0"/>
              <a:t>, which gives a critical value of</a:t>
            </a:r>
          </a:p>
        </p:txBody>
      </p:sp>
      <p:pic>
        <p:nvPicPr>
          <p:cNvPr id="9" name="Picture 8" descr="t sub 0.05 equals 1.833.">
            <a:extLst>
              <a:ext uri="{FF2B5EF4-FFF2-40B4-BE49-F238E27FC236}">
                <a16:creationId xmlns:a16="http://schemas.microsoft.com/office/drawing/2014/main" id="{2ABBDABE-0C3A-8A8C-370D-C2B6A2063DD0}"/>
              </a:ext>
            </a:extLst>
          </p:cNvPr>
          <p:cNvPicPr>
            <a:picLocks noChangeAspect="1"/>
          </p:cNvPicPr>
          <p:nvPr/>
        </p:nvPicPr>
        <p:blipFill>
          <a:blip r:embed="rId2"/>
          <a:stretch>
            <a:fillRect/>
          </a:stretch>
        </p:blipFill>
        <p:spPr>
          <a:xfrm>
            <a:off x="457200" y="2453148"/>
            <a:ext cx="1893351" cy="594424"/>
          </a:xfrm>
          <a:prstGeom prst="rect">
            <a:avLst/>
          </a:prstGeom>
        </p:spPr>
      </p:pic>
      <p:sp>
        <p:nvSpPr>
          <p:cNvPr id="5" name="TextBox 4">
            <a:extLst>
              <a:ext uri="{FF2B5EF4-FFF2-40B4-BE49-F238E27FC236}">
                <a16:creationId xmlns:a16="http://schemas.microsoft.com/office/drawing/2014/main" id="{F4D6AFB9-3E3F-35A1-C864-24B49B7CB13D}"/>
              </a:ext>
            </a:extLst>
          </p:cNvPr>
          <p:cNvSpPr txBox="1"/>
          <p:nvPr/>
        </p:nvSpPr>
        <p:spPr>
          <a:xfrm>
            <a:off x="2242976" y="2438400"/>
            <a:ext cx="6324600" cy="523220"/>
          </a:xfrm>
          <a:prstGeom prst="rect">
            <a:avLst/>
          </a:prstGeom>
          <a:noFill/>
        </p:spPr>
        <p:txBody>
          <a:bodyPr wrap="square">
            <a:spAutoFit/>
          </a:bodyPr>
          <a:lstStyle/>
          <a:p>
            <a:r>
              <a:rPr lang="en-US" sz="2800" dirty="0"/>
              <a:t> Since this is a right-tailed test, we will</a:t>
            </a:r>
            <a:endParaRPr lang="en-IN" sz="2800" dirty="0"/>
          </a:p>
        </p:txBody>
      </p:sp>
      <p:sp>
        <p:nvSpPr>
          <p:cNvPr id="7" name="TextBox 6">
            <a:extLst>
              <a:ext uri="{FF2B5EF4-FFF2-40B4-BE49-F238E27FC236}">
                <a16:creationId xmlns:a16="http://schemas.microsoft.com/office/drawing/2014/main" id="{1D06E43B-3DE4-F59F-9EB8-3A9AB3E939D1}"/>
              </a:ext>
            </a:extLst>
          </p:cNvPr>
          <p:cNvSpPr txBox="1"/>
          <p:nvPr/>
        </p:nvSpPr>
        <p:spPr>
          <a:xfrm>
            <a:off x="457200" y="2895600"/>
            <a:ext cx="8382000" cy="1815882"/>
          </a:xfrm>
          <a:prstGeom prst="rect">
            <a:avLst/>
          </a:prstGeom>
          <a:noFill/>
        </p:spPr>
        <p:txBody>
          <a:bodyPr wrap="square">
            <a:spAutoFit/>
          </a:bodyPr>
          <a:lstStyle/>
          <a:p>
            <a:r>
              <a:rPr lang="en-US" sz="2800" dirty="0"/>
              <a:t>reject the null hypothesis if </a:t>
            </a:r>
            <a:r>
              <a:rPr lang="en-US" sz="2800" i="1" dirty="0"/>
              <a:t>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t> </a:t>
            </a:r>
            <a:r>
              <a:rPr lang="en-US" sz="2800" dirty="0"/>
              <a:t>1.833. Since the test statistic, </a:t>
            </a:r>
            <a:r>
              <a:rPr lang="en-US" sz="2800" i="1" dirty="0"/>
              <a:t>t</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1.922</a:t>
            </a:r>
            <a:r>
              <a:rPr lang="en-US" sz="2800" dirty="0"/>
              <a:t>, is greater than the critical value, it falls in the rejection region and we reject the null hypothesis.</a:t>
            </a:r>
            <a:endParaRPr lang="en-IN" sz="2800" dirty="0"/>
          </a:p>
        </p:txBody>
      </p:sp>
    </p:spTree>
    <p:extLst>
      <p:ext uri="{BB962C8B-B14F-4D97-AF65-F5344CB8AC3E}">
        <p14:creationId xmlns:p14="http://schemas.microsoft.com/office/powerpoint/2010/main" val="2829943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13</a:t>
            </a:r>
            <a:endParaRPr sz="2000" dirty="0"/>
          </a:p>
        </p:txBody>
      </p:sp>
      <p:pic>
        <p:nvPicPr>
          <p:cNvPr id="5" name="Content Placeholder 4" descr="t distribution with the area to the right of t sub 0.05 equals 1.833 shaded and labeled reject  H sub 0 and the area to the left of t sub 0.05 equals 1.833  labeled Fail to Reject  H sub 0. The shaded area to the right is also labeled alpha equals 0.05. The test statistic, t approximately 1.922 is labeled on the horizontal axis to the right of 1.833.">
            <a:extLst>
              <a:ext uri="{FF2B5EF4-FFF2-40B4-BE49-F238E27FC236}">
                <a16:creationId xmlns:a16="http://schemas.microsoft.com/office/drawing/2014/main" id="{02C9759C-1673-404F-A370-3D5C8C6715AE}"/>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09750" y="1531144"/>
            <a:ext cx="5524500" cy="3952875"/>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14</a:t>
            </a:r>
            <a:endParaRPr sz="20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Since the </a:t>
            </a:r>
            <a:r>
              <a:rPr lang="en-US" sz="2800" i="1" dirty="0"/>
              <a:t>t</a:t>
            </a:r>
            <a:r>
              <a:rPr sz="2800" dirty="0"/>
              <a:t>-distribution table in Appendix A cannot be used to calculate the </a:t>
            </a:r>
            <a:r>
              <a:rPr lang="en-US" sz="2800" i="1" dirty="0"/>
              <a:t>p</a:t>
            </a:r>
            <a:r>
              <a:rPr sz="2800" dirty="0"/>
              <a:t>-values, we will only show the calculator method using </a:t>
            </a:r>
            <a:r>
              <a:rPr lang="en-US" sz="2800" i="1" dirty="0"/>
              <a:t>p</a:t>
            </a:r>
            <a:r>
              <a:rPr sz="2800" dirty="0"/>
              <a:t>-values.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15</a:t>
            </a:r>
            <a:endParaRPr sz="20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From Step 3, we can see that the </a:t>
            </a:r>
            <a:r>
              <a:rPr lang="en-US" sz="2800" i="1" dirty="0"/>
              <a:t>p</a:t>
            </a:r>
            <a:r>
              <a:rPr sz="2800" dirty="0"/>
              <a:t>-value given by calculator, as shown in the screenshot, is approximately 0.0434. Since the </a:t>
            </a:r>
            <a:r>
              <a:rPr lang="en-US" sz="2800" i="1" dirty="0"/>
              <a:t>p</a:t>
            </a:r>
            <a:r>
              <a:rPr sz="2800" dirty="0"/>
              <a:t>-value is less than the level of significance, </a:t>
            </a:r>
            <a:r>
              <a:rPr lang="el-GR" sz="2800" i="1" dirty="0"/>
              <a:t>α</a:t>
            </a:r>
            <a:r>
              <a:rPr lang="en-US" sz="2800" i="1" dirty="0"/>
              <a:t> </a:t>
            </a:r>
            <a:r>
              <a:rPr lang="en-US" sz="2800" dirty="0"/>
              <a:t>= 0.05</a:t>
            </a:r>
            <a:r>
              <a:rPr sz="2800" dirty="0"/>
              <a:t>, our conclusion is to reject the null hypothesis</a:t>
            </a:r>
            <a:r>
              <a:rPr lang="en-US" sz="2800" dirty="0"/>
              <a:t>.</a:t>
            </a:r>
            <a:endParaRP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11.3.2: Hypothesis Test for the Mean of the Paired Differences for Two Populations (Right-Tailed, Dependent Samples,</a:t>
            </a:r>
            <a:r>
              <a:rPr sz="1800" dirty="0"/>
              <a:t> </a:t>
            </a:r>
            <a:r>
              <a:rPr lang="el-GR" sz="2000" i="1" dirty="0"/>
              <a:t>σ </a:t>
            </a:r>
            <a:r>
              <a:rPr sz="2000" dirty="0"/>
              <a:t>Unknown)</a:t>
            </a:r>
            <a:r>
              <a:rPr lang="en-US" sz="2000" baseline="-25000" dirty="0"/>
              <a:t>16</a:t>
            </a:r>
            <a:endParaRPr sz="20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Rejecting the null hypothesis indicates that there is enough evidence, at the 0.05 level of significance, to say that, after watching the videos, the mean reduction in drivers' highway speeds is less than 5 miles per hour. That is, the evidence supports the concerned citizens' claim that watching these videos reduces a person's speed on the highway by less than 5 miles per hour, on average.</a:t>
            </a:r>
          </a:p>
        </p:txBody>
      </p:sp>
    </p:spTree>
    <p:extLst>
      <p:ext uri="{BB962C8B-B14F-4D97-AF65-F5344CB8AC3E}">
        <p14:creationId xmlns:p14="http://schemas.microsoft.com/office/powerpoint/2010/main" val="2771132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000" dirty="0"/>
              <a:t>The </a:t>
            </a:r>
            <a:r>
              <a:rPr sz="2000" b="1" dirty="0"/>
              <a:t>standard deviation</a:t>
            </a:r>
            <a:r>
              <a:rPr sz="2000" dirty="0"/>
              <a:t> is a measure of how much we might expect a typical member of the data set to differ from the mean.</a:t>
            </a:r>
          </a:p>
          <a:p>
            <a:r>
              <a:rPr sz="2000" dirty="0"/>
              <a:t>The </a:t>
            </a:r>
            <a:r>
              <a:rPr sz="2000" b="1" dirty="0"/>
              <a:t>population standard deviation</a:t>
            </a:r>
            <a:r>
              <a:rPr sz="2000" dirty="0"/>
              <a:t> is given b</a:t>
            </a:r>
            <a:r>
              <a:rPr lang="en-IN" sz="2000" dirty="0"/>
              <a:t>y</a:t>
            </a:r>
          </a:p>
        </p:txBody>
      </p:sp>
      <p:pic>
        <p:nvPicPr>
          <p:cNvPr id="5" name="Picture 4" descr="Sigma equals the square root of open parenthesis the sum of the open parentheses x sub i minus mu close parentheses squared, all divided by n close parenthesis.">
            <a:extLst>
              <a:ext uri="{FF2B5EF4-FFF2-40B4-BE49-F238E27FC236}">
                <a16:creationId xmlns:a16="http://schemas.microsoft.com/office/drawing/2014/main" id="{8E31BFE7-C448-8C22-EA9A-F0F2BFFA3352}"/>
              </a:ext>
            </a:extLst>
          </p:cNvPr>
          <p:cNvPicPr>
            <a:picLocks noChangeAspect="1"/>
          </p:cNvPicPr>
          <p:nvPr/>
        </p:nvPicPr>
        <p:blipFill>
          <a:blip r:embed="rId2"/>
          <a:stretch>
            <a:fillRect/>
          </a:stretch>
        </p:blipFill>
        <p:spPr>
          <a:xfrm>
            <a:off x="3193161" y="2134812"/>
            <a:ext cx="1963022" cy="867382"/>
          </a:xfrm>
          <a:prstGeom prst="rect">
            <a:avLst/>
          </a:prstGeom>
        </p:spPr>
      </p:pic>
      <p:sp>
        <p:nvSpPr>
          <p:cNvPr id="7" name="TextBox 6">
            <a:extLst>
              <a:ext uri="{FF2B5EF4-FFF2-40B4-BE49-F238E27FC236}">
                <a16:creationId xmlns:a16="http://schemas.microsoft.com/office/drawing/2014/main" id="{04A74CA1-F8A7-C021-4A90-031094A1B743}"/>
              </a:ext>
            </a:extLst>
          </p:cNvPr>
          <p:cNvSpPr txBox="1"/>
          <p:nvPr/>
        </p:nvSpPr>
        <p:spPr>
          <a:xfrm>
            <a:off x="463296" y="2895600"/>
            <a:ext cx="5175504" cy="1323439"/>
          </a:xfrm>
          <a:prstGeom prst="rect">
            <a:avLst/>
          </a:prstGeom>
          <a:noFill/>
        </p:spPr>
        <p:txBody>
          <a:bodyPr wrap="square">
            <a:spAutoFit/>
          </a:bodyPr>
          <a:lstStyle/>
          <a:p>
            <a:pPr>
              <a:defRPr sz="2800"/>
            </a:pPr>
            <a:r>
              <a:rPr lang="en-IN" sz="2000" dirty="0"/>
              <a:t>where </a:t>
            </a:r>
            <a:r>
              <a:rPr lang="en-IN" sz="2000" i="1" dirty="0"/>
              <a:t>x</a:t>
            </a:r>
            <a:r>
              <a:rPr lang="en-IN" sz="100" i="1" dirty="0"/>
              <a:t> </a:t>
            </a:r>
            <a:r>
              <a:rPr lang="en-IN" sz="2000" i="1" baseline="-25000" dirty="0" err="1"/>
              <a:t>i</a:t>
            </a:r>
            <a:r>
              <a:rPr lang="ar-AE" sz="2000" dirty="0"/>
              <a:t> </a:t>
            </a:r>
            <a:r>
              <a:rPr lang="en-IN" sz="2000" dirty="0"/>
              <a:t>is the </a:t>
            </a:r>
            <a:r>
              <a:rPr lang="en-IN" sz="2000" i="1" dirty="0" err="1"/>
              <a:t>i</a:t>
            </a:r>
            <a:r>
              <a:rPr lang="en-IN" sz="1050" i="1" dirty="0"/>
              <a:t> </a:t>
            </a:r>
            <a:r>
              <a:rPr lang="en-IN" sz="2000" baseline="30000" dirty="0" err="1"/>
              <a:t>th</a:t>
            </a:r>
            <a:r>
              <a:rPr lang="en-IN" sz="2000" dirty="0"/>
              <a:t> value in the population, </a:t>
            </a:r>
          </a:p>
          <a:p>
            <a:pPr>
              <a:defRPr sz="2800"/>
            </a:pPr>
            <a:r>
              <a:rPr lang="el-GR" sz="2000" i="1" dirty="0">
                <a:latin typeface="Calibri" panose="020F0502020204030204" pitchFamily="34" charset="0"/>
                <a:ea typeface="Calibri" panose="020F0502020204030204" pitchFamily="34" charset="0"/>
                <a:cs typeface="Calibri" panose="020F0502020204030204" pitchFamily="34" charset="0"/>
              </a:rPr>
              <a:t>μ</a:t>
            </a:r>
            <a:r>
              <a:rPr lang="en-US" sz="2000" i="1" dirty="0">
                <a:latin typeface="Calibri" panose="020F0502020204030204" pitchFamily="34" charset="0"/>
                <a:ea typeface="Calibri" panose="020F0502020204030204" pitchFamily="34" charset="0"/>
                <a:cs typeface="Calibri" panose="020F0502020204030204" pitchFamily="34" charset="0"/>
              </a:rPr>
              <a:t> </a:t>
            </a:r>
            <a:r>
              <a:rPr lang="en-IN" sz="2000" dirty="0"/>
              <a:t>is the population mean, and</a:t>
            </a:r>
          </a:p>
          <a:p>
            <a:r>
              <a:rPr lang="en-IN" sz="2000" i="1" dirty="0"/>
              <a:t>N</a:t>
            </a:r>
            <a:r>
              <a:rPr lang="en-IN" sz="2000" dirty="0"/>
              <a:t> is the number of values in the population.</a:t>
            </a:r>
          </a:p>
          <a:p>
            <a:r>
              <a:rPr lang="en-IN" sz="2000" dirty="0"/>
              <a:t>The </a:t>
            </a:r>
            <a:r>
              <a:rPr lang="en-IN" sz="2000" b="1" dirty="0"/>
              <a:t>sample standard deviation</a:t>
            </a:r>
            <a:r>
              <a:rPr lang="en-IN" sz="2000" dirty="0"/>
              <a:t> is given by </a:t>
            </a:r>
          </a:p>
        </p:txBody>
      </p:sp>
      <p:pic>
        <p:nvPicPr>
          <p:cNvPr id="13" name="Picture 12" descr="s equals the square root of open parenthesis the sum of the open parentheses x sub i minus x bar close parentheses squared, divided by open parenthesis n minus 1 close parenthesis close parenthesis.">
            <a:extLst>
              <a:ext uri="{FF2B5EF4-FFF2-40B4-BE49-F238E27FC236}">
                <a16:creationId xmlns:a16="http://schemas.microsoft.com/office/drawing/2014/main" id="{C2BEA238-D8AE-DA55-95E3-26892EE11892}"/>
              </a:ext>
            </a:extLst>
          </p:cNvPr>
          <p:cNvPicPr>
            <a:picLocks noChangeAspect="1"/>
          </p:cNvPicPr>
          <p:nvPr/>
        </p:nvPicPr>
        <p:blipFill>
          <a:blip r:embed="rId3"/>
          <a:stretch>
            <a:fillRect/>
          </a:stretch>
        </p:blipFill>
        <p:spPr>
          <a:xfrm>
            <a:off x="3338054" y="4157449"/>
            <a:ext cx="1828800" cy="798022"/>
          </a:xfrm>
          <a:prstGeom prst="rect">
            <a:avLst/>
          </a:prstGeom>
        </p:spPr>
      </p:pic>
      <p:sp>
        <p:nvSpPr>
          <p:cNvPr id="9" name="TextBox 8">
            <a:extLst>
              <a:ext uri="{FF2B5EF4-FFF2-40B4-BE49-F238E27FC236}">
                <a16:creationId xmlns:a16="http://schemas.microsoft.com/office/drawing/2014/main" id="{79E3A585-D785-737B-425C-D9E9F85F45EF}"/>
              </a:ext>
            </a:extLst>
          </p:cNvPr>
          <p:cNvSpPr txBox="1"/>
          <p:nvPr/>
        </p:nvSpPr>
        <p:spPr>
          <a:xfrm>
            <a:off x="460248" y="4873234"/>
            <a:ext cx="3502152" cy="400110"/>
          </a:xfrm>
          <a:prstGeom prst="rect">
            <a:avLst/>
          </a:prstGeom>
          <a:noFill/>
        </p:spPr>
        <p:txBody>
          <a:bodyPr wrap="square">
            <a:spAutoFit/>
          </a:bodyPr>
          <a:lstStyle/>
          <a:p>
            <a:pPr>
              <a:defRPr sz="2800"/>
            </a:pPr>
            <a:r>
              <a:rPr lang="en-IN" sz="2000" dirty="0"/>
              <a:t>Where </a:t>
            </a:r>
            <a:r>
              <a:rPr lang="en-IN" sz="2000" i="1" dirty="0"/>
              <a:t>x</a:t>
            </a:r>
            <a:r>
              <a:rPr lang="en-IN" sz="100" i="1" dirty="0"/>
              <a:t> </a:t>
            </a:r>
            <a:r>
              <a:rPr lang="en-IN" sz="2000" i="1" baseline="-25000" dirty="0" err="1"/>
              <a:t>i</a:t>
            </a:r>
            <a:r>
              <a:rPr lang="en-IN" sz="2000" i="1" baseline="-25000" dirty="0"/>
              <a:t> </a:t>
            </a:r>
            <a:r>
              <a:rPr lang="en-IN" sz="2000" dirty="0"/>
              <a:t>is the </a:t>
            </a:r>
            <a:r>
              <a:rPr lang="en-IN" sz="2000" i="1" dirty="0" err="1"/>
              <a:t>i</a:t>
            </a:r>
            <a:r>
              <a:rPr lang="en-IN" sz="1050" i="1" dirty="0"/>
              <a:t> </a:t>
            </a:r>
            <a:r>
              <a:rPr lang="en-IN" sz="2000" baseline="30000" dirty="0" err="1"/>
              <a:t>th</a:t>
            </a:r>
            <a:r>
              <a:rPr lang="en-IN" sz="2000" dirty="0"/>
              <a:t> data value,</a:t>
            </a:r>
          </a:p>
        </p:txBody>
      </p:sp>
      <p:pic>
        <p:nvPicPr>
          <p:cNvPr id="16" name="Picture 15" descr="x bar">
            <a:extLst>
              <a:ext uri="{FF2B5EF4-FFF2-40B4-BE49-F238E27FC236}">
                <a16:creationId xmlns:a16="http://schemas.microsoft.com/office/drawing/2014/main" id="{3114D628-982A-D183-EEBE-3985A05B141B}"/>
              </a:ext>
            </a:extLst>
          </p:cNvPr>
          <p:cNvPicPr>
            <a:picLocks noChangeAspect="1"/>
          </p:cNvPicPr>
          <p:nvPr/>
        </p:nvPicPr>
        <p:blipFill>
          <a:blip r:embed="rId4"/>
          <a:stretch>
            <a:fillRect/>
          </a:stretch>
        </p:blipFill>
        <p:spPr>
          <a:xfrm>
            <a:off x="533400" y="5266765"/>
            <a:ext cx="200025" cy="228600"/>
          </a:xfrm>
          <a:prstGeom prst="rect">
            <a:avLst/>
          </a:prstGeom>
        </p:spPr>
      </p:pic>
      <p:sp>
        <p:nvSpPr>
          <p:cNvPr id="18" name="TextBox 17">
            <a:extLst>
              <a:ext uri="{FF2B5EF4-FFF2-40B4-BE49-F238E27FC236}">
                <a16:creationId xmlns:a16="http://schemas.microsoft.com/office/drawing/2014/main" id="{7382FCE2-1709-6B17-DF32-4E9E4C15768A}"/>
              </a:ext>
            </a:extLst>
          </p:cNvPr>
          <p:cNvSpPr txBox="1"/>
          <p:nvPr/>
        </p:nvSpPr>
        <p:spPr>
          <a:xfrm>
            <a:off x="669988" y="5196399"/>
            <a:ext cx="2759012" cy="400110"/>
          </a:xfrm>
          <a:prstGeom prst="rect">
            <a:avLst/>
          </a:prstGeom>
          <a:noFill/>
        </p:spPr>
        <p:txBody>
          <a:bodyPr wrap="square">
            <a:spAutoFit/>
          </a:bodyPr>
          <a:lstStyle/>
          <a:p>
            <a:r>
              <a:rPr lang="en-IN" sz="2000" dirty="0"/>
              <a:t>is the sample mean, and</a:t>
            </a:r>
          </a:p>
        </p:txBody>
      </p:sp>
      <p:sp>
        <p:nvSpPr>
          <p:cNvPr id="20" name="TextBox 19">
            <a:extLst>
              <a:ext uri="{FF2B5EF4-FFF2-40B4-BE49-F238E27FC236}">
                <a16:creationId xmlns:a16="http://schemas.microsoft.com/office/drawing/2014/main" id="{6C6ABABB-6396-63AA-64C1-02E47E2126FB}"/>
              </a:ext>
            </a:extLst>
          </p:cNvPr>
          <p:cNvSpPr txBox="1"/>
          <p:nvPr/>
        </p:nvSpPr>
        <p:spPr>
          <a:xfrm>
            <a:off x="442722" y="5501133"/>
            <a:ext cx="5500878" cy="400110"/>
          </a:xfrm>
          <a:prstGeom prst="rect">
            <a:avLst/>
          </a:prstGeom>
          <a:noFill/>
        </p:spPr>
        <p:txBody>
          <a:bodyPr wrap="square">
            <a:spAutoFit/>
          </a:bodyPr>
          <a:lstStyle/>
          <a:p>
            <a:r>
              <a:rPr lang="en-IN" sz="2000" i="1" dirty="0"/>
              <a:t>n</a:t>
            </a:r>
            <a:r>
              <a:rPr lang="en-IN" sz="2000" dirty="0"/>
              <a:t> is the number of data values in the sample.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Paired Difference</a:t>
            </a:r>
          </a:p>
        </p:txBody>
      </p:sp>
      <p:sp>
        <p:nvSpPr>
          <p:cNvPr id="3" name="Text Placeholder 2"/>
          <p:cNvSpPr>
            <a:spLocks noGrp="1"/>
          </p:cNvSpPr>
          <p:nvPr>
            <p:ph type="body" sz="quarter" idx="10"/>
          </p:nvPr>
        </p:nvSpPr>
        <p:spPr>
          <a:xfrm>
            <a:off x="457200" y="1082078"/>
            <a:ext cx="8229600" cy="3337522"/>
          </a:xfrm>
        </p:spPr>
        <p:txBody>
          <a:bodyPr>
            <a:normAutofit/>
          </a:bodyPr>
          <a:lstStyle/>
          <a:p>
            <a:r>
              <a:rPr sz="2800" dirty="0"/>
              <a:t>When two dependent samples consist of paired data, the </a:t>
            </a:r>
            <a:r>
              <a:rPr sz="2800" b="1" dirty="0"/>
              <a:t>paired difference</a:t>
            </a:r>
            <a:r>
              <a:rPr sz="2800" dirty="0"/>
              <a:t> for any pair of data values is given by</a:t>
            </a:r>
          </a:p>
          <a:p>
            <a:pPr algn="ctr">
              <a:defRPr sz="2800"/>
            </a:pPr>
            <a:endParaRPr sz="2800" dirty="0"/>
          </a:p>
          <a:p>
            <a:pPr>
              <a:defRPr sz="2800"/>
            </a:pPr>
            <a:endParaRPr sz="2800" dirty="0"/>
          </a:p>
          <a:p>
            <a:endParaRPr sz="2800" dirty="0"/>
          </a:p>
        </p:txBody>
      </p:sp>
      <p:pic>
        <p:nvPicPr>
          <p:cNvPr id="8" name="Picture 7" descr="d sub i equals y sub i minus x sub i.">
            <a:extLst>
              <a:ext uri="{FF2B5EF4-FFF2-40B4-BE49-F238E27FC236}">
                <a16:creationId xmlns:a16="http://schemas.microsoft.com/office/drawing/2014/main" id="{F9758175-87EF-1F34-D49F-EED68E5F74BB}"/>
              </a:ext>
            </a:extLst>
          </p:cNvPr>
          <p:cNvPicPr>
            <a:picLocks noChangeAspect="1"/>
          </p:cNvPicPr>
          <p:nvPr/>
        </p:nvPicPr>
        <p:blipFill>
          <a:blip r:embed="rId2"/>
          <a:stretch>
            <a:fillRect/>
          </a:stretch>
        </p:blipFill>
        <p:spPr>
          <a:xfrm>
            <a:off x="3762375" y="2386588"/>
            <a:ext cx="1619250" cy="514350"/>
          </a:xfrm>
          <a:prstGeom prst="rect">
            <a:avLst/>
          </a:prstGeom>
        </p:spPr>
      </p:pic>
      <p:sp>
        <p:nvSpPr>
          <p:cNvPr id="6" name="TextBox 5">
            <a:extLst>
              <a:ext uri="{FF2B5EF4-FFF2-40B4-BE49-F238E27FC236}">
                <a16:creationId xmlns:a16="http://schemas.microsoft.com/office/drawing/2014/main" id="{C6795EAD-6002-9D53-1354-DC7ADE2EAE0E}"/>
              </a:ext>
            </a:extLst>
          </p:cNvPr>
          <p:cNvSpPr txBox="1"/>
          <p:nvPr/>
        </p:nvSpPr>
        <p:spPr>
          <a:xfrm>
            <a:off x="457200" y="2990305"/>
            <a:ext cx="8153400" cy="1384995"/>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y</a:t>
            </a:r>
            <a:r>
              <a:rPr lang="en-IN" sz="100" i="1" dirty="0">
                <a:solidFill>
                  <a:srgbClr val="000000"/>
                </a:solidFill>
              </a:rPr>
              <a:t> </a:t>
            </a:r>
            <a:r>
              <a:rPr lang="en-IN" sz="2800" i="1" baseline="-25000" dirty="0" err="1">
                <a:solidFill>
                  <a:srgbClr val="000000"/>
                </a:solidFill>
              </a:rPr>
              <a:t>i</a:t>
            </a:r>
            <a:r>
              <a:rPr lang="ar-AE" sz="2800" dirty="0">
                <a:solidFill>
                  <a:srgbClr val="000000"/>
                </a:solidFill>
              </a:rPr>
              <a:t> </a:t>
            </a:r>
            <a:r>
              <a:rPr lang="en-IN" sz="2800" dirty="0">
                <a:solidFill>
                  <a:srgbClr val="000000"/>
                </a:solidFill>
              </a:rPr>
              <a:t>is a data value from the second sample and</a:t>
            </a:r>
          </a:p>
          <a:p>
            <a:r>
              <a:rPr lang="en-IN" sz="2800" i="1" dirty="0">
                <a:solidFill>
                  <a:srgbClr val="000000"/>
                </a:solidFill>
              </a:rPr>
              <a:t>x</a:t>
            </a:r>
            <a:r>
              <a:rPr lang="en-IN" sz="100" i="1" dirty="0">
                <a:solidFill>
                  <a:srgbClr val="000000"/>
                </a:solidFill>
              </a:rPr>
              <a:t> </a:t>
            </a:r>
            <a:r>
              <a:rPr lang="en-IN" sz="2800" i="1" baseline="-25000" dirty="0" err="1">
                <a:solidFill>
                  <a:srgbClr val="000000"/>
                </a:solidFill>
              </a:rPr>
              <a:t>i</a:t>
            </a:r>
            <a:r>
              <a:rPr lang="en-IN" sz="2800" i="1" baseline="-25000" dirty="0">
                <a:solidFill>
                  <a:srgbClr val="000000"/>
                </a:solidFill>
              </a:rPr>
              <a:t> </a:t>
            </a:r>
            <a:r>
              <a:rPr lang="en-IN" sz="2800" dirty="0">
                <a:solidFill>
                  <a:srgbClr val="000000"/>
                </a:solidFill>
              </a:rPr>
              <a:t>is the data value from the first sample that is paired with </a:t>
            </a:r>
            <a:r>
              <a:rPr lang="en-IN" sz="2800" i="1" dirty="0">
                <a:solidFill>
                  <a:srgbClr val="000000"/>
                </a:solidFill>
              </a:rPr>
              <a:t>y</a:t>
            </a:r>
            <a:r>
              <a:rPr lang="en-IN" sz="800" i="1" dirty="0">
                <a:solidFill>
                  <a:srgbClr val="000000"/>
                </a:solidFill>
              </a:rPr>
              <a:t> </a:t>
            </a:r>
            <a:r>
              <a:rPr lang="en-IN" sz="2800" i="1" baseline="-25000" dirty="0" err="1">
                <a:solidFill>
                  <a:srgbClr val="000000"/>
                </a:solidFill>
              </a:rPr>
              <a:t>i</a:t>
            </a:r>
            <a:r>
              <a:rPr lang="ar-AE" sz="2800" dirty="0">
                <a:solidFill>
                  <a:srgbClr val="000000"/>
                </a:solidFill>
              </a:rPr>
              <a:t>.</a:t>
            </a:r>
            <a:endParaRPr lang="en-IN" sz="280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 </a:t>
            </a:r>
            <a:r>
              <a:rPr lang="el-GR" sz="2000" i="1" dirty="0"/>
              <a:t>σ </a:t>
            </a:r>
            <a:r>
              <a:rPr sz="2000" dirty="0"/>
              <a:t>Unknown, Dependent Samples)</a:t>
            </a:r>
            <a:r>
              <a:rPr lang="en-US" sz="2000" baseline="-25000" dirty="0"/>
              <a:t>1</a:t>
            </a:r>
            <a:endParaRPr sz="2000" dirty="0"/>
          </a:p>
        </p:txBody>
      </p:sp>
      <p:sp>
        <p:nvSpPr>
          <p:cNvPr id="3" name="Text Placeholder 2"/>
          <p:cNvSpPr>
            <a:spLocks noGrp="1"/>
          </p:cNvSpPr>
          <p:nvPr>
            <p:ph type="body" sz="quarter" idx="10"/>
          </p:nvPr>
        </p:nvSpPr>
        <p:spPr/>
        <p:txBody>
          <a:bodyPr>
            <a:normAutofit/>
          </a:bodyPr>
          <a:lstStyle/>
          <a:p>
            <a:r>
              <a:rPr sz="2800" dirty="0"/>
              <a:t>Dr. Xiong, a clinical psychologist, wishes to test the claim that there is a significant difference in a person's adult weight if he is raised in an urban setting versus a rural setting. Dr. Xiong knows of five sets of identical twin boys who were raised separately, one twin in an urban setting and one twin in a rural setting, and who are willing to participate in a study to help her test her claim. The following table lists the results. Do these data support Dr. Xiong's claim at the </a:t>
            </a:r>
            <a:r>
              <a:rPr sz="2800" dirty="0">
                <a:latin typeface="Cambria Math"/>
              </a:rPr>
              <a:t>0.01</a:t>
            </a:r>
            <a:r>
              <a:rPr sz="2800" dirty="0"/>
              <a:t> level of significance? Assume that the distribution of the paired differences is approximately normal.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2</a:t>
            </a:r>
            <a:endParaRPr sz="2000" dirty="0"/>
          </a:p>
        </p:txBody>
      </p:sp>
      <p:sp>
        <p:nvSpPr>
          <p:cNvPr id="5" name="TextBox 4">
            <a:extLst>
              <a:ext uri="{FF2B5EF4-FFF2-40B4-BE49-F238E27FC236}">
                <a16:creationId xmlns:a16="http://schemas.microsoft.com/office/drawing/2014/main" id="{500211ED-9711-FB60-CF67-4B39DA7A467E}"/>
              </a:ext>
            </a:extLst>
          </p:cNvPr>
          <p:cNvSpPr txBox="1"/>
          <p:nvPr/>
        </p:nvSpPr>
        <p:spPr>
          <a:xfrm>
            <a:off x="2286000" y="1143000"/>
            <a:ext cx="4572000" cy="369332"/>
          </a:xfrm>
          <a:prstGeom prst="rect">
            <a:avLst/>
          </a:prstGeom>
          <a:noFill/>
        </p:spPr>
        <p:txBody>
          <a:bodyPr wrap="square">
            <a:spAutoFit/>
          </a:bodyPr>
          <a:lstStyle/>
          <a:p>
            <a:pPr algn="ctr">
              <a:defRPr sz="1800" b="1"/>
            </a:pPr>
            <a:r>
              <a:rPr lang="en-US" dirty="0"/>
              <a:t>Weights of Twins (in Pounds)</a:t>
            </a:r>
          </a:p>
        </p:txBody>
      </p:sp>
      <p:graphicFrame>
        <p:nvGraphicFramePr>
          <p:cNvPr id="3" name="Table Placeholder 2" descr="The table presents numerical data comparing twins raised in urban and rural settings across five variables. For twins raised in an urban setting, the values are 143.67, 235.91, 156.34, 187.21, and 129.81. For twins raised in a rural setting, the corresponding values are 134.81, 221.37, 163.92, 193.45, and 131.38. This data is typically used for comparative analysis of environmental influences on twins."/>
          <p:cNvGraphicFramePr>
            <a:graphicFrameLocks noGrp="1"/>
          </p:cNvGraphicFramePr>
          <p:nvPr>
            <p:ph type="tbl" sz="quarter" idx="10"/>
            <p:extLst>
              <p:ext uri="{D42A27DB-BD31-4B8C-83A1-F6EECF244321}">
                <p14:modId xmlns:p14="http://schemas.microsoft.com/office/powerpoint/2010/main" val="590108960"/>
              </p:ext>
            </p:extLst>
          </p:nvPr>
        </p:nvGraphicFramePr>
        <p:xfrm>
          <a:off x="457200" y="1620520"/>
          <a:ext cx="8229600" cy="741680"/>
        </p:xfrm>
        <a:graphic>
          <a:graphicData uri="http://schemas.openxmlformats.org/drawingml/2006/table">
            <a:tbl>
              <a:tblPr firstRow="1" bandRow="1">
                <a:tableStyleId>{5940675A-B579-460E-94D1-54222C63F5DA}</a:tableStyleId>
              </a:tblPr>
              <a:tblGrid>
                <a:gridCol w="2597138">
                  <a:extLst>
                    <a:ext uri="{9D8B030D-6E8A-4147-A177-3AD203B41FA5}">
                      <a16:colId xmlns:a16="http://schemas.microsoft.com/office/drawing/2014/main" val="20000"/>
                    </a:ext>
                  </a:extLst>
                </a:gridCol>
                <a:gridCol w="1065493">
                  <a:extLst>
                    <a:ext uri="{9D8B030D-6E8A-4147-A177-3AD203B41FA5}">
                      <a16:colId xmlns:a16="http://schemas.microsoft.com/office/drawing/2014/main" val="20001"/>
                    </a:ext>
                  </a:extLst>
                </a:gridCol>
                <a:gridCol w="1214169">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01293">
                  <a:extLst>
                    <a:ext uri="{9D8B030D-6E8A-4147-A177-3AD203B41FA5}">
                      <a16:colId xmlns:a16="http://schemas.microsoft.com/office/drawing/2014/main" val="20004"/>
                    </a:ext>
                  </a:extLst>
                </a:gridCol>
                <a:gridCol w="932307">
                  <a:extLst>
                    <a:ext uri="{9D8B030D-6E8A-4147-A177-3AD203B41FA5}">
                      <a16:colId xmlns:a16="http://schemas.microsoft.com/office/drawing/2014/main" val="20005"/>
                    </a:ext>
                  </a:extLst>
                </a:gridCol>
              </a:tblGrid>
              <a:tr h="370840">
                <a:tc>
                  <a:txBody>
                    <a:bodyPr/>
                    <a:lstStyle/>
                    <a:p>
                      <a:pPr algn="ctr">
                        <a:defRPr sz="1400" b="1"/>
                      </a:pPr>
                      <a:r>
                        <a:rPr dirty="0"/>
                        <a:t>Twin Raised in an Urban Setting</a:t>
                      </a:r>
                    </a:p>
                  </a:txBody>
                  <a:tcPr/>
                </a:tc>
                <a:tc>
                  <a:txBody>
                    <a:bodyPr/>
                    <a:lstStyle/>
                    <a:p>
                      <a:pPr algn="ctr"/>
                      <a:r>
                        <a:rPr sz="1400" dirty="0"/>
                        <a:t>143.67</a:t>
                      </a:r>
                      <a:endParaRPr sz="1400" dirty="0">
                        <a:latin typeface="Cambria Math"/>
                      </a:endParaRPr>
                    </a:p>
                  </a:txBody>
                  <a:tcPr/>
                </a:tc>
                <a:tc>
                  <a:txBody>
                    <a:bodyPr/>
                    <a:lstStyle/>
                    <a:p>
                      <a:pPr algn="ctr"/>
                      <a:r>
                        <a:rPr sz="1400" dirty="0"/>
                        <a:t>235.91</a:t>
                      </a:r>
                      <a:endParaRPr sz="1400" dirty="0">
                        <a:latin typeface="Cambria Math"/>
                      </a:endParaRPr>
                    </a:p>
                  </a:txBody>
                  <a:tcPr/>
                </a:tc>
                <a:tc>
                  <a:txBody>
                    <a:bodyPr/>
                    <a:lstStyle/>
                    <a:p>
                      <a:pPr algn="ctr"/>
                      <a:r>
                        <a:rPr sz="1400"/>
                        <a:t>156.34</a:t>
                      </a:r>
                      <a:endParaRPr sz="1400">
                        <a:latin typeface="Cambria Math"/>
                      </a:endParaRPr>
                    </a:p>
                  </a:txBody>
                  <a:tcPr/>
                </a:tc>
                <a:tc>
                  <a:txBody>
                    <a:bodyPr/>
                    <a:lstStyle/>
                    <a:p>
                      <a:pPr algn="ctr"/>
                      <a:r>
                        <a:rPr sz="1400"/>
                        <a:t>187.21</a:t>
                      </a:r>
                      <a:endParaRPr sz="1400">
                        <a:latin typeface="Cambria Math"/>
                      </a:endParaRPr>
                    </a:p>
                  </a:txBody>
                  <a:tcPr/>
                </a:tc>
                <a:tc>
                  <a:txBody>
                    <a:bodyPr/>
                    <a:lstStyle/>
                    <a:p>
                      <a:pPr algn="ctr"/>
                      <a:r>
                        <a:rPr sz="1400" dirty="0"/>
                        <a:t>129.81</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sz="1400" b="1"/>
                      </a:pPr>
                      <a:r>
                        <a:t>Twin Raised in a Rural Setting</a:t>
                      </a:r>
                    </a:p>
                  </a:txBody>
                  <a:tcPr/>
                </a:tc>
                <a:tc>
                  <a:txBody>
                    <a:bodyPr/>
                    <a:lstStyle/>
                    <a:p>
                      <a:pPr algn="ctr"/>
                      <a:r>
                        <a:rPr sz="1400"/>
                        <a:t>134.81</a:t>
                      </a:r>
                      <a:endParaRPr sz="1400">
                        <a:latin typeface="Cambria Math"/>
                      </a:endParaRPr>
                    </a:p>
                  </a:txBody>
                  <a:tcPr/>
                </a:tc>
                <a:tc>
                  <a:txBody>
                    <a:bodyPr/>
                    <a:lstStyle/>
                    <a:p>
                      <a:pPr algn="ctr"/>
                      <a:r>
                        <a:rPr sz="1400"/>
                        <a:t>221.37</a:t>
                      </a:r>
                      <a:endParaRPr sz="1400">
                        <a:latin typeface="Cambria Math"/>
                      </a:endParaRPr>
                    </a:p>
                  </a:txBody>
                  <a:tcPr/>
                </a:tc>
                <a:tc>
                  <a:txBody>
                    <a:bodyPr/>
                    <a:lstStyle/>
                    <a:p>
                      <a:pPr algn="ctr"/>
                      <a:r>
                        <a:rPr sz="1400"/>
                        <a:t>163.92</a:t>
                      </a:r>
                      <a:endParaRPr sz="1400">
                        <a:latin typeface="Cambria Math"/>
                      </a:endParaRPr>
                    </a:p>
                  </a:txBody>
                  <a:tcPr/>
                </a:tc>
                <a:tc>
                  <a:txBody>
                    <a:bodyPr/>
                    <a:lstStyle/>
                    <a:p>
                      <a:pPr algn="ctr"/>
                      <a:r>
                        <a:rPr sz="1400"/>
                        <a:t>193.45</a:t>
                      </a:r>
                      <a:endParaRPr sz="1400">
                        <a:latin typeface="Cambria Math"/>
                      </a:endParaRPr>
                    </a:p>
                  </a:txBody>
                  <a:tcPr/>
                </a:tc>
                <a:tc>
                  <a:txBody>
                    <a:bodyPr/>
                    <a:lstStyle/>
                    <a:p>
                      <a:pPr algn="ctr"/>
                      <a:r>
                        <a:rPr sz="1400" dirty="0"/>
                        <a:t>131.38</a:t>
                      </a:r>
                      <a:endParaRPr sz="1400" dirty="0">
                        <a:latin typeface="Cambria Math"/>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3</a:t>
            </a:r>
            <a:endParaRPr sz="2000" dirty="0"/>
          </a:p>
        </p:txBody>
      </p:sp>
      <p:sp>
        <p:nvSpPr>
          <p:cNvPr id="3" name="Text Placeholder 2"/>
          <p:cNvSpPr>
            <a:spLocks noGrp="1"/>
          </p:cNvSpPr>
          <p:nvPr>
            <p:ph type="body" sz="quarter" idx="10"/>
          </p:nvPr>
        </p:nvSpPr>
        <p:spPr/>
        <p:txBody>
          <a:bodyPr>
            <a:normAutofit/>
          </a:bodyPr>
          <a:lstStyle/>
          <a:p>
            <a:r>
              <a:rPr sz="2100" b="1" dirty="0"/>
              <a:t>Solution</a:t>
            </a:r>
          </a:p>
          <a:p>
            <a:pPr>
              <a:defRPr b="1"/>
            </a:pPr>
            <a:r>
              <a:rPr sz="2100" dirty="0"/>
              <a:t>Step 1: State the null and alternative hypotheses.</a:t>
            </a:r>
          </a:p>
          <a:p>
            <a:pPr>
              <a:defRPr sz="2800"/>
            </a:pPr>
            <a:r>
              <a:rPr sz="2100" dirty="0"/>
              <a:t>In this example we are not comparing values before and after a treatment is applied, so it does not matter how we label the populations. Let's identify the twins in an urban setting as the first population, </a:t>
            </a:r>
            <a:r>
              <a:rPr lang="en-US" sz="2100" i="1" dirty="0"/>
              <a:t>x</a:t>
            </a:r>
            <a:r>
              <a:rPr sz="2100" dirty="0"/>
              <a:t>, and the twins in a rural setting as the second population, </a:t>
            </a:r>
            <a:r>
              <a:rPr lang="en-US" sz="2100" i="1" dirty="0"/>
              <a:t>y</a:t>
            </a:r>
            <a:r>
              <a:rPr sz="2100" dirty="0"/>
              <a:t>. Dr. Xiong claims that there is a significant difference in a person's weight based on the setting they are raised in. If there is a significant difference in weight, then the mean of the paired differences is not zero. Written symbolically, the claim is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l-GR" sz="100" i="1" dirty="0">
                <a:latin typeface="Calibri" panose="020F0502020204030204" pitchFamily="34" charset="0"/>
                <a:ea typeface="Calibri" panose="020F0502020204030204" pitchFamily="34" charset="0"/>
                <a:cs typeface="Calibri" panose="020F0502020204030204" pitchFamily="34" charset="0"/>
              </a:rPr>
              <a:t> </a:t>
            </a:r>
            <a:r>
              <a:rPr lang="en-US" sz="2400" i="1" baseline="-25000" dirty="0"/>
              <a:t>d </a:t>
            </a:r>
            <a:r>
              <a:rPr lang="en-US" sz="2100" dirty="0"/>
              <a:t>≠ 0</a:t>
            </a:r>
            <a:r>
              <a:rPr sz="2100" dirty="0"/>
              <a:t>. As this is what Dr. Xiong wishes to show with the data, it is the alternative hypothesis.</a:t>
            </a:r>
          </a:p>
          <a:p>
            <a:r>
              <a:rPr sz="2100" dirty="0"/>
              <a:t>Thus, the hypotheses are stated as follows.</a:t>
            </a:r>
          </a:p>
          <a:p>
            <a:pPr algn="ctr">
              <a:defRPr sz="2800"/>
            </a:pPr>
            <a:endParaRPr sz="2100" dirty="0"/>
          </a:p>
        </p:txBody>
      </p:sp>
      <p:pic>
        <p:nvPicPr>
          <p:cNvPr id="7" name="Picture 6" descr="null hypothesis H 0: mu sub d equals zero.&#10;alternative hypothesis H a: mu sub d does not equal zero.">
            <a:extLst>
              <a:ext uri="{FF2B5EF4-FFF2-40B4-BE49-F238E27FC236}">
                <a16:creationId xmlns:a16="http://schemas.microsoft.com/office/drawing/2014/main" id="{FC7DF0F9-0D48-2C1C-1416-08181D9D9344}"/>
              </a:ext>
            </a:extLst>
          </p:cNvPr>
          <p:cNvPicPr>
            <a:picLocks noChangeAspect="1"/>
          </p:cNvPicPr>
          <p:nvPr/>
        </p:nvPicPr>
        <p:blipFill>
          <a:blip r:embed="rId2"/>
          <a:stretch>
            <a:fillRect/>
          </a:stretch>
        </p:blipFill>
        <p:spPr>
          <a:xfrm>
            <a:off x="3914775" y="5117387"/>
            <a:ext cx="1314450" cy="866775"/>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A Student's </a:t>
            </a:r>
            <a:r>
              <a:rPr lang="en-US" sz="2800" i="1" dirty="0"/>
              <a:t>t</a:t>
            </a:r>
            <a:r>
              <a:rPr sz="2800" dirty="0"/>
              <a:t>-distribution, and thus the </a:t>
            </a:r>
            <a:r>
              <a:rPr lang="en-US" sz="2800" i="1" dirty="0"/>
              <a:t>t</a:t>
            </a:r>
            <a:r>
              <a:rPr sz="2800" dirty="0"/>
              <a:t>-test statistic, is appropriate to use in this case because the claim is about the mean of the paired differences for the population data, the distribution of the paired differences is approximately normal, and the samples are dependent samples of paired data. The level of significance is stated in the problem to be </a:t>
            </a:r>
            <a:r>
              <a:rPr lang="el-GR" sz="2800" i="1" dirty="0"/>
              <a:t>α</a:t>
            </a:r>
            <a:r>
              <a:rPr lang="en-US" sz="2800" dirty="0"/>
              <a:t> = 0.01</a:t>
            </a:r>
            <a:r>
              <a:rPr sz="28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Since we were given raw data, we need to begin by calculating the paired differences, as well as the mean and sample standard deviation of these differences. The differences are listed in the following table.</a:t>
            </a:r>
          </a:p>
        </p:txBody>
      </p:sp>
      <mc:AlternateContent xmlns:mc="http://schemas.openxmlformats.org/markup-compatibility/2006" xmlns:a14="http://schemas.microsoft.com/office/drawing/2010/main">
        <mc:Choice Requires="a14">
          <p:graphicFrame>
            <p:nvGraphicFramePr>
              <p:cNvPr id="4" name="Table Placeholder 2" descr="A table comparing measurements for twins raised in urban and rural settings and their paired differences. The rows are labeled Twin Raised in Urban Setting x, Twin Raised in Rural Setting y, and Paired Difference, d sub i equals y sub i minus x sub i.&#10;The data for five pairs of twins is as follows:&#10;Column 1: x is 143.67, y is 134.81, d is negative 8.86,&#10;Column 2: x is 235.91, y is 221.37, d is negative 14.54,&#10;Column 3: x is 156.34, y is 163.92, d is 7.58,&#10;Column 4: x is 187.21, y is 193.45, d is 6.24,&#10;Column 5: x is 129.81, y is 131.38, d is 1.57.&#10;The table illustrates the differences between measurements for twins based on their upbringing environment, showing both positive and negative differences in values.">
                <a:extLst>
                  <a:ext uri="{FF2B5EF4-FFF2-40B4-BE49-F238E27FC236}">
                    <a16:creationId xmlns:a16="http://schemas.microsoft.com/office/drawing/2014/main" id="{5C03D256-CFBE-47B6-8B5C-02F9C8CF426E}"/>
                  </a:ext>
                </a:extLst>
              </p:cNvPr>
              <p:cNvGraphicFramePr>
                <a:graphicFrameLocks/>
              </p:cNvGraphicFramePr>
              <p:nvPr>
                <p:extLst>
                  <p:ext uri="{D42A27DB-BD31-4B8C-83A1-F6EECF244321}">
                    <p14:modId xmlns:p14="http://schemas.microsoft.com/office/powerpoint/2010/main" val="4161487776"/>
                  </p:ext>
                </p:extLst>
              </p:nvPr>
            </p:nvGraphicFramePr>
            <p:xfrm>
              <a:off x="457200" y="4114800"/>
              <a:ext cx="8229600" cy="1112520"/>
            </p:xfrm>
            <a:graphic>
              <a:graphicData uri="http://schemas.openxmlformats.org/drawingml/2006/table">
                <a:tbl>
                  <a:tblPr firstRow="1" bandRow="1">
                    <a:tableStyleId>{5940675A-B579-460E-94D1-54222C63F5DA}</a:tableStyleId>
                  </a:tblPr>
                  <a:tblGrid>
                    <a:gridCol w="28194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a:txBody>
                        <a:bodyPr/>
                        <a:lstStyle/>
                        <a:p>
                          <a:pPr algn="ctr">
                            <a:defRPr sz="1400" b="1"/>
                          </a:pPr>
                          <a:r>
                            <a:rPr lang="en-US" sz="1400" dirty="0">
                              <a:solidFill>
                                <a:srgbClr val="5576A0"/>
                              </a:solidFill>
                            </a:rPr>
                            <a:t>Twin Raised in Urban Setting, </a:t>
                          </a:r>
                          <a14:m>
                            <m:oMath xmlns:m="http://schemas.openxmlformats.org/officeDocument/2006/math">
                              <m:r>
                                <a:rPr lang="en-US" sz="1400">
                                  <a:solidFill>
                                    <a:srgbClr val="5576A0"/>
                                  </a:solidFill>
                                  <a:latin typeface="Cambria Math" panose="02040503050406030204" pitchFamily="18" charset="0"/>
                                </a:rPr>
                                <m:t>𝑥</m:t>
                              </m:r>
                            </m:oMath>
                          </a14:m>
                          <a:endParaRPr lang="en-US" sz="1400" dirty="0">
                            <a:solidFill>
                              <a:srgbClr val="5576A0"/>
                            </a:solidFill>
                          </a:endParaRPr>
                        </a:p>
                      </a:txBody>
                      <a:tcPr/>
                    </a:tc>
                    <a:tc>
                      <a:txBody>
                        <a:bodyPr/>
                        <a:lstStyle/>
                        <a:p>
                          <a:pPr algn="ctr"/>
                          <a:r>
                            <a:rPr sz="1400" dirty="0">
                              <a:solidFill>
                                <a:srgbClr val="5576A0"/>
                              </a:solidFill>
                            </a:rPr>
                            <a:t>143.67</a:t>
                          </a:r>
                          <a:endParaRPr sz="1400" dirty="0">
                            <a:solidFill>
                              <a:srgbClr val="5576A0"/>
                            </a:solidFill>
                            <a:latin typeface="Cambria Math"/>
                          </a:endParaRPr>
                        </a:p>
                      </a:txBody>
                      <a:tcPr/>
                    </a:tc>
                    <a:tc>
                      <a:txBody>
                        <a:bodyPr/>
                        <a:lstStyle/>
                        <a:p>
                          <a:pPr algn="ctr"/>
                          <a:r>
                            <a:rPr sz="1400" dirty="0">
                              <a:solidFill>
                                <a:srgbClr val="5576A0"/>
                              </a:solidFill>
                            </a:rPr>
                            <a:t>235.91</a:t>
                          </a:r>
                          <a:endParaRPr sz="1400" dirty="0">
                            <a:solidFill>
                              <a:srgbClr val="5576A0"/>
                            </a:solidFill>
                            <a:latin typeface="Cambria Math"/>
                          </a:endParaRPr>
                        </a:p>
                      </a:txBody>
                      <a:tcPr/>
                    </a:tc>
                    <a:tc>
                      <a:txBody>
                        <a:bodyPr/>
                        <a:lstStyle/>
                        <a:p>
                          <a:pPr algn="ctr"/>
                          <a:r>
                            <a:rPr sz="1400" dirty="0">
                              <a:solidFill>
                                <a:srgbClr val="5576A0"/>
                              </a:solidFill>
                            </a:rPr>
                            <a:t>156.34</a:t>
                          </a:r>
                          <a:endParaRPr sz="1400" dirty="0">
                            <a:solidFill>
                              <a:srgbClr val="5576A0"/>
                            </a:solidFill>
                            <a:latin typeface="Cambria Math"/>
                          </a:endParaRPr>
                        </a:p>
                      </a:txBody>
                      <a:tcPr/>
                    </a:tc>
                    <a:tc>
                      <a:txBody>
                        <a:bodyPr/>
                        <a:lstStyle/>
                        <a:p>
                          <a:pPr algn="ctr"/>
                          <a:r>
                            <a:rPr sz="1400" dirty="0">
                              <a:solidFill>
                                <a:srgbClr val="5576A0"/>
                              </a:solidFill>
                            </a:rPr>
                            <a:t>187.21</a:t>
                          </a:r>
                          <a:endParaRPr sz="1400" dirty="0">
                            <a:solidFill>
                              <a:srgbClr val="5576A0"/>
                            </a:solidFill>
                            <a:latin typeface="Cambria Math"/>
                          </a:endParaRPr>
                        </a:p>
                      </a:txBody>
                      <a:tcPr/>
                    </a:tc>
                    <a:tc>
                      <a:txBody>
                        <a:bodyPr/>
                        <a:lstStyle/>
                        <a:p>
                          <a:pPr algn="ctr"/>
                          <a:r>
                            <a:rPr sz="1400" dirty="0">
                              <a:solidFill>
                                <a:srgbClr val="5576A0"/>
                              </a:solidFill>
                            </a:rPr>
                            <a:t>129.81</a:t>
                          </a:r>
                          <a:endParaRPr sz="1400" dirty="0">
                            <a:solidFill>
                              <a:srgbClr val="5576A0"/>
                            </a:solidFill>
                            <a:latin typeface="Cambria Math"/>
                          </a:endParaRPr>
                        </a:p>
                      </a:txBody>
                      <a:tcPr/>
                    </a:tc>
                    <a:extLst>
                      <a:ext uri="{0D108BD9-81ED-4DB2-BD59-A6C34878D82A}">
                        <a16:rowId xmlns:a16="http://schemas.microsoft.com/office/drawing/2014/main" val="10000"/>
                      </a:ext>
                    </a:extLst>
                  </a:tr>
                  <a:tr h="370840">
                    <a:tc>
                      <a:txBody>
                        <a:bodyPr/>
                        <a:lstStyle/>
                        <a:p>
                          <a:pPr algn="ctr">
                            <a:defRPr sz="1400" b="1"/>
                          </a:pPr>
                          <a:r>
                            <a:rPr sz="1400"/>
                            <a:t>Twin Raised in Rural Setting, </a:t>
                          </a:r>
                          <a14:m>
                            <m:oMath xmlns:m="http://schemas.openxmlformats.org/officeDocument/2006/math">
                              <m:r>
                                <a:rPr sz="1400">
                                  <a:latin typeface="Cambria Math" panose="02040503050406030204" pitchFamily="18" charset="0"/>
                                </a:rPr>
                                <m:t>𝑦</m:t>
                              </m:r>
                            </m:oMath>
                          </a14:m>
                          <a:endParaRPr sz="1400"/>
                        </a:p>
                      </a:txBody>
                      <a:tcPr/>
                    </a:tc>
                    <a:tc>
                      <a:txBody>
                        <a:bodyPr/>
                        <a:lstStyle/>
                        <a:p>
                          <a:pPr algn="ctr"/>
                          <a:r>
                            <a:rPr sz="1400"/>
                            <a:t>134.81</a:t>
                          </a:r>
                          <a:endParaRPr sz="1400">
                            <a:latin typeface="Cambria Math"/>
                          </a:endParaRPr>
                        </a:p>
                      </a:txBody>
                      <a:tcPr/>
                    </a:tc>
                    <a:tc>
                      <a:txBody>
                        <a:bodyPr/>
                        <a:lstStyle/>
                        <a:p>
                          <a:pPr algn="ctr"/>
                          <a:r>
                            <a:rPr sz="1400" dirty="0"/>
                            <a:t>221.37</a:t>
                          </a:r>
                          <a:endParaRPr sz="1400" dirty="0">
                            <a:latin typeface="Cambria Math"/>
                          </a:endParaRPr>
                        </a:p>
                      </a:txBody>
                      <a:tcPr/>
                    </a:tc>
                    <a:tc>
                      <a:txBody>
                        <a:bodyPr/>
                        <a:lstStyle/>
                        <a:p>
                          <a:pPr algn="ctr"/>
                          <a:r>
                            <a:rPr sz="1400" dirty="0"/>
                            <a:t>163.92</a:t>
                          </a:r>
                          <a:endParaRPr sz="1400" dirty="0">
                            <a:latin typeface="Cambria Math"/>
                          </a:endParaRPr>
                        </a:p>
                      </a:txBody>
                      <a:tcPr/>
                    </a:tc>
                    <a:tc>
                      <a:txBody>
                        <a:bodyPr/>
                        <a:lstStyle/>
                        <a:p>
                          <a:pPr algn="ctr"/>
                          <a:r>
                            <a:rPr sz="1400"/>
                            <a:t>193.45</a:t>
                          </a:r>
                          <a:endParaRPr sz="1400">
                            <a:latin typeface="Cambria Math"/>
                          </a:endParaRPr>
                        </a:p>
                      </a:txBody>
                      <a:tcPr/>
                    </a:tc>
                    <a:tc>
                      <a:txBody>
                        <a:bodyPr/>
                        <a:lstStyle/>
                        <a:p>
                          <a:pPr algn="ctr"/>
                          <a:r>
                            <a:rPr sz="1400"/>
                            <a:t>131.38</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sz="1400" b="1"/>
                          </a:pPr>
                          <a:r>
                            <a:rPr sz="1400"/>
                            <a:t>Paired Difference,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𝑑</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r>
                                    <a:rPr sz="1400">
                                      <a:latin typeface="Cambria Math" panose="02040503050406030204" pitchFamily="18" charset="0"/>
                                    </a:rPr>
                                    <m:t>𝑦</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r>
                                    <a:rPr sz="1400">
                                      <a:latin typeface="Cambria Math" panose="02040503050406030204" pitchFamily="18" charset="0"/>
                                    </a:rPr>
                                    <m:t>𝑥</m:t>
                                  </m:r>
                                </m:e>
                                <m:sub>
                                  <m:r>
                                    <a:rPr sz="1400">
                                      <a:latin typeface="Cambria Math" panose="02040503050406030204" pitchFamily="18" charset="0"/>
                                    </a:rPr>
                                    <m:t>𝑖</m:t>
                                  </m:r>
                                </m:sub>
                              </m:sSub>
                            </m:oMath>
                          </a14:m>
                          <a:endParaRPr sz="140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−8.86</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−14.54</m:t>
                                </m:r>
                              </m:oMath>
                            </m:oMathPara>
                          </a14:m>
                          <a:endParaRPr dirty="0"/>
                        </a:p>
                      </a:txBody>
                      <a:tcPr/>
                    </a:tc>
                    <a:tc>
                      <a:txBody>
                        <a:bodyPr/>
                        <a:lstStyle/>
                        <a:p>
                          <a:pPr algn="ctr"/>
                          <a:r>
                            <a:rPr sz="1400"/>
                            <a:t>7.58</a:t>
                          </a:r>
                          <a:endParaRPr sz="1400">
                            <a:latin typeface="Cambria Math"/>
                          </a:endParaRPr>
                        </a:p>
                      </a:txBody>
                      <a:tcPr/>
                    </a:tc>
                    <a:tc>
                      <a:txBody>
                        <a:bodyPr/>
                        <a:lstStyle/>
                        <a:p>
                          <a:pPr algn="ctr"/>
                          <a:r>
                            <a:rPr sz="1400"/>
                            <a:t>6.24</a:t>
                          </a:r>
                          <a:endParaRPr sz="1400">
                            <a:latin typeface="Cambria Math"/>
                          </a:endParaRPr>
                        </a:p>
                      </a:txBody>
                      <a:tcPr/>
                    </a:tc>
                    <a:tc>
                      <a:txBody>
                        <a:bodyPr/>
                        <a:lstStyle/>
                        <a:p>
                          <a:pPr algn="ctr"/>
                          <a:r>
                            <a:rPr sz="1400" dirty="0"/>
                            <a:t>1.57</a:t>
                          </a:r>
                          <a:endParaRPr sz="1400" dirty="0">
                            <a:latin typeface="Cambria Math"/>
                          </a:endParaRP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A table comparing measurements for twins raised in urban and rural settings and their paired differences. The rows are labeled Twin Raised in Urban Setting x, Twin Raised in Rural Setting y, and Paired Difference, d sub i equals y sub i minus x sub i.&#10;The data for five pairs of twins is as follows:&#10;Column 1: x is 143.67, y is 134.81, d is negative 8.86,&#10;Column 2: x is 235.91, y is 221.37, d is negative 14.54,&#10;Column 3: x is 156.34, y is 163.92, d is 7.58,&#10;Column 4: x is 187.21, y is 193.45, d is 6.24,&#10;Column 5: x is 129.81, y is 131.38, d is 1.57.&#10;The table illustrates the differences between measurements for twins based on their upbringing environment, showing both positive and negative differences in values.">
                <a:extLst>
                  <a:ext uri="{FF2B5EF4-FFF2-40B4-BE49-F238E27FC236}">
                    <a16:creationId xmlns:a16="http://schemas.microsoft.com/office/drawing/2014/main" id="{5C03D256-CFBE-47B6-8B5C-02F9C8CF426E}"/>
                  </a:ext>
                </a:extLst>
              </p:cNvPr>
              <p:cNvGraphicFramePr>
                <a:graphicFrameLocks/>
              </p:cNvGraphicFramePr>
              <p:nvPr>
                <p:extLst>
                  <p:ext uri="{D42A27DB-BD31-4B8C-83A1-F6EECF244321}">
                    <p14:modId xmlns:p14="http://schemas.microsoft.com/office/powerpoint/2010/main" val="4161487776"/>
                  </p:ext>
                </p:extLst>
              </p:nvPr>
            </p:nvGraphicFramePr>
            <p:xfrm>
              <a:off x="457200" y="4114800"/>
              <a:ext cx="8229600" cy="1112520"/>
            </p:xfrm>
            <a:graphic>
              <a:graphicData uri="http://schemas.openxmlformats.org/drawingml/2006/table">
                <a:tbl>
                  <a:tblPr firstRow="1" bandRow="1">
                    <a:tableStyleId>{5940675A-B579-460E-94D1-54222C63F5DA}</a:tableStyleId>
                  </a:tblPr>
                  <a:tblGrid>
                    <a:gridCol w="28194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432" t="-3279" r="-192225" b="-203279"/>
                          </a:stretch>
                        </a:blipFill>
                      </a:tcPr>
                    </a:tc>
                    <a:tc>
                      <a:txBody>
                        <a:bodyPr/>
                        <a:lstStyle/>
                        <a:p>
                          <a:pPr algn="ctr"/>
                          <a:r>
                            <a:rPr sz="1400" dirty="0">
                              <a:solidFill>
                                <a:srgbClr val="5576A0"/>
                              </a:solidFill>
                            </a:rPr>
                            <a:t>143.67</a:t>
                          </a:r>
                          <a:endParaRPr sz="1400" dirty="0">
                            <a:solidFill>
                              <a:srgbClr val="5576A0"/>
                            </a:solidFill>
                            <a:latin typeface="Cambria Math"/>
                          </a:endParaRPr>
                        </a:p>
                      </a:txBody>
                      <a:tcPr/>
                    </a:tc>
                    <a:tc>
                      <a:txBody>
                        <a:bodyPr/>
                        <a:lstStyle/>
                        <a:p>
                          <a:pPr algn="ctr"/>
                          <a:r>
                            <a:rPr sz="1400" dirty="0">
                              <a:solidFill>
                                <a:srgbClr val="5576A0"/>
                              </a:solidFill>
                            </a:rPr>
                            <a:t>235.91</a:t>
                          </a:r>
                          <a:endParaRPr sz="1400" dirty="0">
                            <a:solidFill>
                              <a:srgbClr val="5576A0"/>
                            </a:solidFill>
                            <a:latin typeface="Cambria Math"/>
                          </a:endParaRPr>
                        </a:p>
                      </a:txBody>
                      <a:tcPr/>
                    </a:tc>
                    <a:tc>
                      <a:txBody>
                        <a:bodyPr/>
                        <a:lstStyle/>
                        <a:p>
                          <a:pPr algn="ctr"/>
                          <a:r>
                            <a:rPr sz="1400" dirty="0">
                              <a:solidFill>
                                <a:srgbClr val="5576A0"/>
                              </a:solidFill>
                            </a:rPr>
                            <a:t>156.34</a:t>
                          </a:r>
                          <a:endParaRPr sz="1400" dirty="0">
                            <a:solidFill>
                              <a:srgbClr val="5576A0"/>
                            </a:solidFill>
                            <a:latin typeface="Cambria Math"/>
                          </a:endParaRPr>
                        </a:p>
                      </a:txBody>
                      <a:tcPr/>
                    </a:tc>
                    <a:tc>
                      <a:txBody>
                        <a:bodyPr/>
                        <a:lstStyle/>
                        <a:p>
                          <a:pPr algn="ctr"/>
                          <a:r>
                            <a:rPr sz="1400" dirty="0">
                              <a:solidFill>
                                <a:srgbClr val="5576A0"/>
                              </a:solidFill>
                            </a:rPr>
                            <a:t>187.21</a:t>
                          </a:r>
                          <a:endParaRPr sz="1400" dirty="0">
                            <a:solidFill>
                              <a:srgbClr val="5576A0"/>
                            </a:solidFill>
                            <a:latin typeface="Cambria Math"/>
                          </a:endParaRPr>
                        </a:p>
                      </a:txBody>
                      <a:tcPr/>
                    </a:tc>
                    <a:tc>
                      <a:txBody>
                        <a:bodyPr/>
                        <a:lstStyle/>
                        <a:p>
                          <a:pPr algn="ctr"/>
                          <a:r>
                            <a:rPr sz="1400" dirty="0">
                              <a:solidFill>
                                <a:srgbClr val="5576A0"/>
                              </a:solidFill>
                            </a:rPr>
                            <a:t>129.81</a:t>
                          </a:r>
                          <a:endParaRPr sz="1400" dirty="0">
                            <a:solidFill>
                              <a:srgbClr val="5576A0"/>
                            </a:solidFill>
                            <a:latin typeface="Cambria Math"/>
                          </a:endParaRP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432" t="-103279" r="-192225" b="-103279"/>
                          </a:stretch>
                        </a:blipFill>
                      </a:tcPr>
                    </a:tc>
                    <a:tc>
                      <a:txBody>
                        <a:bodyPr/>
                        <a:lstStyle/>
                        <a:p>
                          <a:pPr algn="ctr"/>
                          <a:r>
                            <a:rPr sz="1400"/>
                            <a:t>134.81</a:t>
                          </a:r>
                          <a:endParaRPr sz="1400">
                            <a:latin typeface="Cambria Math"/>
                          </a:endParaRPr>
                        </a:p>
                      </a:txBody>
                      <a:tcPr/>
                    </a:tc>
                    <a:tc>
                      <a:txBody>
                        <a:bodyPr/>
                        <a:lstStyle/>
                        <a:p>
                          <a:pPr algn="ctr"/>
                          <a:r>
                            <a:rPr sz="1400" dirty="0"/>
                            <a:t>221.37</a:t>
                          </a:r>
                          <a:endParaRPr sz="1400" dirty="0">
                            <a:latin typeface="Cambria Math"/>
                          </a:endParaRPr>
                        </a:p>
                      </a:txBody>
                      <a:tcPr/>
                    </a:tc>
                    <a:tc>
                      <a:txBody>
                        <a:bodyPr/>
                        <a:lstStyle/>
                        <a:p>
                          <a:pPr algn="ctr"/>
                          <a:r>
                            <a:rPr sz="1400" dirty="0"/>
                            <a:t>163.92</a:t>
                          </a:r>
                          <a:endParaRPr sz="1400" dirty="0">
                            <a:latin typeface="Cambria Math"/>
                          </a:endParaRPr>
                        </a:p>
                      </a:txBody>
                      <a:tcPr/>
                    </a:tc>
                    <a:tc>
                      <a:txBody>
                        <a:bodyPr/>
                        <a:lstStyle/>
                        <a:p>
                          <a:pPr algn="ctr"/>
                          <a:r>
                            <a:rPr sz="1400"/>
                            <a:t>193.45</a:t>
                          </a:r>
                          <a:endParaRPr sz="1400">
                            <a:latin typeface="Cambria Math"/>
                          </a:endParaRPr>
                        </a:p>
                      </a:txBody>
                      <a:tcPr/>
                    </a:tc>
                    <a:tc>
                      <a:txBody>
                        <a:bodyPr/>
                        <a:lstStyle/>
                        <a:p>
                          <a:pPr algn="ctr"/>
                          <a:r>
                            <a:rPr sz="1400"/>
                            <a:t>131.38</a:t>
                          </a:r>
                          <a:endParaRPr sz="1400">
                            <a:latin typeface="Cambria Math"/>
                          </a:endParaRP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432" t="-203279" r="-192225" b="-3279"/>
                          </a:stretch>
                        </a:blipFill>
                      </a:tcPr>
                    </a:tc>
                    <a:tc>
                      <a:txBody>
                        <a:bodyPr/>
                        <a:lstStyle/>
                        <a:p>
                          <a:endParaRPr lang="en-US"/>
                        </a:p>
                      </a:txBody>
                      <a:tcPr>
                        <a:blipFill>
                          <a:blip r:embed="rId2"/>
                          <a:stretch>
                            <a:fillRect l="-265714" t="-203279" r="-408571" b="-3279"/>
                          </a:stretch>
                        </a:blipFill>
                      </a:tcPr>
                    </a:tc>
                    <a:tc>
                      <a:txBody>
                        <a:bodyPr/>
                        <a:lstStyle/>
                        <a:p>
                          <a:endParaRPr lang="en-US"/>
                        </a:p>
                      </a:txBody>
                      <a:tcPr>
                        <a:blipFill>
                          <a:blip r:embed="rId2"/>
                          <a:stretch>
                            <a:fillRect l="-320000" t="-203279" r="-257500" b="-3279"/>
                          </a:stretch>
                        </a:blipFill>
                      </a:tcPr>
                    </a:tc>
                    <a:tc>
                      <a:txBody>
                        <a:bodyPr/>
                        <a:lstStyle/>
                        <a:p>
                          <a:pPr algn="ctr"/>
                          <a:r>
                            <a:rPr sz="1400"/>
                            <a:t>7.58</a:t>
                          </a:r>
                          <a:endParaRPr sz="1400">
                            <a:latin typeface="Cambria Math"/>
                          </a:endParaRPr>
                        </a:p>
                      </a:txBody>
                      <a:tcPr/>
                    </a:tc>
                    <a:tc>
                      <a:txBody>
                        <a:bodyPr/>
                        <a:lstStyle/>
                        <a:p>
                          <a:pPr algn="ctr"/>
                          <a:r>
                            <a:rPr sz="1400"/>
                            <a:t>6.24</a:t>
                          </a:r>
                          <a:endParaRPr sz="1400">
                            <a:latin typeface="Cambria Math"/>
                          </a:endParaRPr>
                        </a:p>
                      </a:txBody>
                      <a:tcPr/>
                    </a:tc>
                    <a:tc>
                      <a:txBody>
                        <a:bodyPr/>
                        <a:lstStyle/>
                        <a:p>
                          <a:pPr algn="ctr"/>
                          <a:r>
                            <a:rPr sz="1400" dirty="0"/>
                            <a:t>1.57</a:t>
                          </a:r>
                          <a:endParaRPr sz="1400" dirty="0">
                            <a:latin typeface="Cambria Math"/>
                          </a:endParaRPr>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1800" i="1" dirty="0"/>
              <a:t>σ</a:t>
            </a:r>
            <a:r>
              <a:rPr lang="en-US" sz="1800" dirty="0"/>
              <a:t> </a:t>
            </a:r>
            <a:r>
              <a:rPr sz="2000" dirty="0"/>
              <a:t>Unknown, Dependent Samples)</a:t>
            </a:r>
            <a:r>
              <a:rPr lang="en-US" sz="2000" baseline="-25000" dirty="0"/>
              <a:t>6</a:t>
            </a:r>
            <a:endParaRPr sz="2000" dirty="0"/>
          </a:p>
        </p:txBody>
      </p:sp>
      <p:sp>
        <p:nvSpPr>
          <p:cNvPr id="3" name="Text Placeholder 2"/>
          <p:cNvSpPr>
            <a:spLocks noGrp="1"/>
          </p:cNvSpPr>
          <p:nvPr>
            <p:ph type="body" sz="quarter" idx="10"/>
          </p:nvPr>
        </p:nvSpPr>
        <p:spPr/>
        <p:txBody>
          <a:bodyPr>
            <a:normAutofit/>
          </a:bodyPr>
          <a:lstStyle/>
          <a:p>
            <a:pPr>
              <a:defRPr b="1"/>
            </a:pPr>
            <a:r>
              <a:rPr sz="2200" dirty="0"/>
              <a:t>Tables:</a:t>
            </a:r>
          </a:p>
          <a:p>
            <a:pPr>
              <a:defRPr sz="2800"/>
            </a:pPr>
            <a:r>
              <a:rPr sz="2200" dirty="0"/>
              <a:t>If you are using the critical </a:t>
            </a:r>
            <a:r>
              <a:rPr lang="en-US" sz="2200" i="1" dirty="0"/>
              <a:t>t</a:t>
            </a:r>
            <a:r>
              <a:rPr sz="2200" dirty="0"/>
              <a:t>-values table to determine the rejection region, you need to calculate the value of the </a:t>
            </a:r>
            <a:r>
              <a:rPr lang="en-US" sz="2200" i="1" dirty="0"/>
              <a:t>t</a:t>
            </a:r>
            <a:r>
              <a:rPr sz="2200" dirty="0"/>
              <a:t>-test statistic using the mean and standard deviation of the paired differences that we just found. The mean of these paired differences is </a:t>
            </a:r>
            <a:r>
              <a:rPr lang="en-US" sz="2200" dirty="0"/>
              <a:t>		</a:t>
            </a:r>
            <a:endParaRPr sz="2200" dirty="0"/>
          </a:p>
        </p:txBody>
      </p:sp>
      <p:pic>
        <p:nvPicPr>
          <p:cNvPr id="10" name="Picture 9" descr="d bar equals negative 1.602.">
            <a:extLst>
              <a:ext uri="{FF2B5EF4-FFF2-40B4-BE49-F238E27FC236}">
                <a16:creationId xmlns:a16="http://schemas.microsoft.com/office/drawing/2014/main" id="{AFEEAED6-8A5A-7F0B-B71A-14766C6757A4}"/>
              </a:ext>
            </a:extLst>
          </p:cNvPr>
          <p:cNvPicPr>
            <a:picLocks noChangeAspect="1"/>
          </p:cNvPicPr>
          <p:nvPr/>
        </p:nvPicPr>
        <p:blipFill>
          <a:blip r:embed="rId2"/>
          <a:stretch>
            <a:fillRect/>
          </a:stretch>
        </p:blipFill>
        <p:spPr>
          <a:xfrm>
            <a:off x="5867400" y="2499946"/>
            <a:ext cx="1123950" cy="295275"/>
          </a:xfrm>
          <a:prstGeom prst="rect">
            <a:avLst/>
          </a:prstGeom>
        </p:spPr>
      </p:pic>
      <p:sp>
        <p:nvSpPr>
          <p:cNvPr id="12" name="TextBox 11">
            <a:extLst>
              <a:ext uri="{FF2B5EF4-FFF2-40B4-BE49-F238E27FC236}">
                <a16:creationId xmlns:a16="http://schemas.microsoft.com/office/drawing/2014/main" id="{280BDAE7-92DD-DC98-FAC5-0BDC7C9CD6E5}"/>
              </a:ext>
            </a:extLst>
          </p:cNvPr>
          <p:cNvSpPr txBox="1"/>
          <p:nvPr/>
        </p:nvSpPr>
        <p:spPr>
          <a:xfrm>
            <a:off x="484630" y="2762279"/>
            <a:ext cx="8229599" cy="1785104"/>
          </a:xfrm>
          <a:prstGeom prst="rect">
            <a:avLst/>
          </a:prstGeom>
          <a:noFill/>
        </p:spPr>
        <p:txBody>
          <a:bodyPr wrap="square">
            <a:spAutoFit/>
          </a:bodyPr>
          <a:lstStyle/>
          <a:p>
            <a:pPr>
              <a:defRPr sz="2800"/>
            </a:pPr>
            <a:r>
              <a:rPr lang="en-US" sz="2200" dirty="0"/>
              <a:t>and the sample standard deviation, </a:t>
            </a:r>
            <a:r>
              <a:rPr lang="en-US" sz="2200" i="1" dirty="0" err="1"/>
              <a:t>s</a:t>
            </a:r>
            <a:r>
              <a:rPr lang="en-US" sz="2200" i="1" baseline="-25000" dirty="0" err="1"/>
              <a:t>d</a:t>
            </a:r>
            <a:r>
              <a:rPr lang="en-US" sz="2200" dirty="0"/>
              <a:t>, is approximately </a:t>
            </a:r>
            <a:r>
              <a:rPr lang="en-US" sz="2200" dirty="0">
                <a:latin typeface="Cambria Math"/>
              </a:rPr>
              <a:t>9.694561</a:t>
            </a:r>
            <a:r>
              <a:rPr lang="en-US" sz="2200" dirty="0"/>
              <a:t>. Note that </a:t>
            </a:r>
            <a:r>
              <a:rPr lang="el-GR" sz="2000" i="1" dirty="0">
                <a:latin typeface="Calibri" panose="020F0502020204030204" pitchFamily="34" charset="0"/>
                <a:ea typeface="Calibri" panose="020F0502020204030204" pitchFamily="34" charset="0"/>
                <a:cs typeface="Calibri" panose="020F0502020204030204" pitchFamily="34" charset="0"/>
              </a:rPr>
              <a:t>μ</a:t>
            </a:r>
            <a:r>
              <a:rPr lang="el-GR" sz="100" i="1" dirty="0">
                <a:latin typeface="Calibri" panose="020F0502020204030204" pitchFamily="34" charset="0"/>
                <a:ea typeface="Calibri" panose="020F0502020204030204" pitchFamily="34" charset="0"/>
                <a:cs typeface="Calibri" panose="020F0502020204030204" pitchFamily="34" charset="0"/>
              </a:rPr>
              <a:t> </a:t>
            </a:r>
            <a:r>
              <a:rPr lang="en-US" sz="2000" i="1" baseline="-25000" dirty="0"/>
              <a:t>d </a:t>
            </a:r>
            <a:r>
              <a:rPr lang="en-US" sz="2200" dirty="0"/>
              <a:t>= 0 because the hypothesized mean of the paired differences for the population data is </a:t>
            </a:r>
            <a:r>
              <a:rPr lang="en-US" sz="2200" dirty="0">
                <a:latin typeface="Cambria Math"/>
              </a:rPr>
              <a:t>0</a:t>
            </a:r>
            <a:r>
              <a:rPr lang="en-US" sz="2200" dirty="0"/>
              <a:t>.</a:t>
            </a:r>
          </a:p>
          <a:p>
            <a:r>
              <a:rPr lang="en-US" sz="2200" dirty="0"/>
              <a:t>Substituting these values into the formula for the test statistic, we obtain the following.</a:t>
            </a:r>
          </a:p>
        </p:txBody>
      </p:sp>
      <p:pic>
        <p:nvPicPr>
          <p:cNvPr id="7" name="Picture 6" descr="t equals the quantity d bar minus mu sub d divided by the open parentheses s sub d over the square root of n close parentheses, which equals open parenthesis negative 1.602 minus 0 close parentheses divided by the open parentheses 9.694561 over the square root of 5 close parentheses,&#10;which is approximately negative 0.370.">
            <a:extLst>
              <a:ext uri="{FF2B5EF4-FFF2-40B4-BE49-F238E27FC236}">
                <a16:creationId xmlns:a16="http://schemas.microsoft.com/office/drawing/2014/main" id="{E62F7839-9019-796C-9AF6-4E7D4AE74823}"/>
              </a:ext>
            </a:extLst>
          </p:cNvPr>
          <p:cNvPicPr>
            <a:picLocks noChangeAspect="1"/>
          </p:cNvPicPr>
          <p:nvPr/>
        </p:nvPicPr>
        <p:blipFill>
          <a:blip r:embed="rId3"/>
          <a:stretch>
            <a:fillRect/>
          </a:stretch>
        </p:blipFill>
        <p:spPr>
          <a:xfrm>
            <a:off x="3033712" y="4358054"/>
            <a:ext cx="3076575" cy="16383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7</a:t>
            </a:r>
            <a:endParaRPr sz="20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When using a TI-83/84 Plus calculator, you do not need to first calculate the differences. The calculator can calculate these for us.</a:t>
            </a:r>
          </a:p>
          <a:p>
            <a:r>
              <a:rPr sz="2800" dirty="0"/>
              <a:t>Enter the weights of the twins raised in the urban setting in </a:t>
            </a:r>
            <a:r>
              <a:rPr sz="2800" b="1" dirty="0"/>
              <a:t>L1</a:t>
            </a:r>
            <a:r>
              <a:rPr sz="2800" dirty="0"/>
              <a:t> and the weights of the twins raised in the rural setting in </a:t>
            </a:r>
            <a:r>
              <a:rPr sz="2800" b="1" dirty="0"/>
              <a:t>L2</a:t>
            </a:r>
            <a:r>
              <a:rPr sz="2800" dirty="0"/>
              <a:t>. Next, we want to calculate the paired differences in </a:t>
            </a:r>
            <a:r>
              <a:rPr sz="2800" b="1" dirty="0"/>
              <a:t>L3</a:t>
            </a:r>
            <a:r>
              <a:rPr sz="2800" dirty="0"/>
              <a:t>. To do so, highlight </a:t>
            </a:r>
            <a:r>
              <a:rPr sz="2800" b="1" dirty="0"/>
              <a:t>L3</a:t>
            </a:r>
            <a:r>
              <a:rPr sz="2800" dirty="0"/>
              <a:t> and enter the formula to subtract the values in </a:t>
            </a:r>
            <a:r>
              <a:rPr sz="2800" b="1" dirty="0"/>
              <a:t>L1</a:t>
            </a:r>
            <a:r>
              <a:rPr sz="2800" dirty="0"/>
              <a:t> from the values in </a:t>
            </a:r>
            <a:r>
              <a:rPr sz="2800" b="1" dirty="0"/>
              <a:t>L2</a:t>
            </a:r>
            <a:r>
              <a:rPr sz="2800" dirty="0"/>
              <a:t>, namely </a:t>
            </a:r>
            <a:r>
              <a:rPr sz="2800" b="1" dirty="0"/>
              <a:t>L2-L1</a:t>
            </a:r>
            <a:r>
              <a:rPr sz="2800" dirty="0"/>
              <a:t>.</a:t>
            </a:r>
          </a:p>
          <a:p>
            <a:endParaRPr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lang="en-US" sz="2000" dirty="0"/>
              <a:t> </a:t>
            </a:r>
            <a:r>
              <a:rPr lang="el-GR" sz="1800" i="1" dirty="0"/>
              <a:t>σ</a:t>
            </a:r>
            <a:r>
              <a:rPr lang="en-US" sz="1800" i="1" dirty="0"/>
              <a:t> </a:t>
            </a:r>
            <a:r>
              <a:rPr sz="2000" dirty="0"/>
              <a:t>Unknown, Dependent Samples)</a:t>
            </a:r>
            <a:r>
              <a:rPr lang="en-US" sz="2000" baseline="-25000" dirty="0"/>
              <a:t>8</a:t>
            </a:r>
            <a:endParaRPr sz="2000" dirty="0"/>
          </a:p>
        </p:txBody>
      </p:sp>
      <p:pic>
        <p:nvPicPr>
          <p:cNvPr id="5" name="Content Placeholder 4" descr="A calculator screenshot showing three lists of the values of the table from Step 3. The first list shows the values 143.67, 235.91, 156.34, 187.21, 129.81. The second list shows the values 134.81, 221.37, 163.92, 193.45, 131.38. The third list shows the values negative 8.86, negative 14.54, 7.58, 6.24, 1.57.  negative 8.86 is highlighted.">
            <a:extLst>
              <a:ext uri="{FF2B5EF4-FFF2-40B4-BE49-F238E27FC236}">
                <a16:creationId xmlns:a16="http://schemas.microsoft.com/office/drawing/2014/main" id="{0748A082-059C-419F-B6EC-AD78E59A885C}"/>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9</a:t>
            </a:r>
            <a:endParaRPr sz="2000" dirty="0"/>
          </a:p>
        </p:txBody>
      </p:sp>
      <p:sp>
        <p:nvSpPr>
          <p:cNvPr id="3" name="Text Placeholder 2"/>
          <p:cNvSpPr>
            <a:spLocks noGrp="1"/>
          </p:cNvSpPr>
          <p:nvPr>
            <p:ph type="body" sz="quarter" idx="10"/>
          </p:nvPr>
        </p:nvSpPr>
        <p:spPr/>
        <p:txBody>
          <a:bodyPr>
            <a:normAutofit fontScale="92500"/>
          </a:bodyPr>
          <a:lstStyle/>
          <a:p>
            <a:pPr>
              <a:defRPr sz="2800"/>
            </a:pPr>
            <a:r>
              <a:rPr sz="2800" dirty="0"/>
              <a:t>We now have the paired differences in </a:t>
            </a:r>
            <a:r>
              <a:rPr sz="2800" b="1" dirty="0"/>
              <a:t>L3</a:t>
            </a:r>
            <a:r>
              <a:rPr sz="2800" dirty="0"/>
              <a:t> and can perform a one-sample </a:t>
            </a:r>
            <a:r>
              <a:rPr lang="en-US" sz="2800" i="1" dirty="0"/>
              <a:t>t</a:t>
            </a:r>
            <a:r>
              <a:rPr sz="2800" dirty="0"/>
              <a:t>-test using the paired differences as our raw data. Under the </a:t>
            </a:r>
            <a:r>
              <a:rPr sz="2800" b="1" dirty="0"/>
              <a:t>STAT </a:t>
            </a:r>
            <a:r>
              <a:rPr lang="en-US" b="1" dirty="0"/>
              <a:t>→</a:t>
            </a:r>
            <a:r>
              <a:rPr sz="2800" b="1" dirty="0"/>
              <a:t> TESTS</a:t>
            </a:r>
            <a:r>
              <a:rPr sz="2800" dirty="0"/>
              <a:t> menu, choose </a:t>
            </a:r>
            <a:r>
              <a:rPr sz="2800" b="1" dirty="0"/>
              <a:t>T-Test</a:t>
            </a:r>
            <a:r>
              <a:rPr sz="2800" dirty="0"/>
              <a:t>. We want to perform the hypothesis test using raw data, so choose the </a:t>
            </a:r>
            <a:r>
              <a:rPr sz="2800" b="1" dirty="0"/>
              <a:t>Data</a:t>
            </a:r>
            <a:r>
              <a:rPr sz="2800" dirty="0"/>
              <a:t> option. The claim is that the mean of the paired differences is not zero, so enter 0 for</a:t>
            </a:r>
            <a:r>
              <a:rPr lang="en-US" sz="2800" dirty="0"/>
              <a:t> </a:t>
            </a:r>
            <a:r>
              <a:rPr lang="el-GR" b="1" dirty="0">
                <a:ea typeface="Calibri" panose="020F0502020204030204" pitchFamily="34" charset="0"/>
                <a:cs typeface="Calibri" panose="020F0502020204030204" pitchFamily="34" charset="0"/>
              </a:rPr>
              <a:t>μ</a:t>
            </a:r>
            <a:r>
              <a:rPr lang="en-US" sz="2800" b="1" dirty="0"/>
              <a:t>0</a:t>
            </a:r>
            <a:r>
              <a:rPr sz="2800" dirty="0"/>
              <a:t>. The data are in List 3, so enter </a:t>
            </a:r>
            <a:r>
              <a:rPr sz="2800" b="1" dirty="0"/>
              <a:t>L3</a:t>
            </a:r>
            <a:r>
              <a:rPr sz="2800" dirty="0"/>
              <a:t> for </a:t>
            </a:r>
            <a:r>
              <a:rPr sz="2800" b="1" dirty="0"/>
              <a:t>List</a:t>
            </a:r>
            <a:r>
              <a:rPr sz="2800" dirty="0"/>
              <a:t>. The frequency of the data (</a:t>
            </a:r>
            <a:r>
              <a:rPr sz="2800" b="1" dirty="0"/>
              <a:t>Freq</a:t>
            </a:r>
            <a:r>
              <a:rPr sz="2800" dirty="0"/>
              <a:t>) is the default value, which is 1. We have a two-tailed test, so choose</a:t>
            </a:r>
            <a:r>
              <a:rPr lang="en-US" sz="2800" dirty="0"/>
              <a:t> </a:t>
            </a:r>
            <a:r>
              <a:rPr lang="en-US" sz="2800" b="1" dirty="0"/>
              <a:t>≠</a:t>
            </a:r>
            <a:r>
              <a:rPr lang="el-GR" b="1" dirty="0">
                <a:ea typeface="Calibri" panose="020F0502020204030204" pitchFamily="34" charset="0"/>
                <a:cs typeface="Calibri" panose="020F0502020204030204" pitchFamily="34" charset="0"/>
              </a:rPr>
              <a:t>μ</a:t>
            </a:r>
            <a:r>
              <a:rPr lang="en-US" b="1" dirty="0"/>
              <a:t>0</a:t>
            </a:r>
            <a:r>
              <a:rPr sz="2800" dirty="0"/>
              <a:t> for the alternative hypothesis. The menu should then appear as </a:t>
            </a:r>
            <a:r>
              <a:rPr lang="en-US" sz="2800" dirty="0"/>
              <a:t>shown </a:t>
            </a:r>
            <a:r>
              <a:rPr sz="2800" dirty="0"/>
              <a:t>in the first screenshot. Choosing </a:t>
            </a:r>
            <a:r>
              <a:rPr sz="2800" b="1" dirty="0"/>
              <a:t>Calculate</a:t>
            </a:r>
            <a:r>
              <a:rPr sz="2800" dirty="0"/>
              <a:t> produces the results shown in the second screenshot.</a:t>
            </a:r>
          </a:p>
          <a:p>
            <a:endParaRP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10</a:t>
            </a:r>
            <a:endParaRPr sz="2000" dirty="0"/>
          </a:p>
        </p:txBody>
      </p:sp>
      <p:pic>
        <p:nvPicPr>
          <p:cNvPr id="5" name="Content Placeholder 4" descr="Calculator Screen of a T Test with the previous data entered">
            <a:extLst>
              <a:ext uri="{FF2B5EF4-FFF2-40B4-BE49-F238E27FC236}">
                <a16:creationId xmlns:a16="http://schemas.microsoft.com/office/drawing/2014/main" id="{6C393550-5E5B-4628-A7FE-3AA9E41338C0}"/>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1200"/>
            <a:ext cx="4571622" cy="304774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11.3.1: Determining the Null and Alternative Hypotheses for a Dependent Samples</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The manufacturer of a new diet pill claims that the pill helps a person lose, on average, more than 7 pounds in the first week. To test this claim, 15 people volunteer to take the diet pill for one week. Their weights are measured at the beginning and end of the week. State the null and alternative hypotheses for this hypothesis test.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11</a:t>
            </a:r>
            <a:endParaRPr sz="2000" dirty="0"/>
          </a:p>
        </p:txBody>
      </p:sp>
      <p:pic>
        <p:nvPicPr>
          <p:cNvPr id="5" name="Content Placeholder 4" descr="Calculator Screen of a T Test output as follows: mu is not equal to 0, t equals negative .3695041752, p equals .7304820746, x bar equals minus 1.602, S x equals 9.694561362, and n equals 5">
            <a:extLst>
              <a:ext uri="{FF2B5EF4-FFF2-40B4-BE49-F238E27FC236}">
                <a16:creationId xmlns:a16="http://schemas.microsoft.com/office/drawing/2014/main" id="{2507BCD1-761B-4493-9EA4-38E7BDD50C26}"/>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1800" i="1" dirty="0"/>
              <a:t>σ</a:t>
            </a:r>
            <a:r>
              <a:rPr lang="en-US" sz="1800" dirty="0"/>
              <a:t> </a:t>
            </a:r>
            <a:r>
              <a:rPr sz="2000" dirty="0"/>
              <a:t>Unknown, Dependent Samples)</a:t>
            </a:r>
            <a:r>
              <a:rPr lang="en-US" sz="2000" baseline="-25000" dirty="0"/>
              <a:t>12</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draw a conclusion.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1800" i="1" dirty="0"/>
              <a:t>σ</a:t>
            </a:r>
            <a:r>
              <a:rPr lang="en-US" sz="1800" dirty="0"/>
              <a:t> </a:t>
            </a:r>
            <a:r>
              <a:rPr sz="2000" dirty="0"/>
              <a:t>Unknown, Dependent Samples)</a:t>
            </a:r>
            <a:r>
              <a:rPr lang="en-US" sz="2000" baseline="-25000" dirty="0"/>
              <a:t>13</a:t>
            </a:r>
            <a:endParaRPr sz="2000" dirty="0"/>
          </a:p>
        </p:txBody>
      </p:sp>
      <p:sp>
        <p:nvSpPr>
          <p:cNvPr id="3" name="Text Placeholder 2"/>
          <p:cNvSpPr>
            <a:spLocks noGrp="1"/>
          </p:cNvSpPr>
          <p:nvPr>
            <p:ph type="body" sz="quarter" idx="10"/>
          </p:nvPr>
        </p:nvSpPr>
        <p:spPr/>
        <p:txBody>
          <a:bodyPr>
            <a:normAutofit/>
          </a:bodyPr>
          <a:lstStyle/>
          <a:p>
            <a:pPr>
              <a:defRPr b="1"/>
            </a:pPr>
            <a:r>
              <a:rPr sz="2800" dirty="0"/>
              <a:t>Method 1: Rejection Regions</a:t>
            </a:r>
          </a:p>
          <a:p>
            <a:pPr>
              <a:defRPr sz="2800"/>
            </a:pPr>
            <a:r>
              <a:rPr sz="2800" dirty="0"/>
              <a:t>For the rejection region, we have </a:t>
            </a:r>
            <a:br>
              <a:rPr lang="en-US" sz="2800" dirty="0"/>
            </a:br>
            <a:r>
              <a:rPr lang="en-US" sz="2800" i="1" dirty="0"/>
              <a:t>df</a:t>
            </a:r>
            <a:r>
              <a:rPr lang="en-US" sz="2800" dirty="0"/>
              <a:t> = </a:t>
            </a:r>
            <a:r>
              <a:rPr lang="en-US" sz="2800" i="1" dirty="0"/>
              <a:t>n</a:t>
            </a:r>
            <a:r>
              <a:rPr lang="en-US" sz="2800" dirty="0"/>
              <a:t> − 1 = </a:t>
            </a:r>
            <a:r>
              <a:rPr lang="en-US" dirty="0"/>
              <a:t>5 − </a:t>
            </a:r>
            <a:r>
              <a:rPr lang="en-US" sz="2800" dirty="0"/>
              <a:t>1 = 4,</a:t>
            </a:r>
            <a:r>
              <a:rPr sz="2800" dirty="0"/>
              <a:t> which gives a critical value of </a:t>
            </a:r>
            <a:endParaRPr lang="en-US" sz="2800" dirty="0"/>
          </a:p>
          <a:p>
            <a:pPr>
              <a:defRPr sz="2800"/>
            </a:pPr>
            <a:endParaRPr lang="en-US" sz="2800" dirty="0"/>
          </a:p>
          <a:p>
            <a:pPr>
              <a:defRPr sz="2800"/>
            </a:pPr>
            <a:r>
              <a:rPr lang="en-US" sz="2800" dirty="0"/>
              <a:t>		      	</a:t>
            </a:r>
            <a:r>
              <a:rPr sz="2800" dirty="0"/>
              <a:t> </a:t>
            </a:r>
            <a:r>
              <a:rPr lang="en-US" sz="2800" dirty="0"/>
              <a:t>			</a:t>
            </a:r>
            <a:endParaRPr sz="2800" dirty="0"/>
          </a:p>
        </p:txBody>
      </p:sp>
      <p:pic>
        <p:nvPicPr>
          <p:cNvPr id="6" name="Picture 5" descr="t sub 0.005 equals 4.604.">
            <a:extLst>
              <a:ext uri="{FF2B5EF4-FFF2-40B4-BE49-F238E27FC236}">
                <a16:creationId xmlns:a16="http://schemas.microsoft.com/office/drawing/2014/main" id="{65A7CFE1-6268-AC2A-216B-C9838BB0A844}"/>
              </a:ext>
            </a:extLst>
          </p:cNvPr>
          <p:cNvPicPr>
            <a:picLocks noChangeAspect="1"/>
          </p:cNvPicPr>
          <p:nvPr/>
        </p:nvPicPr>
        <p:blipFill>
          <a:blip r:embed="rId2"/>
          <a:stretch>
            <a:fillRect/>
          </a:stretch>
        </p:blipFill>
        <p:spPr>
          <a:xfrm>
            <a:off x="533400" y="2438400"/>
            <a:ext cx="1866513" cy="541891"/>
          </a:xfrm>
          <a:prstGeom prst="rect">
            <a:avLst/>
          </a:prstGeom>
        </p:spPr>
      </p:pic>
      <p:sp>
        <p:nvSpPr>
          <p:cNvPr id="8" name="TextBox 7">
            <a:extLst>
              <a:ext uri="{FF2B5EF4-FFF2-40B4-BE49-F238E27FC236}">
                <a16:creationId xmlns:a16="http://schemas.microsoft.com/office/drawing/2014/main" id="{1F083115-476E-B469-A52C-5F564173C25B}"/>
              </a:ext>
            </a:extLst>
          </p:cNvPr>
          <p:cNvSpPr txBox="1"/>
          <p:nvPr/>
        </p:nvSpPr>
        <p:spPr>
          <a:xfrm>
            <a:off x="457199" y="2895600"/>
            <a:ext cx="8261555" cy="954107"/>
          </a:xfrm>
          <a:prstGeom prst="rect">
            <a:avLst/>
          </a:prstGeom>
          <a:noFill/>
        </p:spPr>
        <p:txBody>
          <a:bodyPr wrap="square">
            <a:spAutoFit/>
          </a:bodyPr>
          <a:lstStyle/>
          <a:p>
            <a:r>
              <a:rPr lang="en-US" sz="2800" dirty="0"/>
              <a:t>Since this is a two‑tailed test, we will reject the null hypothesis if </a:t>
            </a:r>
            <a:endParaRPr lang="en-IN" sz="2800" dirty="0"/>
          </a:p>
        </p:txBody>
      </p:sp>
      <p:pic>
        <p:nvPicPr>
          <p:cNvPr id="7" name="Picture 6" descr="The absolute value of t is greater than or equal to 4.604.">
            <a:extLst>
              <a:ext uri="{FF2B5EF4-FFF2-40B4-BE49-F238E27FC236}">
                <a16:creationId xmlns:a16="http://schemas.microsoft.com/office/drawing/2014/main" id="{C6ADD6A5-2F64-1FE5-8BDD-8E711C416A09}"/>
              </a:ext>
            </a:extLst>
          </p:cNvPr>
          <p:cNvPicPr>
            <a:picLocks noChangeAspect="1"/>
          </p:cNvPicPr>
          <p:nvPr/>
        </p:nvPicPr>
        <p:blipFill>
          <a:blip r:embed="rId3"/>
          <a:stretch>
            <a:fillRect/>
          </a:stretch>
        </p:blipFill>
        <p:spPr>
          <a:xfrm>
            <a:off x="2514600" y="3357391"/>
            <a:ext cx="1581150" cy="523875"/>
          </a:xfrm>
          <a:prstGeom prst="rect">
            <a:avLst/>
          </a:prstGeom>
        </p:spPr>
      </p:pic>
      <p:pic>
        <p:nvPicPr>
          <p:cNvPr id="13" name="Picture 12" descr="Since the absolute value of negative  0.370 is less than 4.604.">
            <a:extLst>
              <a:ext uri="{FF2B5EF4-FFF2-40B4-BE49-F238E27FC236}">
                <a16:creationId xmlns:a16="http://schemas.microsoft.com/office/drawing/2014/main" id="{35C5EAA2-A68C-B1D5-2EF6-F46BAD70DD69}"/>
              </a:ext>
            </a:extLst>
          </p:cNvPr>
          <p:cNvPicPr>
            <a:picLocks noChangeAspect="1"/>
          </p:cNvPicPr>
          <p:nvPr/>
        </p:nvPicPr>
        <p:blipFill>
          <a:blip r:embed="rId4"/>
          <a:stretch>
            <a:fillRect/>
          </a:stretch>
        </p:blipFill>
        <p:spPr>
          <a:xfrm>
            <a:off x="4191000" y="3357391"/>
            <a:ext cx="3400425" cy="523875"/>
          </a:xfrm>
          <a:prstGeom prst="rect">
            <a:avLst/>
          </a:prstGeom>
        </p:spPr>
      </p:pic>
      <p:sp>
        <p:nvSpPr>
          <p:cNvPr id="15" name="TextBox 14">
            <a:extLst>
              <a:ext uri="{FF2B5EF4-FFF2-40B4-BE49-F238E27FC236}">
                <a16:creationId xmlns:a16="http://schemas.microsoft.com/office/drawing/2014/main" id="{62AB2160-84E4-E9D0-25EA-C963D58D641B}"/>
              </a:ext>
            </a:extLst>
          </p:cNvPr>
          <p:cNvSpPr txBox="1"/>
          <p:nvPr/>
        </p:nvSpPr>
        <p:spPr>
          <a:xfrm>
            <a:off x="489155" y="3819488"/>
            <a:ext cx="8229600" cy="954107"/>
          </a:xfrm>
          <a:prstGeom prst="rect">
            <a:avLst/>
          </a:prstGeom>
          <a:noFill/>
        </p:spPr>
        <p:txBody>
          <a:bodyPr wrap="square">
            <a:spAutoFit/>
          </a:bodyPr>
          <a:lstStyle/>
          <a:p>
            <a:r>
              <a:rPr lang="en-US" sz="2800" dirty="0"/>
              <a:t>the test statistic does not fall in the rejection region and we fail to reject the null hypothesis.</a:t>
            </a:r>
            <a:endParaRPr lang="en-IN" sz="2800" dirty="0"/>
          </a:p>
        </p:txBody>
      </p:sp>
    </p:spTree>
    <p:extLst>
      <p:ext uri="{BB962C8B-B14F-4D97-AF65-F5344CB8AC3E}">
        <p14:creationId xmlns:p14="http://schemas.microsoft.com/office/powerpoint/2010/main" val="36383400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lang="en-US" sz="2000" dirty="0"/>
              <a:t> </a:t>
            </a:r>
            <a:r>
              <a:rPr lang="el-GR" sz="1800" i="1" dirty="0"/>
              <a:t>σ</a:t>
            </a:r>
            <a:r>
              <a:rPr lang="en-US" sz="1800" i="1" dirty="0"/>
              <a:t> </a:t>
            </a:r>
            <a:r>
              <a:rPr sz="2000" dirty="0"/>
              <a:t>Unknown, Dependent Samples)</a:t>
            </a:r>
            <a:r>
              <a:rPr lang="en-US" sz="2000" baseline="-25000" dirty="0"/>
              <a:t>14</a:t>
            </a:r>
            <a:endParaRPr sz="2000" dirty="0"/>
          </a:p>
        </p:txBody>
      </p:sp>
      <p:pic>
        <p:nvPicPr>
          <p:cNvPr id="5" name="Content Placeholder 4" descr="t distribution with the area to the left of negative t sub 0.005 equal negative 4.604 and the area to the right of t sub 0.005 equals 4.604 shaded and labeled reject H sub 0. Both of these shaded areas are also labeled alpha over 2 equals 0.005. The area in between negative t sub 0.005 equals negative 4.604 and t sub 0.005 equals 4.604 is labeled Fail to Reject H sub 0. The test statistic, t is approximately negative 0.370 is labeled on the horizontal axis between the two critical values.">
            <a:extLst>
              <a:ext uri="{FF2B5EF4-FFF2-40B4-BE49-F238E27FC236}">
                <a16:creationId xmlns:a16="http://schemas.microsoft.com/office/drawing/2014/main" id="{F575A08D-B6C7-4889-9EBC-7622F7064B5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47875" y="1769269"/>
            <a:ext cx="5048250" cy="3476625"/>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15</a:t>
            </a:r>
            <a:endParaRPr sz="2000"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Since the </a:t>
            </a:r>
            <a:r>
              <a:rPr lang="en-US" sz="2800" i="1" dirty="0"/>
              <a:t>t</a:t>
            </a:r>
            <a:r>
              <a:rPr sz="2800" dirty="0"/>
              <a:t>-distribution table in Appendix A cannot be used to calculate </a:t>
            </a:r>
            <a:r>
              <a:rPr lang="en-US" sz="2800" i="1" dirty="0"/>
              <a:t>p</a:t>
            </a:r>
            <a:r>
              <a:rPr sz="2800" dirty="0"/>
              <a:t>-values, we will only show the calculator method using </a:t>
            </a:r>
            <a:r>
              <a:rPr lang="en-US" sz="2800" i="1" dirty="0"/>
              <a:t>p</a:t>
            </a:r>
            <a:r>
              <a:rPr sz="2800" dirty="0"/>
              <a:t>-values.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2000" i="1" dirty="0"/>
              <a:t>σ </a:t>
            </a:r>
            <a:r>
              <a:rPr sz="2000" dirty="0"/>
              <a:t>Unknown, Dependent Samples)</a:t>
            </a:r>
            <a:r>
              <a:rPr lang="en-US" sz="2000" baseline="-25000" dirty="0"/>
              <a:t>16</a:t>
            </a:r>
            <a:endParaRPr sz="20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a:t>
            </a:r>
            <a:r>
              <a:rPr lang="en-US" sz="2800" i="1" dirty="0"/>
              <a:t>p</a:t>
            </a:r>
            <a:r>
              <a:rPr sz="2800" dirty="0"/>
              <a:t>-value given by the calculator in Step 3 is approximately 0.7305. Since</a:t>
            </a:r>
            <a:r>
              <a:rPr lang="en-US" sz="2800" dirty="0"/>
              <a:t> 0.7305 &gt; 0.01</a:t>
            </a:r>
            <a:r>
              <a:rPr sz="2800" dirty="0"/>
              <a:t>, the</a:t>
            </a:r>
            <a:r>
              <a:rPr lang="en-IN" sz="2800" dirty="0"/>
              <a:t> </a:t>
            </a:r>
            <a:r>
              <a:rPr sz="2800" dirty="0"/>
              <a:t>conclusion is to fail to reject the null hypothesis.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11.3.3: Hypothesis Test for the Mean of the Paired Differences for Two Populations (Two-Tailed,</a:t>
            </a:r>
            <a:r>
              <a:rPr sz="1800" dirty="0"/>
              <a:t> </a:t>
            </a:r>
            <a:r>
              <a:rPr lang="el-GR" sz="1800" i="1" dirty="0"/>
              <a:t>σ</a:t>
            </a:r>
            <a:r>
              <a:rPr sz="1800" dirty="0"/>
              <a:t> </a:t>
            </a:r>
            <a:r>
              <a:rPr sz="2000" dirty="0"/>
              <a:t>Unknown, Dependent Samples)</a:t>
            </a:r>
            <a:r>
              <a:rPr lang="en-US" sz="2000" baseline="-25000" dirty="0"/>
              <a:t>17</a:t>
            </a:r>
            <a:endParaRPr sz="2000" dirty="0"/>
          </a:p>
        </p:txBody>
      </p:sp>
      <p:sp>
        <p:nvSpPr>
          <p:cNvPr id="3" name="Text Placeholder 2"/>
          <p:cNvSpPr>
            <a:spLocks noGrp="1"/>
          </p:cNvSpPr>
          <p:nvPr>
            <p:ph type="body" sz="quarter" idx="10"/>
          </p:nvPr>
        </p:nvSpPr>
        <p:spPr/>
        <p:txBody>
          <a:bodyPr>
            <a:normAutofit/>
          </a:bodyPr>
          <a:lstStyle/>
          <a:p>
            <a:r>
              <a:rPr sz="2800" b="1" dirty="0"/>
              <a:t>Interpretation:</a:t>
            </a:r>
            <a:r>
              <a:rPr sz="2800" dirty="0"/>
              <a:t> Thus, there is not sufficient evidence at the 0.01 level of significance to say that the mean difference between the weights of male identical twins is not 0 for twins who are raised in different settings. That is, the evidence does not support Dr. </a:t>
            </a:r>
            <a:r>
              <a:rPr sz="2800" dirty="0" err="1"/>
              <a:t>Xiong's</a:t>
            </a:r>
            <a:r>
              <a:rPr sz="2800" dirty="0"/>
              <a:t> claim that there is a significant difference in a person's weight if he is raised in an urban setting instead of a rural setting.</a:t>
            </a:r>
          </a:p>
        </p:txBody>
      </p:sp>
    </p:spTree>
    <p:extLst>
      <p:ext uri="{BB962C8B-B14F-4D97-AF65-F5344CB8AC3E}">
        <p14:creationId xmlns:p14="http://schemas.microsoft.com/office/powerpoint/2010/main" val="3515974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11.3.1: Determining the Null and Alternative Hypotheses for a Dependent Samples</a:t>
            </a:r>
            <a:r>
              <a:rPr lang="en-US" baseline="-25000" dirty="0"/>
              <a:t>2</a:t>
            </a:r>
            <a:endParaRPr dirty="0"/>
          </a:p>
        </p:txBody>
      </p:sp>
      <p:sp>
        <p:nvSpPr>
          <p:cNvPr id="3" name="Text Placeholder 2"/>
          <p:cNvSpPr>
            <a:spLocks noGrp="1"/>
          </p:cNvSpPr>
          <p:nvPr>
            <p:ph type="body" sz="quarter" idx="10"/>
          </p:nvPr>
        </p:nvSpPr>
        <p:spPr>
          <a:xfrm>
            <a:off x="457200" y="1029287"/>
            <a:ext cx="8305800" cy="4967067"/>
          </a:xfrm>
        </p:spPr>
        <p:txBody>
          <a:bodyPr>
            <a:normAutofit/>
          </a:bodyPr>
          <a:lstStyle/>
          <a:p>
            <a:r>
              <a:rPr lang="en-IN" sz="2000" b="1" dirty="0"/>
              <a:t>Solution</a:t>
            </a:r>
          </a:p>
          <a:p>
            <a:pPr>
              <a:defRPr sz="2800"/>
            </a:pPr>
            <a:r>
              <a:rPr lang="en-IN" sz="2000" dirty="0"/>
              <a:t>For this example, the first population, </a:t>
            </a:r>
            <a:r>
              <a:rPr lang="en-IN" sz="2000" i="1" dirty="0"/>
              <a:t>x</a:t>
            </a:r>
            <a:r>
              <a:rPr lang="en-IN" sz="2000" dirty="0"/>
              <a:t>, will be the starting weights and the second population, </a:t>
            </a:r>
            <a:r>
              <a:rPr lang="en-IN" sz="2000" i="1" dirty="0"/>
              <a:t>y</a:t>
            </a:r>
            <a:r>
              <a:rPr lang="en-IN" sz="2000" dirty="0"/>
              <a:t>, will be the ending weights for people who take the new diet pill for one week. To calculate the paired differences for the population data, we subtract each person's starting weight from his or her ending weight. If the diet pill helps people lose weight as intended, then the ending weights will be less than the starting weights and the paired differences will be negative values. The manufacturer's claim is that the mean amount of weight lost will be more than </a:t>
            </a:r>
            <a:r>
              <a:rPr lang="en-IN" sz="2000" dirty="0">
                <a:latin typeface="+mj-lt"/>
              </a:rPr>
              <a:t>7</a:t>
            </a:r>
            <a:r>
              <a:rPr lang="en-IN" sz="2000" dirty="0"/>
              <a:t> pounds. Thus, the claim is that the population mean of the paired differences will be a negative value less than −7. Mathematically, this claim is written as </a:t>
            </a:r>
            <a:endParaRPr sz="2000" dirty="0"/>
          </a:p>
        </p:txBody>
      </p:sp>
      <p:pic>
        <p:nvPicPr>
          <p:cNvPr id="12" name="Picture 11" descr="mu sub d less than negative 7.">
            <a:extLst>
              <a:ext uri="{FF2B5EF4-FFF2-40B4-BE49-F238E27FC236}">
                <a16:creationId xmlns:a16="http://schemas.microsoft.com/office/drawing/2014/main" id="{6EB0A03A-CF06-FE56-6134-E256F19EAF3F}"/>
              </a:ext>
            </a:extLst>
          </p:cNvPr>
          <p:cNvPicPr>
            <a:picLocks noChangeAspect="1"/>
          </p:cNvPicPr>
          <p:nvPr/>
        </p:nvPicPr>
        <p:blipFill>
          <a:blip r:embed="rId2"/>
          <a:stretch>
            <a:fillRect/>
          </a:stretch>
        </p:blipFill>
        <p:spPr>
          <a:xfrm>
            <a:off x="2825535" y="4172714"/>
            <a:ext cx="832065" cy="362351"/>
          </a:xfrm>
          <a:prstGeom prst="rect">
            <a:avLst/>
          </a:prstGeom>
        </p:spPr>
      </p:pic>
      <p:sp>
        <p:nvSpPr>
          <p:cNvPr id="8" name="TextBox 7">
            <a:extLst>
              <a:ext uri="{FF2B5EF4-FFF2-40B4-BE49-F238E27FC236}">
                <a16:creationId xmlns:a16="http://schemas.microsoft.com/office/drawing/2014/main" id="{18E2E017-7BFA-1325-D42E-C5BE805AF402}"/>
              </a:ext>
            </a:extLst>
          </p:cNvPr>
          <p:cNvSpPr txBox="1"/>
          <p:nvPr/>
        </p:nvSpPr>
        <p:spPr>
          <a:xfrm>
            <a:off x="3657600" y="4134955"/>
            <a:ext cx="4572000" cy="400110"/>
          </a:xfrm>
          <a:prstGeom prst="rect">
            <a:avLst/>
          </a:prstGeom>
          <a:noFill/>
        </p:spPr>
        <p:txBody>
          <a:bodyPr wrap="square">
            <a:spAutoFit/>
          </a:bodyPr>
          <a:lstStyle/>
          <a:p>
            <a:r>
              <a:rPr lang="en-IN" sz="2000" dirty="0"/>
              <a:t>Since this is what the manufacturer seeks </a:t>
            </a:r>
          </a:p>
        </p:txBody>
      </p:sp>
      <p:sp>
        <p:nvSpPr>
          <p:cNvPr id="5" name="TextBox 4">
            <a:extLst>
              <a:ext uri="{FF2B5EF4-FFF2-40B4-BE49-F238E27FC236}">
                <a16:creationId xmlns:a16="http://schemas.microsoft.com/office/drawing/2014/main" id="{855AE573-CFE6-0800-8729-69EC338813EA}"/>
              </a:ext>
            </a:extLst>
          </p:cNvPr>
          <p:cNvSpPr txBox="1"/>
          <p:nvPr/>
        </p:nvSpPr>
        <p:spPr>
          <a:xfrm>
            <a:off x="457200" y="4419600"/>
            <a:ext cx="8229600" cy="707886"/>
          </a:xfrm>
          <a:prstGeom prst="rect">
            <a:avLst/>
          </a:prstGeom>
          <a:noFill/>
        </p:spPr>
        <p:txBody>
          <a:bodyPr wrap="square">
            <a:spAutoFit/>
          </a:bodyPr>
          <a:lstStyle/>
          <a:p>
            <a:pPr>
              <a:defRPr sz="2800"/>
            </a:pPr>
            <a:r>
              <a:rPr lang="en-IN" sz="2000" dirty="0"/>
              <a:t>to gain evidence for, it is the alternative hypothesis. The null hypothesis is the statement of equality, that</a:t>
            </a:r>
            <a:r>
              <a:rPr lang="ar-AE" sz="2000" dirty="0"/>
              <a:t> </a:t>
            </a:r>
            <a:endParaRPr lang="en-IN" sz="2000" dirty="0"/>
          </a:p>
        </p:txBody>
      </p:sp>
      <p:pic>
        <p:nvPicPr>
          <p:cNvPr id="18" name="Picture 17" descr="mu sub d equals negative 7.">
            <a:extLst>
              <a:ext uri="{FF2B5EF4-FFF2-40B4-BE49-F238E27FC236}">
                <a16:creationId xmlns:a16="http://schemas.microsoft.com/office/drawing/2014/main" id="{972EB155-B2C5-759F-E151-3F5F70BBA5A1}"/>
              </a:ext>
            </a:extLst>
          </p:cNvPr>
          <p:cNvPicPr>
            <a:picLocks noChangeAspect="1"/>
          </p:cNvPicPr>
          <p:nvPr/>
        </p:nvPicPr>
        <p:blipFill>
          <a:blip r:embed="rId3"/>
          <a:stretch>
            <a:fillRect/>
          </a:stretch>
        </p:blipFill>
        <p:spPr>
          <a:xfrm>
            <a:off x="3324789" y="4772418"/>
            <a:ext cx="806893" cy="340408"/>
          </a:xfrm>
          <a:prstGeom prst="rect">
            <a:avLst/>
          </a:prstGeom>
        </p:spPr>
      </p:pic>
      <p:sp>
        <p:nvSpPr>
          <p:cNvPr id="16" name="TextBox 15">
            <a:extLst>
              <a:ext uri="{FF2B5EF4-FFF2-40B4-BE49-F238E27FC236}">
                <a16:creationId xmlns:a16="http://schemas.microsoft.com/office/drawing/2014/main" id="{ECE3EAE4-1B9F-27E4-650E-1AA1CCE286D9}"/>
              </a:ext>
            </a:extLst>
          </p:cNvPr>
          <p:cNvSpPr txBox="1"/>
          <p:nvPr/>
        </p:nvSpPr>
        <p:spPr>
          <a:xfrm>
            <a:off x="4114800" y="4731504"/>
            <a:ext cx="4572000" cy="400110"/>
          </a:xfrm>
          <a:prstGeom prst="rect">
            <a:avLst/>
          </a:prstGeom>
          <a:noFill/>
        </p:spPr>
        <p:txBody>
          <a:bodyPr wrap="square">
            <a:spAutoFit/>
          </a:bodyPr>
          <a:lstStyle/>
          <a:p>
            <a:r>
              <a:rPr lang="en-IN" sz="2000" dirty="0"/>
              <a:t>Therefore, the null and alternative</a:t>
            </a:r>
          </a:p>
        </p:txBody>
      </p:sp>
      <p:sp>
        <p:nvSpPr>
          <p:cNvPr id="14" name="TextBox 13">
            <a:extLst>
              <a:ext uri="{FF2B5EF4-FFF2-40B4-BE49-F238E27FC236}">
                <a16:creationId xmlns:a16="http://schemas.microsoft.com/office/drawing/2014/main" id="{A5A6E64E-F93B-3292-FBEC-2D3BC6F624E6}"/>
              </a:ext>
            </a:extLst>
          </p:cNvPr>
          <p:cNvSpPr txBox="1"/>
          <p:nvPr/>
        </p:nvSpPr>
        <p:spPr>
          <a:xfrm>
            <a:off x="457200" y="5029200"/>
            <a:ext cx="2971800" cy="400110"/>
          </a:xfrm>
          <a:prstGeom prst="rect">
            <a:avLst/>
          </a:prstGeom>
          <a:noFill/>
        </p:spPr>
        <p:txBody>
          <a:bodyPr wrap="square">
            <a:spAutoFit/>
          </a:bodyPr>
          <a:lstStyle/>
          <a:p>
            <a:r>
              <a:rPr lang="en-IN" sz="2000" dirty="0"/>
              <a:t>hypotheses are as follows.</a:t>
            </a:r>
          </a:p>
        </p:txBody>
      </p:sp>
      <p:pic>
        <p:nvPicPr>
          <p:cNvPr id="7" name="Picture 6" descr="null hypothesis H 0: mu sub d equals negative seven.&#10;Alternate hypothesis H a: mu sub d is less than negative seven.">
            <a:extLst>
              <a:ext uri="{FF2B5EF4-FFF2-40B4-BE49-F238E27FC236}">
                <a16:creationId xmlns:a16="http://schemas.microsoft.com/office/drawing/2014/main" id="{2F70C10B-0CD0-5C9D-28AD-BC51C7A3A4E1}"/>
              </a:ext>
            </a:extLst>
          </p:cNvPr>
          <p:cNvPicPr>
            <a:picLocks noChangeAspect="1"/>
          </p:cNvPicPr>
          <p:nvPr/>
        </p:nvPicPr>
        <p:blipFill>
          <a:blip r:embed="rId4"/>
          <a:stretch>
            <a:fillRect/>
          </a:stretch>
        </p:blipFill>
        <p:spPr>
          <a:xfrm>
            <a:off x="4038600" y="5180566"/>
            <a:ext cx="1371600" cy="8157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dirty="0"/>
          </a:p>
        </p:txBody>
      </p:sp>
      <p:sp>
        <p:nvSpPr>
          <p:cNvPr id="3" name="Text Placeholder 2"/>
          <p:cNvSpPr>
            <a:spLocks noGrp="1"/>
          </p:cNvSpPr>
          <p:nvPr>
            <p:ph type="body" sz="quarter" idx="10"/>
          </p:nvPr>
        </p:nvSpPr>
        <p:spPr>
          <a:xfrm>
            <a:off x="457200" y="1082078"/>
            <a:ext cx="8229600" cy="2727922"/>
          </a:xfrm>
        </p:spPr>
        <p:txBody>
          <a:bodyPr>
            <a:normAutofit/>
          </a:bodyPr>
          <a:lstStyle/>
          <a:p>
            <a:r>
              <a:rPr sz="2800" dirty="0"/>
              <a:t>When subtracting the before-treatment value from the after-treatment value, a </a:t>
            </a:r>
            <a:r>
              <a:rPr sz="2800" b="1" dirty="0"/>
              <a:t>reduction</a:t>
            </a:r>
            <a:r>
              <a:rPr sz="2800" dirty="0"/>
              <a:t> in the value would result in a negative number for the difference. This means that a "reduction of more than" would correspond to &lt; and a "reduction of less than" would correspond to &gt; in the alternative hypothesis.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200" dirty="0"/>
              <a:t>Formula: Test Statistic for a Hypothesis Test for the Mean of the Paired Differences for Two Populations (Dependent Samples, </a:t>
            </a:r>
            <a:r>
              <a:rPr lang="el-GR" sz="2400" i="1" dirty="0"/>
              <a:t>σ </a:t>
            </a:r>
            <a:r>
              <a:rPr sz="2200" dirty="0"/>
              <a:t>Unknown)</a:t>
            </a:r>
          </a:p>
        </p:txBody>
      </p:sp>
      <p:sp>
        <p:nvSpPr>
          <p:cNvPr id="3" name="Text Placeholder 2"/>
          <p:cNvSpPr>
            <a:spLocks noGrp="1"/>
          </p:cNvSpPr>
          <p:nvPr>
            <p:ph type="body" sz="quarter" idx="10"/>
          </p:nvPr>
        </p:nvSpPr>
        <p:spPr>
          <a:xfrm>
            <a:off x="457200" y="1082078"/>
            <a:ext cx="8229600" cy="4709122"/>
          </a:xfrm>
        </p:spPr>
        <p:txBody>
          <a:bodyPr>
            <a:noAutofit/>
          </a:bodyPr>
          <a:lstStyle/>
          <a:p>
            <a:r>
              <a:rPr lang="en-IN" sz="2000" dirty="0"/>
              <a:t>When both population standard deviations are unknown, the samples taken are dependent, simple random samples of paired data, and either the number of pairs of data values in the sample data is at least </a:t>
            </a:r>
            <a:r>
              <a:rPr lang="en-IN" sz="2000" dirty="0">
                <a:latin typeface="Cambria Math"/>
              </a:rPr>
              <a:t>30</a:t>
            </a:r>
            <a:r>
              <a:rPr lang="en-IN" sz="2000" dirty="0"/>
              <a:t> or the population distribution of the paired differences is approximately normal, the test statistic for a hypothesis test for the mean of the paired differences for two populations is given by</a:t>
            </a:r>
          </a:p>
        </p:txBody>
      </p:sp>
      <p:pic>
        <p:nvPicPr>
          <p:cNvPr id="7" name="Picture 6" descr="t equals open parenthesis d bar minus mu sub d close parenthesis divided by open parentheses s sub d over the square root of n close parentheses.">
            <a:extLst>
              <a:ext uri="{FF2B5EF4-FFF2-40B4-BE49-F238E27FC236}">
                <a16:creationId xmlns:a16="http://schemas.microsoft.com/office/drawing/2014/main" id="{C742A48C-FE9C-4D53-9354-A6A05655F718}"/>
              </a:ext>
            </a:extLst>
          </p:cNvPr>
          <p:cNvPicPr>
            <a:picLocks noChangeAspect="1"/>
          </p:cNvPicPr>
          <p:nvPr/>
        </p:nvPicPr>
        <p:blipFill>
          <a:blip r:embed="rId2"/>
          <a:stretch>
            <a:fillRect/>
          </a:stretch>
        </p:blipFill>
        <p:spPr>
          <a:xfrm>
            <a:off x="3838146" y="2743200"/>
            <a:ext cx="1133475" cy="1133475"/>
          </a:xfrm>
          <a:prstGeom prst="rect">
            <a:avLst/>
          </a:prstGeom>
        </p:spPr>
      </p:pic>
      <p:sp>
        <p:nvSpPr>
          <p:cNvPr id="12" name="TextBox 11">
            <a:extLst>
              <a:ext uri="{FF2B5EF4-FFF2-40B4-BE49-F238E27FC236}">
                <a16:creationId xmlns:a16="http://schemas.microsoft.com/office/drawing/2014/main" id="{F9B2E0D2-4D31-F24B-A036-FFCC742E5B3D}"/>
              </a:ext>
            </a:extLst>
          </p:cNvPr>
          <p:cNvSpPr txBox="1"/>
          <p:nvPr/>
        </p:nvSpPr>
        <p:spPr>
          <a:xfrm>
            <a:off x="460248" y="3821668"/>
            <a:ext cx="838200" cy="369332"/>
          </a:xfrm>
          <a:prstGeom prst="rect">
            <a:avLst/>
          </a:prstGeom>
          <a:noFill/>
        </p:spPr>
        <p:txBody>
          <a:bodyPr wrap="square">
            <a:spAutoFit/>
          </a:bodyPr>
          <a:lstStyle/>
          <a:p>
            <a:r>
              <a:rPr lang="en-IN" sz="1800" dirty="0">
                <a:solidFill>
                  <a:srgbClr val="000000"/>
                </a:solidFill>
              </a:rPr>
              <a:t>Where</a:t>
            </a:r>
            <a:endParaRPr lang="en-IN" dirty="0">
              <a:solidFill>
                <a:srgbClr val="000000"/>
              </a:solidFill>
            </a:endParaRPr>
          </a:p>
        </p:txBody>
      </p:sp>
      <p:pic>
        <p:nvPicPr>
          <p:cNvPr id="17" name="Picture 16" descr="d bar">
            <a:extLst>
              <a:ext uri="{FF2B5EF4-FFF2-40B4-BE49-F238E27FC236}">
                <a16:creationId xmlns:a16="http://schemas.microsoft.com/office/drawing/2014/main" id="{6074629E-5EEE-0531-9473-F02C44027DA0}"/>
              </a:ext>
            </a:extLst>
          </p:cNvPr>
          <p:cNvPicPr>
            <a:picLocks noChangeAspect="1"/>
          </p:cNvPicPr>
          <p:nvPr/>
        </p:nvPicPr>
        <p:blipFill>
          <a:blip r:embed="rId3"/>
          <a:stretch>
            <a:fillRect/>
          </a:stretch>
        </p:blipFill>
        <p:spPr>
          <a:xfrm>
            <a:off x="1242155" y="3804834"/>
            <a:ext cx="180975" cy="323850"/>
          </a:xfrm>
          <a:prstGeom prst="rect">
            <a:avLst/>
          </a:prstGeom>
        </p:spPr>
      </p:pic>
      <p:sp>
        <p:nvSpPr>
          <p:cNvPr id="14" name="TextBox 13">
            <a:extLst>
              <a:ext uri="{FF2B5EF4-FFF2-40B4-BE49-F238E27FC236}">
                <a16:creationId xmlns:a16="http://schemas.microsoft.com/office/drawing/2014/main" id="{CEAB8FD5-E671-878E-259C-D8A080DCFB79}"/>
              </a:ext>
            </a:extLst>
          </p:cNvPr>
          <p:cNvSpPr txBox="1"/>
          <p:nvPr/>
        </p:nvSpPr>
        <p:spPr>
          <a:xfrm>
            <a:off x="1366837" y="3821668"/>
            <a:ext cx="6019800" cy="369332"/>
          </a:xfrm>
          <a:prstGeom prst="rect">
            <a:avLst/>
          </a:prstGeom>
          <a:noFill/>
        </p:spPr>
        <p:txBody>
          <a:bodyPr wrap="square">
            <a:spAutoFit/>
          </a:bodyPr>
          <a:lstStyle/>
          <a:p>
            <a:pPr>
              <a:defRPr sz="2800"/>
            </a:pPr>
            <a:r>
              <a:rPr lang="en-IN" sz="1800" dirty="0">
                <a:solidFill>
                  <a:srgbClr val="000000"/>
                </a:solidFill>
              </a:rPr>
              <a:t>is the mean of the paired differences for the sample data,</a:t>
            </a:r>
          </a:p>
        </p:txBody>
      </p:sp>
      <p:sp>
        <p:nvSpPr>
          <p:cNvPr id="19" name="TextBox 18">
            <a:extLst>
              <a:ext uri="{FF2B5EF4-FFF2-40B4-BE49-F238E27FC236}">
                <a16:creationId xmlns:a16="http://schemas.microsoft.com/office/drawing/2014/main" id="{2BE4DA7A-DC36-1805-E4A4-607A33B41822}"/>
              </a:ext>
            </a:extLst>
          </p:cNvPr>
          <p:cNvSpPr txBox="1"/>
          <p:nvPr/>
        </p:nvSpPr>
        <p:spPr>
          <a:xfrm>
            <a:off x="457200" y="4114800"/>
            <a:ext cx="8226552" cy="1538883"/>
          </a:xfrm>
          <a:prstGeom prst="rect">
            <a:avLst/>
          </a:prstGeom>
          <a:noFill/>
        </p:spPr>
        <p:txBody>
          <a:bodyPr wrap="square">
            <a:spAutoFit/>
          </a:bodyPr>
          <a:lstStyle/>
          <a:p>
            <a:pPr>
              <a:defRPr sz="2800"/>
            </a:pPr>
            <a:r>
              <a:rPr lang="el-GR" sz="2200" i="1" dirty="0">
                <a:solidFill>
                  <a:srgbClr val="000000"/>
                </a:solidFill>
                <a:latin typeface="Calibri" panose="020F0502020204030204" pitchFamily="34" charset="0"/>
                <a:ea typeface="Calibri" panose="020F0502020204030204" pitchFamily="34" charset="0"/>
                <a:cs typeface="Calibri" panose="020F0502020204030204" pitchFamily="34" charset="0"/>
              </a:rPr>
              <a:t>μ</a:t>
            </a:r>
            <a:r>
              <a:rPr lang="en-US" sz="1800" i="1" baseline="-25000" dirty="0">
                <a:solidFill>
                  <a:srgbClr val="000000"/>
                </a:solidFill>
              </a:rPr>
              <a:t>d</a:t>
            </a:r>
            <a:r>
              <a:rPr lang="ar-AE" sz="1800" dirty="0">
                <a:solidFill>
                  <a:srgbClr val="000000"/>
                </a:solidFill>
              </a:rPr>
              <a:t> </a:t>
            </a:r>
            <a:r>
              <a:rPr lang="en-IN" sz="1800" dirty="0">
                <a:solidFill>
                  <a:srgbClr val="000000"/>
                </a:solidFill>
              </a:rPr>
              <a:t>is the presumed value of the mean of the paired differences for the population data from the null hypothesis,</a:t>
            </a:r>
          </a:p>
          <a:p>
            <a:r>
              <a:rPr lang="en-IN" sz="1800" i="1" dirty="0" err="1">
                <a:solidFill>
                  <a:srgbClr val="000000"/>
                </a:solidFill>
              </a:rPr>
              <a:t>s</a:t>
            </a:r>
            <a:r>
              <a:rPr lang="en-IN" sz="1800" i="1" baseline="-25000" dirty="0" err="1">
                <a:solidFill>
                  <a:srgbClr val="000000"/>
                </a:solidFill>
              </a:rPr>
              <a:t>d</a:t>
            </a:r>
            <a:r>
              <a:rPr lang="en-IN" sz="1800" dirty="0">
                <a:solidFill>
                  <a:srgbClr val="000000"/>
                </a:solidFill>
              </a:rPr>
              <a:t> is the sample standard deviation of the paired differences for the sample data, and </a:t>
            </a:r>
            <a:r>
              <a:rPr lang="en-IN" sz="1800" i="1" dirty="0">
                <a:solidFill>
                  <a:srgbClr val="000000"/>
                </a:solidFill>
              </a:rPr>
              <a:t>n</a:t>
            </a:r>
            <a:r>
              <a:rPr lang="en-IN" sz="1800" dirty="0">
                <a:solidFill>
                  <a:srgbClr val="000000"/>
                </a:solidFill>
              </a:rPr>
              <a:t> is the number of paired differences in the sample data.</a:t>
            </a:r>
          </a:p>
          <a:p>
            <a:pPr>
              <a:defRPr sz="2800"/>
            </a:pPr>
            <a:r>
              <a:rPr lang="en-IN" sz="1800" dirty="0">
                <a:solidFill>
                  <a:srgbClr val="000000"/>
                </a:solidFill>
              </a:rPr>
              <a:t>The </a:t>
            </a:r>
            <a:r>
              <a:rPr lang="en-IN" sz="1800" i="1" dirty="0">
                <a:solidFill>
                  <a:srgbClr val="000000"/>
                </a:solidFill>
              </a:rPr>
              <a:t>t</a:t>
            </a:r>
            <a:r>
              <a:rPr lang="en-IN" sz="1800" dirty="0">
                <a:solidFill>
                  <a:srgbClr val="000000"/>
                </a:solidFill>
              </a:rPr>
              <a:t>-distribution of the test statistic has </a:t>
            </a:r>
            <a:r>
              <a:rPr lang="en-IN" sz="1800" i="1" dirty="0">
                <a:solidFill>
                  <a:srgbClr val="000000"/>
                </a:solidFill>
              </a:rPr>
              <a:t>n</a:t>
            </a:r>
            <a:r>
              <a:rPr lang="en-IN" sz="1800" dirty="0">
                <a:solidFill>
                  <a:srgbClr val="000000"/>
                </a:solidFill>
              </a:rPr>
              <a:t> − 1</a:t>
            </a:r>
            <a:r>
              <a:rPr lang="en-IN" sz="900" dirty="0">
                <a:solidFill>
                  <a:srgbClr val="000000"/>
                </a:solidFill>
              </a:rPr>
              <a:t>  </a:t>
            </a:r>
            <a:r>
              <a:rPr lang="en-IN" sz="1800" dirty="0">
                <a:solidFill>
                  <a:srgbClr val="000000"/>
                </a:solidFill>
              </a:rPr>
              <a:t>degrees of freedom.</a:t>
            </a:r>
            <a:endParaRPr lang="en-IN"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dirty="0"/>
          </a:p>
        </p:txBody>
      </p:sp>
      <p:sp>
        <p:nvSpPr>
          <p:cNvPr id="3" name="Text Placeholder 2"/>
          <p:cNvSpPr>
            <a:spLocks noGrp="1"/>
          </p:cNvSpPr>
          <p:nvPr>
            <p:ph type="body" sz="quarter" idx="10"/>
          </p:nvPr>
        </p:nvSpPr>
        <p:spPr>
          <a:xfrm>
            <a:off x="457200" y="1039773"/>
            <a:ext cx="8229600" cy="1889722"/>
          </a:xfrm>
        </p:spPr>
        <p:txBody>
          <a:bodyPr>
            <a:normAutofit/>
          </a:bodyPr>
          <a:lstStyle/>
          <a:p>
            <a:pPr>
              <a:defRPr sz="2800"/>
            </a:pPr>
            <a:r>
              <a:rPr sz="2800" dirty="0"/>
              <a:t>Recall that</a:t>
            </a:r>
            <a:r>
              <a:rPr lang="en-US" sz="2800" dirty="0"/>
              <a:t> </a:t>
            </a:r>
          </a:p>
          <a:p>
            <a:pPr>
              <a:defRPr sz="2800"/>
            </a:pPr>
            <a:endParaRPr sz="2800" dirty="0"/>
          </a:p>
          <a:p>
            <a:pPr algn="ctr">
              <a:defRPr sz="2800"/>
            </a:pPr>
            <a:endParaRPr sz="2800" dirty="0"/>
          </a:p>
        </p:txBody>
      </p:sp>
      <p:pic>
        <p:nvPicPr>
          <p:cNvPr id="8" name="Picture 7" descr="d bar,">
            <a:extLst>
              <a:ext uri="{FF2B5EF4-FFF2-40B4-BE49-F238E27FC236}">
                <a16:creationId xmlns:a16="http://schemas.microsoft.com/office/drawing/2014/main" id="{E4E514A1-D595-BB1B-96A9-3E70141A8488}"/>
              </a:ext>
            </a:extLst>
          </p:cNvPr>
          <p:cNvPicPr>
            <a:picLocks noChangeAspect="1"/>
          </p:cNvPicPr>
          <p:nvPr/>
        </p:nvPicPr>
        <p:blipFill>
          <a:blip r:embed="rId2"/>
          <a:stretch>
            <a:fillRect/>
          </a:stretch>
        </p:blipFill>
        <p:spPr>
          <a:xfrm>
            <a:off x="2143125" y="1066800"/>
            <a:ext cx="355821" cy="419687"/>
          </a:xfrm>
          <a:prstGeom prst="rect">
            <a:avLst/>
          </a:prstGeom>
        </p:spPr>
      </p:pic>
      <p:sp>
        <p:nvSpPr>
          <p:cNvPr id="13" name="TextBox 12">
            <a:extLst>
              <a:ext uri="{FF2B5EF4-FFF2-40B4-BE49-F238E27FC236}">
                <a16:creationId xmlns:a16="http://schemas.microsoft.com/office/drawing/2014/main" id="{81FE9BBA-4329-611E-039C-EB491837C8BB}"/>
              </a:ext>
            </a:extLst>
          </p:cNvPr>
          <p:cNvSpPr txBox="1"/>
          <p:nvPr/>
        </p:nvSpPr>
        <p:spPr>
          <a:xfrm>
            <a:off x="2438400" y="1029287"/>
            <a:ext cx="5791200" cy="523220"/>
          </a:xfrm>
          <a:prstGeom prst="rect">
            <a:avLst/>
          </a:prstGeom>
          <a:noFill/>
        </p:spPr>
        <p:txBody>
          <a:bodyPr wrap="square">
            <a:spAutoFit/>
          </a:bodyPr>
          <a:lstStyle/>
          <a:p>
            <a:r>
              <a:rPr lang="en-US" sz="2800" dirty="0"/>
              <a:t>the mean of the paired differences for</a:t>
            </a:r>
            <a:endParaRPr lang="en-IN" sz="2800" dirty="0"/>
          </a:p>
        </p:txBody>
      </p:sp>
      <p:sp>
        <p:nvSpPr>
          <p:cNvPr id="15" name="TextBox 14">
            <a:extLst>
              <a:ext uri="{FF2B5EF4-FFF2-40B4-BE49-F238E27FC236}">
                <a16:creationId xmlns:a16="http://schemas.microsoft.com/office/drawing/2014/main" id="{17115327-EA39-AADF-25A6-D0BBD0090100}"/>
              </a:ext>
            </a:extLst>
          </p:cNvPr>
          <p:cNvSpPr txBox="1"/>
          <p:nvPr/>
        </p:nvSpPr>
        <p:spPr>
          <a:xfrm>
            <a:off x="457200" y="1457980"/>
            <a:ext cx="8116824" cy="523220"/>
          </a:xfrm>
          <a:prstGeom prst="rect">
            <a:avLst/>
          </a:prstGeom>
          <a:noFill/>
        </p:spPr>
        <p:txBody>
          <a:bodyPr wrap="square">
            <a:spAutoFit/>
          </a:bodyPr>
          <a:lstStyle/>
          <a:p>
            <a:r>
              <a:rPr lang="en-US" sz="2800" dirty="0"/>
              <a:t>the sample data, is given by the following formula.</a:t>
            </a:r>
            <a:endParaRPr lang="en-IN" sz="2800" dirty="0"/>
          </a:p>
        </p:txBody>
      </p:sp>
      <p:pic>
        <p:nvPicPr>
          <p:cNvPr id="11" name="Picture 10" descr="d bar equals the sum of d sub i divided by n.">
            <a:extLst>
              <a:ext uri="{FF2B5EF4-FFF2-40B4-BE49-F238E27FC236}">
                <a16:creationId xmlns:a16="http://schemas.microsoft.com/office/drawing/2014/main" id="{C5C5CADC-35D1-D26A-CA77-3155C13CCCDF}"/>
              </a:ext>
            </a:extLst>
          </p:cNvPr>
          <p:cNvPicPr>
            <a:picLocks noChangeAspect="1"/>
          </p:cNvPicPr>
          <p:nvPr/>
        </p:nvPicPr>
        <p:blipFill>
          <a:blip r:embed="rId3"/>
          <a:stretch>
            <a:fillRect/>
          </a:stretch>
        </p:blipFill>
        <p:spPr>
          <a:xfrm>
            <a:off x="3505200" y="1984634"/>
            <a:ext cx="1257300" cy="8477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3</a:t>
            </a:r>
            <a:endParaRPr dirty="0"/>
          </a:p>
        </p:txBody>
      </p:sp>
      <p:sp>
        <p:nvSpPr>
          <p:cNvPr id="3" name="Text Placeholder 2"/>
          <p:cNvSpPr>
            <a:spLocks noGrp="1"/>
          </p:cNvSpPr>
          <p:nvPr>
            <p:ph type="body" sz="quarter" idx="10"/>
          </p:nvPr>
        </p:nvSpPr>
        <p:spPr>
          <a:xfrm>
            <a:off x="457200" y="1082078"/>
            <a:ext cx="8229600" cy="2804122"/>
          </a:xfrm>
        </p:spPr>
        <p:txBody>
          <a:bodyPr>
            <a:normAutofit/>
          </a:bodyPr>
          <a:lstStyle/>
          <a:p>
            <a:pPr>
              <a:defRPr sz="2800"/>
            </a:pPr>
            <a:r>
              <a:rPr sz="2800" dirty="0"/>
              <a:t>Recall that </a:t>
            </a:r>
            <a:r>
              <a:rPr lang="en-US" sz="2800" i="1" dirty="0" err="1"/>
              <a:t>s</a:t>
            </a:r>
            <a:r>
              <a:rPr lang="en-US" sz="2800" i="1" baseline="-25000" dirty="0" err="1"/>
              <a:t>d</a:t>
            </a:r>
            <a:r>
              <a:rPr sz="2800" dirty="0"/>
              <a:t>, the sample standard deviation of the paired differences for the sample data, is given by the following formula.</a:t>
            </a:r>
          </a:p>
          <a:p>
            <a:pPr algn="ctr">
              <a:defRPr sz="2800"/>
            </a:pPr>
            <a:endParaRPr sz="2800" dirty="0"/>
          </a:p>
        </p:txBody>
      </p:sp>
      <p:pic>
        <p:nvPicPr>
          <p:cNvPr id="7" name="Picture 6" descr="s sub d equals the square root of open parenthesis the sum of the open parentheses d sub i minus d bar close parentheses squared,all divided by open parenthesis n minus 1 close parenthesis close parenthesis.">
            <a:extLst>
              <a:ext uri="{FF2B5EF4-FFF2-40B4-BE49-F238E27FC236}">
                <a16:creationId xmlns:a16="http://schemas.microsoft.com/office/drawing/2014/main" id="{6E6BC13D-3ACA-F8C2-9675-F533E19DE940}"/>
              </a:ext>
            </a:extLst>
          </p:cNvPr>
          <p:cNvPicPr>
            <a:picLocks noChangeAspect="1"/>
          </p:cNvPicPr>
          <p:nvPr/>
        </p:nvPicPr>
        <p:blipFill>
          <a:blip r:embed="rId2"/>
          <a:stretch>
            <a:fillRect/>
          </a:stretch>
        </p:blipFill>
        <p:spPr>
          <a:xfrm>
            <a:off x="2971800" y="2590800"/>
            <a:ext cx="2447925" cy="100965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1717</TotalTime>
  <Words>4024</Words>
  <Application>Microsoft Office PowerPoint</Application>
  <PresentationFormat>On-screen Show (4:3)</PresentationFormat>
  <Paragraphs>228</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Calibri</vt:lpstr>
      <vt:lpstr>Courier New</vt:lpstr>
      <vt:lpstr>Arial</vt:lpstr>
      <vt:lpstr>Cambria Math</vt:lpstr>
      <vt:lpstr>Office Theme</vt:lpstr>
      <vt:lpstr>Section 11.3</vt:lpstr>
      <vt:lpstr>Memory Booster</vt:lpstr>
      <vt:lpstr>Formula: Paired Difference</vt:lpstr>
      <vt:lpstr>Example 11.3.1: Determining the Null and Alternative Hypotheses for a Dependent Samples1</vt:lpstr>
      <vt:lpstr>Example 11.3.1: Determining the Null and Alternative Hypotheses for a Dependent Samples2</vt:lpstr>
      <vt:lpstr>Memory Booster:1</vt:lpstr>
      <vt:lpstr>Formula: Test Statistic for a Hypothesis Test for the Mean of the Paired Differences for Two Populations (Dependent Samples, σ Unknown)</vt:lpstr>
      <vt:lpstr>Memory Booster:2</vt:lpstr>
      <vt:lpstr>Memory Booster:3</vt:lpstr>
      <vt:lpstr>Procedure: Rejection Regions for Hypothesis Tests for the Mean of the Paired Differences for Two Populations(σ Unknown, Dependent Samples)</vt:lpstr>
      <vt:lpstr>Procedure: Conclusions Using p-Values</vt:lpstr>
      <vt:lpstr>Example 11.3.2: Hypothesis Test for the Mean of the Paired Differences for Two Populations (Right-Tailed, Dependent Samples, σ Unknown)1</vt:lpstr>
      <vt:lpstr>Example 11.3.2: Hypothesis Test for the Mean of the Paired Differences for Two Populations (Right-Tailed, Dependent Samples, σ Unknown)2</vt:lpstr>
      <vt:lpstr>Example 11.3.2: Hypothesis Test for the Mean of the Paired Differences for Two Populations (Right-Tailed, Dependent Samples, σ Unknown)3</vt:lpstr>
      <vt:lpstr>Example 11.3.2: Hypothesis Test for the Mean of the Paired Differences for Two Populations (Right-Tailed, Dependent Samples, σ Unknown)4</vt:lpstr>
      <vt:lpstr>Example 11.3.2: Hypothesis Test for the Mean of the Paired Differences for Two Populations (Right-Tailed, Dependent Samples, σ Unknown)5</vt:lpstr>
      <vt:lpstr>Example 11.3.2: Hypothesis Test for the Mean of the Paired Differences for Two Populations (Right-Tailed, Dependent Samples, σ Unknown)6</vt:lpstr>
      <vt:lpstr>Example 11.3.2: Hypothesis Test for the Mean of the Paired Differences for Two Populations (Right-Tailed, Dependent Samples, σ Unknown)7</vt:lpstr>
      <vt:lpstr>Technology</vt:lpstr>
      <vt:lpstr>Example 11.3.2: Hypothesis Test for the Mean of the Paired Differences for Two Populations (Right-Tailed, Dependent Samples, σ Unknown)8</vt:lpstr>
      <vt:lpstr>Example 11.3.2: Hypothesis Test for the Mean of the Paired Differences for Two Populations (Right-Tailed, Dependent Samples, σ Unknown)9</vt:lpstr>
      <vt:lpstr>Example 11.3.2: Hypothesis Test for the Mean of the Paired Differences for Two Populations (Right-Tailed, Dependent Samples, σ Unknown)10</vt:lpstr>
      <vt:lpstr>Example 11.3.2: Hypothesis Test for the Mean of the Paired Differences for Two Populations (Right-Tailed, Dependent Samples, σ Unknown)11</vt:lpstr>
      <vt:lpstr>Example 11.3.2: Hypothesis Test for the Mean of the Paired Differences for Two Populations (Right-Tailed, Dependent Samples, σ Unknown)12</vt:lpstr>
      <vt:lpstr>Example 11.3.2: Hypothesis Test for the Mean of the Paired Differences for Two Populations (Right-Tailed, Dependent Samples, σ Unknown)13</vt:lpstr>
      <vt:lpstr>Example 11.3.2: Hypothesis Test for the Mean of the Paired Differences for Two Populations (Right-Tailed, Dependent Samples, σ Unknown)14</vt:lpstr>
      <vt:lpstr>Example 11.3.2: Hypothesis Test for the Mean of the Paired Differences for Two Populations (Right-Tailed, Dependent Samples, σ Unknown)15</vt:lpstr>
      <vt:lpstr>Example 11.3.2: Hypothesis Test for the Mean of the Paired Differences for Two Populations (Right-Tailed, Dependent Samples, σ Unknown)16</vt:lpstr>
      <vt:lpstr>Memory Booster:4</vt:lpstr>
      <vt:lpstr>Example 11.3.3: Hypothesis Test for the Mean of the Paired Differences for Two Populations (Two-Tailed, σ Unknown, Dependent Samples)1</vt:lpstr>
      <vt:lpstr>Example 11.3.3: Hypothesis Test for the Mean of the Paired Differences for Two Populations (Two-Tailed, σ Unknown, Dependent Samples)2</vt:lpstr>
      <vt:lpstr>Example 11.3.3: Hypothesis Test for the Mean of the Paired Differences for Two Populations (Two-Tailed, σ Unknown, Dependent Samples)3</vt:lpstr>
      <vt:lpstr>Example 11.3.3: Hypothesis Test for the Mean of the Paired Differences for Two Populations (Two-Tailed, σ Unknown, Dependent Samples)4</vt:lpstr>
      <vt:lpstr>Example 11.3.3: Hypothesis Test for the Mean of the Paired Differences for Two Populations (Two-Tailed, σ Unknown, Dependent Samples)5</vt:lpstr>
      <vt:lpstr>Example 11.3.3: Hypothesis Test for the Mean of the Paired Differences for Two Populations (Two-Tailed, σ Unknown, Dependent Samples)6</vt:lpstr>
      <vt:lpstr>Example 11.3.3: Hypothesis Test for the Mean of the Paired Differences for Two Populations (Two-Tailed, σ Unknown, Dependent Samples)7</vt:lpstr>
      <vt:lpstr>Example 11.3.3: Hypothesis Test for the Mean of the Paired Differences for Two Populations (Two-Tailed, σ Unknown, Dependent Samples)8</vt:lpstr>
      <vt:lpstr>Example 11.3.3: Hypothesis Test for the Mean of the Paired Differences for Two Populations (Two-Tailed, σ Unknown, Dependent Samples)9</vt:lpstr>
      <vt:lpstr>Example 11.3.3: Hypothesis Test for the Mean of the Paired Differences for Two Populations (Two-Tailed, σ Unknown, Dependent Samples)10</vt:lpstr>
      <vt:lpstr>Example 11.3.3: Hypothesis Test for the Mean of the Paired Differences for Two Populations (Two-Tailed, σ Unknown, Dependent Samples)11</vt:lpstr>
      <vt:lpstr>Example 11.3.3: Hypothesis Test for the Mean of the Paired Differences for Two Populations (Two-Tailed, σ Unknown, Dependent Samples)12</vt:lpstr>
      <vt:lpstr>Example 11.3.3: Hypothesis Test for the Mean of the Paired Differences for Two Populations (Two-Tailed, σ Unknown, Dependent Samples)13</vt:lpstr>
      <vt:lpstr>Example 11.3.3: Hypothesis Test for the Mean of the Paired Differences for Two Populations (Two-Tailed, σ Unknown, Dependent Samples)14</vt:lpstr>
      <vt:lpstr>Example 11.3.3: Hypothesis Test for the Mean of the Paired Differences for Two Populations (Two-Tailed, σ Unknown, Dependent Samples)15</vt:lpstr>
      <vt:lpstr>Example 11.3.3: Hypothesis Test for the Mean of the Paired Differences for Two Populations (Two-Tailed, σ Unknown, Dependent Samples)16</vt:lpstr>
      <vt:lpstr>Example 11.3.3: Hypothesis Test for the Mean of the Paired Differences for Two Populations (Two-Tailed, σ Unknown, Dependent Samples)17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171</cp:revision>
  <dcterms:created xsi:type="dcterms:W3CDTF">2013-04-26T14:43:13Z</dcterms:created>
  <dcterms:modified xsi:type="dcterms:W3CDTF">2025-08-20T06:56:55Z</dcterms:modified>
</cp:coreProperties>
</file>