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2"/>
  </p:notesMasterIdLst>
  <p:handoutMasterIdLst>
    <p:handoutMasterId r:id="rId43"/>
  </p:handoutMasterIdLst>
  <p:sldIdLst>
    <p:sldId id="256" r:id="rId2"/>
    <p:sldId id="257" r:id="rId3"/>
    <p:sldId id="258" r:id="rId4"/>
    <p:sldId id="259" r:id="rId5"/>
    <p:sldId id="260" r:id="rId6"/>
    <p:sldId id="261" r:id="rId7"/>
    <p:sldId id="262" r:id="rId8"/>
    <p:sldId id="263" r:id="rId9"/>
    <p:sldId id="264" r:id="rId10"/>
    <p:sldId id="293" r:id="rId11"/>
    <p:sldId id="265" r:id="rId12"/>
    <p:sldId id="266" r:id="rId13"/>
    <p:sldId id="267" r:id="rId14"/>
    <p:sldId id="268" r:id="rId15"/>
    <p:sldId id="270" r:id="rId16"/>
    <p:sldId id="271" r:id="rId17"/>
    <p:sldId id="272" r:id="rId18"/>
    <p:sldId id="294" r:id="rId19"/>
    <p:sldId id="273" r:id="rId20"/>
    <p:sldId id="274" r:id="rId21"/>
    <p:sldId id="275" r:id="rId22"/>
    <p:sldId id="276" r:id="rId23"/>
    <p:sldId id="277" r:id="rId24"/>
    <p:sldId id="278" r:id="rId25"/>
    <p:sldId id="279" r:id="rId26"/>
    <p:sldId id="280" r:id="rId27"/>
    <p:sldId id="281" r:id="rId28"/>
    <p:sldId id="295" r:id="rId29"/>
    <p:sldId id="282" r:id="rId30"/>
    <p:sldId id="283" r:id="rId31"/>
    <p:sldId id="284" r:id="rId32"/>
    <p:sldId id="285" r:id="rId33"/>
    <p:sldId id="287" r:id="rId34"/>
    <p:sldId id="288" r:id="rId35"/>
    <p:sldId id="289" r:id="rId36"/>
    <p:sldId id="296" r:id="rId37"/>
    <p:sldId id="290" r:id="rId38"/>
    <p:sldId id="291" r:id="rId39"/>
    <p:sldId id="292" r:id="rId40"/>
    <p:sldId id="297" r:id="rId41"/>
  </p:sldIdLst>
  <p:sldSz cx="9144000" cy="6858000" type="screen4x3"/>
  <p:notesSz cx="6858000" cy="9144000"/>
  <p:embeddedFontLst>
    <p:embeddedFont>
      <p:font typeface="Cambria Math" panose="02040503050406030204" pitchFamily="18" charset="0"/>
      <p:regular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 id="2" name="Sindhusha" initials="S" lastIdx="4"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35" autoAdjust="0"/>
    <p:restoredTop sz="94660"/>
  </p:normalViewPr>
  <p:slideViewPr>
    <p:cSldViewPr>
      <p:cViewPr varScale="1">
        <p:scale>
          <a:sx n="107" d="100"/>
          <a:sy n="107" d="100"/>
        </p:scale>
        <p:origin x="180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11.2</a:t>
            </a:r>
          </a:p>
        </p:txBody>
      </p:sp>
      <p:sp>
        <p:nvSpPr>
          <p:cNvPr id="2" name="Text Placeholder 1"/>
          <p:cNvSpPr>
            <a:spLocks noGrp="1"/>
          </p:cNvSpPr>
          <p:nvPr>
            <p:ph type="body" sz="quarter" idx="10"/>
          </p:nvPr>
        </p:nvSpPr>
        <p:spPr/>
        <p:txBody>
          <a:bodyPr/>
          <a:lstStyle/>
          <a:p>
            <a:pPr algn="ctr"/>
            <a:r>
              <a:rPr dirty="0"/>
              <a:t>Hypothesis Testing: Two Population Means (Sigma Unknown</a:t>
            </a:r>
            <a:r>
              <a:rPr lang="en-US" dirty="0"/>
              <a:t>, Independent Samples</a:t>
            </a:r>
            <a:r>
              <a:rPr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11.2.1: Hypothesis Test for Two Population Means (Right-Tailed,</a:t>
            </a:r>
            <a:r>
              <a:rPr sz="1800" dirty="0"/>
              <a:t> </a:t>
            </a:r>
            <a:r>
              <a:rPr lang="el-GR" sz="1800" i="1" dirty="0"/>
              <a:t>σ</a:t>
            </a:r>
            <a:r>
              <a:rPr sz="1800" dirty="0"/>
              <a:t> </a:t>
            </a:r>
            <a:r>
              <a:rPr sz="2000" dirty="0"/>
              <a:t>Unknown, Independent Samples, Unequal Variances)</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To find the rejection region or </a:t>
            </a:r>
            <a:r>
              <a:rPr lang="en-US" sz="2200" i="1" dirty="0"/>
              <a:t>p</a:t>
            </a:r>
            <a:r>
              <a:rPr sz="2200" dirty="0"/>
              <a:t>-value by using tables, we will need to calculate the </a:t>
            </a:r>
            <a:r>
              <a:rPr lang="en-US" sz="2200" i="1" dirty="0"/>
              <a:t>t</a:t>
            </a:r>
            <a:r>
              <a:rPr sz="2200" dirty="0"/>
              <a:t>-test statistic for unequal variances as follows. Note that, in the formula, </a:t>
            </a:r>
            <a:r>
              <a:rPr lang="el-GR" sz="2000" i="1" dirty="0">
                <a:latin typeface="Calibri" panose="020F0502020204030204" pitchFamily="34" charset="0"/>
                <a:ea typeface="Calibri" panose="020F0502020204030204" pitchFamily="34" charset="0"/>
                <a:cs typeface="Calibri" panose="020F0502020204030204" pitchFamily="34" charset="0"/>
              </a:rPr>
              <a:t>μ</a:t>
            </a:r>
            <a:r>
              <a:rPr lang="en-IN" sz="100" i="1" dirty="0"/>
              <a:t> </a:t>
            </a:r>
            <a:r>
              <a:rPr lang="en-IN" sz="2000" baseline="-25000" dirty="0"/>
              <a:t>1 </a:t>
            </a:r>
            <a:r>
              <a:rPr lang="en-IN" sz="2000" dirty="0"/>
              <a:t>−</a:t>
            </a:r>
            <a:r>
              <a:rPr lang="en-IN" sz="2000" i="1" dirty="0"/>
              <a:t> </a:t>
            </a:r>
            <a:r>
              <a:rPr lang="el-GR" sz="2000" i="1" dirty="0">
                <a:latin typeface="Calibri" panose="020F0502020204030204" pitchFamily="34" charset="0"/>
                <a:ea typeface="Calibri" panose="020F0502020204030204" pitchFamily="34" charset="0"/>
                <a:cs typeface="Calibri" panose="020F0502020204030204" pitchFamily="34" charset="0"/>
              </a:rPr>
              <a:t>μ</a:t>
            </a:r>
            <a:r>
              <a:rPr lang="en-IN" sz="100" i="1" dirty="0"/>
              <a:t> </a:t>
            </a:r>
            <a:r>
              <a:rPr lang="en-IN" sz="2000" baseline="-25000" dirty="0"/>
              <a:t>2 </a:t>
            </a:r>
            <a:r>
              <a:rPr lang="en-IN" sz="2000" dirty="0"/>
              <a:t>= 0</a:t>
            </a:r>
            <a:r>
              <a:rPr sz="2200" dirty="0"/>
              <a:t> because the two means are assumed to be equal, thus the difference is zero.</a:t>
            </a:r>
          </a:p>
        </p:txBody>
      </p:sp>
      <p:pic>
        <p:nvPicPr>
          <p:cNvPr id="7" name="Picture 6" descr="t equals open parenthesis open parenthesis x bar sub 1 minus x bar sub 2 close parenthesis minus open parenthesis mu sub 1 minus mu sub 2 close parenthesis close parenthesis, divided by the square root of open parenthesis s sub 1 squared divided by n sub 1 plus s sub 2 squared  divided by n sub 2 close parenthesis.&#10;This equals the open parentheses 942 minus 898 close parentheses minus 0, all divided by the square root of 103 squared over 15 plus 95 squared over 18.&#10;This is approximately equal to 1.266.">
            <a:extLst>
              <a:ext uri="{FF2B5EF4-FFF2-40B4-BE49-F238E27FC236}">
                <a16:creationId xmlns:a16="http://schemas.microsoft.com/office/drawing/2014/main" id="{817791FD-969A-28E9-BFFD-961EC53BEE24}"/>
              </a:ext>
            </a:extLst>
          </p:cNvPr>
          <p:cNvPicPr>
            <a:picLocks noChangeAspect="1"/>
          </p:cNvPicPr>
          <p:nvPr/>
        </p:nvPicPr>
        <p:blipFill>
          <a:blip r:embed="rId2"/>
          <a:stretch>
            <a:fillRect/>
          </a:stretch>
        </p:blipFill>
        <p:spPr>
          <a:xfrm>
            <a:off x="3124200" y="2895013"/>
            <a:ext cx="2800350" cy="2933700"/>
          </a:xfrm>
          <a:prstGeom prst="rect">
            <a:avLst/>
          </a:prstGeom>
        </p:spPr>
      </p:pic>
    </p:spTree>
    <p:extLst>
      <p:ext uri="{BB962C8B-B14F-4D97-AF65-F5344CB8AC3E}">
        <p14:creationId xmlns:p14="http://schemas.microsoft.com/office/powerpoint/2010/main" val="3538973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11.2.1: Hypothesis Test for Two Population Means (Right-Tailed,</a:t>
            </a:r>
            <a:r>
              <a:rPr sz="1800" dirty="0"/>
              <a:t> </a:t>
            </a:r>
            <a:r>
              <a:rPr lang="el-GR" sz="1800" i="1" dirty="0"/>
              <a:t>σ</a:t>
            </a:r>
            <a:r>
              <a:rPr sz="1800" dirty="0"/>
              <a:t> </a:t>
            </a:r>
            <a:r>
              <a:rPr sz="2000" dirty="0"/>
              <a:t>Unknown, Independent Samples, Unequal Variances)</a:t>
            </a:r>
            <a:r>
              <a:rPr lang="en-US" sz="2000" baseline="-25000" dirty="0"/>
              <a:t>6</a:t>
            </a:r>
            <a:endParaRPr sz="20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STATS </a:t>
            </a:r>
            <a:r>
              <a:rPr lang="en-US" b="1" dirty="0"/>
              <a:t>→</a:t>
            </a:r>
            <a:r>
              <a:rPr sz="2800" b="1" dirty="0"/>
              <a:t> TESTS</a:t>
            </a:r>
            <a:r>
              <a:rPr sz="2800" dirty="0"/>
              <a:t> menu, choose </a:t>
            </a:r>
            <a:r>
              <a:rPr sz="2800" b="1" dirty="0"/>
              <a:t>2-SampTTest</a:t>
            </a:r>
            <a:r>
              <a:rPr sz="2800" dirty="0"/>
              <a:t>. Choose the Stats input option, since we have the sample statistics, and enter the requested values. This is a right-tailed test, so choose</a:t>
            </a:r>
            <a:r>
              <a:rPr lang="en-US" sz="2800" dirty="0"/>
              <a:t> </a:t>
            </a:r>
            <a:r>
              <a:rPr lang="en-US" sz="2800" b="1" dirty="0"/>
              <a:t>&gt;</a:t>
            </a:r>
            <a:r>
              <a:rPr lang="el-GR" b="1" dirty="0">
                <a:latin typeface="Calibri" panose="020F0502020204030204" pitchFamily="34" charset="0"/>
                <a:ea typeface="Calibri" panose="020F0502020204030204" pitchFamily="34" charset="0"/>
                <a:cs typeface="Calibri" panose="020F0502020204030204" pitchFamily="34" charset="0"/>
              </a:rPr>
              <a:t>μ</a:t>
            </a:r>
            <a:r>
              <a:rPr lang="en-US" b="1" dirty="0">
                <a:latin typeface="Calibri" panose="020F0502020204030204" pitchFamily="34" charset="0"/>
                <a:ea typeface="Calibri" panose="020F0502020204030204" pitchFamily="34" charset="0"/>
                <a:cs typeface="Calibri" panose="020F0502020204030204" pitchFamily="34" charset="0"/>
              </a:rPr>
              <a:t>2</a:t>
            </a:r>
            <a:r>
              <a:rPr sz="2800" dirty="0"/>
              <a:t> for the alternative hypothesis. Since the population variances are assumed to be unequal, choose </a:t>
            </a:r>
            <a:r>
              <a:rPr sz="2800" b="1" dirty="0"/>
              <a:t>No</a:t>
            </a:r>
            <a:r>
              <a:rPr sz="2800" dirty="0"/>
              <a:t> next to </a:t>
            </a:r>
            <a:r>
              <a:rPr sz="2800" b="1" dirty="0"/>
              <a:t>Pooled</a:t>
            </a:r>
            <a:r>
              <a:rPr sz="2800" dirty="0"/>
              <a:t>. The input screenshots are shown below for you.</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7</a:t>
            </a:r>
            <a:endParaRPr sz="2200" dirty="0"/>
          </a:p>
        </p:txBody>
      </p:sp>
      <p:pic>
        <p:nvPicPr>
          <p:cNvPr id="5" name="Content Placeholder 4" descr="A screenshot shows the input for a 2 SampTTest, as displayed on a calculator screen. It is titled, 2 SampTTest. The first line reads Inpt: Data Stats, with Stats highlighted. The second line reads x bar 1: 942. The third line reads S x 1: 103. The fourth line reads n1: 15. The fifth line reads x bar 2: 898. The sixth line reads S x 2: 95. The seventh line reads n2: 18 with downward arrow at the front.">
            <a:extLst>
              <a:ext uri="{FF2B5EF4-FFF2-40B4-BE49-F238E27FC236}">
                <a16:creationId xmlns:a16="http://schemas.microsoft.com/office/drawing/2014/main" id="{6DCBC5F2-EFE8-48C6-B9AA-35BCAAF23D08}"/>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8</a:t>
            </a:r>
            <a:endParaRPr sz="2200" dirty="0"/>
          </a:p>
        </p:txBody>
      </p:sp>
      <p:pic>
        <p:nvPicPr>
          <p:cNvPr id="5" name="Content Placeholder 4" descr="A screenshot shows the rest of the input for a 2 SampTTest, as displayed on a calculator screen. It is titled, 2 SampTTest. The first line reads n 1: 15 with upward arrow at the front. The second line reads x bar 2: 898. The third line reads S x 2: 95. The fourth line reads n 2: 18. The fifth line reads &quot;mu 1: not equals mu 2, less than mu 2, greater than mu 2 with greater than mu 2 is highlighted. The sixth line reads Pooled: No, Yes with No is highlighted. The seventh line reads &quot;Calculate Draw&quot;.">
            <a:extLst>
              <a:ext uri="{FF2B5EF4-FFF2-40B4-BE49-F238E27FC236}">
                <a16:creationId xmlns:a16="http://schemas.microsoft.com/office/drawing/2014/main" id="{C95861ED-DE94-4C8A-A8FD-7B83B1CDA1F2}"/>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000" y="1828800"/>
            <a:ext cx="4800599" cy="32004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9</a:t>
            </a:r>
            <a:endParaRPr sz="2200" dirty="0"/>
          </a:p>
        </p:txBody>
      </p:sp>
      <p:sp>
        <p:nvSpPr>
          <p:cNvPr id="3" name="Text Placeholder 2"/>
          <p:cNvSpPr>
            <a:spLocks noGrp="1"/>
          </p:cNvSpPr>
          <p:nvPr>
            <p:ph type="body" sz="quarter" idx="10"/>
          </p:nvPr>
        </p:nvSpPr>
        <p:spPr/>
        <p:txBody>
          <a:bodyPr>
            <a:normAutofit/>
          </a:bodyPr>
          <a:lstStyle/>
          <a:p>
            <a:r>
              <a:rPr sz="2800"/>
              <a:t>Choosing </a:t>
            </a:r>
            <a:r>
              <a:rPr sz="2800" b="1"/>
              <a:t>Calculate</a:t>
            </a:r>
            <a:r>
              <a:rPr sz="2800"/>
              <a:t> produces the following results.</a:t>
            </a:r>
          </a:p>
        </p:txBody>
      </p:sp>
      <p:pic>
        <p:nvPicPr>
          <p:cNvPr id="4" name="Content Placeholder 4" descr="A screenshot shows the results of a 2 SampTTest, as displayed on a calculator screen. It is titled, 2 SampTTest. The first line reads mu 1 greater than mu 2. The second line reads &quot;t equals 1.265614379. The third line reads p equals .1078768931. the fourth line reads d f equals 28.91730451. The fifth line reads x bar 1 equals 942. The sixth line reads x bar 2 equals 898 with downward arrow at the front.">
            <a:extLst>
              <a:ext uri="{FF2B5EF4-FFF2-40B4-BE49-F238E27FC236}">
                <a16:creationId xmlns:a16="http://schemas.microsoft.com/office/drawing/2014/main" id="{EE9B77B7-D4DC-4CEE-889D-B3FD5957A3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10</a:t>
            </a:r>
            <a:endParaRPr sz="2200" dirty="0"/>
          </a:p>
        </p:txBody>
      </p:sp>
      <p:pic>
        <p:nvPicPr>
          <p:cNvPr id="5" name="Content Placeholder 4" descr="A screenshot shows the results of a 2 SampTTest, as displayed on a calculator screen. It is titled, 2 SampTTest. The first line reads mu 1 greater than mu 2. The second line reads x bar 2 equals 898 with upward arrow at the front. the third line reads S x 1 equals 103. The fourth line reads &quot;Sx2 equals 95&quot;. The fifth line reads n 1 equals 15. The sixth line reads n 2 equals 18.">
            <a:extLst>
              <a:ext uri="{FF2B5EF4-FFF2-40B4-BE49-F238E27FC236}">
                <a16:creationId xmlns:a16="http://schemas.microsoft.com/office/drawing/2014/main" id="{EEC71A6E-1846-4676-A001-A86BD855619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514600" y="1905126"/>
            <a:ext cx="4571622" cy="304774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a:t>
            </a:r>
            <a:r>
              <a:rPr lang="en-US" sz="2200" dirty="0"/>
              <a:t> </a:t>
            </a:r>
            <a:r>
              <a:rPr lang="el-GR" sz="2200" i="1" dirty="0"/>
              <a:t>σ</a:t>
            </a:r>
            <a:r>
              <a:rPr lang="en-US" sz="2200" i="1" dirty="0"/>
              <a:t> </a:t>
            </a:r>
            <a:r>
              <a:rPr sz="2200" dirty="0"/>
              <a:t>Unknown, Independent Samples, Unequal Variances)</a:t>
            </a:r>
            <a:r>
              <a:rPr lang="en-US" sz="2200" baseline="-25000" dirty="0"/>
              <a:t>11</a:t>
            </a:r>
            <a:endParaRPr sz="2200" dirty="0"/>
          </a:p>
        </p:txBody>
      </p:sp>
      <p:sp>
        <p:nvSpPr>
          <p:cNvPr id="3" name="Text Placeholder 2"/>
          <p:cNvSpPr>
            <a:spLocks noGrp="1"/>
          </p:cNvSpPr>
          <p:nvPr>
            <p:ph type="body" sz="quarter" idx="10"/>
          </p:nvPr>
        </p:nvSpPr>
        <p:spPr/>
        <p:txBody>
          <a:bodyPr>
            <a:normAutofit/>
          </a:bodyPr>
          <a:lstStyle/>
          <a:p>
            <a:pPr>
              <a:defRPr sz="2800"/>
            </a:pPr>
            <a:r>
              <a:rPr sz="2800" dirty="0"/>
              <a:t>First, note that the calculator displays the alternative hypothesis. As shown in the screenshots, the calculated value of the test statistic is approximately 1.266. The output also shows the </a:t>
            </a:r>
            <a:r>
              <a:rPr lang="en-US" sz="2800" i="1" dirty="0"/>
              <a:t>p</a:t>
            </a:r>
            <a:r>
              <a:rPr sz="2800" dirty="0"/>
              <a:t>-value, which we will discuss shortly, as well as the degrees of freedom. The sample means, sample standard deviations, and sample sizes are then repeated.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12</a:t>
            </a:r>
            <a:endParaRPr sz="22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The alternative hypothesis tells us that we have a right-tailed test. We can use either rejection regions or </a:t>
            </a:r>
            <a:br>
              <a:rPr lang="en-US" sz="2800" dirty="0"/>
            </a:br>
            <a:r>
              <a:rPr lang="en-US" sz="2800" i="1" dirty="0"/>
              <a:t>p</a:t>
            </a:r>
            <a:r>
              <a:rPr sz="2800" dirty="0"/>
              <a:t>-values to draw a conclusion.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Example 11.2.1: Hypothesis Test for Two Population Means (Right-Tailed,</a:t>
            </a:r>
            <a:r>
              <a:rPr lang="en-US" sz="2200" dirty="0"/>
              <a:t> </a:t>
            </a:r>
            <a:r>
              <a:rPr lang="el-GR" sz="2200" i="1" dirty="0"/>
              <a:t>σ</a:t>
            </a:r>
            <a:r>
              <a:rPr lang="en-US" sz="2200" i="1" dirty="0"/>
              <a:t> </a:t>
            </a:r>
            <a:r>
              <a:rPr sz="2200" dirty="0"/>
              <a:t>Unknown, Independent Samples, Unequal Variances)</a:t>
            </a:r>
            <a:r>
              <a:rPr lang="en-US" sz="2200" baseline="-25000" dirty="0"/>
              <a:t>13</a:t>
            </a:r>
            <a:endParaRPr sz="2200" dirty="0"/>
          </a:p>
        </p:txBody>
      </p:sp>
      <p:sp>
        <p:nvSpPr>
          <p:cNvPr id="3" name="Text Placeholder 2"/>
          <p:cNvSpPr>
            <a:spLocks noGrp="1"/>
          </p:cNvSpPr>
          <p:nvPr>
            <p:ph type="body" sz="quarter" idx="10"/>
          </p:nvPr>
        </p:nvSpPr>
        <p:spPr/>
        <p:txBody>
          <a:bodyPr>
            <a:normAutofit/>
          </a:bodyPr>
          <a:lstStyle/>
          <a:p>
            <a:pPr>
              <a:defRPr b="1"/>
            </a:pPr>
            <a:r>
              <a:rPr sz="2200" dirty="0"/>
              <a:t>Method 1: Rejection Regions</a:t>
            </a:r>
          </a:p>
          <a:p>
            <a:pPr>
              <a:defRPr sz="2800"/>
            </a:pPr>
            <a:r>
              <a:rPr sz="2200" dirty="0"/>
              <a:t>In order to draw a conclusion for a right-tailed test using a rejection region, we first need to determine the critical </a:t>
            </a:r>
            <a:br>
              <a:rPr lang="en-US" sz="2200" dirty="0"/>
            </a:br>
            <a:r>
              <a:rPr lang="en-US" sz="2200" i="1" dirty="0"/>
              <a:t>t</a:t>
            </a:r>
            <a:r>
              <a:rPr sz="2200" dirty="0"/>
              <a:t>-value, To do this, we need to know the number of degrees of freedom for the distribution of the </a:t>
            </a:r>
            <a:r>
              <a:rPr lang="en-US" sz="2200" i="1" dirty="0"/>
              <a:t>t</a:t>
            </a:r>
            <a:r>
              <a:rPr sz="2200" dirty="0"/>
              <a:t>-test statistic. The number of degrees of freedom for populations with unequal variances is the smaller of </a:t>
            </a:r>
            <a:r>
              <a:rPr lang="en-US" sz="2200" i="1" dirty="0"/>
              <a:t>n</a:t>
            </a:r>
            <a:r>
              <a:rPr lang="en-US" sz="800" i="1" dirty="0"/>
              <a:t> </a:t>
            </a:r>
            <a:r>
              <a:rPr lang="en-US" sz="2200" baseline="-25000" dirty="0"/>
              <a:t>1</a:t>
            </a:r>
            <a:r>
              <a:rPr lang="en-US" sz="2200" dirty="0"/>
              <a:t> − 1 = 15 − 1 = 14</a:t>
            </a:r>
            <a:r>
              <a:rPr sz="2200" dirty="0"/>
              <a:t> and </a:t>
            </a:r>
            <a:r>
              <a:rPr lang="en-US" sz="2200" i="1" dirty="0"/>
              <a:t>n</a:t>
            </a:r>
            <a:r>
              <a:rPr lang="en-US" sz="100" i="1" dirty="0"/>
              <a:t> </a:t>
            </a:r>
            <a:r>
              <a:rPr lang="en-US" sz="2200" baseline="-25000" dirty="0"/>
              <a:t>2 </a:t>
            </a:r>
            <a:r>
              <a:rPr lang="en-US" sz="2200" dirty="0"/>
              <a:t>− 1 = 18 − 1 = 17</a:t>
            </a:r>
            <a:r>
              <a:rPr sz="2200" dirty="0"/>
              <a:t>. Thus, the number of degrees of freedom for this problem is 14. The critical </a:t>
            </a:r>
            <a:r>
              <a:rPr lang="en-US" sz="2200" i="1" dirty="0"/>
              <a:t>t</a:t>
            </a:r>
            <a:r>
              <a:rPr sz="2200" dirty="0"/>
              <a:t>-value, for a right-tailed test with 14 degrees of freedom and a 0.05 level of significance is </a:t>
            </a:r>
          </a:p>
        </p:txBody>
      </p:sp>
      <p:pic>
        <p:nvPicPr>
          <p:cNvPr id="9" name="Picture 8" descr="t sub 0.05 equals 1.761.">
            <a:extLst>
              <a:ext uri="{FF2B5EF4-FFF2-40B4-BE49-F238E27FC236}">
                <a16:creationId xmlns:a16="http://schemas.microsoft.com/office/drawing/2014/main" id="{4CCB8D83-B0CC-E8B2-83A1-E60DA2A1D05F}"/>
              </a:ext>
            </a:extLst>
          </p:cNvPr>
          <p:cNvPicPr>
            <a:picLocks noChangeAspect="1"/>
          </p:cNvPicPr>
          <p:nvPr/>
        </p:nvPicPr>
        <p:blipFill>
          <a:blip r:embed="rId2"/>
          <a:stretch>
            <a:fillRect/>
          </a:stretch>
        </p:blipFill>
        <p:spPr>
          <a:xfrm>
            <a:off x="3029210" y="4129624"/>
            <a:ext cx="1409050" cy="442376"/>
          </a:xfrm>
          <a:prstGeom prst="rect">
            <a:avLst/>
          </a:prstGeom>
        </p:spPr>
      </p:pic>
      <p:sp>
        <p:nvSpPr>
          <p:cNvPr id="5" name="TextBox 4">
            <a:extLst>
              <a:ext uri="{FF2B5EF4-FFF2-40B4-BE49-F238E27FC236}">
                <a16:creationId xmlns:a16="http://schemas.microsoft.com/office/drawing/2014/main" id="{675B077F-7FF7-D58F-AF99-3F78C8CBAAC7}"/>
              </a:ext>
            </a:extLst>
          </p:cNvPr>
          <p:cNvSpPr txBox="1"/>
          <p:nvPr/>
        </p:nvSpPr>
        <p:spPr>
          <a:xfrm>
            <a:off x="466530" y="4495800"/>
            <a:ext cx="7915469" cy="1107996"/>
          </a:xfrm>
          <a:prstGeom prst="rect">
            <a:avLst/>
          </a:prstGeom>
          <a:noFill/>
        </p:spPr>
        <p:txBody>
          <a:bodyPr wrap="square">
            <a:spAutoFit/>
          </a:bodyPr>
          <a:lstStyle/>
          <a:p>
            <a:r>
              <a:rPr lang="en-US" sz="2200" dirty="0"/>
              <a:t>Because the calculated value of the test statistic, </a:t>
            </a:r>
            <a:r>
              <a:rPr lang="en-US" sz="2200" i="1" dirty="0"/>
              <a:t>t</a:t>
            </a:r>
            <a:r>
              <a:rPr lang="en-US" sz="2200" dirty="0"/>
              <a:t> = 1.266, is less than the critical value, it does not fall in the rejection region, so we must fail to reject the null hypothesis.</a:t>
            </a:r>
            <a:endParaRPr lang="en-IN" sz="2200" dirty="0"/>
          </a:p>
        </p:txBody>
      </p:sp>
    </p:spTree>
    <p:extLst>
      <p:ext uri="{BB962C8B-B14F-4D97-AF65-F5344CB8AC3E}">
        <p14:creationId xmlns:p14="http://schemas.microsoft.com/office/powerpoint/2010/main" val="1054053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14</a:t>
            </a:r>
            <a:endParaRPr sz="2200" dirty="0"/>
          </a:p>
        </p:txBody>
      </p:sp>
      <p:pic>
        <p:nvPicPr>
          <p:cNvPr id="5" name="Content Placeholder 4" descr="A t distribution graph with degree of freedom, d f equals 14, marks the condition to reject H sub 0 and fail to reject H sub 0, using critical t value. It has a normal bell shaped curve centered about the horizontal axis labeled t. The center of the horizontal axis lying under the peak of the bell shaped curve is labeled 0. The critical t value is marked as t sub 0.05 equals1.761 and the t statistic value is marked at 1.266. The region of the right tail lying right to the critical t value is shaded and labeled alpha equals 0.05. The region to the left of the critical t value is labeled Fail to Reject H sub 0 and to the right is labeled Reject H sub 0.">
            <a:extLst>
              <a:ext uri="{FF2B5EF4-FFF2-40B4-BE49-F238E27FC236}">
                <a16:creationId xmlns:a16="http://schemas.microsoft.com/office/drawing/2014/main" id="{0DCA2BDC-6618-46C3-8806-7D7738F5EF2E}"/>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09750" y="1531144"/>
            <a:ext cx="5524500" cy="395287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Formula: Test Statistic for a Hypothesis Test for Two Population Means with Unequal Variances (</a:t>
            </a:r>
            <a:r>
              <a:rPr lang="el-GR" sz="2000" i="1" dirty="0"/>
              <a:t>σ</a:t>
            </a:r>
            <a:r>
              <a:rPr lang="en-US" sz="2000" i="1" dirty="0"/>
              <a:t> </a:t>
            </a:r>
            <a:r>
              <a:rPr sz="2000" dirty="0"/>
              <a:t>Unknown, Independent Samples)</a:t>
            </a:r>
          </a:p>
        </p:txBody>
      </p:sp>
      <p:sp>
        <p:nvSpPr>
          <p:cNvPr id="3" name="Text Placeholder 2"/>
          <p:cNvSpPr>
            <a:spLocks noGrp="1"/>
          </p:cNvSpPr>
          <p:nvPr>
            <p:ph type="body" sz="quarter" idx="10"/>
          </p:nvPr>
        </p:nvSpPr>
        <p:spPr>
          <a:xfrm>
            <a:off x="457200" y="1082078"/>
            <a:ext cx="8229600" cy="4709122"/>
          </a:xfrm>
        </p:spPr>
        <p:txBody>
          <a:bodyPr>
            <a:normAutofit/>
          </a:bodyPr>
          <a:lstStyle/>
          <a:p>
            <a:r>
              <a:rPr sz="1800" dirty="0"/>
              <a:t>When both population standard deviations are unknown and assumed to be unequal, the samples taken are independent, simple random samples, and either both sample sizes are at least </a:t>
            </a:r>
            <a:r>
              <a:rPr sz="1800" dirty="0">
                <a:latin typeface="Cambria Math"/>
              </a:rPr>
              <a:t>30</a:t>
            </a:r>
            <a:r>
              <a:rPr sz="1800" dirty="0"/>
              <a:t> or both population distributions are approximately normal, the test statistic for a hypothesis test for two population means is given by</a:t>
            </a:r>
          </a:p>
        </p:txBody>
      </p:sp>
      <p:pic>
        <p:nvPicPr>
          <p:cNvPr id="16" name="Picture 15" descr="t equals open parenthesis open parenthesis x bar sub 1 minus x bar sub 2 close parenthesis minus open parenthesis mu sub 1 minus mu sub 2 close parenthesis close parenthesis, divided by the square root of open parenthesis s sub 1 squared  divided by n sub 1 plus s sub 2  squared  divided by n sub 2 close parenthesis.">
            <a:extLst>
              <a:ext uri="{FF2B5EF4-FFF2-40B4-BE49-F238E27FC236}">
                <a16:creationId xmlns:a16="http://schemas.microsoft.com/office/drawing/2014/main" id="{4A9BAE90-DBEE-D9F9-220C-35BDCAFEFAD2}"/>
              </a:ext>
            </a:extLst>
          </p:cNvPr>
          <p:cNvPicPr>
            <a:picLocks noChangeAspect="1"/>
          </p:cNvPicPr>
          <p:nvPr/>
        </p:nvPicPr>
        <p:blipFill>
          <a:blip r:embed="rId2"/>
          <a:stretch>
            <a:fillRect/>
          </a:stretch>
        </p:blipFill>
        <p:spPr>
          <a:xfrm>
            <a:off x="2943225" y="2340620"/>
            <a:ext cx="2571750" cy="1266825"/>
          </a:xfrm>
          <a:prstGeom prst="rect">
            <a:avLst/>
          </a:prstGeom>
        </p:spPr>
      </p:pic>
      <p:pic>
        <p:nvPicPr>
          <p:cNvPr id="19" name="Picture 18" descr="where x bar sub 1 and x bar sub 2 are two sample means,">
            <a:extLst>
              <a:ext uri="{FF2B5EF4-FFF2-40B4-BE49-F238E27FC236}">
                <a16:creationId xmlns:a16="http://schemas.microsoft.com/office/drawing/2014/main" id="{F786E3F8-97EB-10E8-0143-423B2C80580C}"/>
              </a:ext>
            </a:extLst>
          </p:cNvPr>
          <p:cNvPicPr>
            <a:picLocks noChangeAspect="1"/>
          </p:cNvPicPr>
          <p:nvPr/>
        </p:nvPicPr>
        <p:blipFill>
          <a:blip r:embed="rId3"/>
          <a:stretch>
            <a:fillRect/>
          </a:stretch>
        </p:blipFill>
        <p:spPr>
          <a:xfrm>
            <a:off x="533400" y="3632048"/>
            <a:ext cx="3800475" cy="352425"/>
          </a:xfrm>
          <a:prstGeom prst="rect">
            <a:avLst/>
          </a:prstGeom>
        </p:spPr>
      </p:pic>
      <p:pic>
        <p:nvPicPr>
          <p:cNvPr id="22" name="Picture 21" descr="Mu sub 1 minus mu sub 2.">
            <a:extLst>
              <a:ext uri="{FF2B5EF4-FFF2-40B4-BE49-F238E27FC236}">
                <a16:creationId xmlns:a16="http://schemas.microsoft.com/office/drawing/2014/main" id="{F1735558-E821-379D-51DA-A207AB93C6C1}"/>
              </a:ext>
            </a:extLst>
          </p:cNvPr>
          <p:cNvPicPr>
            <a:picLocks noChangeAspect="1"/>
          </p:cNvPicPr>
          <p:nvPr/>
        </p:nvPicPr>
        <p:blipFill>
          <a:blip r:embed="rId4"/>
          <a:stretch>
            <a:fillRect/>
          </a:stretch>
        </p:blipFill>
        <p:spPr>
          <a:xfrm>
            <a:off x="528428" y="3882755"/>
            <a:ext cx="704850" cy="352425"/>
          </a:xfrm>
          <a:prstGeom prst="rect">
            <a:avLst/>
          </a:prstGeom>
        </p:spPr>
      </p:pic>
      <p:sp>
        <p:nvSpPr>
          <p:cNvPr id="7" name="TextBox 6">
            <a:extLst>
              <a:ext uri="{FF2B5EF4-FFF2-40B4-BE49-F238E27FC236}">
                <a16:creationId xmlns:a16="http://schemas.microsoft.com/office/drawing/2014/main" id="{209FD6B0-4A82-6255-CDAE-BC4E37CD7FC5}"/>
              </a:ext>
            </a:extLst>
          </p:cNvPr>
          <p:cNvSpPr txBox="1"/>
          <p:nvPr/>
        </p:nvSpPr>
        <p:spPr>
          <a:xfrm>
            <a:off x="1143000" y="3883967"/>
            <a:ext cx="7120147" cy="369332"/>
          </a:xfrm>
          <a:prstGeom prst="rect">
            <a:avLst/>
          </a:prstGeom>
          <a:noFill/>
        </p:spPr>
        <p:txBody>
          <a:bodyPr wrap="square">
            <a:spAutoFit/>
          </a:bodyPr>
          <a:lstStyle/>
          <a:p>
            <a:r>
              <a:rPr lang="en-US" dirty="0">
                <a:solidFill>
                  <a:srgbClr val="000000"/>
                </a:solidFill>
              </a:rPr>
              <a:t>is the presumed value of the difference between</a:t>
            </a:r>
            <a:endParaRPr lang="en-IN" dirty="0">
              <a:solidFill>
                <a:srgbClr val="000000"/>
              </a:solidFill>
            </a:endParaRPr>
          </a:p>
        </p:txBody>
      </p:sp>
      <p:sp>
        <p:nvSpPr>
          <p:cNvPr id="8" name="TextBox 7">
            <a:extLst>
              <a:ext uri="{FF2B5EF4-FFF2-40B4-BE49-F238E27FC236}">
                <a16:creationId xmlns:a16="http://schemas.microsoft.com/office/drawing/2014/main" id="{39989494-760E-6C86-FFA0-AC683D8B6B91}"/>
              </a:ext>
            </a:extLst>
          </p:cNvPr>
          <p:cNvSpPr txBox="1"/>
          <p:nvPr/>
        </p:nvSpPr>
        <p:spPr>
          <a:xfrm>
            <a:off x="457200" y="4156501"/>
            <a:ext cx="7696200" cy="369332"/>
          </a:xfrm>
          <a:prstGeom prst="rect">
            <a:avLst/>
          </a:prstGeom>
          <a:noFill/>
        </p:spPr>
        <p:txBody>
          <a:bodyPr wrap="square">
            <a:spAutoFit/>
          </a:bodyPr>
          <a:lstStyle/>
          <a:p>
            <a:r>
              <a:rPr lang="en-US" dirty="0">
                <a:solidFill>
                  <a:srgbClr val="000000"/>
                </a:solidFill>
              </a:rPr>
              <a:t>the two population means from the null hypothesis,</a:t>
            </a:r>
            <a:endParaRPr lang="en-IN" dirty="0">
              <a:solidFill>
                <a:srgbClr val="000000"/>
              </a:solidFill>
            </a:endParaRPr>
          </a:p>
        </p:txBody>
      </p:sp>
      <p:sp>
        <p:nvSpPr>
          <p:cNvPr id="10" name="TextBox 9">
            <a:extLst>
              <a:ext uri="{FF2B5EF4-FFF2-40B4-BE49-F238E27FC236}">
                <a16:creationId xmlns:a16="http://schemas.microsoft.com/office/drawing/2014/main" id="{72CE4A16-A735-B8CF-C788-BFE1D0622B13}"/>
              </a:ext>
            </a:extLst>
          </p:cNvPr>
          <p:cNvSpPr txBox="1"/>
          <p:nvPr/>
        </p:nvSpPr>
        <p:spPr>
          <a:xfrm>
            <a:off x="471936" y="4445432"/>
            <a:ext cx="8214863" cy="1200329"/>
          </a:xfrm>
          <a:prstGeom prst="rect">
            <a:avLst/>
          </a:prstGeom>
          <a:noFill/>
        </p:spPr>
        <p:txBody>
          <a:bodyPr wrap="square">
            <a:spAutoFit/>
          </a:bodyPr>
          <a:lstStyle/>
          <a:p>
            <a:r>
              <a:rPr lang="en-US" i="1" dirty="0">
                <a:solidFill>
                  <a:srgbClr val="000000"/>
                </a:solidFill>
              </a:rPr>
              <a:t>s</a:t>
            </a:r>
            <a:r>
              <a:rPr lang="en-US" sz="1050"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s</a:t>
            </a:r>
            <a:r>
              <a:rPr lang="en-US" sz="1050" dirty="0">
                <a:solidFill>
                  <a:srgbClr val="000000"/>
                </a:solidFill>
              </a:rPr>
              <a:t> </a:t>
            </a:r>
            <a:r>
              <a:rPr lang="en-US" baseline="-25000" dirty="0">
                <a:solidFill>
                  <a:srgbClr val="000000"/>
                </a:solidFill>
              </a:rPr>
              <a:t>2</a:t>
            </a:r>
            <a:r>
              <a:rPr lang="en-US" dirty="0">
                <a:solidFill>
                  <a:srgbClr val="000000"/>
                </a:solidFill>
              </a:rPr>
              <a:t> are the two sample standard deviations, and</a:t>
            </a:r>
          </a:p>
          <a:p>
            <a:r>
              <a:rPr lang="en-US" i="1" dirty="0">
                <a:solidFill>
                  <a:srgbClr val="000000"/>
                </a:solidFill>
              </a:rPr>
              <a:t>n</a:t>
            </a:r>
            <a:r>
              <a:rPr lang="en-US" sz="1050" i="1"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n</a:t>
            </a:r>
            <a:r>
              <a:rPr lang="en-US" sz="1050" i="1" dirty="0">
                <a:solidFill>
                  <a:srgbClr val="000000"/>
                </a:solidFill>
              </a:rPr>
              <a:t> </a:t>
            </a:r>
            <a:r>
              <a:rPr lang="en-US" baseline="-25000" dirty="0">
                <a:solidFill>
                  <a:srgbClr val="000000"/>
                </a:solidFill>
              </a:rPr>
              <a:t>2</a:t>
            </a:r>
            <a:r>
              <a:rPr lang="en-US" dirty="0">
                <a:solidFill>
                  <a:srgbClr val="000000"/>
                </a:solidFill>
              </a:rPr>
              <a:t> are the two sample sizes.</a:t>
            </a:r>
          </a:p>
          <a:p>
            <a:r>
              <a:rPr lang="en-IN" dirty="0">
                <a:solidFill>
                  <a:srgbClr val="000000"/>
                </a:solidFill>
              </a:rPr>
              <a:t>The number of degrees of freedom for the </a:t>
            </a:r>
            <a:r>
              <a:rPr lang="en-IN" i="1" dirty="0">
                <a:solidFill>
                  <a:srgbClr val="000000"/>
                </a:solidFill>
              </a:rPr>
              <a:t>t</a:t>
            </a:r>
            <a:r>
              <a:rPr lang="en-IN" dirty="0">
                <a:solidFill>
                  <a:srgbClr val="000000"/>
                </a:solidFill>
              </a:rPr>
              <a:t>-distribution, of the test statistic is given by the smaller of the values </a:t>
            </a:r>
            <a:r>
              <a:rPr lang="en-US" i="1" dirty="0">
                <a:solidFill>
                  <a:srgbClr val="000000"/>
                </a:solidFill>
              </a:rPr>
              <a:t>n</a:t>
            </a:r>
            <a:r>
              <a:rPr lang="en-US" sz="1050" i="1" dirty="0">
                <a:solidFill>
                  <a:srgbClr val="000000"/>
                </a:solidFill>
              </a:rPr>
              <a:t> </a:t>
            </a:r>
            <a:r>
              <a:rPr lang="en-US" baseline="-25000" dirty="0">
                <a:solidFill>
                  <a:srgbClr val="000000"/>
                </a:solidFill>
              </a:rPr>
              <a:t>1 </a:t>
            </a:r>
            <a:r>
              <a:rPr lang="en-US" dirty="0">
                <a:solidFill>
                  <a:srgbClr val="000000"/>
                </a:solidFill>
              </a:rPr>
              <a:t>− 1</a:t>
            </a:r>
            <a:r>
              <a:rPr lang="ar-AE" dirty="0">
                <a:solidFill>
                  <a:srgbClr val="000000"/>
                </a:solidFill>
              </a:rPr>
              <a:t> </a:t>
            </a:r>
            <a:r>
              <a:rPr lang="en-IN" dirty="0">
                <a:solidFill>
                  <a:srgbClr val="000000"/>
                </a:solidFill>
              </a:rPr>
              <a:t>and </a:t>
            </a:r>
            <a:r>
              <a:rPr lang="en-US" i="1" dirty="0">
                <a:solidFill>
                  <a:srgbClr val="000000"/>
                </a:solidFill>
              </a:rPr>
              <a:t>n</a:t>
            </a:r>
            <a:r>
              <a:rPr lang="en-US" sz="1050" i="1" dirty="0">
                <a:solidFill>
                  <a:srgbClr val="000000"/>
                </a:solidFill>
              </a:rPr>
              <a:t> </a:t>
            </a:r>
            <a:r>
              <a:rPr lang="en-US" baseline="-25000" dirty="0">
                <a:solidFill>
                  <a:srgbClr val="000000"/>
                </a:solidFill>
              </a:rPr>
              <a:t>2 </a:t>
            </a:r>
            <a:r>
              <a:rPr lang="en-US" dirty="0">
                <a:solidFill>
                  <a:srgbClr val="000000"/>
                </a:solidFill>
              </a:rPr>
              <a:t>− 1</a:t>
            </a:r>
            <a:r>
              <a:rPr lang="ar-AE" dirty="0">
                <a:solidFill>
                  <a:srgbClr val="000000"/>
                </a:solidFill>
              </a:rPr>
              <a:t>.</a:t>
            </a:r>
            <a:endParaRPr lang="en-IN"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 </a:t>
            </a:r>
            <a:r>
              <a:rPr sz="2200" dirty="0"/>
              <a:t>Unknown, Independent Samples, Unequal Variances)</a:t>
            </a:r>
            <a:r>
              <a:rPr lang="en-US" sz="2200" baseline="-25000" dirty="0"/>
              <a:t>15</a:t>
            </a:r>
            <a:endParaRPr sz="22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Since the </a:t>
            </a:r>
            <a:r>
              <a:rPr lang="en-US" sz="2800" i="1" dirty="0"/>
              <a:t>t</a:t>
            </a:r>
            <a:r>
              <a:rPr sz="2800" dirty="0"/>
              <a:t>-distribution table in Appendix A cannot be used to calculate </a:t>
            </a:r>
            <a:r>
              <a:rPr lang="en-US" sz="2800" i="1" dirty="0"/>
              <a:t>p</a:t>
            </a:r>
            <a:r>
              <a:rPr sz="2800" dirty="0"/>
              <a:t>-values, we will only show the </a:t>
            </a:r>
            <a:br>
              <a:rPr lang="en-US" sz="2800" dirty="0"/>
            </a:br>
            <a:r>
              <a:rPr sz="2800" b="1" dirty="0"/>
              <a:t>2-SampTTest</a:t>
            </a:r>
            <a:r>
              <a:rPr sz="2800" dirty="0"/>
              <a:t> option method for a TI-83/84 Plus calculator.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Example 11.2.1: Hypothesis Test for Two Population Means (Right-Tailed,</a:t>
            </a:r>
            <a:r>
              <a:rPr lang="en-US" sz="2200" dirty="0"/>
              <a:t> </a:t>
            </a:r>
            <a:r>
              <a:rPr lang="el-GR" sz="2200" i="1" dirty="0"/>
              <a:t>σ</a:t>
            </a:r>
            <a:r>
              <a:rPr lang="en-US" sz="2200" i="1" dirty="0"/>
              <a:t> </a:t>
            </a:r>
            <a:r>
              <a:rPr sz="2200" dirty="0"/>
              <a:t>Unknown, Independent Samples, Unequal Variances)</a:t>
            </a:r>
            <a:r>
              <a:rPr lang="en-US" sz="2200" baseline="-25000" dirty="0"/>
              <a:t>16</a:t>
            </a:r>
            <a:endParaRPr sz="22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From Step 3, we can see that the </a:t>
            </a:r>
            <a:r>
              <a:rPr lang="en-US" sz="2800" i="1" dirty="0"/>
              <a:t>p</a:t>
            </a:r>
            <a:r>
              <a:rPr sz="2800" dirty="0"/>
              <a:t>-value given by the </a:t>
            </a:r>
            <a:r>
              <a:rPr sz="2800" b="1" dirty="0"/>
              <a:t>2-SampTTest</a:t>
            </a:r>
            <a:r>
              <a:rPr sz="2800" dirty="0"/>
              <a:t>, as shown in the screenshot, is approximately 0.1079. Since the </a:t>
            </a:r>
            <a:r>
              <a:rPr lang="en-US" sz="2800" i="1" dirty="0"/>
              <a:t>p</a:t>
            </a:r>
            <a:r>
              <a:rPr sz="2800" dirty="0"/>
              <a:t>-value is greater than the level of significance, </a:t>
            </a:r>
            <a:r>
              <a:rPr lang="el-GR" sz="2800" i="1" dirty="0"/>
              <a:t>α</a:t>
            </a:r>
            <a:r>
              <a:rPr lang="en-US" sz="2800" dirty="0"/>
              <a:t> = 0.05</a:t>
            </a:r>
            <a:r>
              <a:rPr sz="2800" dirty="0"/>
              <a:t>, our conclusion is to fail to reject the null hypothesis.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4480522"/>
          </a:xfrm>
        </p:spPr>
        <p:txBody>
          <a:bodyPr>
            <a:normAutofit lnSpcReduction="10000"/>
          </a:bodyPr>
          <a:lstStyle/>
          <a:p>
            <a:pPr>
              <a:defRPr sz="2800"/>
            </a:pPr>
            <a:r>
              <a:rPr sz="2800" dirty="0"/>
              <a:t>The </a:t>
            </a:r>
            <a:r>
              <a:rPr sz="2800" b="1" dirty="0" err="1"/>
              <a:t>tcdf</a:t>
            </a:r>
            <a:r>
              <a:rPr sz="2800" dirty="0"/>
              <a:t> option on the TI-83/84 Plus calculator allows you to enter the degrees of freedom you want the calculator to use. Thus, you can choose to use the degrees of freedom outlined in the formulas. This might produce a slightly different </a:t>
            </a:r>
            <a:r>
              <a:rPr lang="en-US" sz="2800" i="1" dirty="0"/>
              <a:t>p</a:t>
            </a:r>
            <a:r>
              <a:rPr sz="2800" dirty="0"/>
              <a:t>-value than the </a:t>
            </a:r>
            <a:r>
              <a:rPr sz="2800" b="1" dirty="0"/>
              <a:t>2-SampTTest</a:t>
            </a:r>
            <a:r>
              <a:rPr sz="2800" dirty="0"/>
              <a:t> option.</a:t>
            </a:r>
          </a:p>
          <a:p>
            <a:r>
              <a:rPr sz="2800" b="1" dirty="0"/>
              <a:t>Interpretation:</a:t>
            </a:r>
            <a:r>
              <a:rPr sz="2800" dirty="0"/>
              <a:t> We interpret this conclusion to mean that there is not sufficient evidence at the </a:t>
            </a:r>
            <a:r>
              <a:rPr sz="2800" dirty="0">
                <a:latin typeface="Cambria Math"/>
              </a:rPr>
              <a:t>0.05</a:t>
            </a:r>
            <a:r>
              <a:rPr sz="2800" dirty="0"/>
              <a:t> level of significance to support the Smith </a:t>
            </a:r>
            <a:r>
              <a:rPr sz="2800" b="1" dirty="0"/>
              <a:t>CPA</a:t>
            </a:r>
            <a:r>
              <a:rPr sz="2800" dirty="0"/>
              <a:t> firm's claim that its clients receive larger tax refunds, on average, than clients of Jones and Company.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sz="3200" baseline="-25000" dirty="0"/>
              <a:t>2</a:t>
            </a:r>
            <a:endParaRPr dirty="0"/>
          </a:p>
        </p:txBody>
      </p:sp>
      <p:sp>
        <p:nvSpPr>
          <p:cNvPr id="3" name="Text Placeholder 2"/>
          <p:cNvSpPr>
            <a:spLocks noGrp="1"/>
          </p:cNvSpPr>
          <p:nvPr>
            <p:ph type="body" sz="quarter" idx="10"/>
          </p:nvPr>
        </p:nvSpPr>
        <p:spPr>
          <a:xfrm>
            <a:off x="457200" y="1082078"/>
            <a:ext cx="8229600" cy="2346922"/>
          </a:xfrm>
        </p:spPr>
        <p:txBody>
          <a:bodyPr>
            <a:normAutofit fontScale="92500"/>
          </a:bodyPr>
          <a:lstStyle/>
          <a:p>
            <a:pPr>
              <a:defRPr sz="2800"/>
            </a:pPr>
            <a:r>
              <a:rPr sz="2800" dirty="0"/>
              <a:t>For further instructions on performing a hypothesis test for two population mean with </a:t>
            </a:r>
            <a:r>
              <a:rPr lang="el-GR" sz="2800" i="1" dirty="0"/>
              <a:t>σ</a:t>
            </a:r>
            <a:r>
              <a:rPr sz="2800" dirty="0"/>
              <a:t> unknown using a TI-83/84 Plus calculator or other technology, please visit stat.hawkeslearning.com and see </a:t>
            </a:r>
            <a:r>
              <a:rPr b="1" dirty="0"/>
              <a:t>Technology Instructions </a:t>
            </a:r>
            <a:r>
              <a:rPr lang="en-US" b="1" dirty="0"/>
              <a:t>→</a:t>
            </a:r>
            <a:r>
              <a:rPr b="1" dirty="0"/>
              <a:t> Hypothesis Testing </a:t>
            </a:r>
            <a:r>
              <a:rPr lang="en-US" b="1" dirty="0"/>
              <a:t>→</a:t>
            </a:r>
            <a:r>
              <a:rPr b="1" dirty="0"/>
              <a:t> Two Sample t-Test</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a:t>
            </a:r>
            <a:endParaRPr sz="2200" baseline="-25000" dirty="0"/>
          </a:p>
        </p:txBody>
      </p:sp>
      <p:sp>
        <p:nvSpPr>
          <p:cNvPr id="3" name="Text Placeholder 2"/>
          <p:cNvSpPr>
            <a:spLocks noGrp="1"/>
          </p:cNvSpPr>
          <p:nvPr>
            <p:ph type="body" sz="quarter" idx="10"/>
          </p:nvPr>
        </p:nvSpPr>
        <p:spPr/>
        <p:txBody>
          <a:bodyPr>
            <a:normAutofit fontScale="70000" lnSpcReduction="20000"/>
          </a:bodyPr>
          <a:lstStyle/>
          <a:p>
            <a:r>
              <a:rPr dirty="0"/>
              <a:t>A home improvement warehouse claims that customers interested in completing their own house improvement projects can save time by attending its workshops. Specifically, the warehouse claims that amateur do-it-yourself customers who attend its tiling workshops take less time, on average, to complete comparable projects than those who do not. To test the claim, a randomly selected group of 10 customers who attended the workshops is later surveyed about the time it took to finish their tiling projects. People in this group spent a mean of 14.1 hours completing their projects with a standard deviation of 2.3 hours. Another 10 customers randomly chosen for the study from the warehouse's customer base who did not attend the workshops prior to completing their tiling projects, and they spent a mean of 15.0 hours on their projects with a standard deviation of 2.4 hours. Test the home improvement warehouse's claim at the 0.01 level of significance. Assume that the variances of the populations are unknown but assumed to be equal because the samples both came from the warehouse's customer base, and the distributions of times to complete the tiling projects are approximately normal for both populations.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2</a:t>
            </a:r>
            <a:endParaRPr sz="2200" dirty="0"/>
          </a:p>
        </p:txBody>
      </p:sp>
      <p:sp>
        <p:nvSpPr>
          <p:cNvPr id="3" name="Text Placeholder 2"/>
          <p:cNvSpPr>
            <a:spLocks noGrp="1"/>
          </p:cNvSpPr>
          <p:nvPr>
            <p:ph type="body" sz="quarter" idx="10"/>
          </p:nvPr>
        </p:nvSpPr>
        <p:spPr/>
        <p:txBody>
          <a:bodyPr>
            <a:normAutofit/>
          </a:bodyPr>
          <a:lstStyle/>
          <a:p>
            <a:r>
              <a:rPr sz="2200" b="1" dirty="0"/>
              <a:t>Solution</a:t>
            </a:r>
          </a:p>
          <a:p>
            <a:pPr>
              <a:defRPr b="1"/>
            </a:pPr>
            <a:r>
              <a:rPr sz="2200" dirty="0"/>
              <a:t>Step 1: State the null and alternative hypotheses.</a:t>
            </a:r>
          </a:p>
          <a:p>
            <a:pPr>
              <a:defRPr sz="2800"/>
            </a:pPr>
            <a:r>
              <a:rPr sz="2200" dirty="0"/>
              <a:t>First, let Population 1 be those people who attend the workshops and Population 2 be those who do not attend the workshops before completing their projects. The home improvement warehouse's claim is that people who attend the workshops spend less time on their tiling projects, on average, than those who do not attend the workshops. That is, the mean time to complete a project is lower for people who attend the tiling workshops than for those who do not. When written mathematically, this is</a:t>
            </a:r>
            <a:r>
              <a:rPr lang="en-US" sz="2200" dirty="0"/>
              <a:t> </a:t>
            </a:r>
            <a:r>
              <a:rPr lang="el-GR" sz="2000" i="1" dirty="0">
                <a:ea typeface="Calibri" panose="020F0502020204030204" pitchFamily="34" charset="0"/>
                <a:cs typeface="Calibri" panose="020F0502020204030204" pitchFamily="34" charset="0"/>
              </a:rPr>
              <a:t>μ</a:t>
            </a:r>
            <a:r>
              <a:rPr lang="en-IN" sz="100" i="1" dirty="0"/>
              <a:t> </a:t>
            </a:r>
            <a:r>
              <a:rPr lang="en-IN" sz="2000" baseline="-25000" dirty="0"/>
              <a:t>1</a:t>
            </a:r>
            <a:r>
              <a:rPr lang="en-IN" sz="2000" dirty="0"/>
              <a:t> &lt; </a:t>
            </a:r>
            <a:r>
              <a:rPr lang="el-GR" sz="2000" i="1" dirty="0">
                <a:ea typeface="Calibri" panose="020F0502020204030204" pitchFamily="34" charset="0"/>
                <a:cs typeface="Calibri" panose="020F0502020204030204" pitchFamily="34" charset="0"/>
              </a:rPr>
              <a:t>μ</a:t>
            </a:r>
            <a:r>
              <a:rPr lang="en-IN" sz="100" i="1" dirty="0"/>
              <a:t> </a:t>
            </a:r>
            <a:r>
              <a:rPr lang="en-IN" sz="2000" baseline="-25000" dirty="0"/>
              <a:t>2</a:t>
            </a:r>
            <a:r>
              <a:rPr lang="en-IN" sz="2200" dirty="0"/>
              <a:t>,</a:t>
            </a:r>
            <a:r>
              <a:rPr sz="2200" dirty="0"/>
              <a:t> and the alternative hypothesis. Thus, the hypotheses are stated as follows.</a:t>
            </a:r>
          </a:p>
        </p:txBody>
      </p:sp>
      <p:pic>
        <p:nvPicPr>
          <p:cNvPr id="7" name="Picture 6" descr="Null hypothesis H 0: mu sub one equals mu sub two.&#10;Alternative hypothesis H a: mu sub one is less than mu sub two.">
            <a:extLst>
              <a:ext uri="{FF2B5EF4-FFF2-40B4-BE49-F238E27FC236}">
                <a16:creationId xmlns:a16="http://schemas.microsoft.com/office/drawing/2014/main" id="{DF3D0F01-5FFE-6323-E18D-D0B317F88B63}"/>
              </a:ext>
            </a:extLst>
          </p:cNvPr>
          <p:cNvPicPr>
            <a:picLocks noChangeAspect="1"/>
          </p:cNvPicPr>
          <p:nvPr/>
        </p:nvPicPr>
        <p:blipFill>
          <a:blip r:embed="rId2"/>
          <a:stretch>
            <a:fillRect/>
          </a:stretch>
        </p:blipFill>
        <p:spPr>
          <a:xfrm>
            <a:off x="3505200" y="4931206"/>
            <a:ext cx="1552575" cy="93345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3</a:t>
            </a:r>
            <a:endParaRPr sz="22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looking at the difference between two population means when both population variances are unknown but assumed to be equal. We also know that independent random samples were drawn, and both population distributions are approximately normal. Therefore, the </a:t>
            </a:r>
            <a:r>
              <a:rPr lang="en-US" sz="2800" i="1" dirty="0"/>
              <a:t>t</a:t>
            </a:r>
            <a:r>
              <a:rPr sz="2800" dirty="0"/>
              <a:t>-test statistic for equal variances is appropriate. The level of significance for this test is </a:t>
            </a:r>
            <a:br>
              <a:rPr lang="en-US" sz="2800" dirty="0"/>
            </a:br>
            <a:r>
              <a:rPr lang="el-GR" sz="2800" i="1" dirty="0"/>
              <a:t>α</a:t>
            </a:r>
            <a:r>
              <a:rPr lang="en-US" sz="2800" dirty="0"/>
              <a:t> = 0.01</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4</a:t>
            </a:r>
            <a:endParaRPr sz="22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sample statistics were given in the problem.</a:t>
            </a:r>
          </a:p>
          <a:p>
            <a:pPr>
              <a:defRPr b="1"/>
            </a:pPr>
            <a:br>
              <a:rPr dirty="0">
                <a:latin typeface="Cambria Math" panose="02040503050406030204" pitchFamily="18" charset="0"/>
              </a:rPr>
            </a:br>
            <a:endParaRPr sz="2800" dirty="0"/>
          </a:p>
        </p:txBody>
      </p:sp>
      <mc:AlternateContent xmlns:mc="http://schemas.openxmlformats.org/markup-compatibility/2006" xmlns:a14="http://schemas.microsoft.com/office/drawing/2010/main">
        <mc:Choice Requires="a14">
          <p:graphicFrame>
            <p:nvGraphicFramePr>
              <p:cNvPr id="5" name="Table 4" descr="The table presents statistical data comparing individuals who attended workshops versus those who did not. For those who attended workshops, the sample mean (x bar sub 1) is 14.1, the sample standard deviation (s sub 1) is 2.3, and the sample size (n sub 1) is 10. For those who did not attend workshops, the sample mean (x bar sub 2) is 15.0, the sample standard deviation (s sub 2) is 2.4, and the sample size (n sub 2) is 10. This data is typically used for statistical analysis to compare the two groups.">
                <a:extLst>
                  <a:ext uri="{FF2B5EF4-FFF2-40B4-BE49-F238E27FC236}">
                    <a16:creationId xmlns:a16="http://schemas.microsoft.com/office/drawing/2014/main" id="{3B4818F0-909C-44FD-90E6-6B4ACF1A32AB}"/>
                  </a:ext>
                </a:extLst>
              </p:cNvPr>
              <p:cNvGraphicFramePr>
                <a:graphicFrameLocks noGrp="1"/>
              </p:cNvGraphicFramePr>
              <p:nvPr>
                <p:extLst>
                  <p:ext uri="{D42A27DB-BD31-4B8C-83A1-F6EECF244321}">
                    <p14:modId xmlns:p14="http://schemas.microsoft.com/office/powerpoint/2010/main" val="3398828769"/>
                  </p:ext>
                </p:extLst>
              </p:nvPr>
            </p:nvGraphicFramePr>
            <p:xfrm>
              <a:off x="1162050" y="2971800"/>
              <a:ext cx="6819900" cy="1828800"/>
            </p:xfrm>
            <a:graphic>
              <a:graphicData uri="http://schemas.openxmlformats.org/drawingml/2006/table">
                <a:tbl>
                  <a:tblPr firstRow="1" bandRow="1">
                    <a:tableStyleId>{5940675A-B579-460E-94D1-54222C63F5DA}</a:tableStyleId>
                  </a:tblPr>
                  <a:tblGrid>
                    <a:gridCol w="3409950">
                      <a:extLst>
                        <a:ext uri="{9D8B030D-6E8A-4147-A177-3AD203B41FA5}">
                          <a16:colId xmlns:a16="http://schemas.microsoft.com/office/drawing/2014/main" val="2604199280"/>
                        </a:ext>
                      </a:extLst>
                    </a:gridCol>
                    <a:gridCol w="3409950">
                      <a:extLst>
                        <a:ext uri="{9D8B030D-6E8A-4147-A177-3AD203B41FA5}">
                          <a16:colId xmlns:a16="http://schemas.microsoft.com/office/drawing/2014/main" val="717213535"/>
                        </a:ext>
                      </a:extLst>
                    </a:gridCol>
                  </a:tblGrid>
                  <a:tr h="416560">
                    <a:tc>
                      <a:txBody>
                        <a:bodyPr/>
                        <a:lstStyle/>
                        <a:p>
                          <a:pPr algn="ctr"/>
                          <a:r>
                            <a:rPr lang="en-US" sz="2400" dirty="0"/>
                            <a:t>Attended workshops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Did not attend workshops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85933311"/>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ar-AE" sz="240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14</m:t>
                                </m:r>
                                <m:r>
                                  <a:rPr lang="en-US" sz="2400" b="0" i="0" smtClean="0">
                                    <a:latin typeface="Cambria Math" panose="02040503050406030204" pitchFamily="18" charset="0"/>
                                  </a:rPr>
                                  <m:t>.</m:t>
                                </m:r>
                                <m:r>
                                  <a:rPr lang="en-US" sz="2400" b="0" i="0" smtClean="0">
                                    <a:latin typeface="Cambria Math" panose="02040503050406030204" pitchFamily="18" charset="0"/>
                                  </a:rPr>
                                  <m:t>1</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ar-AE" sz="2400" i="1" smtClean="0">
                                        <a:latin typeface="Cambria Math" panose="02040503050406030204" pitchFamily="18" charset="0"/>
                                      </a:rPr>
                                    </m:ctrlPr>
                                  </m:sSubPr>
                                  <m:e>
                                    <m:bar>
                                      <m:barPr>
                                        <m:pos m:val="top"/>
                                        <m:ctrlPr>
                                          <a:rPr lang="ar-AE" sz="2400" i="1">
                                            <a:latin typeface="Cambria Math" panose="02040503050406030204" pitchFamily="18" charset="0"/>
                                          </a:rPr>
                                        </m:ctrlPr>
                                      </m:barPr>
                                      <m:e>
                                        <m:r>
                                          <a:rPr lang="ar-AE" sz="2400">
                                            <a:latin typeface="Cambria Math" panose="02040503050406030204" pitchFamily="18" charset="0"/>
                                          </a:rPr>
                                          <m:t>𝑥</m:t>
                                        </m:r>
                                      </m:e>
                                    </m:ba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15</m:t>
                                </m:r>
                                <m:r>
                                  <a:rPr lang="en-US" sz="2400" b="0" i="0" smtClean="0">
                                    <a:latin typeface="Cambria Math" panose="02040503050406030204" pitchFamily="18" charset="0"/>
                                  </a:rPr>
                                  <m:t>.</m:t>
                                </m:r>
                                <m:r>
                                  <a:rPr lang="en-US" sz="2400" b="0" i="0" smtClean="0">
                                    <a:latin typeface="Cambria Math" panose="02040503050406030204" pitchFamily="18" charset="0"/>
                                  </a:rPr>
                                  <m:t>0</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10941151"/>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𝑠</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b="0" i="0" smtClean="0">
                                    <a:latin typeface="Cambria Math" panose="02040503050406030204" pitchFamily="18" charset="0"/>
                                  </a:rPr>
                                  <m:t>2</m:t>
                                </m:r>
                                <m:r>
                                  <a:rPr lang="en-US" sz="2400" b="0" i="0" smtClean="0">
                                    <a:latin typeface="Cambria Math" panose="02040503050406030204" pitchFamily="18" charset="0"/>
                                  </a:rPr>
                                  <m:t>.</m:t>
                                </m:r>
                                <m:r>
                                  <a:rPr lang="en-US" sz="2400" smtClean="0">
                                    <a:latin typeface="Cambria Math" panose="02040503050406030204" pitchFamily="18" charset="0"/>
                                  </a:rPr>
                                  <m:t>3</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𝑠</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b="0" i="0" smtClean="0">
                                    <a:latin typeface="Cambria Math" panose="02040503050406030204" pitchFamily="18" charset="0"/>
                                  </a:rPr>
                                  <m:t>2</m:t>
                                </m:r>
                                <m:r>
                                  <a:rPr lang="en-US" sz="2400" b="0" i="0" smtClean="0">
                                    <a:latin typeface="Cambria Math" panose="02040503050406030204" pitchFamily="18" charset="0"/>
                                  </a:rPr>
                                  <m:t>.</m:t>
                                </m:r>
                                <m:r>
                                  <a:rPr lang="en-US" sz="2400" b="0" i="0" smtClean="0">
                                    <a:latin typeface="Cambria Math" panose="02040503050406030204" pitchFamily="18" charset="0"/>
                                  </a:rPr>
                                  <m:t>4</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4255536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1</m:t>
                                    </m:r>
                                  </m:sub>
                                </m:sSub>
                                <m:r>
                                  <a:rPr lang="en-US" sz="2400" smtClean="0">
                                    <a:latin typeface="Cambria Math" panose="02040503050406030204" pitchFamily="18" charset="0"/>
                                  </a:rPr>
                                  <m:t>=</m:t>
                                </m:r>
                                <m:r>
                                  <a:rPr lang="en-US" sz="2400" smtClean="0">
                                    <a:latin typeface="Cambria Math" panose="02040503050406030204" pitchFamily="18" charset="0"/>
                                  </a:rPr>
                                  <m:t>10</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smtClean="0">
                                        <a:latin typeface="Cambria Math" panose="02040503050406030204" pitchFamily="18" charset="0"/>
                                      </a:rPr>
                                      <m:t>𝑛</m:t>
                                    </m:r>
                                  </m:e>
                                  <m:sub>
                                    <m:r>
                                      <a:rPr lang="en-US" sz="2400" smtClean="0">
                                        <a:latin typeface="Cambria Math" panose="02040503050406030204" pitchFamily="18" charset="0"/>
                                      </a:rPr>
                                      <m:t>2</m:t>
                                    </m:r>
                                  </m:sub>
                                </m:sSub>
                                <m:r>
                                  <a:rPr lang="en-US" sz="2400" smtClean="0">
                                    <a:latin typeface="Cambria Math" panose="02040503050406030204" pitchFamily="18" charset="0"/>
                                  </a:rPr>
                                  <m:t>=</m:t>
                                </m:r>
                                <m:r>
                                  <a:rPr lang="en-US" sz="2400" smtClean="0">
                                    <a:latin typeface="Cambria Math" panose="02040503050406030204" pitchFamily="18" charset="0"/>
                                  </a:rPr>
                                  <m:t>10</m:t>
                                </m:r>
                              </m:oMath>
                            </m:oMathPara>
                          </a14:m>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64131007"/>
                      </a:ext>
                    </a:extLst>
                  </a:tr>
                </a:tbl>
              </a:graphicData>
            </a:graphic>
          </p:graphicFrame>
        </mc:Choice>
        <mc:Fallback xmlns="">
          <p:graphicFrame>
            <p:nvGraphicFramePr>
              <p:cNvPr id="5" name="Table 4" descr="The table presents statistical data comparing individuals who attended workshops versus those who did not. For those who attended workshops, the sample mean (x bar sub 1) is 14.1, the sample standard deviation (s sub 1) is 2.3, and the sample size (n sub 1) is 10. For those who did not attend workshops, the sample mean (x bar sub 2) is 15.0, the sample standard deviation (s sub 2) is 2.4, and the sample size (n sub 2) is 10. This data is typically used for statistical analysis to compare the two groups.">
                <a:extLst>
                  <a:ext uri="{FF2B5EF4-FFF2-40B4-BE49-F238E27FC236}">
                    <a16:creationId xmlns:a16="http://schemas.microsoft.com/office/drawing/2014/main" id="{3B4818F0-909C-44FD-90E6-6B4ACF1A32AB}"/>
                  </a:ext>
                </a:extLst>
              </p:cNvPr>
              <p:cNvGraphicFramePr>
                <a:graphicFrameLocks noGrp="1"/>
              </p:cNvGraphicFramePr>
              <p:nvPr>
                <p:extLst>
                  <p:ext uri="{D42A27DB-BD31-4B8C-83A1-F6EECF244321}">
                    <p14:modId xmlns:p14="http://schemas.microsoft.com/office/powerpoint/2010/main" val="3398828769"/>
                  </p:ext>
                </p:extLst>
              </p:nvPr>
            </p:nvGraphicFramePr>
            <p:xfrm>
              <a:off x="1162050" y="2971800"/>
              <a:ext cx="6819900" cy="1828800"/>
            </p:xfrm>
            <a:graphic>
              <a:graphicData uri="http://schemas.openxmlformats.org/drawingml/2006/table">
                <a:tbl>
                  <a:tblPr firstRow="1" bandRow="1">
                    <a:tableStyleId>{5940675A-B579-460E-94D1-54222C63F5DA}</a:tableStyleId>
                  </a:tblPr>
                  <a:tblGrid>
                    <a:gridCol w="3409950">
                      <a:extLst>
                        <a:ext uri="{9D8B030D-6E8A-4147-A177-3AD203B41FA5}">
                          <a16:colId xmlns:a16="http://schemas.microsoft.com/office/drawing/2014/main" val="2604199280"/>
                        </a:ext>
                      </a:extLst>
                    </a:gridCol>
                    <a:gridCol w="3409950">
                      <a:extLst>
                        <a:ext uri="{9D8B030D-6E8A-4147-A177-3AD203B41FA5}">
                          <a16:colId xmlns:a16="http://schemas.microsoft.com/office/drawing/2014/main" val="717213535"/>
                        </a:ext>
                      </a:extLst>
                    </a:gridCol>
                  </a:tblGrid>
                  <a:tr h="457200">
                    <a:tc>
                      <a:txBody>
                        <a:bodyPr/>
                        <a:lstStyle/>
                        <a:p>
                          <a:pPr algn="ctr"/>
                          <a:r>
                            <a:rPr lang="en-US" sz="2400" dirty="0"/>
                            <a:t>Attended workshops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dirty="0"/>
                            <a:t>Did not attend workshops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85933311"/>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107895" r="-100000" b="-198684"/>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107895" b="-198684"/>
                          </a:stretch>
                        </a:blipFill>
                      </a:tcPr>
                    </a:tc>
                    <a:extLst>
                      <a:ext uri="{0D108BD9-81ED-4DB2-BD59-A6C34878D82A}">
                        <a16:rowId xmlns:a16="http://schemas.microsoft.com/office/drawing/2014/main" val="1910941151"/>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210667" r="-100000" b="-10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210667" b="-101333"/>
                          </a:stretch>
                        </a:blipFill>
                      </a:tcPr>
                    </a:tc>
                    <a:extLst>
                      <a:ext uri="{0D108BD9-81ED-4DB2-BD59-A6C34878D82A}">
                        <a16:rowId xmlns:a16="http://schemas.microsoft.com/office/drawing/2014/main" val="642555369"/>
                      </a:ext>
                    </a:extLst>
                  </a:tr>
                  <a:tr h="45720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310667" r="-100000" b="-1333"/>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310667" b="-1333"/>
                          </a:stretch>
                        </a:blipFill>
                      </a:tcPr>
                    </a:tc>
                    <a:extLst>
                      <a:ext uri="{0D108BD9-81ED-4DB2-BD59-A6C34878D82A}">
                        <a16:rowId xmlns:a16="http://schemas.microsoft.com/office/drawing/2014/main" val="2564131007"/>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5</a:t>
            </a:r>
            <a:endParaRPr sz="2200"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To find the rejection region or </a:t>
            </a:r>
            <a:r>
              <a:rPr lang="en-US" sz="2200" i="1" dirty="0"/>
              <a:t>p</a:t>
            </a:r>
            <a:r>
              <a:rPr sz="2200" dirty="0"/>
              <a:t>-value by using tables, we need to calculate the </a:t>
            </a:r>
            <a:r>
              <a:rPr lang="en-US" sz="2200" i="1" dirty="0"/>
              <a:t>t</a:t>
            </a:r>
            <a:r>
              <a:rPr sz="2200" dirty="0"/>
              <a:t>-test statistic for equal variances as follows. Note that, in the formula,</a:t>
            </a:r>
            <a:r>
              <a:rPr lang="en-US" sz="2200" dirty="0"/>
              <a:t>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n-IN" sz="1050" i="1" dirty="0"/>
              <a:t> </a:t>
            </a:r>
            <a:r>
              <a:rPr lang="en-IN" sz="2400" baseline="-25000" dirty="0"/>
              <a:t>1</a:t>
            </a:r>
            <a:r>
              <a:rPr lang="en-IN" sz="2400" dirty="0"/>
              <a:t> −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n-IN" sz="1050" i="1" dirty="0"/>
              <a:t> </a:t>
            </a:r>
            <a:r>
              <a:rPr lang="en-IN" sz="2400" baseline="-25000" dirty="0"/>
              <a:t>2 </a:t>
            </a:r>
            <a:r>
              <a:rPr lang="en-IN" sz="2400" dirty="0"/>
              <a:t>= 0</a:t>
            </a:r>
            <a:r>
              <a:rPr sz="2200" dirty="0"/>
              <a:t> because the two means are assumed to be equal, thus the difference is zero.</a:t>
            </a:r>
          </a:p>
        </p:txBody>
      </p:sp>
      <p:pic>
        <p:nvPicPr>
          <p:cNvPr id="7" name="Picture 6" descr="t equals open parenthesis open parenthesis x bar sub one minus x bar sub two close parenthesis minus open parenthesis mu sub one minus mu sub two close parenthesis close parenthesis, &#10;divided by open parenthesis&#10;the square root of open parenthesis open parenthesis n sub 1 minus one close parenthesis times s sub 1 squared plus open parenthesis n sub 2 minus one close parenthesis times s sub 2 squared all divided by open parenthesis n sub one plus n sub two minus two close parenthesis close parenthesis, times&#10;the square root of open parenthesis one over n sub one plus one over n sub two close parenthesis close parenthesis.&#10;&#10;t equals open parenthesis open parenthesis 14.1 minus 15.0 close parenthesis minus 0 close parenthesis, &#10;divided by open parenthesis&#10;the square root of open parenthesis open parenthesis 10 minus 1 close parenthesis times 2.3 squared plus open parenthesis 10 minus 1 close parenthesis times 2.4 squared all divided by open parenthesis 10 plus 10 minus 2 close parenthesis close parenthesis, times&#10;the square root of open parenthesis one over 10 plus one over 10 close parenthesis close parenthesis.&#10;Approximately equal to negative 0.856.">
            <a:extLst>
              <a:ext uri="{FF2B5EF4-FFF2-40B4-BE49-F238E27FC236}">
                <a16:creationId xmlns:a16="http://schemas.microsoft.com/office/drawing/2014/main" id="{102EF9A3-1D54-EAD2-48AC-97EFF1883F3F}"/>
              </a:ext>
            </a:extLst>
          </p:cNvPr>
          <p:cNvPicPr>
            <a:picLocks noChangeAspect="1"/>
          </p:cNvPicPr>
          <p:nvPr/>
        </p:nvPicPr>
        <p:blipFill>
          <a:blip r:embed="rId2"/>
          <a:stretch>
            <a:fillRect/>
          </a:stretch>
        </p:blipFill>
        <p:spPr>
          <a:xfrm>
            <a:off x="2133600" y="2762250"/>
            <a:ext cx="5372100" cy="3257550"/>
          </a:xfrm>
          <a:prstGeom prst="rect">
            <a:avLst/>
          </a:prstGeom>
        </p:spPr>
      </p:pic>
    </p:spTree>
    <p:extLst>
      <p:ext uri="{BB962C8B-B14F-4D97-AF65-F5344CB8AC3E}">
        <p14:creationId xmlns:p14="http://schemas.microsoft.com/office/powerpoint/2010/main" val="5684909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a:t>
            </a:r>
            <a:r>
              <a:rPr lang="en-US" sz="2200" dirty="0"/>
              <a:t> </a:t>
            </a:r>
            <a:r>
              <a:rPr lang="el-GR" sz="2200" i="1" dirty="0"/>
              <a:t>σ</a:t>
            </a:r>
            <a:r>
              <a:rPr lang="en-US" sz="2200" i="1" dirty="0"/>
              <a:t> </a:t>
            </a:r>
            <a:r>
              <a:rPr sz="2200" dirty="0"/>
              <a:t>Unknown, Independent Samples)</a:t>
            </a:r>
            <a:r>
              <a:rPr lang="en-US" sz="2200" baseline="-25000" dirty="0"/>
              <a:t>6</a:t>
            </a:r>
            <a:endParaRPr sz="22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Under the </a:t>
            </a:r>
            <a:r>
              <a:rPr sz="2800" b="1" dirty="0"/>
              <a:t>STATS </a:t>
            </a:r>
            <a:r>
              <a:rPr lang="en-US" b="1" dirty="0"/>
              <a:t>→</a:t>
            </a:r>
            <a:r>
              <a:rPr sz="2800" b="1" dirty="0"/>
              <a:t> TESTS</a:t>
            </a:r>
            <a:r>
              <a:rPr sz="2800" dirty="0"/>
              <a:t> menu, choose </a:t>
            </a:r>
            <a:r>
              <a:rPr sz="2800" b="1" dirty="0"/>
              <a:t>2-SampTTest</a:t>
            </a:r>
            <a:r>
              <a:rPr sz="2800" dirty="0"/>
              <a:t>. Choose the Stats input option, since we have the sample statistics, and enter the requested values. This is a left-tailed test, so choose</a:t>
            </a:r>
            <a:r>
              <a:rPr lang="en-US" sz="2800" dirty="0"/>
              <a:t> </a:t>
            </a:r>
            <a:r>
              <a:rPr lang="en-US" sz="2800" b="1" dirty="0"/>
              <a:t>&lt;</a:t>
            </a:r>
            <a:r>
              <a:rPr lang="el-GR" b="1" dirty="0">
                <a:latin typeface="Calibri" panose="020F0502020204030204" pitchFamily="34" charset="0"/>
                <a:ea typeface="Calibri" panose="020F0502020204030204" pitchFamily="34" charset="0"/>
                <a:cs typeface="Calibri" panose="020F0502020204030204" pitchFamily="34" charset="0"/>
              </a:rPr>
              <a:t>μ</a:t>
            </a:r>
            <a:r>
              <a:rPr lang="en-US" b="1" dirty="0">
                <a:latin typeface="Calibri" panose="020F0502020204030204" pitchFamily="34" charset="0"/>
                <a:ea typeface="Calibri" panose="020F0502020204030204" pitchFamily="34" charset="0"/>
                <a:cs typeface="Calibri" panose="020F0502020204030204" pitchFamily="34" charset="0"/>
              </a:rPr>
              <a:t>2</a:t>
            </a:r>
            <a:r>
              <a:rPr sz="2800" dirty="0"/>
              <a:t> for the alternative hypothesis. Since the population variances are assumed to be equal, choose </a:t>
            </a:r>
            <a:r>
              <a:rPr sz="2800" b="1" dirty="0"/>
              <a:t>Yes</a:t>
            </a:r>
            <a:r>
              <a:rPr sz="2800" dirty="0"/>
              <a:t> next to </a:t>
            </a:r>
            <a:r>
              <a:rPr sz="2800" b="1" dirty="0"/>
              <a:t>Pooled</a:t>
            </a:r>
            <a:r>
              <a:rPr sz="2800" dirty="0"/>
              <a:t>. The input screenshots are shown below.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Formula: Test Statistic for a Hypothesis Test for Two Population Means with Equal Variances (</a:t>
            </a:r>
            <a:r>
              <a:rPr lang="el-GR" sz="2400" i="1" dirty="0"/>
              <a:t>σ</a:t>
            </a:r>
            <a:r>
              <a:rPr lang="en-US" sz="2400" i="1" dirty="0"/>
              <a:t> </a:t>
            </a:r>
            <a:r>
              <a:rPr sz="2400" dirty="0"/>
              <a:t>Unknown, Independent Samples)</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1800" dirty="0"/>
              <a:t>When both population standard deviations are unknown and assumed to be equal, the samples taken are independent, simple random samples, and either both sample sizes are at least </a:t>
            </a:r>
            <a:r>
              <a:rPr sz="1800" dirty="0">
                <a:latin typeface="Cambria Math"/>
              </a:rPr>
              <a:t>30</a:t>
            </a:r>
            <a:r>
              <a:rPr sz="1800" dirty="0"/>
              <a:t> or both population distributions are approximately normal, the test statistic for a hypothesis test for two population means is given by</a:t>
            </a:r>
          </a:p>
        </p:txBody>
      </p:sp>
      <p:pic>
        <p:nvPicPr>
          <p:cNvPr id="15" name="Picture 14" descr="t equals the fraction with the numerator is&#10;open parentheses x bar sub 1 minus x bar sub 2 close parentheses minus open parentheses mu sub 1 minus mu sub 2 close parentheses, &#10;and the denominator is: &#10;the square root of the open parenthesis open parentheses n sub 1 minus 1 close parentheses times s sub 1 squared plus open parentheses n sub 2 minus 1 close parentheses times s sub 2 squared, all divided by open parenthesis n sub 1 plus n sub 2 minus 2 close parenthesis close parenthesis, times the square root of open parentheses 1 over n sub 1 plus 1 over n sub 2 close parentheses.">
            <a:extLst>
              <a:ext uri="{FF2B5EF4-FFF2-40B4-BE49-F238E27FC236}">
                <a16:creationId xmlns:a16="http://schemas.microsoft.com/office/drawing/2014/main" id="{FC84A0BE-8EA1-3C84-ECE4-66A3B3BCB6B3}"/>
              </a:ext>
            </a:extLst>
          </p:cNvPr>
          <p:cNvPicPr>
            <a:picLocks noChangeAspect="1"/>
          </p:cNvPicPr>
          <p:nvPr/>
        </p:nvPicPr>
        <p:blipFill>
          <a:blip r:embed="rId2"/>
          <a:stretch>
            <a:fillRect/>
          </a:stretch>
        </p:blipFill>
        <p:spPr>
          <a:xfrm>
            <a:off x="2254700" y="2238375"/>
            <a:ext cx="4048125" cy="1295400"/>
          </a:xfrm>
          <a:prstGeom prst="rect">
            <a:avLst/>
          </a:prstGeom>
        </p:spPr>
      </p:pic>
      <p:pic>
        <p:nvPicPr>
          <p:cNvPr id="6" name="Picture 5" descr="where x bar sub 1 and x bar sub 2 are two sample means,">
            <a:extLst>
              <a:ext uri="{FF2B5EF4-FFF2-40B4-BE49-F238E27FC236}">
                <a16:creationId xmlns:a16="http://schemas.microsoft.com/office/drawing/2014/main" id="{4EA6DEC1-FFFB-8076-2298-F7E0C4A9AD2A}"/>
              </a:ext>
            </a:extLst>
          </p:cNvPr>
          <p:cNvPicPr>
            <a:picLocks noChangeAspect="1"/>
          </p:cNvPicPr>
          <p:nvPr/>
        </p:nvPicPr>
        <p:blipFill>
          <a:blip r:embed="rId3"/>
          <a:stretch>
            <a:fillRect/>
          </a:stretch>
        </p:blipFill>
        <p:spPr>
          <a:xfrm>
            <a:off x="533400" y="3533775"/>
            <a:ext cx="3800475" cy="352425"/>
          </a:xfrm>
          <a:prstGeom prst="rect">
            <a:avLst/>
          </a:prstGeom>
        </p:spPr>
      </p:pic>
      <p:pic>
        <p:nvPicPr>
          <p:cNvPr id="7" name="Picture 6" descr="Mu sub 1 minus mu sub 2.">
            <a:extLst>
              <a:ext uri="{FF2B5EF4-FFF2-40B4-BE49-F238E27FC236}">
                <a16:creationId xmlns:a16="http://schemas.microsoft.com/office/drawing/2014/main" id="{353A32A2-0FF0-2158-31B6-4AE5EB9CDF20}"/>
              </a:ext>
            </a:extLst>
          </p:cNvPr>
          <p:cNvPicPr>
            <a:picLocks noChangeAspect="1"/>
          </p:cNvPicPr>
          <p:nvPr/>
        </p:nvPicPr>
        <p:blipFill>
          <a:blip r:embed="rId4"/>
          <a:stretch>
            <a:fillRect/>
          </a:stretch>
        </p:blipFill>
        <p:spPr>
          <a:xfrm>
            <a:off x="533400" y="3794379"/>
            <a:ext cx="704850" cy="352425"/>
          </a:xfrm>
          <a:prstGeom prst="rect">
            <a:avLst/>
          </a:prstGeom>
        </p:spPr>
      </p:pic>
      <p:sp>
        <p:nvSpPr>
          <p:cNvPr id="10" name="TextBox 9">
            <a:extLst>
              <a:ext uri="{FF2B5EF4-FFF2-40B4-BE49-F238E27FC236}">
                <a16:creationId xmlns:a16="http://schemas.microsoft.com/office/drawing/2014/main" id="{C2264FD0-243B-AB9F-64EE-61A5A4053A79}"/>
              </a:ext>
            </a:extLst>
          </p:cNvPr>
          <p:cNvSpPr txBox="1"/>
          <p:nvPr/>
        </p:nvSpPr>
        <p:spPr>
          <a:xfrm>
            <a:off x="1151628" y="3794379"/>
            <a:ext cx="7120147" cy="369332"/>
          </a:xfrm>
          <a:prstGeom prst="rect">
            <a:avLst/>
          </a:prstGeom>
          <a:noFill/>
        </p:spPr>
        <p:txBody>
          <a:bodyPr wrap="square">
            <a:spAutoFit/>
          </a:bodyPr>
          <a:lstStyle/>
          <a:p>
            <a:r>
              <a:rPr lang="en-US" dirty="0">
                <a:solidFill>
                  <a:srgbClr val="000000"/>
                </a:solidFill>
              </a:rPr>
              <a:t>is the presumed value of the difference between</a:t>
            </a:r>
            <a:endParaRPr lang="en-IN" dirty="0">
              <a:solidFill>
                <a:srgbClr val="000000"/>
              </a:solidFill>
            </a:endParaRPr>
          </a:p>
        </p:txBody>
      </p:sp>
      <p:sp>
        <p:nvSpPr>
          <p:cNvPr id="11" name="TextBox 10">
            <a:extLst>
              <a:ext uri="{FF2B5EF4-FFF2-40B4-BE49-F238E27FC236}">
                <a16:creationId xmlns:a16="http://schemas.microsoft.com/office/drawing/2014/main" id="{1BB9D2AB-CF69-7ACD-F448-D564BC285000}"/>
              </a:ext>
            </a:extLst>
          </p:cNvPr>
          <p:cNvSpPr txBox="1"/>
          <p:nvPr/>
        </p:nvSpPr>
        <p:spPr>
          <a:xfrm>
            <a:off x="465828" y="4066913"/>
            <a:ext cx="7696200" cy="369332"/>
          </a:xfrm>
          <a:prstGeom prst="rect">
            <a:avLst/>
          </a:prstGeom>
          <a:noFill/>
        </p:spPr>
        <p:txBody>
          <a:bodyPr wrap="square">
            <a:spAutoFit/>
          </a:bodyPr>
          <a:lstStyle/>
          <a:p>
            <a:r>
              <a:rPr lang="en-US" dirty="0">
                <a:solidFill>
                  <a:srgbClr val="000000"/>
                </a:solidFill>
              </a:rPr>
              <a:t>the two population means from the null hypothesis,</a:t>
            </a:r>
            <a:endParaRPr lang="en-IN" dirty="0">
              <a:solidFill>
                <a:srgbClr val="000000"/>
              </a:solidFill>
            </a:endParaRPr>
          </a:p>
        </p:txBody>
      </p:sp>
      <p:sp>
        <p:nvSpPr>
          <p:cNvPr id="13" name="TextBox 12">
            <a:extLst>
              <a:ext uri="{FF2B5EF4-FFF2-40B4-BE49-F238E27FC236}">
                <a16:creationId xmlns:a16="http://schemas.microsoft.com/office/drawing/2014/main" id="{C3D26701-CAFB-B889-1D72-68DF3CED1C9D}"/>
              </a:ext>
            </a:extLst>
          </p:cNvPr>
          <p:cNvSpPr txBox="1"/>
          <p:nvPr/>
        </p:nvSpPr>
        <p:spPr>
          <a:xfrm>
            <a:off x="457200" y="4368483"/>
            <a:ext cx="7620000" cy="923330"/>
          </a:xfrm>
          <a:prstGeom prst="rect">
            <a:avLst/>
          </a:prstGeom>
          <a:noFill/>
        </p:spPr>
        <p:txBody>
          <a:bodyPr wrap="square">
            <a:spAutoFit/>
          </a:bodyPr>
          <a:lstStyle/>
          <a:p>
            <a:r>
              <a:rPr lang="en-US" i="1" dirty="0">
                <a:solidFill>
                  <a:srgbClr val="000000"/>
                </a:solidFill>
              </a:rPr>
              <a:t>s</a:t>
            </a:r>
            <a:r>
              <a:rPr lang="en-US" sz="1050"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s</a:t>
            </a:r>
            <a:r>
              <a:rPr lang="en-US" sz="1050" dirty="0">
                <a:solidFill>
                  <a:srgbClr val="000000"/>
                </a:solidFill>
              </a:rPr>
              <a:t> </a:t>
            </a:r>
            <a:r>
              <a:rPr lang="en-US" baseline="-25000" dirty="0">
                <a:solidFill>
                  <a:srgbClr val="000000"/>
                </a:solidFill>
              </a:rPr>
              <a:t>2 </a:t>
            </a:r>
            <a:r>
              <a:rPr lang="en-US" dirty="0">
                <a:solidFill>
                  <a:srgbClr val="000000"/>
                </a:solidFill>
              </a:rPr>
              <a:t>are the two sample standard deviations, and </a:t>
            </a:r>
          </a:p>
          <a:p>
            <a:r>
              <a:rPr lang="en-US" i="1" dirty="0">
                <a:solidFill>
                  <a:srgbClr val="000000"/>
                </a:solidFill>
              </a:rPr>
              <a:t>n</a:t>
            </a:r>
            <a:r>
              <a:rPr lang="en-US" sz="1050" i="1" dirty="0">
                <a:solidFill>
                  <a:srgbClr val="000000"/>
                </a:solidFill>
              </a:rPr>
              <a:t> </a:t>
            </a:r>
            <a:r>
              <a:rPr lang="en-US" baseline="-25000" dirty="0">
                <a:solidFill>
                  <a:srgbClr val="000000"/>
                </a:solidFill>
              </a:rPr>
              <a:t>1</a:t>
            </a:r>
            <a:r>
              <a:rPr lang="en-US" dirty="0">
                <a:solidFill>
                  <a:srgbClr val="000000"/>
                </a:solidFill>
              </a:rPr>
              <a:t> and </a:t>
            </a:r>
            <a:r>
              <a:rPr lang="en-US" i="1" dirty="0">
                <a:solidFill>
                  <a:srgbClr val="000000"/>
                </a:solidFill>
              </a:rPr>
              <a:t>n</a:t>
            </a:r>
            <a:r>
              <a:rPr lang="en-US" sz="1050" i="1" dirty="0">
                <a:solidFill>
                  <a:srgbClr val="000000"/>
                </a:solidFill>
              </a:rPr>
              <a:t> </a:t>
            </a:r>
            <a:r>
              <a:rPr lang="en-US" baseline="-25000" dirty="0">
                <a:solidFill>
                  <a:srgbClr val="000000"/>
                </a:solidFill>
              </a:rPr>
              <a:t>2 </a:t>
            </a:r>
            <a:r>
              <a:rPr lang="en-US" dirty="0">
                <a:solidFill>
                  <a:srgbClr val="000000"/>
                </a:solidFill>
              </a:rPr>
              <a:t>are the two sample sizes.</a:t>
            </a:r>
          </a:p>
          <a:p>
            <a:r>
              <a:rPr lang="en-IN" dirty="0">
                <a:solidFill>
                  <a:srgbClr val="000000"/>
                </a:solidFill>
              </a:rPr>
              <a:t>The </a:t>
            </a:r>
            <a:r>
              <a:rPr lang="en-IN" i="1" dirty="0">
                <a:solidFill>
                  <a:srgbClr val="000000"/>
                </a:solidFill>
              </a:rPr>
              <a:t>t</a:t>
            </a:r>
            <a:r>
              <a:rPr lang="en-IN" dirty="0">
                <a:solidFill>
                  <a:srgbClr val="000000"/>
                </a:solidFill>
              </a:rPr>
              <a:t>-distribution of the test statistic has </a:t>
            </a:r>
            <a:r>
              <a:rPr lang="en-IN" i="1" dirty="0">
                <a:solidFill>
                  <a:srgbClr val="000000"/>
                </a:solidFill>
              </a:rPr>
              <a:t>n</a:t>
            </a:r>
            <a:r>
              <a:rPr lang="en-IN" sz="1050" i="1" dirty="0">
                <a:solidFill>
                  <a:srgbClr val="000000"/>
                </a:solidFill>
              </a:rPr>
              <a:t> </a:t>
            </a:r>
            <a:r>
              <a:rPr lang="en-IN" baseline="-25000" dirty="0">
                <a:solidFill>
                  <a:srgbClr val="000000"/>
                </a:solidFill>
              </a:rPr>
              <a:t>1</a:t>
            </a:r>
            <a:r>
              <a:rPr lang="en-IN" dirty="0">
                <a:solidFill>
                  <a:srgbClr val="000000"/>
                </a:solidFill>
              </a:rPr>
              <a:t> + </a:t>
            </a:r>
            <a:r>
              <a:rPr lang="en-IN" i="1" dirty="0">
                <a:solidFill>
                  <a:srgbClr val="000000"/>
                </a:solidFill>
              </a:rPr>
              <a:t>n</a:t>
            </a:r>
            <a:r>
              <a:rPr lang="en-IN" sz="1050" i="1" dirty="0">
                <a:solidFill>
                  <a:srgbClr val="000000"/>
                </a:solidFill>
              </a:rPr>
              <a:t> </a:t>
            </a:r>
            <a:r>
              <a:rPr lang="en-IN" baseline="-25000" dirty="0">
                <a:solidFill>
                  <a:srgbClr val="000000"/>
                </a:solidFill>
              </a:rPr>
              <a:t>2</a:t>
            </a:r>
            <a:r>
              <a:rPr lang="en-IN" dirty="0">
                <a:solidFill>
                  <a:srgbClr val="000000"/>
                </a:solidFill>
              </a:rPr>
              <a:t> − 2</a:t>
            </a:r>
            <a:r>
              <a:rPr lang="ar-AE" dirty="0">
                <a:solidFill>
                  <a:srgbClr val="000000"/>
                </a:solidFill>
              </a:rPr>
              <a:t> </a:t>
            </a:r>
            <a:r>
              <a:rPr lang="en-IN" dirty="0">
                <a:solidFill>
                  <a:srgbClr val="000000"/>
                </a:solidFill>
              </a:rPr>
              <a:t>degrees of freedom.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7</a:t>
            </a:r>
            <a:endParaRPr sz="2200" dirty="0"/>
          </a:p>
        </p:txBody>
      </p:sp>
      <p:pic>
        <p:nvPicPr>
          <p:cNvPr id="5" name="Content Placeholder 4" descr="A screenshot shows the input for a 2 SampTTest, as displayed on a calculator screen. It is titled, 2 SampTTest. The first line reads Inpt: Data Stats, with Stats highlighted. The second line reads x bar 1: 14.1. The third line reads &quot;S x 1: 2.3. The fourth line reads n 1: 10. The fifth line reads x bar 2: 15. The sixth line reads S x 2: 2.4. The seventh line reads n 2: 10 with downward arrow at the front.">
            <a:extLst>
              <a:ext uri="{FF2B5EF4-FFF2-40B4-BE49-F238E27FC236}">
                <a16:creationId xmlns:a16="http://schemas.microsoft.com/office/drawing/2014/main" id="{974C7253-FA2E-406D-A08A-36B4C526017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8</a:t>
            </a:r>
            <a:endParaRPr sz="2200" dirty="0"/>
          </a:p>
        </p:txBody>
      </p:sp>
      <p:pic>
        <p:nvPicPr>
          <p:cNvPr id="5" name="Content Placeholder 4" descr="A screenshot shows the rest of the input for a 2 SampTTest, as displayed on a calculator screen. It is titled, 2 SampTTest. The first line reads n 1: 10 with upward arrow at the front. The second line reads x bar 2: 15. The third line reads Sx2: 2.4. The fourth line reads n 2: 10 The fifth line reads mu 1: not equals mu 2, less than mu 2, greater than mu 2 with less than mu 2 is highlighted. The sixth line reads Pooled: No Yes with Yes highlighted. The seventh line reads Calculate Draw.">
            <a:extLst>
              <a:ext uri="{FF2B5EF4-FFF2-40B4-BE49-F238E27FC236}">
                <a16:creationId xmlns:a16="http://schemas.microsoft.com/office/drawing/2014/main" id="{072D1082-E14B-47D0-B030-3EC3D7274E46}"/>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a:t>
            </a:r>
            <a:r>
              <a:rPr lang="en-US" sz="2200" dirty="0"/>
              <a:t> </a:t>
            </a:r>
            <a:r>
              <a:rPr lang="el-GR" sz="2200" i="1" dirty="0"/>
              <a:t>σ</a:t>
            </a:r>
            <a:r>
              <a:rPr lang="en-US" sz="2200" i="1" dirty="0"/>
              <a:t> </a:t>
            </a:r>
            <a:r>
              <a:rPr sz="2200" dirty="0"/>
              <a:t>Unknown, Independent Samples)</a:t>
            </a:r>
            <a:r>
              <a:rPr lang="en-US" sz="2200" baseline="-25000" dirty="0"/>
              <a:t>9</a:t>
            </a:r>
            <a:endParaRPr sz="2200" dirty="0"/>
          </a:p>
        </p:txBody>
      </p:sp>
      <p:sp>
        <p:nvSpPr>
          <p:cNvPr id="3" name="Text Placeholder 2"/>
          <p:cNvSpPr>
            <a:spLocks noGrp="1"/>
          </p:cNvSpPr>
          <p:nvPr>
            <p:ph type="body" sz="quarter" idx="10"/>
          </p:nvPr>
        </p:nvSpPr>
        <p:spPr/>
        <p:txBody>
          <a:bodyPr>
            <a:normAutofit/>
          </a:bodyPr>
          <a:lstStyle/>
          <a:p>
            <a:r>
              <a:rPr sz="2800"/>
              <a:t>Choosing </a:t>
            </a:r>
            <a:r>
              <a:rPr sz="2800" b="1"/>
              <a:t>Calculate</a:t>
            </a:r>
            <a:r>
              <a:rPr sz="2800"/>
              <a:t> produces the following results.</a:t>
            </a:r>
          </a:p>
        </p:txBody>
      </p:sp>
      <p:pic>
        <p:nvPicPr>
          <p:cNvPr id="4" name="Content Placeholder 4" descr="A screenshot shows the output in a 2 SampTTest, as displayed on a calculator screen. It is titled, 2 SampTTest. The first line reads mu 1 less than mu 2. The second line reads t equals negative .8561726895. The third line reads p equals .2015782063. The fourth line reads d f equals 18. The fifth line reads x bar 1 equals 14.1. The sixth line reads x bar 2 equals 15 with downward arrow at the front.">
            <a:extLst>
              <a:ext uri="{FF2B5EF4-FFF2-40B4-BE49-F238E27FC236}">
                <a16:creationId xmlns:a16="http://schemas.microsoft.com/office/drawing/2014/main" id="{3C73667D-186F-410F-8807-E6C187BEC7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8585" y="2209800"/>
            <a:ext cx="4866829" cy="3244553"/>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10</a:t>
            </a:r>
            <a:endParaRPr sz="2200" dirty="0"/>
          </a:p>
        </p:txBody>
      </p:sp>
      <p:pic>
        <p:nvPicPr>
          <p:cNvPr id="5" name="Content Placeholder 4" descr="A screenshot shows the output in a 2 SampTTest, as displayed on a calculator screen. It is titled, 2 SampTTest. The first line reads mu 1 less than mu 2. The second line reads S x 1 equals 2.3 with upward arrow at the front. The third line reads S x 2 equals 2.4. The fourth line reads S x p equals 2.34043185. The fifth line reads n 1 equals 10. The sixth line reads n 2 equals 10.">
            <a:extLst>
              <a:ext uri="{FF2B5EF4-FFF2-40B4-BE49-F238E27FC236}">
                <a16:creationId xmlns:a16="http://schemas.microsoft.com/office/drawing/2014/main" id="{9D8158AE-47B2-49B2-A35D-3DA3EEA2B6EB}"/>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11</a:t>
            </a:r>
            <a:endParaRPr sz="2200" dirty="0"/>
          </a:p>
        </p:txBody>
      </p:sp>
      <p:sp>
        <p:nvSpPr>
          <p:cNvPr id="3" name="Text Placeholder 2"/>
          <p:cNvSpPr>
            <a:spLocks noGrp="1"/>
          </p:cNvSpPr>
          <p:nvPr>
            <p:ph type="body" sz="quarter" idx="10"/>
          </p:nvPr>
        </p:nvSpPr>
        <p:spPr/>
        <p:txBody>
          <a:bodyPr>
            <a:normAutofit/>
          </a:bodyPr>
          <a:lstStyle/>
          <a:p>
            <a:pPr>
              <a:defRPr sz="2800"/>
            </a:pPr>
            <a:r>
              <a:rPr lang="en-US" sz="2800" dirty="0"/>
              <a:t>Again, notice that the calculator displays the alternative hypothesis. As shown in the screenshots, the calculated </a:t>
            </a:r>
            <a:r>
              <a:rPr lang="en-US" sz="2800" i="1" dirty="0"/>
              <a:t>t</a:t>
            </a:r>
            <a:r>
              <a:rPr lang="en-US" sz="2800" dirty="0"/>
              <a:t>-test statistic is approximately −0.856. Also, notice that the pooled standard deviation which is used is shown as</a:t>
            </a:r>
            <a:endParaRPr sz="2800" dirty="0"/>
          </a:p>
        </p:txBody>
      </p:sp>
      <p:pic>
        <p:nvPicPr>
          <p:cNvPr id="5" name="Picture 4" descr="S x sub p.">
            <a:extLst>
              <a:ext uri="{FF2B5EF4-FFF2-40B4-BE49-F238E27FC236}">
                <a16:creationId xmlns:a16="http://schemas.microsoft.com/office/drawing/2014/main" id="{F8F8944D-7EDC-4F69-3A12-ECB4F93FCB64}"/>
              </a:ext>
            </a:extLst>
          </p:cNvPr>
          <p:cNvPicPr>
            <a:picLocks noChangeAspect="1"/>
          </p:cNvPicPr>
          <p:nvPr/>
        </p:nvPicPr>
        <p:blipFill>
          <a:blip r:embed="rId2"/>
          <a:stretch>
            <a:fillRect/>
          </a:stretch>
        </p:blipFill>
        <p:spPr>
          <a:xfrm>
            <a:off x="914400" y="2766508"/>
            <a:ext cx="711926" cy="586292"/>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12</a:t>
            </a:r>
            <a:endParaRPr sz="22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r>
              <a:rPr sz="2800" dirty="0"/>
              <a:t>Since the alternative hypothesis contains "</a:t>
            </a:r>
            <a:r>
              <a:rPr sz="2800" dirty="0">
                <a:latin typeface="Cambria Math"/>
              </a:rPr>
              <a:t>&lt;</a:t>
            </a:r>
            <a:r>
              <a:rPr sz="2800" dirty="0"/>
              <a:t>", we know that this is a left-tailed test.</a:t>
            </a:r>
          </a:p>
          <a:p>
            <a:pPr>
              <a:defRPr sz="2800"/>
            </a:pPr>
            <a:r>
              <a:rPr sz="2800" dirty="0"/>
              <a:t>We can use either rejection regions or </a:t>
            </a:r>
            <a:r>
              <a:rPr lang="en-US" sz="2800" i="1" dirty="0"/>
              <a:t>p</a:t>
            </a:r>
            <a:r>
              <a:rPr sz="2800" dirty="0"/>
              <a:t>-values to draw a conclusion.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13</a:t>
            </a:r>
            <a:endParaRPr sz="2200" dirty="0"/>
          </a:p>
        </p:txBody>
      </p:sp>
      <p:sp>
        <p:nvSpPr>
          <p:cNvPr id="3" name="Text Placeholder 2"/>
          <p:cNvSpPr>
            <a:spLocks noGrp="1"/>
          </p:cNvSpPr>
          <p:nvPr>
            <p:ph type="body" sz="quarter" idx="10"/>
          </p:nvPr>
        </p:nvSpPr>
        <p:spPr/>
        <p:txBody>
          <a:bodyPr>
            <a:normAutofit/>
          </a:bodyPr>
          <a:lstStyle/>
          <a:p>
            <a:pPr>
              <a:defRPr b="1"/>
            </a:pPr>
            <a:r>
              <a:rPr lang="en-US" sz="2400" dirty="0"/>
              <a:t>Method 1: Rejection Regions</a:t>
            </a:r>
          </a:p>
          <a:p>
            <a:pPr>
              <a:defRPr sz="2800"/>
            </a:pPr>
            <a:r>
              <a:rPr lang="en-US" sz="2400" dirty="0"/>
              <a:t>We need to determine the critical </a:t>
            </a:r>
            <a:r>
              <a:rPr lang="en-US" sz="2400" i="1" dirty="0"/>
              <a:t>t</a:t>
            </a:r>
            <a:r>
              <a:rPr lang="en-US" sz="2400" dirty="0"/>
              <a:t>-value to define the rejection region. To do this, we need to know the number of degrees of freedom for the </a:t>
            </a:r>
            <a:r>
              <a:rPr lang="en-US" sz="2400" i="1" dirty="0"/>
              <a:t>t</a:t>
            </a:r>
            <a:r>
              <a:rPr lang="en-US" sz="2400" dirty="0"/>
              <a:t>-distribution, of the test statistic. Since the population variances are assumed to be equal, the number of degrees of freedom for this test is </a:t>
            </a:r>
            <a:br>
              <a:rPr lang="en-US" sz="2400" dirty="0">
                <a:latin typeface="Cambria Math" panose="02040503050406030204" pitchFamily="18" charset="0"/>
              </a:rPr>
            </a:br>
            <a:r>
              <a:rPr lang="en-US" sz="2400" i="1" dirty="0" err="1"/>
              <a:t>df</a:t>
            </a:r>
            <a:r>
              <a:rPr lang="en-US" sz="2400" dirty="0"/>
              <a:t> = </a:t>
            </a:r>
            <a:r>
              <a:rPr lang="en-US" sz="2400" i="1" dirty="0"/>
              <a:t>n</a:t>
            </a:r>
            <a:r>
              <a:rPr lang="en-US" sz="100" i="1" dirty="0"/>
              <a:t> </a:t>
            </a:r>
            <a:r>
              <a:rPr lang="en-US" sz="2400" baseline="-25000" dirty="0"/>
              <a:t>1</a:t>
            </a:r>
            <a:r>
              <a:rPr lang="en-US" sz="2400" dirty="0"/>
              <a:t> + </a:t>
            </a:r>
            <a:r>
              <a:rPr lang="en-US" sz="2400" i="1" dirty="0"/>
              <a:t>n</a:t>
            </a:r>
            <a:r>
              <a:rPr lang="en-US" sz="100" i="1" dirty="0"/>
              <a:t> </a:t>
            </a:r>
            <a:r>
              <a:rPr lang="en-US" sz="2400" baseline="-25000" dirty="0"/>
              <a:t>2</a:t>
            </a:r>
            <a:r>
              <a:rPr lang="en-US" sz="2400" dirty="0"/>
              <a:t> − 2 = 10 + 10 − 2 = 18</a:t>
            </a:r>
            <a:r>
              <a:rPr lang="en-US" sz="2400" dirty="0">
                <a:latin typeface="Cambria Math" panose="02040503050406030204" pitchFamily="18" charset="0"/>
              </a:rPr>
              <a:t>.</a:t>
            </a:r>
            <a:r>
              <a:rPr lang="en-US" sz="2400" dirty="0"/>
              <a:t> The critical </a:t>
            </a:r>
            <a:r>
              <a:rPr lang="en-US" sz="2400" i="1" dirty="0"/>
              <a:t>t</a:t>
            </a:r>
            <a:r>
              <a:rPr lang="en-US" sz="2400" dirty="0"/>
              <a:t>-value for a left-tailed test with </a:t>
            </a:r>
            <a:r>
              <a:rPr lang="en-US" sz="2400" dirty="0">
                <a:latin typeface="Cambria Math"/>
              </a:rPr>
              <a:t>18</a:t>
            </a:r>
            <a:r>
              <a:rPr lang="en-US" sz="2400" dirty="0"/>
              <a:t> degrees of freedom and a 0.01 level of significance is  </a:t>
            </a:r>
          </a:p>
        </p:txBody>
      </p:sp>
      <p:pic>
        <p:nvPicPr>
          <p:cNvPr id="9" name="Picture 8" descr="negative t sub 0.01 equals negative 2.552.">
            <a:extLst>
              <a:ext uri="{FF2B5EF4-FFF2-40B4-BE49-F238E27FC236}">
                <a16:creationId xmlns:a16="http://schemas.microsoft.com/office/drawing/2014/main" id="{6926E7C8-E49B-490C-B7EA-F2F10EFB6B3E}"/>
              </a:ext>
            </a:extLst>
          </p:cNvPr>
          <p:cNvPicPr>
            <a:picLocks noChangeAspect="1"/>
          </p:cNvPicPr>
          <p:nvPr/>
        </p:nvPicPr>
        <p:blipFill>
          <a:blip r:embed="rId2"/>
          <a:stretch>
            <a:fillRect/>
          </a:stretch>
        </p:blipFill>
        <p:spPr>
          <a:xfrm>
            <a:off x="2362200" y="4078694"/>
            <a:ext cx="1752600" cy="438151"/>
          </a:xfrm>
          <a:prstGeom prst="rect">
            <a:avLst/>
          </a:prstGeom>
        </p:spPr>
      </p:pic>
      <p:sp>
        <p:nvSpPr>
          <p:cNvPr id="7" name="TextBox 6">
            <a:extLst>
              <a:ext uri="{FF2B5EF4-FFF2-40B4-BE49-F238E27FC236}">
                <a16:creationId xmlns:a16="http://schemas.microsoft.com/office/drawing/2014/main" id="{DA1C2090-7626-9E8F-68B4-071550058B63}"/>
              </a:ext>
            </a:extLst>
          </p:cNvPr>
          <p:cNvSpPr txBox="1"/>
          <p:nvPr/>
        </p:nvSpPr>
        <p:spPr>
          <a:xfrm>
            <a:off x="4191000" y="4038600"/>
            <a:ext cx="3581400" cy="461665"/>
          </a:xfrm>
          <a:prstGeom prst="rect">
            <a:avLst/>
          </a:prstGeom>
          <a:noFill/>
        </p:spPr>
        <p:txBody>
          <a:bodyPr wrap="square">
            <a:spAutoFit/>
          </a:bodyPr>
          <a:lstStyle/>
          <a:p>
            <a:r>
              <a:rPr lang="en-US" sz="2400" dirty="0"/>
              <a:t>Because the calculated</a:t>
            </a:r>
            <a:endParaRPr lang="en-IN" sz="2400" dirty="0"/>
          </a:p>
        </p:txBody>
      </p:sp>
      <p:sp>
        <p:nvSpPr>
          <p:cNvPr id="5" name="TextBox 4">
            <a:extLst>
              <a:ext uri="{FF2B5EF4-FFF2-40B4-BE49-F238E27FC236}">
                <a16:creationId xmlns:a16="http://schemas.microsoft.com/office/drawing/2014/main" id="{423FC109-16F3-C9E9-5ADA-FA2668DE5F54}"/>
              </a:ext>
            </a:extLst>
          </p:cNvPr>
          <p:cNvSpPr txBox="1"/>
          <p:nvPr/>
        </p:nvSpPr>
        <p:spPr>
          <a:xfrm>
            <a:off x="455644" y="4446910"/>
            <a:ext cx="8535956" cy="830997"/>
          </a:xfrm>
          <a:prstGeom prst="rect">
            <a:avLst/>
          </a:prstGeom>
          <a:noFill/>
        </p:spPr>
        <p:txBody>
          <a:bodyPr wrap="square">
            <a:spAutoFit/>
          </a:bodyPr>
          <a:lstStyle/>
          <a:p>
            <a:r>
              <a:rPr lang="en-US" sz="2400" dirty="0"/>
              <a:t>value of the test statistic, </a:t>
            </a:r>
            <a:r>
              <a:rPr lang="en-US" sz="2400" i="1" dirty="0"/>
              <a:t>t </a:t>
            </a:r>
            <a:r>
              <a:rPr lang="en-US" sz="2400" dirty="0"/>
              <a:t>= − 0.856 does not fall in the rejection region, we must fail to reject the null hypothesis. </a:t>
            </a:r>
            <a:endParaRPr lang="en-IN" sz="2400" dirty="0"/>
          </a:p>
        </p:txBody>
      </p:sp>
    </p:spTree>
    <p:extLst>
      <p:ext uri="{BB962C8B-B14F-4D97-AF65-F5344CB8AC3E}">
        <p14:creationId xmlns:p14="http://schemas.microsoft.com/office/powerpoint/2010/main" val="31071776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a:t>
            </a:r>
            <a:r>
              <a:rPr lang="en-US" sz="2200" dirty="0"/>
              <a:t> </a:t>
            </a:r>
            <a:r>
              <a:rPr lang="el-GR" sz="2200" i="1" dirty="0"/>
              <a:t>σ</a:t>
            </a:r>
            <a:r>
              <a:rPr lang="en-US" sz="2200" i="1" dirty="0"/>
              <a:t> </a:t>
            </a:r>
            <a:r>
              <a:rPr sz="2200" dirty="0"/>
              <a:t>Unknown, Independent Samples)</a:t>
            </a:r>
            <a:r>
              <a:rPr lang="en-US" sz="2200" baseline="-25000" dirty="0"/>
              <a:t>14</a:t>
            </a:r>
            <a:endParaRPr sz="2200" dirty="0"/>
          </a:p>
        </p:txBody>
      </p:sp>
      <p:pic>
        <p:nvPicPr>
          <p:cNvPr id="5" name="Content Placeholder 4" descr="A t Distribution graph with degree of freedom, d f equals 18, marks the condition to reject H sub 0 and fail to reject H sub 0, using critical t value. It has a normal bell-shaped curve centered about the horizontal axis labeled t. The center of the horizontal axis lying under the peak of the bell shaped curve is labeled 0. The critical t value is marked as negative t sub 0.01 equals negative 2.552 and the t statistic value is marked at negative 0.856. The region of the left tail lying left to the critical t value is shaded and labeled &quot;alpha negative 0.01. The region to the left of the critical t value is labeled Reject H sub 0 and to the right is labeled Fail to Reject H sub 0.">
            <a:extLst>
              <a:ext uri="{FF2B5EF4-FFF2-40B4-BE49-F238E27FC236}">
                <a16:creationId xmlns:a16="http://schemas.microsoft.com/office/drawing/2014/main" id="{132DDA78-153D-4C11-9E88-1E36C763573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09750" y="1531144"/>
            <a:ext cx="5524500" cy="3952875"/>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 </a:t>
            </a:r>
            <a:r>
              <a:rPr sz="2200" dirty="0"/>
              <a:t>Unknown, Independent Samples)</a:t>
            </a:r>
            <a:r>
              <a:rPr lang="en-US" sz="2200" baseline="-25000" dirty="0"/>
              <a:t>15</a:t>
            </a:r>
            <a:endParaRPr sz="22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Since the </a:t>
            </a:r>
            <a:r>
              <a:rPr lang="en-US" sz="2800" i="1" dirty="0"/>
              <a:t>t</a:t>
            </a:r>
            <a:r>
              <a:rPr sz="2800" dirty="0"/>
              <a:t>-distribution table in Appendix A cannot be used to calculate </a:t>
            </a:r>
            <a:r>
              <a:rPr lang="en-US" sz="2800" i="1" dirty="0"/>
              <a:t>p</a:t>
            </a:r>
            <a:r>
              <a:rPr sz="2800" dirty="0"/>
              <a:t>-values, we will only show the calculator method using </a:t>
            </a:r>
            <a:r>
              <a:rPr lang="en-US" sz="2800" i="1" dirty="0"/>
              <a:t>p</a:t>
            </a:r>
            <a:r>
              <a:rPr sz="2800" dirty="0"/>
              <a:t>-values.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a:t>
            </a:r>
            <a:r>
              <a:rPr lang="en-US" sz="2200" dirty="0"/>
              <a:t> </a:t>
            </a:r>
            <a:r>
              <a:rPr lang="el-GR" sz="2200" i="1" dirty="0"/>
              <a:t>σ</a:t>
            </a:r>
            <a:r>
              <a:rPr sz="2200" dirty="0"/>
              <a:t> Unknown, Independent Samples)</a:t>
            </a:r>
            <a:r>
              <a:rPr lang="en-US" sz="2200" baseline="-25000" dirty="0"/>
              <a:t>16</a:t>
            </a:r>
            <a:endParaRPr sz="2200" dirty="0"/>
          </a:p>
        </p:txBody>
      </p:sp>
      <p:sp>
        <p:nvSpPr>
          <p:cNvPr id="3" name="Text Placeholder 2"/>
          <p:cNvSpPr>
            <a:spLocks noGrp="1"/>
          </p:cNvSpPr>
          <p:nvPr>
            <p:ph type="body" sz="quarter" idx="10"/>
          </p:nvPr>
        </p:nvSpPr>
        <p:spPr/>
        <p:txBody>
          <a:bodyPr>
            <a:normAutofit/>
          </a:bodyPr>
          <a:lstStyle/>
          <a:p>
            <a:pPr>
              <a:defRPr b="1"/>
            </a:pPr>
            <a:r>
              <a:rPr sz="2800" dirty="0"/>
              <a:t>TI-83/84 Plus Method:</a:t>
            </a:r>
          </a:p>
          <a:p>
            <a:pPr>
              <a:defRPr sz="2800"/>
            </a:pPr>
            <a:r>
              <a:rPr sz="2800" dirty="0"/>
              <a:t>From Step 3, we can see that the </a:t>
            </a:r>
            <a:r>
              <a:rPr lang="en-US" sz="2800" i="1" dirty="0"/>
              <a:t>p</a:t>
            </a:r>
            <a:r>
              <a:rPr sz="2800" dirty="0"/>
              <a:t>-value given by the calculator, as shown in the screenshot, is approximately 0.2016. Since the </a:t>
            </a:r>
            <a:r>
              <a:rPr sz="2800" i="1" dirty="0"/>
              <a:t>p</a:t>
            </a:r>
            <a:r>
              <a:rPr sz="2800" dirty="0"/>
              <a:t>-value is greater than the level of significance,</a:t>
            </a:r>
            <a:r>
              <a:rPr lang="en-US" sz="2800" dirty="0"/>
              <a:t> </a:t>
            </a:r>
            <a:r>
              <a:rPr lang="el-GR" sz="2800" i="1" dirty="0"/>
              <a:t>α</a:t>
            </a:r>
            <a:r>
              <a:rPr lang="en-US" sz="2800" dirty="0"/>
              <a:t> = 0.01</a:t>
            </a:r>
            <a:r>
              <a:rPr sz="2800" dirty="0"/>
              <a:t>, our conclusion is to fail to reject the null hypothesis.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Rejection Regions for Hypothesis Tests for Two Population Means (</a:t>
            </a:r>
            <a:r>
              <a:rPr lang="el-GR" sz="3200" i="1" dirty="0"/>
              <a:t>σ </a:t>
            </a:r>
            <a:r>
              <a:rPr dirty="0"/>
              <a:t>Unknown)</a:t>
            </a:r>
          </a:p>
        </p:txBody>
      </p:sp>
      <p:sp>
        <p:nvSpPr>
          <p:cNvPr id="3" name="Text Placeholder 2"/>
          <p:cNvSpPr>
            <a:spLocks noGrp="1"/>
          </p:cNvSpPr>
          <p:nvPr>
            <p:ph type="body" sz="quarter" idx="10"/>
          </p:nvPr>
        </p:nvSpPr>
        <p:spPr>
          <a:xfrm>
            <a:off x="457200" y="1082078"/>
            <a:ext cx="8229600" cy="2270722"/>
          </a:xfrm>
        </p:spPr>
        <p:txBody>
          <a:bodyPr>
            <a:normAutofit/>
          </a:bodyPr>
          <a:lstStyle/>
          <a:p>
            <a:pPr>
              <a:defRPr sz="2800"/>
            </a:pPr>
            <a:r>
              <a:rPr sz="2800" dirty="0"/>
              <a:t>Reject the null hypothesis, </a:t>
            </a:r>
            <a:r>
              <a:rPr lang="en-US" sz="2800" i="1" dirty="0"/>
              <a:t>H</a:t>
            </a:r>
            <a:r>
              <a:rPr lang="en-US" sz="1050" i="1" dirty="0"/>
              <a:t> </a:t>
            </a:r>
            <a:r>
              <a:rPr lang="en-US" sz="2800" baseline="-25000" dirty="0"/>
              <a:t>0</a:t>
            </a:r>
            <a:r>
              <a:rPr sz="2800" dirty="0"/>
              <a:t>, if:</a:t>
            </a:r>
          </a:p>
        </p:txBody>
      </p:sp>
      <p:pic>
        <p:nvPicPr>
          <p:cNvPr id="10" name="Picture 9" descr="t is less than or equal to negative t sub alpha for a left tailed test. &#10;t is greater than or equal to t sub alpha for a right tailed test. &#10;The absolute value of t is greater than or equal to t sub alpha over two for a two tailed test.">
            <a:extLst>
              <a:ext uri="{FF2B5EF4-FFF2-40B4-BE49-F238E27FC236}">
                <a16:creationId xmlns:a16="http://schemas.microsoft.com/office/drawing/2014/main" id="{12A2DD85-9885-57EB-6CC2-94BDAF0A52A0}"/>
              </a:ext>
            </a:extLst>
          </p:cNvPr>
          <p:cNvPicPr>
            <a:picLocks noChangeAspect="1"/>
          </p:cNvPicPr>
          <p:nvPr/>
        </p:nvPicPr>
        <p:blipFill>
          <a:blip r:embed="rId2"/>
          <a:stretch>
            <a:fillRect/>
          </a:stretch>
        </p:blipFill>
        <p:spPr>
          <a:xfrm>
            <a:off x="2743200" y="1674045"/>
            <a:ext cx="3967163" cy="1678755"/>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11.2.2: Hypothesis Test for Two Population Means with Equal Variances (Left-Tailed Test, </a:t>
            </a:r>
            <a:r>
              <a:rPr lang="el-GR" sz="2200" i="1" dirty="0"/>
              <a:t>σ</a:t>
            </a:r>
            <a:r>
              <a:rPr sz="2200" dirty="0"/>
              <a:t> Unknown, Independent Samples)</a:t>
            </a:r>
            <a:r>
              <a:rPr lang="en-US" sz="2200" baseline="-25000" dirty="0"/>
              <a:t>17</a:t>
            </a:r>
            <a:endParaRPr sz="22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We interpret this conclusion to mean that there is not sufficient evidence at the </a:t>
            </a:r>
            <a:r>
              <a:rPr sz="2800" dirty="0">
                <a:latin typeface="Cambria Math"/>
              </a:rPr>
              <a:t>0.01</a:t>
            </a:r>
            <a:r>
              <a:rPr sz="2800" dirty="0"/>
              <a:t> level to say that people who complete the tiling workshops take less time, on average, to complete their projects than those who do not attend the workshops.</a:t>
            </a:r>
          </a:p>
        </p:txBody>
      </p:sp>
    </p:spTree>
    <p:extLst>
      <p:ext uri="{BB962C8B-B14F-4D97-AF65-F5344CB8AC3E}">
        <p14:creationId xmlns:p14="http://schemas.microsoft.com/office/powerpoint/2010/main" val="2868643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sz="2800" dirty="0"/>
              <a:t> </a:t>
            </a:r>
            <a:r>
              <a:rPr lang="en-US" i="1" dirty="0"/>
              <a:t>p</a:t>
            </a:r>
            <a:r>
              <a:rPr dirty="0"/>
              <a:t>-Values</a:t>
            </a:r>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lang="en-US" sz="2800" dirty="0"/>
              <a:t>If </a:t>
            </a:r>
            <a:r>
              <a:rPr lang="en-US" sz="2800" i="1" dirty="0"/>
              <a:t>p</a:t>
            </a:r>
            <a:r>
              <a:rPr lang="en-US" sz="2800" dirty="0"/>
              <a:t>-value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l-GR" sz="2800" i="1" dirty="0"/>
              <a:t>α</a:t>
            </a:r>
            <a:r>
              <a:rPr lang="en-US" sz="2800" dirty="0"/>
              <a:t>, then </a:t>
            </a:r>
            <a:r>
              <a:rPr lang="en-US" sz="2800" b="1" dirty="0"/>
              <a:t>reject</a:t>
            </a:r>
            <a:r>
              <a:rPr lang="en-US" sz="2800" dirty="0"/>
              <a:t> the null hypothesis</a:t>
            </a:r>
            <a:r>
              <a:rPr lang="en-US" dirty="0"/>
              <a:t>.</a:t>
            </a:r>
            <a:br>
              <a:rPr lang="en-US" dirty="0"/>
            </a:br>
            <a:r>
              <a:rPr lang="en-US" dirty="0"/>
              <a:t>If </a:t>
            </a:r>
            <a:r>
              <a:rPr lang="en-US" i="1" dirty="0"/>
              <a:t>p</a:t>
            </a:r>
            <a:r>
              <a:rPr lang="en-US" dirty="0"/>
              <a:t>-value &gt; </a:t>
            </a:r>
            <a:r>
              <a:rPr lang="el-GR" sz="2800" i="1" dirty="0"/>
              <a:t>α</a:t>
            </a:r>
            <a:r>
              <a:rPr lang="en-US" sz="2800" dirty="0"/>
              <a:t>, then </a:t>
            </a:r>
            <a:r>
              <a:rPr lang="en-US" sz="2800" b="1" dirty="0"/>
              <a:t>fail to reject</a:t>
            </a:r>
            <a:r>
              <a:rPr lang="en-US" sz="2800" dirty="0"/>
              <a:t> the null hypothesis.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Example 11.2.1: Hypothesis Test for Two Population Means (Right-Tailed, </a:t>
            </a:r>
            <a:r>
              <a:rPr lang="el-GR" sz="2200" i="1" dirty="0"/>
              <a:t>σ</a:t>
            </a:r>
            <a:r>
              <a:rPr sz="2200" dirty="0"/>
              <a:t> Unknown, Independent Samples, Unequal Variances)</a:t>
            </a:r>
            <a:r>
              <a:rPr lang="en-US" sz="2200" baseline="-25000" dirty="0"/>
              <a:t>1</a:t>
            </a:r>
            <a:endParaRPr sz="2200" baseline="-25000" dirty="0"/>
          </a:p>
        </p:txBody>
      </p:sp>
      <p:sp>
        <p:nvSpPr>
          <p:cNvPr id="3" name="Text Placeholder 2"/>
          <p:cNvSpPr>
            <a:spLocks noGrp="1"/>
          </p:cNvSpPr>
          <p:nvPr>
            <p:ph type="body" sz="quarter" idx="10"/>
          </p:nvPr>
        </p:nvSpPr>
        <p:spPr/>
        <p:txBody>
          <a:bodyPr>
            <a:normAutofit lnSpcReduction="10000"/>
          </a:bodyPr>
          <a:lstStyle/>
          <a:p>
            <a:pPr>
              <a:defRPr sz="2800"/>
            </a:pPr>
            <a:r>
              <a:rPr sz="2800" dirty="0"/>
              <a:t>Suppose that the Smith </a:t>
            </a:r>
            <a:r>
              <a:rPr sz="2800" b="1" dirty="0"/>
              <a:t>CPA</a:t>
            </a:r>
            <a:r>
              <a:rPr sz="2800" dirty="0"/>
              <a:t> firm in Chicago claims that its clients receive larger tax refunds, on average, than clients of its competitor, Jones and Company </a:t>
            </a:r>
            <a:r>
              <a:rPr sz="2800" b="1" dirty="0"/>
              <a:t>CPA</a:t>
            </a:r>
            <a:r>
              <a:rPr sz="2800" dirty="0"/>
              <a:t>, located on the other side of Chicago. To test the claim, </a:t>
            </a:r>
            <a:r>
              <a:rPr sz="2800" dirty="0">
                <a:latin typeface="Cambria Math"/>
              </a:rPr>
              <a:t>15</a:t>
            </a:r>
            <a:r>
              <a:rPr sz="2800" dirty="0"/>
              <a:t> clients from the Smith firm are randomly selected and found to have a mean tax refund of </a:t>
            </a:r>
            <a:r>
              <a:rPr lang="en-US" sz="2800" dirty="0"/>
              <a:t>$942</a:t>
            </a:r>
            <a:r>
              <a:rPr sz="2800" dirty="0"/>
              <a:t> with a standard deviation of </a:t>
            </a:r>
            <a:r>
              <a:rPr lang="en-US" sz="2800" dirty="0"/>
              <a:t>$103</a:t>
            </a:r>
            <a:r>
              <a:rPr sz="2800" dirty="0"/>
              <a:t>. At Jones and Company, a random sample of 18 clients are surveyed and found to have a mean refund of </a:t>
            </a:r>
            <a:r>
              <a:rPr lang="en-US" sz="2800" dirty="0"/>
              <a:t>$898</a:t>
            </a:r>
            <a:r>
              <a:rPr sz="2800" dirty="0"/>
              <a:t> with a standard deviation of </a:t>
            </a:r>
            <a:r>
              <a:rPr lang="en-US" sz="2800" dirty="0"/>
              <a:t>$95</a:t>
            </a:r>
            <a:r>
              <a:rPr sz="2800" dirty="0"/>
              <a:t>. Test the claim made by the Smith firm at the</a:t>
            </a:r>
            <a:r>
              <a:rPr lang="en-US" sz="2800" dirty="0"/>
              <a:t> 0.05 </a:t>
            </a:r>
            <a:r>
              <a:rPr sz="2800" dirty="0"/>
              <a:t>level of significance. Assume that both population distributions are approximately normal.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Example 11.2.1: Hypothesis Test for Two Population Means (Right-Tailed, </a:t>
            </a:r>
            <a:r>
              <a:rPr lang="el-GR" sz="2200" i="1" dirty="0"/>
              <a:t>σ</a:t>
            </a:r>
            <a:r>
              <a:rPr sz="2200" dirty="0"/>
              <a:t> Unknown, Independent Samples, Unequal Variances)</a:t>
            </a:r>
            <a:r>
              <a:rPr lang="en-US" sz="2200" baseline="-25000" dirty="0"/>
              <a:t>2</a:t>
            </a:r>
            <a:endParaRPr sz="2200" dirty="0"/>
          </a:p>
        </p:txBody>
      </p:sp>
      <p:sp>
        <p:nvSpPr>
          <p:cNvPr id="3" name="Text Placeholder 2"/>
          <p:cNvSpPr>
            <a:spLocks noGrp="1"/>
          </p:cNvSpPr>
          <p:nvPr>
            <p:ph type="body" sz="quarter" idx="10"/>
          </p:nvPr>
        </p:nvSpPr>
        <p:spPr/>
        <p:txBody>
          <a:bodyPr>
            <a:normAutofit/>
          </a:bodyPr>
          <a:lstStyle/>
          <a:p>
            <a:r>
              <a:rPr lang="en-US" sz="2400" b="1" dirty="0"/>
              <a:t>Solution</a:t>
            </a:r>
          </a:p>
          <a:p>
            <a:pPr>
              <a:defRPr b="1"/>
            </a:pPr>
            <a:r>
              <a:rPr lang="en-US" sz="2400" dirty="0"/>
              <a:t>Step 1: State the null and alternative hypotheses.</a:t>
            </a:r>
          </a:p>
          <a:p>
            <a:pPr>
              <a:defRPr sz="2800"/>
            </a:pPr>
            <a:r>
              <a:rPr lang="en-US" sz="2400" dirty="0"/>
              <a:t>First, let the Smith clients be Population 1 and the Jones and Company clients be Population 2. The Smith </a:t>
            </a:r>
            <a:r>
              <a:rPr lang="en-US" sz="2400" b="1" dirty="0"/>
              <a:t>CPA</a:t>
            </a:r>
            <a:r>
              <a:rPr lang="en-US" sz="2400" dirty="0"/>
              <a:t> firm wants to show that their clients receive larger tax refunds, on average, than clients of Jones and Company. That is, the mean refund for Smith clients is greater than the mean refund for clients of Jones and Company. Written mathematically, this is </a:t>
            </a:r>
            <a:r>
              <a:rPr lang="en-US" sz="2400" i="1" dirty="0">
                <a:ea typeface="Calibri" panose="020F0502020204030204" pitchFamily="34" charset="0"/>
                <a:cs typeface="Calibri" panose="020F0502020204030204" pitchFamily="34" charset="0"/>
              </a:rPr>
              <a:t>μ</a:t>
            </a:r>
            <a:r>
              <a:rPr lang="en-US" sz="100" i="1" dirty="0"/>
              <a:t> </a:t>
            </a:r>
            <a:r>
              <a:rPr lang="en-US" sz="2400" baseline="-25000" dirty="0"/>
              <a:t>1</a:t>
            </a:r>
            <a:r>
              <a:rPr lang="en-US" sz="2400" dirty="0"/>
              <a:t> &gt; </a:t>
            </a:r>
            <a:r>
              <a:rPr lang="en-US" sz="2400" i="1" dirty="0">
                <a:ea typeface="Calibri" panose="020F0502020204030204" pitchFamily="34" charset="0"/>
                <a:cs typeface="Calibri" panose="020F0502020204030204" pitchFamily="34" charset="0"/>
              </a:rPr>
              <a:t>μ</a:t>
            </a:r>
            <a:r>
              <a:rPr lang="en-US" sz="100" i="1" dirty="0"/>
              <a:t> </a:t>
            </a:r>
            <a:r>
              <a:rPr lang="en-US" sz="2400" baseline="-25000" dirty="0"/>
              <a:t>2</a:t>
            </a:r>
            <a:r>
              <a:rPr lang="en-US" sz="2400" dirty="0"/>
              <a:t>. Because this is the claim being tested, it is the alternative hypothesis. Thus, the hypotheses are stated as follows.</a:t>
            </a:r>
          </a:p>
        </p:txBody>
      </p:sp>
      <p:pic>
        <p:nvPicPr>
          <p:cNvPr id="7" name="Picture 6" descr="Null hypothesis H zero: mu sub one equals mu sub two.&#10;Alternative hypothesis H a: mu sub one is greater than mu sub two.">
            <a:extLst>
              <a:ext uri="{FF2B5EF4-FFF2-40B4-BE49-F238E27FC236}">
                <a16:creationId xmlns:a16="http://schemas.microsoft.com/office/drawing/2014/main" id="{F98C9840-8BB4-BE73-7CCF-36D5DD86E350}"/>
              </a:ext>
            </a:extLst>
          </p:cNvPr>
          <p:cNvPicPr>
            <a:picLocks noChangeAspect="1"/>
          </p:cNvPicPr>
          <p:nvPr/>
        </p:nvPicPr>
        <p:blipFill>
          <a:blip r:embed="rId2"/>
          <a:stretch>
            <a:fillRect/>
          </a:stretch>
        </p:blipFill>
        <p:spPr>
          <a:xfrm>
            <a:off x="3276600" y="4931638"/>
            <a:ext cx="1552575" cy="9334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200" dirty="0"/>
              <a:t>Example 11.2.1: Hypothesis Test for Two Population Means (Right-Tailed, </a:t>
            </a:r>
            <a:r>
              <a:rPr lang="el-GR" sz="2200" i="1" dirty="0"/>
              <a:t>σ</a:t>
            </a:r>
            <a:r>
              <a:rPr sz="2200" dirty="0"/>
              <a:t> Unknown, Independent Samples, Unequal Variances)</a:t>
            </a:r>
            <a:r>
              <a:rPr lang="en-US" sz="2200" baseline="-25000" dirty="0"/>
              <a:t>3</a:t>
            </a:r>
            <a:endParaRPr sz="2200" dirty="0"/>
          </a:p>
        </p:txBody>
      </p:sp>
      <p:sp>
        <p:nvSpPr>
          <p:cNvPr id="3" name="Text Placeholder 2"/>
          <p:cNvSpPr>
            <a:spLocks noGrp="1"/>
          </p:cNvSpPr>
          <p:nvPr>
            <p:ph type="body" sz="quarter" idx="10"/>
          </p:nvPr>
        </p:nvSpPr>
        <p:spPr/>
        <p:txBody>
          <a:bodyPr>
            <a:normAutofit fontScale="92500"/>
          </a:bodyPr>
          <a:lstStyle/>
          <a:p>
            <a:pPr>
              <a:defRPr b="1"/>
            </a:pPr>
            <a:r>
              <a:rPr sz="2800" dirty="0"/>
              <a:t>Step 2: Determine which distribution to use for the test statistic, and state the level of significance.</a:t>
            </a:r>
          </a:p>
          <a:p>
            <a:pPr>
              <a:defRPr sz="2800"/>
            </a:pPr>
            <a:r>
              <a:rPr sz="2800" dirty="0"/>
              <a:t>We are looking at the difference between two population means when both population standard deviations are unknown. Because the two firms are located in different parts of a large city, we cannot assume that the variances for the two populations are equal. Therefore, the variances will be </a:t>
            </a:r>
            <a:r>
              <a:rPr sz="2800" dirty="0" err="1"/>
              <a:t>unpooled</a:t>
            </a:r>
            <a:r>
              <a:rPr sz="2800" dirty="0"/>
              <a:t>. We also know that independent random samples were drawn, and both population distributions are approximately normal. Therefore, the </a:t>
            </a:r>
            <a:r>
              <a:rPr lang="en-US" sz="2800" i="1" dirty="0"/>
              <a:t>t</a:t>
            </a:r>
            <a:r>
              <a:rPr sz="2800" dirty="0"/>
              <a:t>-test statistic for unequal variances is appropriate. We will test the Smith firm's claim at the 0.05 level of significance.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11.2.1: Hypothesis Test for Two Population Means (Right-Tailed,</a:t>
            </a:r>
            <a:r>
              <a:rPr sz="1800" dirty="0"/>
              <a:t> </a:t>
            </a:r>
            <a:r>
              <a:rPr lang="el-GR" sz="1800" i="1" dirty="0"/>
              <a:t>σ</a:t>
            </a:r>
            <a:r>
              <a:rPr sz="1800" dirty="0"/>
              <a:t> </a:t>
            </a:r>
            <a:r>
              <a:rPr sz="2000" dirty="0"/>
              <a:t>Unknown, Independent Samples, Unequal Variances)</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sample statistics were given in the problem.</a:t>
            </a:r>
            <a:endParaRPr lang="en-US" sz="2800" dirty="0"/>
          </a:p>
        </p:txBody>
      </p:sp>
      <mc:AlternateContent xmlns:mc="http://schemas.openxmlformats.org/markup-compatibility/2006" xmlns:a14="http://schemas.microsoft.com/office/drawing/2010/main">
        <mc:Choice Requires="a14">
          <p:graphicFrame>
            <p:nvGraphicFramePr>
              <p:cNvPr id="4" name="Table 4" descr="The table presents statistical data comparing clients of Smith CPA and Jones and Co. For Smith CPA clients, the sample mean (x bar sub 1) is 942, the sample standard deviation (s sub 1) is 103, and the sample size (n sub 1) is 15. For Jones and Co. clients, the sample mean (x bar sub 2) is 898, the sample standard deviation (s sub 2) is 95, and the sample size (n sub 2) is 18. This data is typically used for statistical analysis comparing the two client groups.">
                <a:extLst>
                  <a:ext uri="{FF2B5EF4-FFF2-40B4-BE49-F238E27FC236}">
                    <a16:creationId xmlns:a16="http://schemas.microsoft.com/office/drawing/2014/main" id="{167D5AB6-312B-46C5-91F0-363C094E5544}"/>
                  </a:ext>
                </a:extLst>
              </p:cNvPr>
              <p:cNvGraphicFramePr>
                <a:graphicFrameLocks noGrp="1"/>
              </p:cNvGraphicFramePr>
              <p:nvPr>
                <p:extLst>
                  <p:ext uri="{D42A27DB-BD31-4B8C-83A1-F6EECF244321}">
                    <p14:modId xmlns:p14="http://schemas.microsoft.com/office/powerpoint/2010/main" val="23302028"/>
                  </p:ext>
                </p:extLst>
              </p:nvPr>
            </p:nvGraphicFramePr>
            <p:xfrm>
              <a:off x="1524000" y="2895600"/>
              <a:ext cx="6096000" cy="170688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604199280"/>
                        </a:ext>
                      </a:extLst>
                    </a:gridCol>
                    <a:gridCol w="3048000">
                      <a:extLst>
                        <a:ext uri="{9D8B030D-6E8A-4147-A177-3AD203B41FA5}">
                          <a16:colId xmlns:a16="http://schemas.microsoft.com/office/drawing/2014/main" val="717213535"/>
                        </a:ext>
                      </a:extLst>
                    </a:gridCol>
                  </a:tblGrid>
                  <a:tr h="416560">
                    <a:tc>
                      <a:txBody>
                        <a:bodyPr/>
                        <a:lstStyle/>
                        <a:p>
                          <a:pPr algn="ctr"/>
                          <a:r>
                            <a:rPr lang="en-US" sz="2200" dirty="0"/>
                            <a:t>Smith CPA Clients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200" dirty="0"/>
                            <a:t>Jones and Co. Clients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85933311"/>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ar-AE" sz="2200" i="1" smtClean="0">
                                        <a:latin typeface="Cambria Math" panose="02040503050406030204" pitchFamily="18" charset="0"/>
                                      </a:rPr>
                                    </m:ctrlPr>
                                  </m:sSubPr>
                                  <m:e>
                                    <m:bar>
                                      <m:barPr>
                                        <m:pos m:val="top"/>
                                        <m:ctrlPr>
                                          <a:rPr lang="ar-AE" sz="2200" i="1">
                                            <a:latin typeface="Cambria Math" panose="02040503050406030204" pitchFamily="18" charset="0"/>
                                          </a:rPr>
                                        </m:ctrlPr>
                                      </m:barPr>
                                      <m:e>
                                        <m:r>
                                          <a:rPr lang="ar-AE" sz="2200">
                                            <a:latin typeface="Cambria Math" panose="02040503050406030204" pitchFamily="18" charset="0"/>
                                          </a:rPr>
                                          <m:t>𝑥</m:t>
                                        </m:r>
                                      </m:e>
                                    </m:bar>
                                  </m:e>
                                  <m:sub>
                                    <m:r>
                                      <a:rPr lang="ar-AE" sz="2200">
                                        <a:latin typeface="Cambria Math" panose="02040503050406030204" pitchFamily="18" charset="0"/>
                                      </a:rPr>
                                      <m:t>1</m:t>
                                    </m:r>
                                  </m:sub>
                                </m:sSub>
                                <m:r>
                                  <a:rPr lang="en-US" sz="2200" smtClean="0">
                                    <a:latin typeface="Cambria Math" panose="02040503050406030204" pitchFamily="18" charset="0"/>
                                  </a:rPr>
                                  <m:t>=</m:t>
                                </m:r>
                                <m:r>
                                  <a:rPr lang="en-US" sz="2200" smtClean="0">
                                    <a:latin typeface="Cambria Math" panose="02040503050406030204" pitchFamily="18" charset="0"/>
                                  </a:rPr>
                                  <m:t>942</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
                                  <m:sSubPr>
                                    <m:ctrlPr>
                                      <a:rPr lang="ar-AE" sz="2200" i="1" smtClean="0">
                                        <a:latin typeface="Cambria Math" panose="02040503050406030204" pitchFamily="18" charset="0"/>
                                      </a:rPr>
                                    </m:ctrlPr>
                                  </m:sSubPr>
                                  <m:e>
                                    <m:bar>
                                      <m:barPr>
                                        <m:pos m:val="top"/>
                                        <m:ctrlPr>
                                          <a:rPr lang="ar-AE" sz="2200" i="1">
                                            <a:latin typeface="Cambria Math" panose="02040503050406030204" pitchFamily="18" charset="0"/>
                                          </a:rPr>
                                        </m:ctrlPr>
                                      </m:barPr>
                                      <m:e>
                                        <m:r>
                                          <a:rPr lang="ar-AE" sz="2200">
                                            <a:latin typeface="Cambria Math" panose="02040503050406030204" pitchFamily="18" charset="0"/>
                                          </a:rPr>
                                          <m:t>𝑥</m:t>
                                        </m:r>
                                      </m:e>
                                    </m:bar>
                                  </m:e>
                                  <m:sub>
                                    <m:r>
                                      <a:rPr lang="en-US" sz="2200" smtClean="0">
                                        <a:latin typeface="Cambria Math" panose="02040503050406030204" pitchFamily="18" charset="0"/>
                                      </a:rPr>
                                      <m:t>2</m:t>
                                    </m:r>
                                  </m:sub>
                                </m:sSub>
                                <m:r>
                                  <a:rPr lang="en-US" sz="2200" smtClean="0">
                                    <a:latin typeface="Cambria Math" panose="02040503050406030204" pitchFamily="18" charset="0"/>
                                  </a:rPr>
                                  <m:t>=</m:t>
                                </m:r>
                                <m:r>
                                  <a:rPr lang="en-US" sz="2200" smtClean="0">
                                    <a:latin typeface="Cambria Math" panose="02040503050406030204" pitchFamily="18" charset="0"/>
                                  </a:rPr>
                                  <m:t>898</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10941151"/>
                      </a:ext>
                    </a:extLst>
                  </a:tr>
                  <a:tr h="370840">
                    <a:tc>
                      <a:txBody>
                        <a:bodyPr/>
                        <a:lstStyle/>
                        <a:p>
                          <a:pPr algn="ctr"/>
                          <a14:m>
                            <m:oMathPara xmlns:m="http://schemas.openxmlformats.org/officeDocument/2006/math">
                              <m:oMathParaPr>
                                <m:jc m:val="centerGroup"/>
                              </m:oMathParaPr>
                              <m:oMath xmlns:m="http://schemas.openxmlformats.org/officeDocument/2006/math">
                                <m:sSub>
                                  <m:sSubPr>
                                    <m:ctrlPr>
                                      <a:rPr lang="en-US" sz="2200" i="1" smtClean="0">
                                        <a:latin typeface="Cambria Math" panose="02040503050406030204" pitchFamily="18" charset="0"/>
                                      </a:rPr>
                                    </m:ctrlPr>
                                  </m:sSubPr>
                                  <m:e>
                                    <m:r>
                                      <a:rPr lang="en-US" sz="2200" smtClean="0">
                                        <a:latin typeface="Cambria Math" panose="02040503050406030204" pitchFamily="18" charset="0"/>
                                      </a:rPr>
                                      <m:t>𝑠</m:t>
                                    </m:r>
                                  </m:e>
                                  <m:sub>
                                    <m:r>
                                      <a:rPr lang="en-US" sz="2200" smtClean="0">
                                        <a:latin typeface="Cambria Math" panose="02040503050406030204" pitchFamily="18" charset="0"/>
                                      </a:rPr>
                                      <m:t>1</m:t>
                                    </m:r>
                                  </m:sub>
                                </m:sSub>
                                <m:r>
                                  <a:rPr lang="en-US" sz="2200" smtClean="0">
                                    <a:latin typeface="Cambria Math" panose="02040503050406030204" pitchFamily="18" charset="0"/>
                                  </a:rPr>
                                  <m:t>=</m:t>
                                </m:r>
                                <m:r>
                                  <a:rPr lang="en-US" sz="2200" smtClean="0">
                                    <a:latin typeface="Cambria Math" panose="02040503050406030204" pitchFamily="18" charset="0"/>
                                  </a:rPr>
                                  <m:t>103</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200" i="1" smtClean="0">
                                        <a:latin typeface="Cambria Math" panose="02040503050406030204" pitchFamily="18" charset="0"/>
                                      </a:rPr>
                                    </m:ctrlPr>
                                  </m:sSubPr>
                                  <m:e>
                                    <m:r>
                                      <a:rPr lang="en-US" sz="2200" smtClean="0">
                                        <a:latin typeface="Cambria Math" panose="02040503050406030204" pitchFamily="18" charset="0"/>
                                      </a:rPr>
                                      <m:t>𝑠</m:t>
                                    </m:r>
                                  </m:e>
                                  <m:sub>
                                    <m:r>
                                      <a:rPr lang="en-US" sz="2200" smtClean="0">
                                        <a:latin typeface="Cambria Math" panose="02040503050406030204" pitchFamily="18" charset="0"/>
                                      </a:rPr>
                                      <m:t>2</m:t>
                                    </m:r>
                                  </m:sub>
                                </m:sSub>
                                <m:r>
                                  <a:rPr lang="en-US" sz="2200" smtClean="0">
                                    <a:latin typeface="Cambria Math" panose="02040503050406030204" pitchFamily="18" charset="0"/>
                                  </a:rPr>
                                  <m:t>=</m:t>
                                </m:r>
                                <m:r>
                                  <a:rPr lang="en-US" sz="2200" smtClean="0">
                                    <a:latin typeface="Cambria Math" panose="02040503050406030204" pitchFamily="18" charset="0"/>
                                  </a:rPr>
                                  <m:t>95</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4255536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200" i="1" smtClean="0">
                                        <a:latin typeface="Cambria Math" panose="02040503050406030204" pitchFamily="18" charset="0"/>
                                      </a:rPr>
                                    </m:ctrlPr>
                                  </m:sSubPr>
                                  <m:e>
                                    <m:r>
                                      <a:rPr lang="en-US" sz="2200" smtClean="0">
                                        <a:latin typeface="Cambria Math" panose="02040503050406030204" pitchFamily="18" charset="0"/>
                                      </a:rPr>
                                      <m:t>𝑛</m:t>
                                    </m:r>
                                  </m:e>
                                  <m:sub>
                                    <m:r>
                                      <a:rPr lang="en-US" sz="2200" smtClean="0">
                                        <a:latin typeface="Cambria Math" panose="02040503050406030204" pitchFamily="18" charset="0"/>
                                      </a:rPr>
                                      <m:t>1</m:t>
                                    </m:r>
                                  </m:sub>
                                </m:sSub>
                                <m:r>
                                  <a:rPr lang="en-US" sz="2200" smtClean="0">
                                    <a:latin typeface="Cambria Math" panose="02040503050406030204" pitchFamily="18" charset="0"/>
                                  </a:rPr>
                                  <m:t>=</m:t>
                                </m:r>
                                <m:r>
                                  <a:rPr lang="en-US" sz="2200" smtClean="0">
                                    <a:latin typeface="Cambria Math" panose="02040503050406030204" pitchFamily="18" charset="0"/>
                                  </a:rPr>
                                  <m:t>15</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2200" i="1" smtClean="0">
                                        <a:latin typeface="Cambria Math" panose="02040503050406030204" pitchFamily="18" charset="0"/>
                                      </a:rPr>
                                    </m:ctrlPr>
                                  </m:sSubPr>
                                  <m:e>
                                    <m:r>
                                      <a:rPr lang="en-US" sz="2200" smtClean="0">
                                        <a:latin typeface="Cambria Math" panose="02040503050406030204" pitchFamily="18" charset="0"/>
                                      </a:rPr>
                                      <m:t>𝑛</m:t>
                                    </m:r>
                                  </m:e>
                                  <m:sub>
                                    <m:r>
                                      <a:rPr lang="en-US" sz="2200" smtClean="0">
                                        <a:latin typeface="Cambria Math" panose="02040503050406030204" pitchFamily="18" charset="0"/>
                                      </a:rPr>
                                      <m:t>2</m:t>
                                    </m:r>
                                  </m:sub>
                                </m:sSub>
                                <m:r>
                                  <a:rPr lang="en-US" sz="2200" smtClean="0">
                                    <a:latin typeface="Cambria Math" panose="02040503050406030204" pitchFamily="18" charset="0"/>
                                  </a:rPr>
                                  <m:t>=</m:t>
                                </m:r>
                                <m:r>
                                  <a:rPr lang="en-US" sz="2200" smtClean="0">
                                    <a:latin typeface="Cambria Math" panose="02040503050406030204" pitchFamily="18" charset="0"/>
                                  </a:rPr>
                                  <m:t>18</m:t>
                                </m:r>
                              </m:oMath>
                            </m:oMathPara>
                          </a14:m>
                          <a:endParaRPr lang="en-US"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64131007"/>
                      </a:ext>
                    </a:extLst>
                  </a:tr>
                </a:tbl>
              </a:graphicData>
            </a:graphic>
          </p:graphicFrame>
        </mc:Choice>
        <mc:Fallback xmlns="">
          <p:graphicFrame>
            <p:nvGraphicFramePr>
              <p:cNvPr id="4" name="Table 4" descr="The table presents statistical data comparing clients of Smith CPA and Jones and Co. For Smith CPA clients, the sample mean (x bar sub 1) is 942, the sample standard deviation (s sub 1) is 103, and the sample size (n sub 1) is 15. For Jones and Co. clients, the sample mean (x bar sub 2) is 898, the sample standard deviation (s sub 2) is 95, and the sample size (n sub 2) is 18. This data is typically used for statistical analysis comparing the two client groups.">
                <a:extLst>
                  <a:ext uri="{FF2B5EF4-FFF2-40B4-BE49-F238E27FC236}">
                    <a16:creationId xmlns:a16="http://schemas.microsoft.com/office/drawing/2014/main" id="{167D5AB6-312B-46C5-91F0-363C094E5544}"/>
                  </a:ext>
                </a:extLst>
              </p:cNvPr>
              <p:cNvGraphicFramePr>
                <a:graphicFrameLocks noGrp="1"/>
              </p:cNvGraphicFramePr>
              <p:nvPr>
                <p:extLst>
                  <p:ext uri="{D42A27DB-BD31-4B8C-83A1-F6EECF244321}">
                    <p14:modId xmlns:p14="http://schemas.microsoft.com/office/powerpoint/2010/main" val="23302028"/>
                  </p:ext>
                </p:extLst>
              </p:nvPr>
            </p:nvGraphicFramePr>
            <p:xfrm>
              <a:off x="1524000" y="2895600"/>
              <a:ext cx="6096000" cy="170688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604199280"/>
                        </a:ext>
                      </a:extLst>
                    </a:gridCol>
                    <a:gridCol w="3048000">
                      <a:extLst>
                        <a:ext uri="{9D8B030D-6E8A-4147-A177-3AD203B41FA5}">
                          <a16:colId xmlns:a16="http://schemas.microsoft.com/office/drawing/2014/main" val="717213535"/>
                        </a:ext>
                      </a:extLst>
                    </a:gridCol>
                  </a:tblGrid>
                  <a:tr h="426720">
                    <a:tc>
                      <a:txBody>
                        <a:bodyPr/>
                        <a:lstStyle/>
                        <a:p>
                          <a:pPr algn="ctr"/>
                          <a:r>
                            <a:rPr lang="en-US" sz="2200" dirty="0"/>
                            <a:t>Smith CPA Clients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200" dirty="0"/>
                            <a:t>Jones and Co. Clients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85933311"/>
                      </a:ext>
                    </a:extLst>
                  </a:tr>
                  <a:tr h="42672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110000" r="-100000" b="-201429"/>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110000" b="-201429"/>
                          </a:stretch>
                        </a:blipFill>
                      </a:tcPr>
                    </a:tc>
                    <a:extLst>
                      <a:ext uri="{0D108BD9-81ED-4DB2-BD59-A6C34878D82A}">
                        <a16:rowId xmlns:a16="http://schemas.microsoft.com/office/drawing/2014/main" val="1910941151"/>
                      </a:ext>
                    </a:extLst>
                  </a:tr>
                  <a:tr h="42672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210000" r="-100000" b="-101429"/>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210000" b="-101429"/>
                          </a:stretch>
                        </a:blipFill>
                      </a:tcPr>
                    </a:tc>
                    <a:extLst>
                      <a:ext uri="{0D108BD9-81ED-4DB2-BD59-A6C34878D82A}">
                        <a16:rowId xmlns:a16="http://schemas.microsoft.com/office/drawing/2014/main" val="642555369"/>
                      </a:ext>
                    </a:extLst>
                  </a:tr>
                  <a:tr h="426720">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t="-310000" r="-100000" b="-1429"/>
                          </a:stretch>
                        </a:blipFill>
                      </a:tcPr>
                    </a:tc>
                    <a:tc>
                      <a:txBody>
                        <a:bodyPr/>
                        <a:lstStyle/>
                        <a:p>
                          <a:endParaRPr lang="en-US"/>
                        </a:p>
                      </a:txBody>
                      <a:tcPr>
                        <a:lnL w="12700" cmpd="sng">
                          <a:noFill/>
                        </a:lnL>
                        <a:lnR w="12700" cmpd="sng">
                          <a:noFill/>
                        </a:lnR>
                        <a:lnT w="12700" cmpd="sng">
                          <a:noFill/>
                        </a:lnT>
                        <a:lnB w="12700" cmpd="sng">
                          <a:noFill/>
                        </a:lnB>
                        <a:lnTlToBr w="12700" cmpd="sng">
                          <a:noFill/>
                          <a:prstDash val="solid"/>
                        </a:lnTlToBr>
                        <a:lnBlToTr w="12700" cmpd="sng">
                          <a:noFill/>
                          <a:prstDash val="solid"/>
                        </a:lnBlToTr>
                        <a:blipFill>
                          <a:blip r:embed="rId2"/>
                          <a:stretch>
                            <a:fillRect l="-100000" t="-310000" b="-1429"/>
                          </a:stretch>
                        </a:blipFill>
                      </a:tcPr>
                    </a:tc>
                    <a:extLst>
                      <a:ext uri="{0D108BD9-81ED-4DB2-BD59-A6C34878D82A}">
                        <a16:rowId xmlns:a16="http://schemas.microsoft.com/office/drawing/2014/main" val="2564131007"/>
                      </a:ext>
                    </a:extLst>
                  </a:tr>
                </a:tbl>
              </a:graphicData>
            </a:graphic>
          </p:graphicFrame>
        </mc:Fallback>
      </mc:AlternateContent>
      <p:sp>
        <p:nvSpPr>
          <p:cNvPr id="6" name="TextBox 5">
            <a:extLst>
              <a:ext uri="{FF2B5EF4-FFF2-40B4-BE49-F238E27FC236}">
                <a16:creationId xmlns:a16="http://schemas.microsoft.com/office/drawing/2014/main" id="{640214A1-5AE2-456D-3DDB-017702B852ED}"/>
              </a:ext>
            </a:extLst>
          </p:cNvPr>
          <p:cNvSpPr txBox="1"/>
          <p:nvPr/>
        </p:nvSpPr>
        <p:spPr>
          <a:xfrm>
            <a:off x="457200" y="4648200"/>
            <a:ext cx="8229600" cy="1384995"/>
          </a:xfrm>
          <a:prstGeom prst="rect">
            <a:avLst/>
          </a:prstGeom>
          <a:noFill/>
        </p:spPr>
        <p:txBody>
          <a:bodyPr wrap="square">
            <a:spAutoFit/>
          </a:bodyPr>
          <a:lstStyle/>
          <a:p>
            <a:r>
              <a:rPr lang="en-US" sz="2800" dirty="0"/>
              <a:t>We are assuming that the population variances are not equal, so we will use the test statistic for unequal variances.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1067</TotalTime>
  <Words>3106</Words>
  <Application>Microsoft Office PowerPoint</Application>
  <PresentationFormat>On-screen Show (4:3)</PresentationFormat>
  <Paragraphs>125</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Calibri</vt:lpstr>
      <vt:lpstr>Courier New</vt:lpstr>
      <vt:lpstr>Arial</vt:lpstr>
      <vt:lpstr>Cambria Math</vt:lpstr>
      <vt:lpstr>Office Theme</vt:lpstr>
      <vt:lpstr>Section 11.2</vt:lpstr>
      <vt:lpstr>Formula: Test Statistic for a Hypothesis Test for Two Population Means with Unequal Variances (σ Unknown, Independent Samples)</vt:lpstr>
      <vt:lpstr>Formula: Test Statistic for a Hypothesis Test for Two Population Means with Equal Variances (σ Unknown, Independent Samples)</vt:lpstr>
      <vt:lpstr>Procedure: Rejection Regions for Hypothesis Tests for Two Population Means (σ Unknown)</vt:lpstr>
      <vt:lpstr>Procedure: Conclusions Using p-Values</vt:lpstr>
      <vt:lpstr>Example 11.2.1: Hypothesis Test for Two Population Means (Right-Tailed, σ Unknown, Independent Samples, Unequal Variances)1</vt:lpstr>
      <vt:lpstr>Example 11.2.1: Hypothesis Test for Two Population Means (Right-Tailed, σ Unknown, Independent Samples, Unequal Variances)2</vt:lpstr>
      <vt:lpstr>Example 11.2.1: Hypothesis Test for Two Population Means (Right-Tailed, σ Unknown, Independent Samples, Unequal Variances)3</vt:lpstr>
      <vt:lpstr>Example 11.2.1: Hypothesis Test for Two Population Means (Right-Tailed, σ Unknown, Independent Samples, Unequal Variances)4</vt:lpstr>
      <vt:lpstr>Example 11.2.1: Hypothesis Test for Two Population Means (Right-Tailed, σ Unknown, Independent Samples, Unequal Variances)5</vt:lpstr>
      <vt:lpstr>Example 11.2.1: Hypothesis Test for Two Population Means (Right-Tailed, σ Unknown, Independent Samples, Unequal Variances)6</vt:lpstr>
      <vt:lpstr>Example 11.2.1: Hypothesis Test for Two Population Means (Right-Tailed, σ Unknown, Independent Samples, Unequal Variances)7</vt:lpstr>
      <vt:lpstr>Example 11.2.1: Hypothesis Test for Two Population Means (Right-Tailed, σ Unknown, Independent Samples, Unequal Variances)8</vt:lpstr>
      <vt:lpstr>Example 11.2.1: Hypothesis Test for Two Population Means (Right-Tailed, σ Unknown, Independent Samples, Unequal Variances)9</vt:lpstr>
      <vt:lpstr>Example 11.2.1: Hypothesis Test for Two Population Means (Right-Tailed, σ Unknown, Independent Samples, Unequal Variances)10</vt:lpstr>
      <vt:lpstr>Example 11.2.1: Hypothesis Test for Two Population Means (Right-Tailed, σ Unknown, Independent Samples, Unequal Variances)11</vt:lpstr>
      <vt:lpstr>Example 11.2.1: Hypothesis Test for Two Population Means (Right-Tailed, σ Unknown, Independent Samples, Unequal Variances)12</vt:lpstr>
      <vt:lpstr>Example 11.2.1: Hypothesis Test for Two Population Means (Right-Tailed, σ Unknown, Independent Samples, Unequal Variances)13</vt:lpstr>
      <vt:lpstr>Example 11.2.1: Hypothesis Test for Two Population Means (Right-Tailed, σ Unknown, Independent Samples, Unequal Variances)14</vt:lpstr>
      <vt:lpstr>Example 11.2.1: Hypothesis Test for Two Population Means (Right-Tailed, σ Unknown, Independent Samples, Unequal Variances)15</vt:lpstr>
      <vt:lpstr>Example 11.2.1: Hypothesis Test for Two Population Means (Right-Tailed, σ Unknown, Independent Samples, Unequal Variances)16</vt:lpstr>
      <vt:lpstr>Technology1</vt:lpstr>
      <vt:lpstr>Technology2</vt:lpstr>
      <vt:lpstr>Example 11.2.2: Hypothesis Test for Two Population Means with Equal Variances (Left-Tailed Test, σ Unknown, Independent Samples)1</vt:lpstr>
      <vt:lpstr>Example 11.2.2: Hypothesis Test for Two Population Means with Equal Variances (Left-Tailed Test, σ Unknown, Independent Samples)2</vt:lpstr>
      <vt:lpstr>Example 11.2.2: Hypothesis Test for Two Population Means with Equal Variances (Left-Tailed Test, σ Unknown, Independent Samples)3</vt:lpstr>
      <vt:lpstr>Example 11.2.2: Hypothesis Test for Two Population Means with Equal Variances (Left-Tailed Test, σ Unknown, Independent Samples)4</vt:lpstr>
      <vt:lpstr>Example 11.2.2: Hypothesis Test for Two Population Means with Equal Variances (Left-Tailed Test, σ Unknown, Independent Samples)5</vt:lpstr>
      <vt:lpstr>Example 11.2.2: Hypothesis Test for Two Population Means with Equal Variances (Left-Tailed Test, σ Unknown, Independent Samples)6</vt:lpstr>
      <vt:lpstr>Example 11.2.2: Hypothesis Test for Two Population Means with Equal Variances (Left-Tailed Test, σ Unknown, Independent Samples)7</vt:lpstr>
      <vt:lpstr>Example 11.2.2: Hypothesis Test for Two Population Means with Equal Variances (Left-Tailed Test, σ Unknown, Independent Samples)8</vt:lpstr>
      <vt:lpstr>Example 11.2.2: Hypothesis Test for Two Population Means with Equal Variances (Left-Tailed Test, σ Unknown, Independent Samples)9</vt:lpstr>
      <vt:lpstr>Example 11.2.2: Hypothesis Test for Two Population Means with Equal Variances (Left-Tailed Test, σ Unknown, Independent Samples)10</vt:lpstr>
      <vt:lpstr>Example 11.2.2: Hypothesis Test for Two Population Means with Equal Variances (Left-Tailed Test, σ Unknown, Independent Samples)11</vt:lpstr>
      <vt:lpstr>Example 11.2.2: Hypothesis Test for Two Population Means with Equal Variances (Left-Tailed Test, σ Unknown, Independent Samples)12</vt:lpstr>
      <vt:lpstr>Example 11.2.2: Hypothesis Test for Two Population Means with Equal Variances (Left-Tailed Test, σ Unknown, Independent Samples)13</vt:lpstr>
      <vt:lpstr>Example 11.2.2: Hypothesis Test for Two Population Means with Equal Variances (Left-Tailed Test, σ Unknown, Independent Samples)14</vt:lpstr>
      <vt:lpstr>Example 11.2.2: Hypothesis Test for Two Population Means with Equal Variances (Left-Tailed Test, σ Unknown, Independent Samples)15</vt:lpstr>
      <vt:lpstr>Example 11.2.2: Hypothesis Test for Two Population Means with Equal Variances (Left-Tailed Test, σ Unknown, Independent Samples)16</vt:lpstr>
      <vt:lpstr>Example 11.2.2: Hypothesis Test for Two Population Means with Equal Variances (Left-Tailed Test, σ Unknown, Independent Samples)17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162</cp:revision>
  <dcterms:created xsi:type="dcterms:W3CDTF">2013-04-26T14:43:13Z</dcterms:created>
  <dcterms:modified xsi:type="dcterms:W3CDTF">2025-08-18T09:46:30Z</dcterms:modified>
</cp:coreProperties>
</file>