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3"/>
  </p:notesMasterIdLst>
  <p:handoutMasterIdLst>
    <p:handoutMasterId r:id="rId6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312" r:id="rId15"/>
    <p:sldId id="269" r:id="rId16"/>
    <p:sldId id="270" r:id="rId17"/>
    <p:sldId id="271" r:id="rId18"/>
    <p:sldId id="272" r:id="rId19"/>
    <p:sldId id="273" r:id="rId20"/>
    <p:sldId id="275" r:id="rId21"/>
    <p:sldId id="313" r:id="rId22"/>
    <p:sldId id="276" r:id="rId23"/>
    <p:sldId id="277" r:id="rId24"/>
    <p:sldId id="278" r:id="rId25"/>
    <p:sldId id="314" r:id="rId26"/>
    <p:sldId id="279" r:id="rId27"/>
    <p:sldId id="281" r:id="rId28"/>
    <p:sldId id="315" r:id="rId29"/>
    <p:sldId id="282" r:id="rId30"/>
    <p:sldId id="283" r:id="rId31"/>
    <p:sldId id="284" r:id="rId32"/>
    <p:sldId id="285" r:id="rId33"/>
    <p:sldId id="316" r:id="rId34"/>
    <p:sldId id="286" r:id="rId35"/>
    <p:sldId id="287" r:id="rId36"/>
    <p:sldId id="288" r:id="rId37"/>
    <p:sldId id="289" r:id="rId38"/>
    <p:sldId id="291" r:id="rId39"/>
    <p:sldId id="292" r:id="rId40"/>
    <p:sldId id="293" r:id="rId41"/>
    <p:sldId id="317" r:id="rId42"/>
    <p:sldId id="294" r:id="rId43"/>
    <p:sldId id="296" r:id="rId44"/>
    <p:sldId id="298" r:id="rId45"/>
    <p:sldId id="318" r:id="rId46"/>
    <p:sldId id="297" r:id="rId47"/>
    <p:sldId id="299" r:id="rId48"/>
    <p:sldId id="300" r:id="rId49"/>
    <p:sldId id="322" r:id="rId50"/>
    <p:sldId id="301" r:id="rId51"/>
    <p:sldId id="302" r:id="rId52"/>
    <p:sldId id="319" r:id="rId53"/>
    <p:sldId id="303" r:id="rId54"/>
    <p:sldId id="320" r:id="rId55"/>
    <p:sldId id="304" r:id="rId56"/>
    <p:sldId id="305" r:id="rId57"/>
    <p:sldId id="306" r:id="rId58"/>
    <p:sldId id="321" r:id="rId59"/>
    <p:sldId id="309" r:id="rId60"/>
    <p:sldId id="310" r:id="rId61"/>
    <p:sldId id="311" r:id="rId62"/>
  </p:sldIdLst>
  <p:sldSz cx="9144000" cy="6858000" type="screen4x3"/>
  <p:notesSz cx="6858000" cy="9144000"/>
  <p:embeddedFontLst>
    <p:embeddedFont>
      <p:font typeface="Cambria Math" panose="02040503050406030204" pitchFamily="18" charset="0"/>
      <p:regular r:id="rId6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4" clrIdx="1">
    <p:extLst>
      <p:ext uri="{19B8F6BF-5375-455C-9EA6-DF929625EA0E}">
        <p15:presenceInfo xmlns:p15="http://schemas.microsoft.com/office/powerpoint/2012/main" userId="S::aconger@hawkeslearning.com::ade6c5c3-e633-4050-96d1-34f11caf605e" providerId="AD"/>
      </p:ext>
    </p:extLst>
  </p:cmAuthor>
  <p:cmAuthor id="2" name="Sindhusha" initials="S" lastIdx="4" clrIdx="2">
    <p:extLst>
      <p:ext uri="{19B8F6BF-5375-455C-9EA6-DF929625EA0E}">
        <p15:presenceInfo xmlns:p15="http://schemas.microsoft.com/office/powerpoint/2012/main" userId="01d48f91606cf9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91" autoAdjust="0"/>
    <p:restoredTop sz="94641" autoAdjust="0"/>
  </p:normalViewPr>
  <p:slideViewPr>
    <p:cSldViewPr>
      <p:cViewPr varScale="1">
        <p:scale>
          <a:sx n="101" d="100"/>
          <a:sy n="101" d="100"/>
        </p:scale>
        <p:origin x="201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notesMaster" Target="notesMasters/notesMaster1.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3.xml"/><Relationship Id="rId4" Type="http://schemas.openxmlformats.org/officeDocument/2006/relationships/image" Target="../media/image33.emf"/></Relationships>
</file>

<file path=ppt/slides/_rels/slide41.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emf"/><Relationship Id="rId1" Type="http://schemas.openxmlformats.org/officeDocument/2006/relationships/slideLayout" Target="../slideLayouts/slideLayout3.xml"/><Relationship Id="rId4" Type="http://schemas.openxmlformats.org/officeDocument/2006/relationships/image" Target="../media/image36.emf"/></Relationships>
</file>

<file path=ppt/slides/_rels/slide42.xml.rels><?xml version="1.0" encoding="UTF-8" standalone="yes"?>
<Relationships xmlns="http://schemas.openxmlformats.org/package/2006/relationships"><Relationship Id="rId3" Type="http://schemas.openxmlformats.org/officeDocument/2006/relationships/image" Target="../media/image38.svg"/><Relationship Id="rId2" Type="http://schemas.openxmlformats.org/officeDocument/2006/relationships/image" Target="../media/image37.png"/><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slideLayout" Target="../slideLayouts/slideLayout3.xml"/><Relationship Id="rId4" Type="http://schemas.openxmlformats.org/officeDocument/2006/relationships/image" Target="../media/image4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3" Type="http://schemas.openxmlformats.org/officeDocument/2006/relationships/image" Target="../media/image44.emf"/><Relationship Id="rId2" Type="http://schemas.openxmlformats.org/officeDocument/2006/relationships/image" Target="../media/image43.emf"/><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3" Type="http://schemas.openxmlformats.org/officeDocument/2006/relationships/image" Target="../media/image46.svg"/><Relationship Id="rId2" Type="http://schemas.openxmlformats.org/officeDocument/2006/relationships/image" Target="../media/image45.png"/><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3" Type="http://schemas.openxmlformats.org/officeDocument/2006/relationships/image" Target="../media/image49.svg"/><Relationship Id="rId2" Type="http://schemas.openxmlformats.org/officeDocument/2006/relationships/image" Target="../media/image48.png"/><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_rels/slide60.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11.1</a:t>
            </a:r>
          </a:p>
        </p:txBody>
      </p:sp>
      <p:sp>
        <p:nvSpPr>
          <p:cNvPr id="2" name="Text Placeholder 1"/>
          <p:cNvSpPr>
            <a:spLocks noGrp="1"/>
          </p:cNvSpPr>
          <p:nvPr>
            <p:ph type="body" sz="quarter" idx="10"/>
          </p:nvPr>
        </p:nvSpPr>
        <p:spPr/>
        <p:txBody>
          <a:bodyPr/>
          <a:lstStyle/>
          <a:p>
            <a:pPr algn="ctr"/>
            <a:r>
              <a:rPr dirty="0"/>
              <a:t>Hypothesis Testing: Two Population Means (Sigma Known</a:t>
            </a:r>
            <a:r>
              <a:rPr lang="en-US" dirty="0"/>
              <a:t>, Independent Samples</a:t>
            </a:r>
            <a:r>
              <a:rPr dirty="0"/>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11.1.1: Hypothesis Test for Two Population Means (Left-Tailed, Independent Samples,</a:t>
            </a:r>
            <a:r>
              <a:rPr sz="2800" dirty="0"/>
              <a:t> </a:t>
            </a:r>
            <a:r>
              <a:rPr lang="el-GR" i="1" dirty="0">
                <a:latin typeface="Calibri" panose="020F0502020204030204" pitchFamily="34" charset="0"/>
                <a:ea typeface="Calibri" panose="020F0502020204030204" pitchFamily="34" charset="0"/>
                <a:cs typeface="Calibri" panose="020F0502020204030204" pitchFamily="34" charset="0"/>
              </a:rPr>
              <a:t>σ </a:t>
            </a:r>
            <a:r>
              <a:rPr dirty="0"/>
              <a:t>Known)</a:t>
            </a:r>
            <a:r>
              <a:rPr lang="en-US" baseline="-25000" dirty="0"/>
              <a:t>1</a:t>
            </a:r>
            <a:endParaRPr baseline="-25000" dirty="0"/>
          </a:p>
        </p:txBody>
      </p:sp>
      <p:sp>
        <p:nvSpPr>
          <p:cNvPr id="3" name="Text Placeholder 2"/>
          <p:cNvSpPr>
            <a:spLocks noGrp="1"/>
          </p:cNvSpPr>
          <p:nvPr>
            <p:ph type="body" sz="quarter" idx="10"/>
          </p:nvPr>
        </p:nvSpPr>
        <p:spPr/>
        <p:txBody>
          <a:bodyPr>
            <a:normAutofit fontScale="77500" lnSpcReduction="20000"/>
          </a:bodyPr>
          <a:lstStyle/>
          <a:p>
            <a:r>
              <a:rPr sz="2800" dirty="0"/>
              <a:t>A university researcher is interested in a new instructional method of English for university freshmen whose scores require them to complete remedial work. He is comparing the traditional two-semester instruction against the new one-semester co-requisite instruction. He wants to test the claim that students who are in the traditional English remediation sequence score lower on the departmental final exam in English Composition I than their counterparts in the new single semester co-requisite English class. Ninety-three randomly selected students were chosen for the study. Of this group, 41 students were randomly chosen from the group who took the traditional remediation English classes. This group scored a mean of 66.47 on the departmental final exam. The other 52 students were randomly chosen from the new one semester co-requisite English classes and scored a mean of 69.43 on the final exam. Assume that the population standard deviation for students in the traditional English class is known to be 8.05 and the population standard deviation for students in the new co-requisite English class is known to be 9.22. Test the claim using a 0.10 level of significance.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 2</a:t>
            </a:r>
            <a:endParaRPr sz="2400" dirty="0"/>
          </a:p>
        </p:txBody>
      </p:sp>
      <p:sp>
        <p:nvSpPr>
          <p:cNvPr id="3" name="Text Placeholder 2"/>
          <p:cNvSpPr>
            <a:spLocks noGrp="1"/>
          </p:cNvSpPr>
          <p:nvPr>
            <p:ph type="body" sz="quarter" idx="10"/>
          </p:nvPr>
        </p:nvSpPr>
        <p:spPr>
          <a:xfrm>
            <a:off x="457200" y="1029287"/>
            <a:ext cx="8382000" cy="4967067"/>
          </a:xfrm>
        </p:spPr>
        <p:txBody>
          <a:bodyPr>
            <a:normAutofit/>
          </a:bodyPr>
          <a:lstStyle/>
          <a:p>
            <a:r>
              <a:rPr sz="2200" b="1" dirty="0"/>
              <a:t>Solution</a:t>
            </a:r>
          </a:p>
          <a:p>
            <a:pPr>
              <a:defRPr b="1"/>
            </a:pPr>
            <a:r>
              <a:rPr sz="2200" dirty="0"/>
              <a:t>Step 1: State the null and alternative hypotheses.</a:t>
            </a:r>
          </a:p>
          <a:p>
            <a:pPr>
              <a:defRPr sz="2800"/>
            </a:pPr>
            <a:r>
              <a:rPr sz="2200" dirty="0"/>
              <a:t>Begin by letting Population 1 be the students in the two-semester English remediation group and Population 2 be the students in the single semester co-requisite English class. The researcher wants to know if students in the two-semester English group score lower on the final exam than the students in the one-semester group. That is, the mean final exam score for Population 1 is less than the mean final exam score</a:t>
            </a:r>
            <a:endParaRPr lang="en-US" sz="2200" dirty="0"/>
          </a:p>
        </p:txBody>
      </p:sp>
      <p:sp>
        <p:nvSpPr>
          <p:cNvPr id="10" name="TextBox 9">
            <a:extLst>
              <a:ext uri="{FF2B5EF4-FFF2-40B4-BE49-F238E27FC236}">
                <a16:creationId xmlns:a16="http://schemas.microsoft.com/office/drawing/2014/main" id="{4DC85784-484F-8B75-1704-4FFF4EDDF6A4}"/>
              </a:ext>
            </a:extLst>
          </p:cNvPr>
          <p:cNvSpPr txBox="1"/>
          <p:nvPr/>
        </p:nvSpPr>
        <p:spPr>
          <a:xfrm>
            <a:off x="467032" y="3836313"/>
            <a:ext cx="5654106" cy="430887"/>
          </a:xfrm>
          <a:prstGeom prst="rect">
            <a:avLst/>
          </a:prstGeom>
          <a:noFill/>
        </p:spPr>
        <p:txBody>
          <a:bodyPr wrap="square">
            <a:spAutoFit/>
          </a:bodyPr>
          <a:lstStyle/>
          <a:p>
            <a:r>
              <a:rPr lang="en-US" sz="2200" dirty="0"/>
              <a:t>for Population 2. Written mathematically, this is</a:t>
            </a:r>
            <a:endParaRPr lang="en-IN" sz="2200" dirty="0"/>
          </a:p>
        </p:txBody>
      </p:sp>
      <p:pic>
        <p:nvPicPr>
          <p:cNvPr id="8" name="Picture 7" descr="mu sub1 less than mu sub 2, and since this">
            <a:extLst>
              <a:ext uri="{FF2B5EF4-FFF2-40B4-BE49-F238E27FC236}">
                <a16:creationId xmlns:a16="http://schemas.microsoft.com/office/drawing/2014/main" id="{F00CDA55-D15F-7602-0B4B-56D1BE7EE328}"/>
              </a:ext>
            </a:extLst>
          </p:cNvPr>
          <p:cNvPicPr>
            <a:picLocks noChangeAspect="1"/>
          </p:cNvPicPr>
          <p:nvPr/>
        </p:nvPicPr>
        <p:blipFill>
          <a:blip r:embed="rId2"/>
          <a:stretch>
            <a:fillRect/>
          </a:stretch>
        </p:blipFill>
        <p:spPr>
          <a:xfrm>
            <a:off x="5943600" y="3824654"/>
            <a:ext cx="2606106" cy="442546"/>
          </a:xfrm>
          <a:prstGeom prst="rect">
            <a:avLst/>
          </a:prstGeom>
        </p:spPr>
      </p:pic>
      <p:sp>
        <p:nvSpPr>
          <p:cNvPr id="6" name="TextBox 5">
            <a:extLst>
              <a:ext uri="{FF2B5EF4-FFF2-40B4-BE49-F238E27FC236}">
                <a16:creationId xmlns:a16="http://schemas.microsoft.com/office/drawing/2014/main" id="{67B9F716-8E64-49E6-C610-C5083702588F}"/>
              </a:ext>
            </a:extLst>
          </p:cNvPr>
          <p:cNvSpPr txBox="1"/>
          <p:nvPr/>
        </p:nvSpPr>
        <p:spPr>
          <a:xfrm>
            <a:off x="457200" y="4149804"/>
            <a:ext cx="8229600" cy="1107996"/>
          </a:xfrm>
          <a:prstGeom prst="rect">
            <a:avLst/>
          </a:prstGeom>
          <a:noFill/>
        </p:spPr>
        <p:txBody>
          <a:bodyPr wrap="square">
            <a:spAutoFit/>
          </a:bodyPr>
          <a:lstStyle/>
          <a:p>
            <a:r>
              <a:rPr lang="en-US" sz="2200" dirty="0"/>
              <a:t>is the research hypothesis it will be </a:t>
            </a:r>
            <a:r>
              <a:rPr lang="en-US" sz="2200" i="1" dirty="0"/>
              <a:t>H</a:t>
            </a:r>
            <a:r>
              <a:rPr lang="en-US" sz="100" i="1" dirty="0"/>
              <a:t> </a:t>
            </a:r>
            <a:r>
              <a:rPr lang="en-US" sz="2200" baseline="-25000" dirty="0"/>
              <a:t>a</a:t>
            </a:r>
            <a:r>
              <a:rPr lang="en-US" sz="2200" dirty="0"/>
              <a:t>. The null hypothesis is the statement regarding the presumed status of the means, i.e., there is no difference between them. Thus, we have the following hypotheses.</a:t>
            </a:r>
            <a:endParaRPr lang="en-IN" sz="2200" dirty="0"/>
          </a:p>
        </p:txBody>
      </p:sp>
      <p:pic>
        <p:nvPicPr>
          <p:cNvPr id="12" name="Picture 11" descr="Null hypothesis H 0, mu sub one equals mu sub two.&#10;Alternative hypothesis H a, mu sub one is less than mu sub two.">
            <a:extLst>
              <a:ext uri="{FF2B5EF4-FFF2-40B4-BE49-F238E27FC236}">
                <a16:creationId xmlns:a16="http://schemas.microsoft.com/office/drawing/2014/main" id="{8CA2E5E3-8D85-7934-DC8F-FBD979AA1300}"/>
              </a:ext>
            </a:extLst>
          </p:cNvPr>
          <p:cNvPicPr>
            <a:picLocks noChangeAspect="1"/>
          </p:cNvPicPr>
          <p:nvPr/>
        </p:nvPicPr>
        <p:blipFill>
          <a:blip r:embed="rId3"/>
          <a:stretch>
            <a:fillRect/>
          </a:stretch>
        </p:blipFill>
        <p:spPr>
          <a:xfrm>
            <a:off x="3867150" y="5152103"/>
            <a:ext cx="1409700" cy="8382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3</a:t>
            </a:r>
            <a:endParaRPr sz="2400" dirty="0"/>
          </a:p>
        </p:txBody>
      </p:sp>
      <p:sp>
        <p:nvSpPr>
          <p:cNvPr id="3" name="Text Placeholder 2"/>
          <p:cNvSpPr>
            <a:spLocks noGrp="1"/>
          </p:cNvSpPr>
          <p:nvPr>
            <p:ph type="body" sz="quarter" idx="10"/>
          </p:nvPr>
        </p:nvSpPr>
        <p:spPr/>
        <p:txBody>
          <a:bodyPr>
            <a:normAutofit/>
          </a:bodyPr>
          <a:lstStyle/>
          <a:p>
            <a:pPr>
              <a:defRPr b="1"/>
            </a:pPr>
            <a:r>
              <a:rPr lang="en-US" sz="2800" dirty="0"/>
              <a:t>Step 2: Determine which distribution to use for the test statistic, and state the level of significance.</a:t>
            </a:r>
          </a:p>
          <a:p>
            <a:pPr>
              <a:defRPr sz="2800"/>
            </a:pPr>
            <a:r>
              <a:rPr lang="en-US" sz="2800" dirty="0"/>
              <a:t>We are comparing two population means when both population standard deviations are known. We also know that independent random samples were drawn, and both sample sizes are at least 30. Therefore, the </a:t>
            </a:r>
            <a:br>
              <a:rPr lang="en-US" sz="2800" dirty="0"/>
            </a:br>
            <a:r>
              <a:rPr lang="en-US" sz="2800" i="1" dirty="0"/>
              <a:t>z</a:t>
            </a:r>
            <a:r>
              <a:rPr lang="en-US" sz="2800" dirty="0"/>
              <a:t>-test statistic, which has a standard normal distribution, is appropriate.</a:t>
            </a:r>
          </a:p>
          <a:p>
            <a:pPr>
              <a:defRPr sz="2800"/>
            </a:pPr>
            <a:r>
              <a:rPr lang="en-US" sz="2800" dirty="0"/>
              <a:t>For this hypothesis test, we are told to use a level of significance of </a:t>
            </a:r>
            <a:r>
              <a:rPr lang="en-US" i="1" dirty="0">
                <a:latin typeface="Calibri" panose="020F0502020204030204" pitchFamily="34" charset="0"/>
                <a:ea typeface="Calibri" panose="020F0502020204030204" pitchFamily="34" charset="0"/>
                <a:cs typeface="Calibri" panose="020F0502020204030204" pitchFamily="34" charset="0"/>
              </a:rPr>
              <a:t>α</a:t>
            </a:r>
            <a:r>
              <a:rPr lang="en-US" dirty="0">
                <a:latin typeface="Calibri" panose="020F0502020204030204" pitchFamily="34" charset="0"/>
                <a:ea typeface="Calibri" panose="020F0502020204030204" pitchFamily="34" charset="0"/>
                <a:cs typeface="Calibri" panose="020F0502020204030204" pitchFamily="34" charset="0"/>
              </a:rPr>
              <a:t> = 0.10.</a:t>
            </a:r>
            <a:endParaRP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4</a:t>
            </a:r>
            <a:endParaRPr sz="2400" dirty="0"/>
          </a:p>
        </p:txBody>
      </p:sp>
      <p:sp>
        <p:nvSpPr>
          <p:cNvPr id="3" name="Text Placeholder 2"/>
          <p:cNvSpPr>
            <a:spLocks noGrp="1"/>
          </p:cNvSpPr>
          <p:nvPr>
            <p:ph type="body" sz="quarter" idx="10"/>
          </p:nvPr>
        </p:nvSpPr>
        <p:spPr/>
        <p:txBody>
          <a:bodyPr>
            <a:normAutofit/>
          </a:bodyPr>
          <a:lstStyle/>
          <a:p>
            <a:pPr>
              <a:defRPr b="1"/>
            </a:pPr>
            <a:r>
              <a:rPr sz="2800" dirty="0"/>
              <a:t>Step 3: Gather data and calculate the necessary sample statistics.</a:t>
            </a:r>
          </a:p>
          <a:p>
            <a:r>
              <a:rPr sz="2800" dirty="0"/>
              <a:t>The following values were given in the problem.</a:t>
            </a:r>
          </a:p>
        </p:txBody>
      </p:sp>
      <mc:AlternateContent xmlns:mc="http://schemas.openxmlformats.org/markup-compatibility/2006" xmlns:a14="http://schemas.microsoft.com/office/drawing/2010/main">
        <mc:Choice Requires="a14">
          <p:graphicFrame>
            <p:nvGraphicFramePr>
              <p:cNvPr id="4" name="Table 4" descr="The table presents statistical data comparing two English learning programs: Two semester English Remediation and Co Requisite English. For the Two semester English Remediation group, the sample mean (x bar sub 1) is 66.47, the standard deviation (sigma sub 1) is 8.05, and the sample size (n sub 1) is 41. For the Co-Requisite English group, the sample mean (x bar sub 2) is 69.43, the standard deviation (sigma sub 2) is 9.22, and the sample size (n sub 2) is 52. This data is typically used for statistical analysis to compare performance outcomes between the two groups.">
                <a:extLst>
                  <a:ext uri="{FF2B5EF4-FFF2-40B4-BE49-F238E27FC236}">
                    <a16:creationId xmlns:a16="http://schemas.microsoft.com/office/drawing/2014/main" id="{2AE3ACFD-796E-48EB-B9A0-D4C45E195DE3}"/>
                  </a:ext>
                </a:extLst>
              </p:cNvPr>
              <p:cNvGraphicFramePr>
                <a:graphicFrameLocks noGrp="1"/>
              </p:cNvGraphicFramePr>
              <p:nvPr>
                <p:extLst>
                  <p:ext uri="{D42A27DB-BD31-4B8C-83A1-F6EECF244321}">
                    <p14:modId xmlns:p14="http://schemas.microsoft.com/office/powerpoint/2010/main" val="670831248"/>
                  </p:ext>
                </p:extLst>
              </p:nvPr>
            </p:nvGraphicFramePr>
            <p:xfrm>
              <a:off x="304800" y="3048000"/>
              <a:ext cx="8229600" cy="1828800"/>
            </p:xfrm>
            <a:graphic>
              <a:graphicData uri="http://schemas.openxmlformats.org/drawingml/2006/table">
                <a:tbl>
                  <a:tblPr firstRow="1" bandRow="1">
                    <a:tableStyleId>{5940675A-B579-460E-94D1-54222C63F5DA}</a:tableStyleId>
                  </a:tblPr>
                  <a:tblGrid>
                    <a:gridCol w="4803881">
                      <a:extLst>
                        <a:ext uri="{9D8B030D-6E8A-4147-A177-3AD203B41FA5}">
                          <a16:colId xmlns:a16="http://schemas.microsoft.com/office/drawing/2014/main" val="2353838059"/>
                        </a:ext>
                      </a:extLst>
                    </a:gridCol>
                    <a:gridCol w="3425719">
                      <a:extLst>
                        <a:ext uri="{9D8B030D-6E8A-4147-A177-3AD203B41FA5}">
                          <a16:colId xmlns:a16="http://schemas.microsoft.com/office/drawing/2014/main" val="1632934192"/>
                        </a:ext>
                      </a:extLst>
                    </a:gridCol>
                  </a:tblGrid>
                  <a:tr h="370840">
                    <a:tc>
                      <a:txBody>
                        <a:bodyPr/>
                        <a:lstStyle/>
                        <a:p>
                          <a:pPr algn="ctr"/>
                          <a:r>
                            <a:rPr lang="en-US" sz="2400" dirty="0"/>
                            <a:t>Two-semester English Remediation</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dirty="0"/>
                            <a:t>Co-Requisite English</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75993393"/>
                      </a:ext>
                    </a:extLst>
                  </a:tr>
                  <a:tr h="370840">
                    <a:tc>
                      <a:txBody>
                        <a:bodyPr/>
                        <a:lstStyle/>
                        <a:p>
                          <a:pPr algn="ctr"/>
                          <a14:m>
                            <m:oMathPara xmlns:m="http://schemas.openxmlformats.org/officeDocument/2006/math">
                              <m:oMathParaPr>
                                <m:jc m:val="centerGroup"/>
                              </m:oMathParaPr>
                              <m:oMath xmlns:m="http://schemas.openxmlformats.org/officeDocument/2006/math">
                                <m:sSub>
                                  <m:sSubPr>
                                    <m:ctrlPr>
                                      <a:rPr lang="ar-AE" sz="2400" i="1" smtClean="0">
                                        <a:latin typeface="Cambria Math" panose="02040503050406030204" pitchFamily="18" charset="0"/>
                                      </a:rPr>
                                    </m:ctrlPr>
                                  </m:sSubPr>
                                  <m:e>
                                    <m:bar>
                                      <m:barPr>
                                        <m:pos m:val="top"/>
                                        <m:ctrlPr>
                                          <a:rPr lang="ar-AE" sz="2400" i="1">
                                            <a:latin typeface="Cambria Math" panose="02040503050406030204" pitchFamily="18" charset="0"/>
                                          </a:rPr>
                                        </m:ctrlPr>
                                      </m:barPr>
                                      <m:e>
                                        <m:r>
                                          <a:rPr lang="ar-AE" sz="2400">
                                            <a:latin typeface="Cambria Math" panose="02040503050406030204" pitchFamily="18" charset="0"/>
                                          </a:rPr>
                                          <m:t>𝑥</m:t>
                                        </m:r>
                                      </m:e>
                                    </m:bar>
                                  </m:e>
                                  <m:sub>
                                    <m:r>
                                      <a:rPr lang="ar-AE" sz="2400">
                                        <a:latin typeface="Cambria Math" panose="02040503050406030204" pitchFamily="18" charset="0"/>
                                      </a:rPr>
                                      <m:t>1</m:t>
                                    </m:r>
                                  </m:sub>
                                </m:sSub>
                                <m:r>
                                  <a:rPr lang="en-US" sz="2400" smtClean="0">
                                    <a:latin typeface="Cambria Math" panose="02040503050406030204" pitchFamily="18" charset="0"/>
                                  </a:rPr>
                                  <m:t>=</m:t>
                                </m:r>
                                <m:r>
                                  <a:rPr lang="en-US" sz="2400" smtClean="0">
                                    <a:latin typeface="Cambria Math" panose="02040503050406030204" pitchFamily="18" charset="0"/>
                                  </a:rPr>
                                  <m:t>66</m:t>
                                </m:r>
                                <m:r>
                                  <a:rPr lang="en-US" sz="2400" smtClean="0">
                                    <a:latin typeface="Cambria Math" panose="02040503050406030204" pitchFamily="18" charset="0"/>
                                  </a:rPr>
                                  <m:t>.</m:t>
                                </m:r>
                                <m:r>
                                  <a:rPr lang="en-US" sz="2400" smtClean="0">
                                    <a:latin typeface="Cambria Math" panose="02040503050406030204" pitchFamily="18" charset="0"/>
                                  </a:rPr>
                                  <m:t>47</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ar-AE" sz="2400" i="1" smtClean="0">
                                        <a:latin typeface="Cambria Math" panose="02040503050406030204" pitchFamily="18" charset="0"/>
                                      </a:rPr>
                                    </m:ctrlPr>
                                  </m:sSubPr>
                                  <m:e>
                                    <m:bar>
                                      <m:barPr>
                                        <m:pos m:val="top"/>
                                        <m:ctrlPr>
                                          <a:rPr lang="ar-AE" sz="2400" i="1">
                                            <a:latin typeface="Cambria Math" panose="02040503050406030204" pitchFamily="18" charset="0"/>
                                          </a:rPr>
                                        </m:ctrlPr>
                                      </m:barPr>
                                      <m:e>
                                        <m:r>
                                          <a:rPr lang="ar-AE" sz="2400">
                                            <a:latin typeface="Cambria Math" panose="02040503050406030204" pitchFamily="18" charset="0"/>
                                          </a:rPr>
                                          <m:t>𝑥</m:t>
                                        </m:r>
                                      </m:e>
                                    </m:bar>
                                  </m:e>
                                  <m:sub>
                                    <m:r>
                                      <a:rPr lang="en-US" sz="2400" smtClean="0">
                                        <a:latin typeface="Cambria Math" panose="02040503050406030204" pitchFamily="18" charset="0"/>
                                      </a:rPr>
                                      <m:t>2</m:t>
                                    </m:r>
                                  </m:sub>
                                </m:sSub>
                                <m:r>
                                  <a:rPr lang="en-US" sz="2400" smtClean="0">
                                    <a:latin typeface="Cambria Math" panose="02040503050406030204" pitchFamily="18" charset="0"/>
                                  </a:rPr>
                                  <m:t>=</m:t>
                                </m:r>
                                <m:r>
                                  <a:rPr lang="en-US" sz="2400" smtClean="0">
                                    <a:latin typeface="Cambria Math" panose="02040503050406030204" pitchFamily="18" charset="0"/>
                                  </a:rPr>
                                  <m:t>69</m:t>
                                </m:r>
                                <m:r>
                                  <a:rPr lang="en-US" sz="2400" smtClean="0">
                                    <a:latin typeface="Cambria Math" panose="02040503050406030204" pitchFamily="18" charset="0"/>
                                  </a:rPr>
                                  <m:t>.</m:t>
                                </m:r>
                                <m:r>
                                  <a:rPr lang="en-US" sz="2400" smtClean="0">
                                    <a:latin typeface="Cambria Math" panose="02040503050406030204" pitchFamily="18" charset="0"/>
                                  </a:rPr>
                                  <m:t>43</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2572665"/>
                      </a:ext>
                    </a:extLst>
                  </a:tr>
                  <a:tr h="370840">
                    <a:tc>
                      <a:txBody>
                        <a:bodyPr/>
                        <a:lstStyle/>
                        <a:p>
                          <a:pPr algn="ct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ar-AE" sz="2400" smtClean="0">
                                        <a:latin typeface="Cambria Math" panose="02040503050406030204" pitchFamily="18" charset="0"/>
                                      </a:rPr>
                                      <m:t>𝜎</m:t>
                                    </m:r>
                                  </m:e>
                                  <m:sub>
                                    <m:r>
                                      <a:rPr lang="en-US" sz="2400" smtClean="0">
                                        <a:latin typeface="Cambria Math" panose="02040503050406030204" pitchFamily="18" charset="0"/>
                                      </a:rPr>
                                      <m:t>1</m:t>
                                    </m:r>
                                  </m:sub>
                                </m:sSub>
                                <m:r>
                                  <a:rPr lang="en-US" sz="2400" smtClean="0">
                                    <a:latin typeface="Cambria Math" panose="02040503050406030204" pitchFamily="18" charset="0"/>
                                  </a:rPr>
                                  <m:t>=</m:t>
                                </m:r>
                                <m:r>
                                  <a:rPr lang="en-US" sz="2400" smtClean="0">
                                    <a:latin typeface="Cambria Math" panose="02040503050406030204" pitchFamily="18" charset="0"/>
                                  </a:rPr>
                                  <m:t>8</m:t>
                                </m:r>
                                <m:r>
                                  <a:rPr lang="en-US" sz="2400" smtClean="0">
                                    <a:latin typeface="Cambria Math" panose="02040503050406030204" pitchFamily="18" charset="0"/>
                                  </a:rPr>
                                  <m:t>.</m:t>
                                </m:r>
                                <m:r>
                                  <a:rPr lang="en-US" sz="2400" smtClean="0">
                                    <a:latin typeface="Cambria Math" panose="02040503050406030204" pitchFamily="18" charset="0"/>
                                  </a:rPr>
                                  <m:t>05</m:t>
                                </m:r>
                              </m:oMath>
                            </m:oMathPara>
                          </a14:m>
                          <a:endParaRPr lang="en-US" sz="2400" b="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ar-AE" sz="2400" smtClean="0">
                                        <a:latin typeface="Cambria Math" panose="02040503050406030204" pitchFamily="18" charset="0"/>
                                      </a:rPr>
                                      <m:t>𝜎</m:t>
                                    </m:r>
                                  </m:e>
                                  <m:sub>
                                    <m:r>
                                      <a:rPr lang="en-US" sz="2400" smtClean="0">
                                        <a:latin typeface="Cambria Math" panose="02040503050406030204" pitchFamily="18" charset="0"/>
                                      </a:rPr>
                                      <m:t>2</m:t>
                                    </m:r>
                                  </m:sub>
                                </m:sSub>
                                <m:r>
                                  <a:rPr lang="en-US" sz="2400" smtClean="0">
                                    <a:latin typeface="Cambria Math" panose="02040503050406030204" pitchFamily="18" charset="0"/>
                                  </a:rPr>
                                  <m:t>=</m:t>
                                </m:r>
                                <m:r>
                                  <a:rPr lang="en-US" sz="2400" smtClean="0">
                                    <a:latin typeface="Cambria Math" panose="02040503050406030204" pitchFamily="18" charset="0"/>
                                  </a:rPr>
                                  <m:t>9</m:t>
                                </m:r>
                                <m:r>
                                  <a:rPr lang="en-US" sz="2400" smtClean="0">
                                    <a:latin typeface="Cambria Math" panose="02040503050406030204" pitchFamily="18" charset="0"/>
                                  </a:rPr>
                                  <m:t>.</m:t>
                                </m:r>
                                <m:r>
                                  <a:rPr lang="en-US" sz="2400" smtClean="0">
                                    <a:latin typeface="Cambria Math" panose="02040503050406030204" pitchFamily="18" charset="0"/>
                                  </a:rPr>
                                  <m:t>22</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18426784"/>
                      </a:ext>
                    </a:extLst>
                  </a:tr>
                  <a:tr h="370840">
                    <a:tc>
                      <a:txBody>
                        <a:bodyPr/>
                        <a:lstStyle/>
                        <a:p>
                          <a:pPr algn="ct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smtClean="0">
                                        <a:latin typeface="Cambria Math" panose="02040503050406030204" pitchFamily="18" charset="0"/>
                                      </a:rPr>
                                      <m:t>𝑛</m:t>
                                    </m:r>
                                  </m:e>
                                  <m:sub>
                                    <m:r>
                                      <a:rPr lang="en-US" sz="2400" smtClean="0">
                                        <a:latin typeface="Cambria Math" panose="02040503050406030204" pitchFamily="18" charset="0"/>
                                      </a:rPr>
                                      <m:t>1</m:t>
                                    </m:r>
                                  </m:sub>
                                </m:sSub>
                                <m:r>
                                  <a:rPr lang="en-US" sz="2400" smtClean="0">
                                    <a:latin typeface="Cambria Math" panose="02040503050406030204" pitchFamily="18" charset="0"/>
                                  </a:rPr>
                                  <m:t>=</m:t>
                                </m:r>
                                <m:r>
                                  <a:rPr lang="en-US" sz="2400" smtClean="0">
                                    <a:latin typeface="Cambria Math" panose="02040503050406030204" pitchFamily="18" charset="0"/>
                                  </a:rPr>
                                  <m:t>41</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smtClean="0">
                                        <a:latin typeface="Cambria Math" panose="02040503050406030204" pitchFamily="18" charset="0"/>
                                      </a:rPr>
                                      <m:t>𝑛</m:t>
                                    </m:r>
                                  </m:e>
                                  <m:sub>
                                    <m:r>
                                      <a:rPr lang="en-US" sz="2400" smtClean="0">
                                        <a:latin typeface="Cambria Math" panose="02040503050406030204" pitchFamily="18" charset="0"/>
                                      </a:rPr>
                                      <m:t>2</m:t>
                                    </m:r>
                                  </m:sub>
                                </m:sSub>
                                <m:r>
                                  <a:rPr lang="en-US" sz="2400" smtClean="0">
                                    <a:latin typeface="Cambria Math" panose="02040503050406030204" pitchFamily="18" charset="0"/>
                                  </a:rPr>
                                  <m:t>=</m:t>
                                </m:r>
                                <m:r>
                                  <a:rPr lang="en-US" sz="2400" smtClean="0">
                                    <a:latin typeface="Cambria Math" panose="02040503050406030204" pitchFamily="18" charset="0"/>
                                  </a:rPr>
                                  <m:t>52</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59226980"/>
                      </a:ext>
                    </a:extLst>
                  </a:tr>
                </a:tbl>
              </a:graphicData>
            </a:graphic>
          </p:graphicFrame>
        </mc:Choice>
        <mc:Fallback xmlns="">
          <p:graphicFrame>
            <p:nvGraphicFramePr>
              <p:cNvPr id="4" name="Table 4" descr="The table presents statistical data comparing two English learning programs: Two semester English Remediation and Co Requisite English. For the Two semester English Remediation group, the sample mean (x bar sub 1) is 66.47, the standard deviation (sigma sub 1) is 8.05, and the sample size (n sub 1) is 41. For the Co-Requisite English group, the sample mean (x bar sub 2) is 69.43, the standard deviation (sigma sub 2) is 9.22, and the sample size (n sub 2) is 52. This data is typically used for statistical analysis to compare performance outcomes between the two groups.">
                <a:extLst>
                  <a:ext uri="{FF2B5EF4-FFF2-40B4-BE49-F238E27FC236}">
                    <a16:creationId xmlns:a16="http://schemas.microsoft.com/office/drawing/2014/main" id="{2AE3ACFD-796E-48EB-B9A0-D4C45E195DE3}"/>
                  </a:ext>
                </a:extLst>
              </p:cNvPr>
              <p:cNvGraphicFramePr>
                <a:graphicFrameLocks noGrp="1"/>
              </p:cNvGraphicFramePr>
              <p:nvPr>
                <p:extLst>
                  <p:ext uri="{D42A27DB-BD31-4B8C-83A1-F6EECF244321}">
                    <p14:modId xmlns:p14="http://schemas.microsoft.com/office/powerpoint/2010/main" val="670831248"/>
                  </p:ext>
                </p:extLst>
              </p:nvPr>
            </p:nvGraphicFramePr>
            <p:xfrm>
              <a:off x="304800" y="3048000"/>
              <a:ext cx="8229600" cy="1828800"/>
            </p:xfrm>
            <a:graphic>
              <a:graphicData uri="http://schemas.openxmlformats.org/drawingml/2006/table">
                <a:tbl>
                  <a:tblPr firstRow="1" bandRow="1">
                    <a:tableStyleId>{5940675A-B579-460E-94D1-54222C63F5DA}</a:tableStyleId>
                  </a:tblPr>
                  <a:tblGrid>
                    <a:gridCol w="4803881">
                      <a:extLst>
                        <a:ext uri="{9D8B030D-6E8A-4147-A177-3AD203B41FA5}">
                          <a16:colId xmlns:a16="http://schemas.microsoft.com/office/drawing/2014/main" val="2353838059"/>
                        </a:ext>
                      </a:extLst>
                    </a:gridCol>
                    <a:gridCol w="3425719">
                      <a:extLst>
                        <a:ext uri="{9D8B030D-6E8A-4147-A177-3AD203B41FA5}">
                          <a16:colId xmlns:a16="http://schemas.microsoft.com/office/drawing/2014/main" val="1632934192"/>
                        </a:ext>
                      </a:extLst>
                    </a:gridCol>
                  </a:tblGrid>
                  <a:tr h="457200">
                    <a:tc>
                      <a:txBody>
                        <a:bodyPr/>
                        <a:lstStyle/>
                        <a:p>
                          <a:pPr algn="ctr"/>
                          <a:r>
                            <a:rPr lang="en-US" sz="2400" dirty="0"/>
                            <a:t>Two-semester English Remediation</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dirty="0"/>
                            <a:t>Co-Requisite English</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75993393"/>
                      </a:ext>
                    </a:extLst>
                  </a:tr>
                  <a:tr h="457200">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t="-110667" r="-71320" b="-201333"/>
                          </a:stretch>
                        </a:blipFill>
                      </a:tcPr>
                    </a:tc>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l="-140214" t="-110667" b="-201333"/>
                          </a:stretch>
                        </a:blipFill>
                      </a:tcPr>
                    </a:tc>
                    <a:extLst>
                      <a:ext uri="{0D108BD9-81ED-4DB2-BD59-A6C34878D82A}">
                        <a16:rowId xmlns:a16="http://schemas.microsoft.com/office/drawing/2014/main" val="1002572665"/>
                      </a:ext>
                    </a:extLst>
                  </a:tr>
                  <a:tr h="457200">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t="-210667" r="-71320" b="-101333"/>
                          </a:stretch>
                        </a:blipFill>
                      </a:tcPr>
                    </a:tc>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l="-140214" t="-210667" b="-101333"/>
                          </a:stretch>
                        </a:blipFill>
                      </a:tcPr>
                    </a:tc>
                    <a:extLst>
                      <a:ext uri="{0D108BD9-81ED-4DB2-BD59-A6C34878D82A}">
                        <a16:rowId xmlns:a16="http://schemas.microsoft.com/office/drawing/2014/main" val="1718426784"/>
                      </a:ext>
                    </a:extLst>
                  </a:tr>
                  <a:tr h="457200">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t="-310667" r="-71320" b="-1333"/>
                          </a:stretch>
                        </a:blipFill>
                      </a:tcPr>
                    </a:tc>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l="-140214" t="-310667" b="-1333"/>
                          </a:stretch>
                        </a:blipFill>
                      </a:tcPr>
                    </a:tc>
                    <a:extLst>
                      <a:ext uri="{0D108BD9-81ED-4DB2-BD59-A6C34878D82A}">
                        <a16:rowId xmlns:a16="http://schemas.microsoft.com/office/drawing/2014/main" val="459226980"/>
                      </a:ext>
                    </a:extLst>
                  </a:tr>
                </a:tbl>
              </a:graphicData>
            </a:graphic>
          </p:graphicFrame>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5</a:t>
            </a:r>
            <a:endParaRPr sz="2400" dirty="0"/>
          </a:p>
        </p:txBody>
      </p:sp>
      <p:sp>
        <p:nvSpPr>
          <p:cNvPr id="3" name="Text Placeholder 2"/>
          <p:cNvSpPr>
            <a:spLocks noGrp="1"/>
          </p:cNvSpPr>
          <p:nvPr>
            <p:ph type="body" sz="quarter" idx="10"/>
          </p:nvPr>
        </p:nvSpPr>
        <p:spPr/>
        <p:txBody>
          <a:bodyPr>
            <a:normAutofit/>
          </a:bodyPr>
          <a:lstStyle/>
          <a:p>
            <a:pPr>
              <a:defRPr b="1"/>
            </a:pPr>
            <a:r>
              <a:rPr lang="en-US" sz="2200" dirty="0"/>
              <a:t>Tables:</a:t>
            </a:r>
          </a:p>
          <a:p>
            <a:pPr>
              <a:defRPr sz="2800"/>
            </a:pPr>
            <a:r>
              <a:rPr lang="en-US" sz="2200" dirty="0"/>
              <a:t>If you are using tables to find the rejection region or </a:t>
            </a:r>
            <a:r>
              <a:rPr lang="en-US" sz="2200" i="1" dirty="0"/>
              <a:t>p</a:t>
            </a:r>
            <a:r>
              <a:rPr lang="en-US" sz="2200" dirty="0"/>
              <a:t>-value when drawing your conclusion, you will need to calculate the </a:t>
            </a:r>
            <a:r>
              <a:rPr lang="en-US" sz="2200" i="1" dirty="0"/>
              <a:t>z</a:t>
            </a:r>
            <a:r>
              <a:rPr lang="en-US" sz="2200" dirty="0"/>
              <a:t>-test statistic as follows.</a:t>
            </a:r>
          </a:p>
        </p:txBody>
      </p:sp>
      <p:pic>
        <p:nvPicPr>
          <p:cNvPr id="11" name="Picture 10" descr="z equals the fraction where the numerator is:&#10;the difference between x bar sub 1 and x bar sub 2, minus the difference between mu 1 and mu 2.&#10;The denominator is the square root of open parenthesis open parenthesis sigma sub 1 squared divided by n sub 1 close parenthesis plus open parenthesis sigma sub 2 squared divided by n sub 2 close parenthesis close parenthesis.&#10;Substituting values:&#10;z equals the fraction where the numerator is open parenthesis 66.47 minus 69.43 close parenthesis minus 0.&#10;The denominator is the square root of open parenthesis open parenthesis 8.05 squared divided by 41 close parenthesis plus open parenthesis 9.22 squared divided by 52 close parenthesis close parenthesis.&#10;Approximating, z is about negative 1.65.">
            <a:extLst>
              <a:ext uri="{FF2B5EF4-FFF2-40B4-BE49-F238E27FC236}">
                <a16:creationId xmlns:a16="http://schemas.microsoft.com/office/drawing/2014/main" id="{A0FB4B9C-728F-B8F4-4030-F7B3E5267DE0}"/>
              </a:ext>
            </a:extLst>
          </p:cNvPr>
          <p:cNvPicPr>
            <a:picLocks noChangeAspect="1"/>
          </p:cNvPicPr>
          <p:nvPr/>
        </p:nvPicPr>
        <p:blipFill>
          <a:blip r:embed="rId2"/>
          <a:stretch>
            <a:fillRect/>
          </a:stretch>
        </p:blipFill>
        <p:spPr>
          <a:xfrm>
            <a:off x="3429000" y="2230696"/>
            <a:ext cx="2674573" cy="2809652"/>
          </a:xfrm>
          <a:prstGeom prst="rect">
            <a:avLst/>
          </a:prstGeom>
        </p:spPr>
      </p:pic>
      <p:sp>
        <p:nvSpPr>
          <p:cNvPr id="6" name="TextBox 5">
            <a:extLst>
              <a:ext uri="{FF2B5EF4-FFF2-40B4-BE49-F238E27FC236}">
                <a16:creationId xmlns:a16="http://schemas.microsoft.com/office/drawing/2014/main" id="{7E099BC4-2D7F-B618-9627-C1D6A757EE4F}"/>
              </a:ext>
            </a:extLst>
          </p:cNvPr>
          <p:cNvSpPr txBox="1"/>
          <p:nvPr/>
        </p:nvSpPr>
        <p:spPr>
          <a:xfrm>
            <a:off x="457200" y="5003504"/>
            <a:ext cx="4114800" cy="430887"/>
          </a:xfrm>
          <a:prstGeom prst="rect">
            <a:avLst/>
          </a:prstGeom>
          <a:noFill/>
        </p:spPr>
        <p:txBody>
          <a:bodyPr wrap="square">
            <a:spAutoFit/>
          </a:bodyPr>
          <a:lstStyle/>
          <a:p>
            <a:r>
              <a:rPr lang="en-US" sz="2200" dirty="0"/>
              <a:t>Note that, in the previous formula,</a:t>
            </a:r>
            <a:endParaRPr lang="en-IN" sz="2200" dirty="0"/>
          </a:p>
        </p:txBody>
      </p:sp>
      <p:pic>
        <p:nvPicPr>
          <p:cNvPr id="9" name="Picture 8" descr="Mu sub one minus mu sub two equals zero.">
            <a:extLst>
              <a:ext uri="{FF2B5EF4-FFF2-40B4-BE49-F238E27FC236}">
                <a16:creationId xmlns:a16="http://schemas.microsoft.com/office/drawing/2014/main" id="{73CE8F35-4B4E-6825-F565-895939D432C4}"/>
              </a:ext>
            </a:extLst>
          </p:cNvPr>
          <p:cNvPicPr>
            <a:picLocks noChangeAspect="1"/>
          </p:cNvPicPr>
          <p:nvPr/>
        </p:nvPicPr>
        <p:blipFill>
          <a:blip r:embed="rId3"/>
          <a:stretch>
            <a:fillRect/>
          </a:stretch>
        </p:blipFill>
        <p:spPr>
          <a:xfrm>
            <a:off x="4533900" y="5028610"/>
            <a:ext cx="1295400" cy="365369"/>
          </a:xfrm>
          <a:prstGeom prst="rect">
            <a:avLst/>
          </a:prstGeom>
        </p:spPr>
      </p:pic>
      <p:sp>
        <p:nvSpPr>
          <p:cNvPr id="8" name="TextBox 7">
            <a:extLst>
              <a:ext uri="{FF2B5EF4-FFF2-40B4-BE49-F238E27FC236}">
                <a16:creationId xmlns:a16="http://schemas.microsoft.com/office/drawing/2014/main" id="{C599F8BE-2593-67CD-446D-53310E81FBF5}"/>
              </a:ext>
            </a:extLst>
          </p:cNvPr>
          <p:cNvSpPr txBox="1"/>
          <p:nvPr/>
        </p:nvSpPr>
        <p:spPr>
          <a:xfrm>
            <a:off x="439947" y="5330652"/>
            <a:ext cx="8229600" cy="769441"/>
          </a:xfrm>
          <a:prstGeom prst="rect">
            <a:avLst/>
          </a:prstGeom>
          <a:noFill/>
        </p:spPr>
        <p:txBody>
          <a:bodyPr wrap="square">
            <a:spAutoFit/>
          </a:bodyPr>
          <a:lstStyle/>
          <a:p>
            <a:r>
              <a:rPr lang="en-US" sz="2200" dirty="0"/>
              <a:t>because the two means are assumed to be equal, thus the difference is zero.</a:t>
            </a:r>
            <a:endParaRPr lang="en-IN" sz="2200" dirty="0"/>
          </a:p>
        </p:txBody>
      </p:sp>
    </p:spTree>
    <p:extLst>
      <p:ext uri="{BB962C8B-B14F-4D97-AF65-F5344CB8AC3E}">
        <p14:creationId xmlns:p14="http://schemas.microsoft.com/office/powerpoint/2010/main" val="87345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sz="3200" baseline="-25000" dirty="0"/>
              <a:t>1</a:t>
            </a:r>
            <a:endParaRPr dirty="0"/>
          </a:p>
        </p:txBody>
      </p:sp>
      <p:sp>
        <p:nvSpPr>
          <p:cNvPr id="3" name="Text Placeholder 2"/>
          <p:cNvSpPr>
            <a:spLocks noGrp="1"/>
          </p:cNvSpPr>
          <p:nvPr>
            <p:ph type="body" sz="quarter" idx="10"/>
          </p:nvPr>
        </p:nvSpPr>
        <p:spPr>
          <a:xfrm>
            <a:off x="457200" y="1082078"/>
            <a:ext cx="8229600" cy="1889722"/>
          </a:xfrm>
        </p:spPr>
        <p:txBody>
          <a:bodyPr>
            <a:normAutofit/>
          </a:bodyPr>
          <a:lstStyle/>
          <a:p>
            <a:pPr>
              <a:defRPr sz="2800"/>
            </a:pPr>
            <a:r>
              <a:rPr sz="2800" dirty="0"/>
              <a:t>For instructions on performing a two sample </a:t>
            </a:r>
            <a:r>
              <a:rPr lang="en-US" sz="2800" i="1" dirty="0"/>
              <a:t>z</a:t>
            </a:r>
            <a:r>
              <a:rPr sz="2800" dirty="0"/>
              <a:t>-test, please visit stat.hawkeslearning.com and see </a:t>
            </a:r>
            <a:r>
              <a:rPr b="1" dirty="0"/>
              <a:t>Technology Instructions </a:t>
            </a:r>
            <a:r>
              <a:rPr lang="en-US" b="1" dirty="0"/>
              <a:t>→</a:t>
            </a:r>
            <a:r>
              <a:rPr b="1" dirty="0"/>
              <a:t> Hypothesis Testing </a:t>
            </a:r>
            <a:r>
              <a:rPr lang="en-US" b="1" dirty="0"/>
              <a:t>→</a:t>
            </a:r>
            <a:r>
              <a:rPr b="1" dirty="0"/>
              <a:t> Two Sample </a:t>
            </a:r>
            <a:r>
              <a:rPr b="1" i="1" dirty="0"/>
              <a:t>z</a:t>
            </a:r>
            <a:r>
              <a:rPr b="1" dirty="0"/>
              <a:t>-Test</a:t>
            </a:r>
            <a:r>
              <a:rPr sz="2800"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6</a:t>
            </a:r>
            <a:endParaRPr sz="2400" dirty="0"/>
          </a:p>
        </p:txBody>
      </p:sp>
      <p:sp>
        <p:nvSpPr>
          <p:cNvPr id="3" name="Text Placeholder 2"/>
          <p:cNvSpPr>
            <a:spLocks noGrp="1"/>
          </p:cNvSpPr>
          <p:nvPr>
            <p:ph type="body" sz="quarter" idx="10"/>
          </p:nvPr>
        </p:nvSpPr>
        <p:spPr/>
        <p:txBody>
          <a:bodyPr>
            <a:normAutofit/>
          </a:bodyPr>
          <a:lstStyle/>
          <a:p>
            <a:pPr>
              <a:defRPr b="1"/>
            </a:pPr>
            <a:r>
              <a:rPr sz="2800" dirty="0"/>
              <a:t>TI-83/84 Plus:</a:t>
            </a:r>
          </a:p>
          <a:p>
            <a:r>
              <a:rPr sz="2800" dirty="0"/>
              <a:t>Under the </a:t>
            </a:r>
            <a:r>
              <a:rPr sz="2800" b="1" dirty="0"/>
              <a:t>STATS</a:t>
            </a:r>
            <a:r>
              <a:rPr lang="en-US" b="1" dirty="0"/>
              <a:t>→</a:t>
            </a:r>
            <a:r>
              <a:rPr sz="2800" b="1" dirty="0"/>
              <a:t>TESTS</a:t>
            </a:r>
            <a:r>
              <a:rPr sz="2800" dirty="0"/>
              <a:t> menu, choose </a:t>
            </a:r>
            <a:r>
              <a:rPr sz="2800" b="1" dirty="0"/>
              <a:t>2-SampZTest</a:t>
            </a:r>
            <a:r>
              <a:rPr sz="2800" dirty="0"/>
              <a:t>. Since we know the sample statistics, choose </a:t>
            </a:r>
            <a:r>
              <a:rPr sz="2800" b="1" dirty="0"/>
              <a:t>Stats</a:t>
            </a:r>
            <a:r>
              <a:rPr sz="2800" dirty="0"/>
              <a:t> instead of </a:t>
            </a:r>
            <a:r>
              <a:rPr sz="2800" b="1" dirty="0"/>
              <a:t>Data</a:t>
            </a:r>
            <a:r>
              <a:rPr sz="2800" dirty="0"/>
              <a:t>. (Choose the </a:t>
            </a:r>
            <a:r>
              <a:rPr sz="2800" b="1" dirty="0"/>
              <a:t>Data</a:t>
            </a:r>
            <a:r>
              <a:rPr sz="2800" dirty="0"/>
              <a:t> option if listing the original data in the </a:t>
            </a:r>
            <a:r>
              <a:rPr sz="2800" b="1" dirty="0"/>
              <a:t>Lists</a:t>
            </a:r>
            <a:r>
              <a:rPr sz="2800" dirty="0"/>
              <a:t>.) After filling in the values as shown in the screenshots, choose the type of test that the alternative hypothesis dictates, that is, a left-tailed test, </a:t>
            </a:r>
            <a:r>
              <a:rPr sz="2800" b="1" dirty="0"/>
              <a:t>&lt;μ2</a:t>
            </a:r>
            <a:r>
              <a:rPr sz="2800" dirty="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7</a:t>
            </a:r>
            <a:endParaRPr sz="2400" dirty="0"/>
          </a:p>
        </p:txBody>
      </p:sp>
      <p:pic>
        <p:nvPicPr>
          <p:cNvPr id="5" name="Content Placeholder 4" descr="A screenshot shows the first step in a 2 SampZTest, as displayed on a calculator screen. It is titled, 2 SampZTest. The first line reads, Inpt: Data Stats, with Stats shaded in dark. The second line reads, sigma 1:  8.05. The third line reads, sigma 2:  9.22. The fourth line reads, x bar 1 :  66.47. The fifth line reads, n 1:  41. The sixth line reads, x bar 2:  69.43. The seventh line reads, n 2:  52 with a downward arrow at the front.">
            <a:extLst>
              <a:ext uri="{FF2B5EF4-FFF2-40B4-BE49-F238E27FC236}">
                <a16:creationId xmlns:a16="http://schemas.microsoft.com/office/drawing/2014/main" id="{AFC0DB37-1428-41E8-8420-4B35BE13DB05}"/>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8</a:t>
            </a:r>
            <a:endParaRPr sz="2400" dirty="0"/>
          </a:p>
        </p:txBody>
      </p:sp>
      <p:pic>
        <p:nvPicPr>
          <p:cNvPr id="5" name="Content Placeholder 4" descr="A screenshot shows the second step in a 2 SampZTest, as displayed on a calculator screen. It is titled, 2 SampZTest.” The first line reads, sigma 2:  9.22 with an upward arrow at the front. The second line reads, x bar 1:  66.47. The third line reads, n 1:  41. The fourth line reads, x bar 2:  69.43. The fifth line reads, n 2:  52. The sixth line reads, mu 1:  not equals mu 2, less than mu 2, greater than mu 2. less than mu 2 is highlighted. The seventh line reads, Calculate Draw.">
            <a:extLst>
              <a:ext uri="{FF2B5EF4-FFF2-40B4-BE49-F238E27FC236}">
                <a16:creationId xmlns:a16="http://schemas.microsoft.com/office/drawing/2014/main" id="{CF1DF6A9-E92D-4B18-8F3F-34C994FEC2BA}"/>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9</a:t>
            </a:r>
            <a:endParaRPr sz="2400" dirty="0"/>
          </a:p>
        </p:txBody>
      </p:sp>
      <p:sp>
        <p:nvSpPr>
          <p:cNvPr id="3" name="Text Placeholder 2"/>
          <p:cNvSpPr>
            <a:spLocks noGrp="1"/>
          </p:cNvSpPr>
          <p:nvPr>
            <p:ph type="body" sz="quarter" idx="10"/>
          </p:nvPr>
        </p:nvSpPr>
        <p:spPr/>
        <p:txBody>
          <a:bodyPr>
            <a:normAutofit/>
          </a:bodyPr>
          <a:lstStyle/>
          <a:p>
            <a:r>
              <a:rPr sz="2800"/>
              <a:t>Choosing </a:t>
            </a:r>
            <a:r>
              <a:rPr sz="2800" b="1"/>
              <a:t>Calculate</a:t>
            </a:r>
            <a:r>
              <a:rPr sz="2800"/>
              <a:t> produces the following results.</a:t>
            </a:r>
          </a:p>
        </p:txBody>
      </p:sp>
      <p:pic>
        <p:nvPicPr>
          <p:cNvPr id="4" name="Content Placeholder 4" descr="A screenshot shows the output of a 2 SampZTest, as displayed on a calculator screen. It is titled, 2 SampZTest. The first line reads, mu 1 less than mu 2. The second line reads, z is equals negative 1.65074209. The third line reads, p is equals .0493956073. The fourth line reads, x bar 1 is equals 66.47. The fifth line reads, x bar 2 is equals 69.43. The sixth line reads, n 1 is equals 41 with a downward arrow at the front.">
            <a:extLst>
              <a:ext uri="{FF2B5EF4-FFF2-40B4-BE49-F238E27FC236}">
                <a16:creationId xmlns:a16="http://schemas.microsoft.com/office/drawing/2014/main" id="{55053248-B7AD-435D-A2C3-F2D1DAA92E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189" y="2286000"/>
            <a:ext cx="4571622" cy="304774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Performing a Hypothesis Test</a:t>
            </a:r>
          </a:p>
        </p:txBody>
      </p:sp>
      <p:sp>
        <p:nvSpPr>
          <p:cNvPr id="3" name="Text Placeholder 2"/>
          <p:cNvSpPr>
            <a:spLocks noGrp="1"/>
          </p:cNvSpPr>
          <p:nvPr>
            <p:ph type="body" sz="quarter" idx="10"/>
          </p:nvPr>
        </p:nvSpPr>
        <p:spPr>
          <a:xfrm>
            <a:off x="457200" y="1082078"/>
            <a:ext cx="8229600" cy="3108922"/>
          </a:xfrm>
        </p:spPr>
        <p:txBody>
          <a:bodyPr>
            <a:normAutofit/>
          </a:bodyPr>
          <a:lstStyle/>
          <a:p>
            <a:pPr marL="447675" indent="-447675">
              <a:defRPr sz="2800"/>
            </a:pPr>
            <a:r>
              <a:rPr lang="en-US" dirty="0"/>
              <a:t>1.	</a:t>
            </a:r>
            <a:r>
              <a:rPr dirty="0"/>
              <a:t>​</a:t>
            </a:r>
            <a:r>
              <a:rPr sz="2800" dirty="0"/>
              <a:t>State the null and alternative hypotheses.</a:t>
            </a:r>
          </a:p>
          <a:p>
            <a:pPr marL="447675" indent="-447675">
              <a:defRPr sz="2800"/>
            </a:pPr>
            <a:r>
              <a:rPr lang="en-US" dirty="0"/>
              <a:t>2.	</a:t>
            </a:r>
            <a:r>
              <a:rPr dirty="0"/>
              <a:t>​</a:t>
            </a:r>
            <a:r>
              <a:rPr sz="2800" dirty="0"/>
              <a:t>Determine which distribution to use for the test statistic, and state the level of significance.</a:t>
            </a:r>
          </a:p>
          <a:p>
            <a:pPr marL="447675" indent="-447675">
              <a:defRPr sz="2800"/>
            </a:pPr>
            <a:r>
              <a:rPr lang="en-US" dirty="0"/>
              <a:t>3.	</a:t>
            </a:r>
            <a:r>
              <a:rPr dirty="0"/>
              <a:t>​</a:t>
            </a:r>
            <a:r>
              <a:rPr sz="2800" dirty="0"/>
              <a:t>Gather data and calculate the necessary sample statistics.</a:t>
            </a:r>
          </a:p>
          <a:p>
            <a:pPr marL="447675" indent="-447675">
              <a:defRPr sz="2800"/>
            </a:pPr>
            <a:r>
              <a:rPr lang="en-US" dirty="0"/>
              <a:t>4.	</a:t>
            </a:r>
            <a:r>
              <a:rPr dirty="0"/>
              <a:t>​</a:t>
            </a:r>
            <a:r>
              <a:rPr sz="2800" dirty="0"/>
              <a:t>Draw a conclusion and interpret the decision.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10</a:t>
            </a:r>
            <a:endParaRPr sz="2400" dirty="0"/>
          </a:p>
        </p:txBody>
      </p:sp>
      <p:sp>
        <p:nvSpPr>
          <p:cNvPr id="3" name="Text Placeholder 2"/>
          <p:cNvSpPr>
            <a:spLocks noGrp="1"/>
          </p:cNvSpPr>
          <p:nvPr>
            <p:ph type="body" sz="quarter" idx="10"/>
          </p:nvPr>
        </p:nvSpPr>
        <p:spPr/>
        <p:txBody>
          <a:bodyPr>
            <a:normAutofit/>
          </a:bodyPr>
          <a:lstStyle/>
          <a:p>
            <a:pPr>
              <a:defRPr sz="2800"/>
            </a:pPr>
            <a:r>
              <a:rPr sz="2800" dirty="0"/>
              <a:t>First, note that the calculator displays the alternative hypothesis. As shown in the screenshots, the </a:t>
            </a:r>
            <a:r>
              <a:rPr lang="en-US" sz="2800" i="1" dirty="0"/>
              <a:t>z</a:t>
            </a:r>
            <a:r>
              <a:rPr sz="2800" dirty="0"/>
              <a:t>-score is approximately </a:t>
            </a:r>
            <a:r>
              <a:rPr lang="en-IN" sz="2800" dirty="0">
                <a:latin typeface="Calibri" panose="020F0502020204030204" pitchFamily="34" charset="0"/>
                <a:ea typeface="Calibri" panose="020F0502020204030204" pitchFamily="34" charset="0"/>
                <a:cs typeface="Calibri" panose="020F0502020204030204" pitchFamily="34" charset="0"/>
              </a:rPr>
              <a:t>−</a:t>
            </a:r>
            <a:r>
              <a:rPr lang="en-US" sz="2800" dirty="0"/>
              <a:t>1.65.</a:t>
            </a:r>
            <a:r>
              <a:rPr sz="2800" dirty="0"/>
              <a:t> The output also shows the </a:t>
            </a:r>
            <a:br>
              <a:rPr lang="en-US" sz="2800" dirty="0"/>
            </a:br>
            <a:r>
              <a:rPr lang="en-US" sz="2800" i="1" dirty="0"/>
              <a:t>p</a:t>
            </a:r>
            <a:r>
              <a:rPr sz="2800" dirty="0"/>
              <a:t>-value, which we will discuss shortly. The sample means and sample sizes are then repeated.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11</a:t>
            </a:r>
            <a:endParaRPr sz="2400" dirty="0"/>
          </a:p>
        </p:txBody>
      </p:sp>
      <p:sp>
        <p:nvSpPr>
          <p:cNvPr id="3" name="Text Placeholder 2"/>
          <p:cNvSpPr>
            <a:spLocks noGrp="1"/>
          </p:cNvSpPr>
          <p:nvPr>
            <p:ph type="body" sz="quarter" idx="10"/>
          </p:nvPr>
        </p:nvSpPr>
        <p:spPr/>
        <p:txBody>
          <a:bodyPr>
            <a:normAutofit/>
          </a:bodyPr>
          <a:lstStyle/>
          <a:p>
            <a:pPr>
              <a:defRPr b="1"/>
            </a:pPr>
            <a:r>
              <a:rPr sz="2800" dirty="0"/>
              <a:t>Step 4: Draw a conclusion and interpret the decision.</a:t>
            </a:r>
          </a:p>
          <a:p>
            <a:pPr>
              <a:defRPr sz="2800"/>
            </a:pPr>
            <a:r>
              <a:rPr sz="2800" dirty="0"/>
              <a:t>The alternative hypothesis tells us that we have a left-tailed test. We can use either rejection regions or </a:t>
            </a:r>
            <a:br>
              <a:rPr lang="en-US" sz="2800" dirty="0"/>
            </a:br>
            <a:r>
              <a:rPr lang="en-US" sz="2800" i="1" dirty="0"/>
              <a:t>p</a:t>
            </a:r>
            <a:r>
              <a:rPr sz="2800" dirty="0"/>
              <a:t>-values to draw a conclusion.</a:t>
            </a:r>
          </a:p>
        </p:txBody>
      </p:sp>
    </p:spTree>
    <p:extLst>
      <p:ext uri="{BB962C8B-B14F-4D97-AF65-F5344CB8AC3E}">
        <p14:creationId xmlns:p14="http://schemas.microsoft.com/office/powerpoint/2010/main" val="18150474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12</a:t>
            </a:r>
            <a:endParaRPr sz="2400" dirty="0"/>
          </a:p>
        </p:txBody>
      </p:sp>
      <p:sp>
        <p:nvSpPr>
          <p:cNvPr id="3" name="Text Placeholder 2"/>
          <p:cNvSpPr>
            <a:spLocks noGrp="1"/>
          </p:cNvSpPr>
          <p:nvPr>
            <p:ph type="body" sz="quarter" idx="10"/>
          </p:nvPr>
        </p:nvSpPr>
        <p:spPr/>
        <p:txBody>
          <a:bodyPr>
            <a:normAutofit/>
          </a:bodyPr>
          <a:lstStyle/>
          <a:p>
            <a:pPr>
              <a:defRPr b="1"/>
            </a:pPr>
            <a:r>
              <a:rPr sz="2800" dirty="0"/>
              <a:t>Method 1: Rejection Regions</a:t>
            </a:r>
          </a:p>
          <a:p>
            <a:pPr>
              <a:defRPr sz="2800"/>
            </a:pPr>
            <a:r>
              <a:rPr sz="2800" dirty="0"/>
              <a:t>To determine the rejection region, look up </a:t>
            </a:r>
            <a:r>
              <a:rPr lang="el-GR" i="1" dirty="0">
                <a:latin typeface="Calibri" panose="020F0502020204030204" pitchFamily="34" charset="0"/>
                <a:ea typeface="Calibri" panose="020F0502020204030204" pitchFamily="34" charset="0"/>
                <a:cs typeface="Calibri" panose="020F0502020204030204" pitchFamily="34" charset="0"/>
              </a:rPr>
              <a:t>α</a:t>
            </a:r>
            <a:r>
              <a:rPr lang="en-US" dirty="0">
                <a:latin typeface="Calibri" panose="020F0502020204030204" pitchFamily="34" charset="0"/>
                <a:ea typeface="Calibri" panose="020F0502020204030204" pitchFamily="34" charset="0"/>
                <a:cs typeface="Calibri" panose="020F0502020204030204" pitchFamily="34" charset="0"/>
              </a:rPr>
              <a:t> = 0.10</a:t>
            </a:r>
            <a:r>
              <a:rPr sz="2800" dirty="0"/>
              <a:t> in the table of critical </a:t>
            </a:r>
            <a:r>
              <a:rPr lang="en-US" sz="2800" i="1" dirty="0"/>
              <a:t>z</a:t>
            </a:r>
            <a:r>
              <a:rPr sz="2800" dirty="0"/>
              <a:t>-values for rejection regions. Since this is a left-tailed test as given by</a:t>
            </a:r>
            <a:r>
              <a:rPr lang="en-US" sz="2800" dirty="0"/>
              <a:t> </a:t>
            </a:r>
            <a:r>
              <a:rPr lang="en-US" i="1" dirty="0"/>
              <a:t>H</a:t>
            </a:r>
            <a:r>
              <a:rPr lang="en-US" sz="100" i="1" dirty="0"/>
              <a:t> </a:t>
            </a:r>
            <a:r>
              <a:rPr lang="en-US" baseline="-25000" dirty="0"/>
              <a:t>a</a:t>
            </a:r>
            <a:r>
              <a:rPr sz="2800" dirty="0"/>
              <a:t>, the critical value is </a:t>
            </a:r>
            <a:r>
              <a:rPr lang="en-IN" dirty="0">
                <a:latin typeface="Calibri" panose="020F0502020204030204" pitchFamily="34" charset="0"/>
                <a:ea typeface="Calibri" panose="020F0502020204030204" pitchFamily="34" charset="0"/>
                <a:cs typeface="Calibri" panose="020F0502020204030204" pitchFamily="34" charset="0"/>
              </a:rPr>
              <a:t>−1.28</a:t>
            </a:r>
            <a:r>
              <a:rPr sz="2800" dirty="0"/>
              <a:t>. Thus, the rejection region is </a:t>
            </a:r>
            <a:r>
              <a:rPr lang="en-US" i="1" dirty="0"/>
              <a:t>z </a:t>
            </a:r>
            <a:r>
              <a:rPr lang="en-US" dirty="0">
                <a:latin typeface="Calibri" panose="020F0502020204030204" pitchFamily="34" charset="0"/>
                <a:ea typeface="Calibri" panose="020F0502020204030204" pitchFamily="34" charset="0"/>
                <a:cs typeface="Calibri" panose="020F0502020204030204" pitchFamily="34" charset="0"/>
              </a:rPr>
              <a:t>≤ </a:t>
            </a:r>
            <a:r>
              <a:rPr lang="en-IN" dirty="0">
                <a:latin typeface="Calibri" panose="020F0502020204030204" pitchFamily="34" charset="0"/>
                <a:ea typeface="Calibri" panose="020F0502020204030204" pitchFamily="34" charset="0"/>
                <a:cs typeface="Calibri" panose="020F0502020204030204" pitchFamily="34" charset="0"/>
              </a:rPr>
              <a:t>−</a:t>
            </a:r>
            <a:r>
              <a:rPr lang="en-US" dirty="0">
                <a:latin typeface="Calibri" panose="020F0502020204030204" pitchFamily="34" charset="0"/>
                <a:ea typeface="Calibri" panose="020F0502020204030204" pitchFamily="34" charset="0"/>
                <a:cs typeface="Calibri" panose="020F0502020204030204" pitchFamily="34" charset="0"/>
              </a:rPr>
              <a:t>1.28</a:t>
            </a:r>
            <a:r>
              <a:rPr sz="2800" dirty="0"/>
              <a:t> below. The test statistic of </a:t>
            </a:r>
            <a:r>
              <a:rPr lang="en-US" sz="2800" i="1" dirty="0"/>
              <a:t>z</a:t>
            </a:r>
            <a:r>
              <a:rPr lang="en-US" sz="2800" dirty="0"/>
              <a:t> = </a:t>
            </a:r>
            <a:r>
              <a:rPr lang="en-IN" dirty="0">
                <a:latin typeface="Calibri" panose="020F0502020204030204" pitchFamily="34" charset="0"/>
                <a:ea typeface="Calibri" panose="020F0502020204030204" pitchFamily="34" charset="0"/>
                <a:cs typeface="Calibri" panose="020F0502020204030204" pitchFamily="34" charset="0"/>
              </a:rPr>
              <a:t>−1.65</a:t>
            </a:r>
            <a:r>
              <a:rPr sz="2800" dirty="0"/>
              <a:t> falls within the rejection region, so the conclusion is to reject the null hypothesis.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13</a:t>
            </a:r>
            <a:endParaRPr sz="2400" dirty="0"/>
          </a:p>
        </p:txBody>
      </p:sp>
      <p:pic>
        <p:nvPicPr>
          <p:cNvPr id="5" name="Content Placeholder 4" descr="z distribution with the area to the right of z sub 0.10 equals negative.28 shaded and labeled &quot;reject H sub 0 &quot; and the area to the left of z sub 0.10 equals negative 1.28 labeled &quot;Fail to reject H sub 0 &quot;. The shaded area to the right is also labeled alpha equals 0.10. The test statistic, z is approximately negative 1.65 is labeled on the horizontal axis to the left of negative1.28.">
            <a:extLst>
              <a:ext uri="{FF2B5EF4-FFF2-40B4-BE49-F238E27FC236}">
                <a16:creationId xmlns:a16="http://schemas.microsoft.com/office/drawing/2014/main" id="{CDC7F6C9-95F5-4055-8894-8F38A1F9ACB9}"/>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95500" y="1959769"/>
            <a:ext cx="4953000" cy="3095625"/>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14</a:t>
            </a:r>
            <a:endParaRPr sz="2400" dirty="0"/>
          </a:p>
        </p:txBody>
      </p:sp>
      <p:sp>
        <p:nvSpPr>
          <p:cNvPr id="3" name="Text Placeholder 2"/>
          <p:cNvSpPr>
            <a:spLocks noGrp="1"/>
          </p:cNvSpPr>
          <p:nvPr>
            <p:ph type="body" sz="quarter" idx="10"/>
          </p:nvPr>
        </p:nvSpPr>
        <p:spPr/>
        <p:txBody>
          <a:bodyPr>
            <a:normAutofit/>
          </a:bodyPr>
          <a:lstStyle/>
          <a:p>
            <a:pPr>
              <a:defRPr sz="2800" b="1"/>
            </a:pPr>
            <a:r>
              <a:rPr sz="2800" dirty="0"/>
              <a:t>Method 2: </a:t>
            </a:r>
            <a:r>
              <a:rPr lang="en-US" sz="2800" i="1" dirty="0"/>
              <a:t>p</a:t>
            </a:r>
            <a:r>
              <a:rPr sz="2800" dirty="0"/>
              <a:t>-Values</a:t>
            </a:r>
          </a:p>
          <a:p>
            <a:pPr>
              <a:defRPr sz="2800"/>
            </a:pPr>
            <a:r>
              <a:rPr sz="2800" dirty="0"/>
              <a:t>The </a:t>
            </a:r>
            <a:r>
              <a:rPr lang="en-US" sz="2800" i="1" dirty="0"/>
              <a:t>p</a:t>
            </a:r>
            <a:r>
              <a:rPr sz="2800" dirty="0"/>
              <a:t>-value for this test statistic is the probability of obtaining a test statistic that is either less than or equal to </a:t>
            </a:r>
            <a:r>
              <a:rPr lang="en-US" sz="2800" i="1" dirty="0"/>
              <a:t>z </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1.65</a:t>
            </a:r>
            <a:r>
              <a:rPr sz="2800" dirty="0"/>
              <a:t>, which is written mathematically as</a:t>
            </a:r>
          </a:p>
        </p:txBody>
      </p:sp>
      <p:pic>
        <p:nvPicPr>
          <p:cNvPr id="6" name="Picture 5" descr="p value equals P of x is less than or equals negative 1.65.">
            <a:extLst>
              <a:ext uri="{FF2B5EF4-FFF2-40B4-BE49-F238E27FC236}">
                <a16:creationId xmlns:a16="http://schemas.microsoft.com/office/drawing/2014/main" id="{24223120-337E-55C9-4CEA-392AF00E4BF9}"/>
              </a:ext>
            </a:extLst>
          </p:cNvPr>
          <p:cNvPicPr>
            <a:picLocks noChangeAspect="1"/>
          </p:cNvPicPr>
          <p:nvPr/>
        </p:nvPicPr>
        <p:blipFill>
          <a:blip r:embed="rId2"/>
          <a:stretch>
            <a:fillRect/>
          </a:stretch>
        </p:blipFill>
        <p:spPr>
          <a:xfrm>
            <a:off x="542925" y="2896870"/>
            <a:ext cx="3343275" cy="492262"/>
          </a:xfrm>
          <a:prstGeom prst="rect">
            <a:avLst/>
          </a:prstGeom>
        </p:spPr>
      </p:pic>
      <p:sp>
        <p:nvSpPr>
          <p:cNvPr id="9" name="TextBox 8">
            <a:extLst>
              <a:ext uri="{FF2B5EF4-FFF2-40B4-BE49-F238E27FC236}">
                <a16:creationId xmlns:a16="http://schemas.microsoft.com/office/drawing/2014/main" id="{8B0B9AC6-E7BA-F08A-8D1D-6F766501C585}"/>
              </a:ext>
            </a:extLst>
          </p:cNvPr>
          <p:cNvSpPr txBox="1"/>
          <p:nvPr/>
        </p:nvSpPr>
        <p:spPr>
          <a:xfrm>
            <a:off x="457200" y="3334435"/>
            <a:ext cx="8229600" cy="954107"/>
          </a:xfrm>
          <a:prstGeom prst="rect">
            <a:avLst/>
          </a:prstGeom>
          <a:noFill/>
        </p:spPr>
        <p:txBody>
          <a:bodyPr wrap="square">
            <a:spAutoFit/>
          </a:bodyPr>
          <a:lstStyle/>
          <a:p>
            <a:r>
              <a:rPr lang="en-US" sz="2800" dirty="0"/>
              <a:t>Two different methods for determining the </a:t>
            </a:r>
            <a:r>
              <a:rPr lang="en-US" sz="2800" i="1" dirty="0"/>
              <a:t>p</a:t>
            </a:r>
            <a:r>
              <a:rPr lang="en-US" sz="2800" dirty="0"/>
              <a:t>-value are shown next.</a:t>
            </a:r>
            <a:endParaRPr lang="en-IN"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15</a:t>
            </a:r>
            <a:endParaRPr sz="2400" dirty="0"/>
          </a:p>
        </p:txBody>
      </p:sp>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To find the </a:t>
            </a:r>
            <a:r>
              <a:rPr lang="en-US" sz="2800" i="1" dirty="0"/>
              <a:t>p</a:t>
            </a:r>
            <a:r>
              <a:rPr sz="2800" dirty="0"/>
              <a:t>-value for the left-tailed test, we need to find the area under the standard normal curve to the left of</a:t>
            </a:r>
            <a:r>
              <a:rPr lang="en-US" sz="2800" dirty="0"/>
              <a:t> </a:t>
            </a:r>
            <a:r>
              <a:rPr lang="en-US" sz="2800" i="1" dirty="0"/>
              <a:t>z </a:t>
            </a:r>
            <a:r>
              <a:rPr lang="en-US" sz="2800" dirty="0"/>
              <a:t>= </a:t>
            </a:r>
            <a:r>
              <a:rPr lang="en-US" dirty="0">
                <a:latin typeface="Calibri" panose="020F0502020204030204" pitchFamily="34" charset="0"/>
                <a:ea typeface="Calibri" panose="020F0502020204030204" pitchFamily="34" charset="0"/>
                <a:cs typeface="Calibri" panose="020F0502020204030204" pitchFamily="34" charset="0"/>
              </a:rPr>
              <a:t>−1.65</a:t>
            </a:r>
            <a:r>
              <a:rPr sz="2800" dirty="0"/>
              <a:t>. By looking up </a:t>
            </a:r>
            <a:r>
              <a:rPr lang="en-US" sz="2800" i="1" dirty="0"/>
              <a:t>z </a:t>
            </a:r>
            <a:r>
              <a:rPr lang="en-US" dirty="0"/>
              <a:t>= </a:t>
            </a:r>
            <a:r>
              <a:rPr lang="en-US" dirty="0">
                <a:latin typeface="Calibri" panose="020F0502020204030204" pitchFamily="34" charset="0"/>
                <a:ea typeface="Calibri" panose="020F0502020204030204" pitchFamily="34" charset="0"/>
                <a:cs typeface="Calibri" panose="020F0502020204030204" pitchFamily="34" charset="0"/>
              </a:rPr>
              <a:t>−1.65</a:t>
            </a:r>
            <a:r>
              <a:rPr sz="2800" dirty="0"/>
              <a:t> in the cumulative normal distribution table, we find that the area to the left is equal to 0.0495. Comparing the </a:t>
            </a:r>
            <a:r>
              <a:rPr lang="en-US" sz="2800" i="1" dirty="0"/>
              <a:t>p</a:t>
            </a:r>
            <a:r>
              <a:rPr sz="2800" dirty="0"/>
              <a:t>-value to the level of significance, we see that</a:t>
            </a:r>
            <a:r>
              <a:rPr lang="en-US" sz="2800" dirty="0"/>
              <a:t> 0.0495 &lt; 0.10</a:t>
            </a:r>
            <a:r>
              <a:rPr sz="2800" dirty="0"/>
              <a:t>, so </a:t>
            </a:r>
            <a:r>
              <a:rPr lang="en-US" sz="2800" i="1" dirty="0"/>
              <a:t>p</a:t>
            </a:r>
            <a:r>
              <a:rPr lang="en-US" sz="2800" dirty="0"/>
              <a:t>-value &lt; </a:t>
            </a:r>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Thus, the conclusion is to reject the null hypothesis.</a:t>
            </a:r>
          </a:p>
        </p:txBody>
      </p:sp>
    </p:spTree>
    <p:extLst>
      <p:ext uri="{BB962C8B-B14F-4D97-AF65-F5344CB8AC3E}">
        <p14:creationId xmlns:p14="http://schemas.microsoft.com/office/powerpoint/2010/main" val="39700868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16</a:t>
            </a:r>
            <a:endParaRPr sz="2400" dirty="0"/>
          </a:p>
        </p:txBody>
      </p:sp>
      <p:pic>
        <p:nvPicPr>
          <p:cNvPr id="5" name="Content Placeholder 4" descr="Same image as shown in previous screenshot, but the shaded areas fall to the left and right of z equals negative 1.65. The p value is also indicated within the shaded area to the left of z equals negative 1.65, and is shown to equal 0.0495.">
            <a:extLst>
              <a:ext uri="{FF2B5EF4-FFF2-40B4-BE49-F238E27FC236}">
                <a16:creationId xmlns:a16="http://schemas.microsoft.com/office/drawing/2014/main" id="{029C7886-A387-4A45-A6BB-73A847127735}"/>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95500" y="1959769"/>
            <a:ext cx="4953000" cy="3095625"/>
          </a:xfr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17</a:t>
            </a:r>
            <a:endParaRPr sz="2400" dirty="0"/>
          </a:p>
        </p:txBody>
      </p:sp>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The </a:t>
            </a:r>
            <a:r>
              <a:rPr lang="en-US" sz="2800" i="1" dirty="0"/>
              <a:t>p</a:t>
            </a:r>
            <a:r>
              <a:rPr sz="2800" dirty="0"/>
              <a:t>-value, 0.0494 rounded to four decimals, was provided as part of the output, as shown in the screen shot in step 3. It is not identical to the one we found when using the table because there were several intermediate steps when we found the </a:t>
            </a:r>
            <a:r>
              <a:rPr lang="en-US" sz="2800" i="1" dirty="0"/>
              <a:t>p</a:t>
            </a:r>
            <a:r>
              <a:rPr sz="2800" dirty="0"/>
              <a:t>-value by hand that reduced its accuracy. However, the conclusion is the same. Since </a:t>
            </a:r>
            <a:r>
              <a:rPr lang="en-US" sz="2800" i="1" dirty="0"/>
              <a:t>p</a:t>
            </a:r>
            <a:r>
              <a:rPr lang="en-US" sz="2800" dirty="0"/>
              <a:t>-value &lt; </a:t>
            </a:r>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the conclusion is to fail to reject the null hypothesis.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11.1.1: Hypothesis Test for Two Population Means (Left-Tailed, Independent Samples,</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a:t>
            </a:r>
            <a:r>
              <a:rPr lang="en-US" sz="2400" baseline="-25000" dirty="0"/>
              <a:t>18</a:t>
            </a:r>
            <a:endParaRPr sz="2400" dirty="0"/>
          </a:p>
        </p:txBody>
      </p:sp>
      <p:sp>
        <p:nvSpPr>
          <p:cNvPr id="3" name="Text Placeholder 2"/>
          <p:cNvSpPr>
            <a:spLocks noGrp="1"/>
          </p:cNvSpPr>
          <p:nvPr>
            <p:ph type="body" sz="quarter" idx="10"/>
          </p:nvPr>
        </p:nvSpPr>
        <p:spPr/>
        <p:txBody>
          <a:bodyPr>
            <a:normAutofit/>
          </a:bodyPr>
          <a:lstStyle/>
          <a:p>
            <a:r>
              <a:rPr sz="2800" b="1" dirty="0"/>
              <a:t>Interpretation:</a:t>
            </a:r>
            <a:r>
              <a:rPr sz="2800" dirty="0"/>
              <a:t> Rejecting the null hypothesis indicates that there is sufficient evidence at the 0.10 level of significance to say that the mean final exam score for students who took the two-semester remediation English class is less than the mean score of students in the single-semester co-requisite English class.</a:t>
            </a:r>
          </a:p>
        </p:txBody>
      </p:sp>
    </p:spTree>
    <p:extLst>
      <p:ext uri="{BB962C8B-B14F-4D97-AF65-F5344CB8AC3E}">
        <p14:creationId xmlns:p14="http://schemas.microsoft.com/office/powerpoint/2010/main" val="19751887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11.1.2: Hypothesis Test for Two Population Means (Two-Tailed,</a:t>
            </a:r>
            <a:r>
              <a:rPr sz="2800" dirty="0"/>
              <a:t> </a:t>
            </a:r>
            <a:r>
              <a:rPr lang="el-GR" i="1" dirty="0">
                <a:latin typeface="Calibri" panose="020F0502020204030204" pitchFamily="34" charset="0"/>
                <a:ea typeface="Calibri" panose="020F0502020204030204" pitchFamily="34" charset="0"/>
                <a:cs typeface="Calibri" panose="020F0502020204030204" pitchFamily="34" charset="0"/>
              </a:rPr>
              <a:t>σ </a:t>
            </a:r>
            <a:r>
              <a:rPr dirty="0"/>
              <a:t>Known, Independent Samples)</a:t>
            </a:r>
            <a:r>
              <a:rPr lang="en-US" baseline="-25000" dirty="0"/>
              <a:t>1</a:t>
            </a:r>
            <a:endParaRPr baseline="-25000" dirty="0"/>
          </a:p>
        </p:txBody>
      </p:sp>
      <p:sp>
        <p:nvSpPr>
          <p:cNvPr id="3" name="Text Placeholder 2"/>
          <p:cNvSpPr>
            <a:spLocks noGrp="1"/>
          </p:cNvSpPr>
          <p:nvPr>
            <p:ph type="body" sz="quarter" idx="10"/>
          </p:nvPr>
        </p:nvSpPr>
        <p:spPr/>
        <p:txBody>
          <a:bodyPr>
            <a:normAutofit fontScale="85000" lnSpcReduction="20000"/>
          </a:bodyPr>
          <a:lstStyle/>
          <a:p>
            <a:r>
              <a:rPr sz="2800" dirty="0"/>
              <a:t>Two universities in the same state are rivals about everything. Each university believes that its students are more physically fit than the students at the other university. To test the claim that there is a difference in the average fitness levels of students at the two universities, 36 randomly selected students at the first university were surveyed and found to exercise for a mean of 2.9 hours per week. A random sample of 38 students at the second university was also surveyed and this group was found to exercise for a mean of 2.7 hours per week. Assume that the population standard deviation for hours of exercise at the first university is known to be 1.1 hours per week and the population standard deviation for the second university is known to be 1.0 hour per week. Use a 0.90 level of confidence to perform a hypothesis test to determine if there is a difference in the average fitness levels of students at the two universities.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Side Note</a:t>
            </a:r>
          </a:p>
        </p:txBody>
      </p:sp>
      <p:sp>
        <p:nvSpPr>
          <p:cNvPr id="3" name="Text Placeholder 2"/>
          <p:cNvSpPr>
            <a:spLocks noGrp="1"/>
          </p:cNvSpPr>
          <p:nvPr>
            <p:ph type="body" sz="quarter" idx="10"/>
          </p:nvPr>
        </p:nvSpPr>
        <p:spPr>
          <a:xfrm>
            <a:off x="457200" y="1082078"/>
            <a:ext cx="8229600" cy="1432522"/>
          </a:xfrm>
        </p:spPr>
        <p:txBody>
          <a:bodyPr>
            <a:normAutofit/>
          </a:bodyPr>
          <a:lstStyle/>
          <a:p>
            <a:pPr>
              <a:defRPr sz="2800"/>
            </a:pPr>
            <a:r>
              <a:rPr sz="2800" dirty="0"/>
              <a:t>The choice of the </a:t>
            </a:r>
            <a:r>
              <a:rPr lang="en-US" sz="2800" i="1" dirty="0"/>
              <a:t>t</a:t>
            </a:r>
            <a:r>
              <a:rPr sz="2800" dirty="0"/>
              <a:t>-test statistic varies depending on equal or unequal variances and if the samples are independent or dependent.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11.1.2: Hypothesis Test for Two Population Means (Two-Tailed,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2</a:t>
            </a:r>
            <a:endParaRPr sz="2400" dirty="0"/>
          </a:p>
        </p:txBody>
      </p:sp>
      <p:sp>
        <p:nvSpPr>
          <p:cNvPr id="3" name="Text Placeholder 2"/>
          <p:cNvSpPr>
            <a:spLocks noGrp="1"/>
          </p:cNvSpPr>
          <p:nvPr>
            <p:ph type="body" sz="quarter" idx="10"/>
          </p:nvPr>
        </p:nvSpPr>
        <p:spPr/>
        <p:txBody>
          <a:bodyPr>
            <a:normAutofit/>
          </a:bodyPr>
          <a:lstStyle/>
          <a:p>
            <a:r>
              <a:rPr lang="en-IN" sz="2200" b="1" dirty="0"/>
              <a:t>Solution</a:t>
            </a:r>
          </a:p>
          <a:p>
            <a:pPr>
              <a:defRPr b="1"/>
            </a:pPr>
            <a:r>
              <a:rPr lang="en-IN" sz="2200" dirty="0"/>
              <a:t>Step 1: State the null and alternative hypotheses.</a:t>
            </a:r>
          </a:p>
          <a:p>
            <a:pPr>
              <a:defRPr sz="2800"/>
            </a:pPr>
            <a:r>
              <a:rPr lang="en-IN" sz="2200" dirty="0"/>
              <a:t>Begin by letting the first university be Population 1 and the second university be Population 2. The claim is that there is a difference in the average physical fitness levels of students at the two universities. Thus, the universities want to determine if the mean numbers of hours per week spent exercising by students at the two universities are not equal. So the research hypothesis,</a:t>
            </a:r>
            <a:r>
              <a:rPr lang="en-IN" sz="2200" i="1" dirty="0"/>
              <a:t> H</a:t>
            </a:r>
            <a:r>
              <a:rPr lang="en-IN" sz="100" i="1" dirty="0"/>
              <a:t> </a:t>
            </a:r>
            <a:r>
              <a:rPr lang="en-IN" sz="2200" baseline="-25000" dirty="0"/>
              <a:t>a</a:t>
            </a:r>
            <a:r>
              <a:rPr lang="en-IN" sz="2200" dirty="0"/>
              <a:t>, written mathematically, is</a:t>
            </a:r>
            <a:endParaRPr sz="2200" dirty="0"/>
          </a:p>
        </p:txBody>
      </p:sp>
      <p:pic>
        <p:nvPicPr>
          <p:cNvPr id="5" name="Picture 4" descr="mu sub 1 not equals mu sub 2">
            <a:extLst>
              <a:ext uri="{FF2B5EF4-FFF2-40B4-BE49-F238E27FC236}">
                <a16:creationId xmlns:a16="http://schemas.microsoft.com/office/drawing/2014/main" id="{BD9D89E3-8D09-0AEA-F21A-FA35A003CCFA}"/>
              </a:ext>
            </a:extLst>
          </p:cNvPr>
          <p:cNvPicPr>
            <a:picLocks noChangeAspect="1"/>
          </p:cNvPicPr>
          <p:nvPr/>
        </p:nvPicPr>
        <p:blipFill>
          <a:blip r:embed="rId2"/>
          <a:stretch>
            <a:fillRect/>
          </a:stretch>
        </p:blipFill>
        <p:spPr>
          <a:xfrm>
            <a:off x="533400" y="3886200"/>
            <a:ext cx="914399" cy="418454"/>
          </a:xfrm>
          <a:prstGeom prst="rect">
            <a:avLst/>
          </a:prstGeom>
        </p:spPr>
      </p:pic>
      <p:sp>
        <p:nvSpPr>
          <p:cNvPr id="8" name="TextBox 7">
            <a:extLst>
              <a:ext uri="{FF2B5EF4-FFF2-40B4-BE49-F238E27FC236}">
                <a16:creationId xmlns:a16="http://schemas.microsoft.com/office/drawing/2014/main" id="{F7631DD6-0006-BD11-0532-F2A971FEA3CC}"/>
              </a:ext>
            </a:extLst>
          </p:cNvPr>
          <p:cNvSpPr txBox="1"/>
          <p:nvPr/>
        </p:nvSpPr>
        <p:spPr>
          <a:xfrm>
            <a:off x="457200" y="4191000"/>
            <a:ext cx="7848600" cy="769441"/>
          </a:xfrm>
          <a:prstGeom prst="rect">
            <a:avLst/>
          </a:prstGeom>
          <a:noFill/>
        </p:spPr>
        <p:txBody>
          <a:bodyPr wrap="square">
            <a:spAutoFit/>
          </a:bodyPr>
          <a:lstStyle/>
          <a:p>
            <a:r>
              <a:rPr lang="en-US" sz="2200" dirty="0"/>
              <a:t>The null hypothesis will maintain that they are indeed equal. Thus, the hypotheses are as follows.</a:t>
            </a:r>
            <a:endParaRPr lang="en-IN" sz="2200" dirty="0"/>
          </a:p>
        </p:txBody>
      </p:sp>
      <p:pic>
        <p:nvPicPr>
          <p:cNvPr id="6" name="Picture 5" descr="Null hypothesis H 0: mu sub one equals mu sub two.&#10;Alternative hypothesis H a: mu sub one is not equal to mu sub two.">
            <a:extLst>
              <a:ext uri="{FF2B5EF4-FFF2-40B4-BE49-F238E27FC236}">
                <a16:creationId xmlns:a16="http://schemas.microsoft.com/office/drawing/2014/main" id="{8560EE07-9574-41B9-F723-549B05B6B6B2}"/>
              </a:ext>
            </a:extLst>
          </p:cNvPr>
          <p:cNvPicPr>
            <a:picLocks noChangeAspect="1"/>
          </p:cNvPicPr>
          <p:nvPr/>
        </p:nvPicPr>
        <p:blipFill>
          <a:blip r:embed="rId3"/>
          <a:stretch>
            <a:fillRect/>
          </a:stretch>
        </p:blipFill>
        <p:spPr>
          <a:xfrm>
            <a:off x="3810000" y="4923838"/>
            <a:ext cx="1524000" cy="904875"/>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11.1.2: Hypothesis Test for Two Population Means (Two-Tailed,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3</a:t>
            </a:r>
            <a:endParaRPr sz="2400" dirty="0"/>
          </a:p>
        </p:txBody>
      </p:sp>
      <p:sp>
        <p:nvSpPr>
          <p:cNvPr id="3" name="Text Placeholder 2"/>
          <p:cNvSpPr>
            <a:spLocks noGrp="1"/>
          </p:cNvSpPr>
          <p:nvPr>
            <p:ph type="body" sz="quarter" idx="10"/>
          </p:nvPr>
        </p:nvSpPr>
        <p:spPr/>
        <p:txBody>
          <a:bodyPr>
            <a:normAutofit/>
          </a:bodyPr>
          <a:lstStyle/>
          <a:p>
            <a:pPr>
              <a:defRPr b="1"/>
            </a:pPr>
            <a:r>
              <a:rPr sz="2800" dirty="0"/>
              <a:t>Step 2: Determine which distribution to use for the test statistic, and state the level of significance.</a:t>
            </a:r>
          </a:p>
          <a:p>
            <a:pPr>
              <a:defRPr sz="2800"/>
            </a:pPr>
            <a:r>
              <a:rPr sz="2800" dirty="0"/>
              <a:t>We are comparing two population means when both population standard deviations are known. We also know that independent random samples were drawn, and both sample sizes are at least 30. Therefore, the </a:t>
            </a:r>
            <a:br>
              <a:rPr lang="en-US" sz="2800" dirty="0"/>
            </a:br>
            <a:r>
              <a:rPr lang="en-US" sz="2800" i="1" dirty="0"/>
              <a:t>z</a:t>
            </a:r>
            <a:r>
              <a:rPr sz="2800" dirty="0"/>
              <a:t>-test statistic, which has a standard normal distribution, is appropriate.</a:t>
            </a:r>
          </a:p>
          <a:p>
            <a:pPr>
              <a:defRPr sz="2800"/>
            </a:pPr>
            <a:r>
              <a:rPr sz="2800" dirty="0"/>
              <a:t>We are told that the confidence level is 0.90, so the level of significance is </a:t>
            </a:r>
            <a:r>
              <a:rPr lang="el-GR" sz="2800" i="1" dirty="0">
                <a:latin typeface="Calibri" panose="020F0502020204030204" pitchFamily="34" charset="0"/>
                <a:ea typeface="Calibri" panose="020F0502020204030204" pitchFamily="34" charset="0"/>
                <a:cs typeface="Calibri" panose="020F0502020204030204" pitchFamily="34" charset="0"/>
              </a:rPr>
              <a:t>α</a:t>
            </a:r>
            <a:r>
              <a:rPr lang="en-US" sz="2800" i="1" dirty="0">
                <a:latin typeface="Calibri" panose="020F0502020204030204" pitchFamily="34" charset="0"/>
                <a:ea typeface="Calibri" panose="020F0502020204030204" pitchFamily="34" charset="0"/>
                <a:cs typeface="Calibri" panose="020F0502020204030204" pitchFamily="34" charset="0"/>
              </a:rPr>
              <a:t> </a:t>
            </a:r>
            <a:r>
              <a:rPr lang="en-US" sz="2800" dirty="0"/>
              <a:t>= 0.10</a:t>
            </a:r>
            <a:r>
              <a:rPr sz="2800" dirty="0"/>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11.1.2: Hypothesis Test for Two Population Means (Two-Tailed,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4</a:t>
            </a:r>
            <a:endParaRPr sz="2400" dirty="0"/>
          </a:p>
        </p:txBody>
      </p:sp>
      <p:sp>
        <p:nvSpPr>
          <p:cNvPr id="3" name="Text Placeholder 2"/>
          <p:cNvSpPr>
            <a:spLocks noGrp="1"/>
          </p:cNvSpPr>
          <p:nvPr>
            <p:ph type="body" sz="quarter" idx="10"/>
          </p:nvPr>
        </p:nvSpPr>
        <p:spPr/>
        <p:txBody>
          <a:bodyPr>
            <a:normAutofit/>
          </a:bodyPr>
          <a:lstStyle/>
          <a:p>
            <a:pPr>
              <a:defRPr b="1"/>
            </a:pPr>
            <a:r>
              <a:rPr sz="2800" dirty="0"/>
              <a:t>Step 3: Gather data and calculate the necessary sample statistics.</a:t>
            </a:r>
          </a:p>
          <a:p>
            <a:r>
              <a:rPr sz="2800" dirty="0"/>
              <a:t>The following values were given in the problem.</a:t>
            </a:r>
          </a:p>
        </p:txBody>
      </p:sp>
      <mc:AlternateContent xmlns:mc="http://schemas.openxmlformats.org/markup-compatibility/2006" xmlns:a14="http://schemas.microsoft.com/office/drawing/2010/main">
        <mc:Choice Requires="a14">
          <p:graphicFrame>
            <p:nvGraphicFramePr>
              <p:cNvPr id="4" name="Table 4" descr="The table presents statistical data comparing two universities. For University 1, the sample mean (x bar sub 1) is 2.9, the standard deviation (sigma sub 1) is 1.1, and the sample size (n sub 1) is 36. For University 2, the sample mean (x bar sub 2) is 2.7, the standard deviation (sigma sub 2) is 1.0, and the sample size (n sub 2) is 38. This data is typically used for statistical comparison of the two universities.">
                <a:extLst>
                  <a:ext uri="{FF2B5EF4-FFF2-40B4-BE49-F238E27FC236}">
                    <a16:creationId xmlns:a16="http://schemas.microsoft.com/office/drawing/2014/main" id="{A13D200B-329F-4089-A84D-61A045E0A5C7}"/>
                  </a:ext>
                </a:extLst>
              </p:cNvPr>
              <p:cNvGraphicFramePr>
                <a:graphicFrameLocks noGrp="1"/>
              </p:cNvGraphicFramePr>
              <p:nvPr>
                <p:extLst>
                  <p:ext uri="{D42A27DB-BD31-4B8C-83A1-F6EECF244321}">
                    <p14:modId xmlns:p14="http://schemas.microsoft.com/office/powerpoint/2010/main" val="4119809894"/>
                  </p:ext>
                </p:extLst>
              </p:nvPr>
            </p:nvGraphicFramePr>
            <p:xfrm>
              <a:off x="1752600" y="3048000"/>
              <a:ext cx="5029200" cy="1828800"/>
            </p:xfrm>
            <a:graphic>
              <a:graphicData uri="http://schemas.openxmlformats.org/drawingml/2006/table">
                <a:tbl>
                  <a:tblPr firstRow="1" bandRow="1">
                    <a:tableStyleId>{5940675A-B579-460E-94D1-54222C63F5DA}</a:tableStyleId>
                  </a:tblPr>
                  <a:tblGrid>
                    <a:gridCol w="2935705">
                      <a:extLst>
                        <a:ext uri="{9D8B030D-6E8A-4147-A177-3AD203B41FA5}">
                          <a16:colId xmlns:a16="http://schemas.microsoft.com/office/drawing/2014/main" val="2353838059"/>
                        </a:ext>
                      </a:extLst>
                    </a:gridCol>
                    <a:gridCol w="2093495">
                      <a:extLst>
                        <a:ext uri="{9D8B030D-6E8A-4147-A177-3AD203B41FA5}">
                          <a16:colId xmlns:a16="http://schemas.microsoft.com/office/drawing/2014/main" val="1632934192"/>
                        </a:ext>
                      </a:extLst>
                    </a:gridCol>
                  </a:tblGrid>
                  <a:tr h="370840">
                    <a:tc>
                      <a:txBody>
                        <a:bodyPr/>
                        <a:lstStyle/>
                        <a:p>
                          <a:pPr algn="ctr"/>
                          <a:r>
                            <a:rPr lang="en-US" sz="2400" dirty="0"/>
                            <a:t>University 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dirty="0"/>
                            <a:t>University 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75993393"/>
                      </a:ext>
                    </a:extLst>
                  </a:tr>
                  <a:tr h="370840">
                    <a:tc>
                      <a:txBody>
                        <a:bodyPr/>
                        <a:lstStyle/>
                        <a:p>
                          <a:pPr algn="ctr"/>
                          <a14:m>
                            <m:oMathPara xmlns:m="http://schemas.openxmlformats.org/officeDocument/2006/math">
                              <m:oMathParaPr>
                                <m:jc m:val="centerGroup"/>
                              </m:oMathParaPr>
                              <m:oMath xmlns:m="http://schemas.openxmlformats.org/officeDocument/2006/math">
                                <m:sSub>
                                  <m:sSubPr>
                                    <m:ctrlPr>
                                      <a:rPr lang="ar-AE" sz="2400" i="1" smtClean="0">
                                        <a:latin typeface="Cambria Math" panose="02040503050406030204" pitchFamily="18" charset="0"/>
                                      </a:rPr>
                                    </m:ctrlPr>
                                  </m:sSubPr>
                                  <m:e>
                                    <m:bar>
                                      <m:barPr>
                                        <m:pos m:val="top"/>
                                        <m:ctrlPr>
                                          <a:rPr lang="ar-AE" sz="2400" i="1">
                                            <a:latin typeface="Cambria Math" panose="02040503050406030204" pitchFamily="18" charset="0"/>
                                          </a:rPr>
                                        </m:ctrlPr>
                                      </m:barPr>
                                      <m:e>
                                        <m:r>
                                          <a:rPr lang="ar-AE" sz="2400">
                                            <a:latin typeface="Cambria Math" panose="02040503050406030204" pitchFamily="18" charset="0"/>
                                          </a:rPr>
                                          <m:t>𝑥</m:t>
                                        </m:r>
                                      </m:e>
                                    </m:bar>
                                  </m:e>
                                  <m:sub>
                                    <m:r>
                                      <a:rPr lang="ar-AE" sz="2400">
                                        <a:latin typeface="Cambria Math" panose="02040503050406030204" pitchFamily="18" charset="0"/>
                                      </a:rPr>
                                      <m:t>1</m:t>
                                    </m:r>
                                  </m:sub>
                                </m:sSub>
                                <m:r>
                                  <a:rPr lang="en-US" sz="2400" smtClean="0">
                                    <a:latin typeface="Cambria Math" panose="02040503050406030204" pitchFamily="18" charset="0"/>
                                  </a:rPr>
                                  <m:t>=</m:t>
                                </m:r>
                                <m:r>
                                  <a:rPr lang="en-US" sz="2400" b="0" i="0" smtClean="0">
                                    <a:latin typeface="Cambria Math" panose="02040503050406030204" pitchFamily="18" charset="0"/>
                                  </a:rPr>
                                  <m:t>2</m:t>
                                </m:r>
                                <m:r>
                                  <a:rPr lang="en-US" sz="2400" b="0" i="0" smtClean="0">
                                    <a:latin typeface="Cambria Math" panose="02040503050406030204" pitchFamily="18" charset="0"/>
                                  </a:rPr>
                                  <m:t>.</m:t>
                                </m:r>
                                <m:r>
                                  <a:rPr lang="en-US" sz="2400" b="0" i="0" smtClean="0">
                                    <a:latin typeface="Cambria Math" panose="02040503050406030204" pitchFamily="18" charset="0"/>
                                  </a:rPr>
                                  <m:t>9</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ar-AE" sz="2400" i="1" smtClean="0">
                                        <a:latin typeface="Cambria Math" panose="02040503050406030204" pitchFamily="18" charset="0"/>
                                      </a:rPr>
                                    </m:ctrlPr>
                                  </m:sSubPr>
                                  <m:e>
                                    <m:bar>
                                      <m:barPr>
                                        <m:pos m:val="top"/>
                                        <m:ctrlPr>
                                          <a:rPr lang="ar-AE" sz="2400" i="1">
                                            <a:latin typeface="Cambria Math" panose="02040503050406030204" pitchFamily="18" charset="0"/>
                                          </a:rPr>
                                        </m:ctrlPr>
                                      </m:barPr>
                                      <m:e>
                                        <m:r>
                                          <a:rPr lang="ar-AE" sz="2400">
                                            <a:latin typeface="Cambria Math" panose="02040503050406030204" pitchFamily="18" charset="0"/>
                                          </a:rPr>
                                          <m:t>𝑥</m:t>
                                        </m:r>
                                      </m:e>
                                    </m:bar>
                                  </m:e>
                                  <m:sub>
                                    <m:r>
                                      <a:rPr lang="en-US" sz="2400" smtClean="0">
                                        <a:latin typeface="Cambria Math" panose="02040503050406030204" pitchFamily="18" charset="0"/>
                                      </a:rPr>
                                      <m:t>2</m:t>
                                    </m:r>
                                  </m:sub>
                                </m:sSub>
                                <m:r>
                                  <a:rPr lang="en-US" sz="2400" smtClean="0">
                                    <a:latin typeface="Cambria Math" panose="02040503050406030204" pitchFamily="18" charset="0"/>
                                  </a:rPr>
                                  <m:t>=</m:t>
                                </m:r>
                                <m:r>
                                  <a:rPr lang="en-US" sz="2400" b="0" i="0" smtClean="0">
                                    <a:latin typeface="Cambria Math" panose="02040503050406030204" pitchFamily="18" charset="0"/>
                                  </a:rPr>
                                  <m:t>2</m:t>
                                </m:r>
                                <m:r>
                                  <a:rPr lang="en-US" sz="2400" b="0" i="0" smtClean="0">
                                    <a:latin typeface="Cambria Math" panose="02040503050406030204" pitchFamily="18" charset="0"/>
                                  </a:rPr>
                                  <m:t>.</m:t>
                                </m:r>
                                <m:r>
                                  <a:rPr lang="en-US" sz="2400" b="0" i="0" smtClean="0">
                                    <a:latin typeface="Cambria Math" panose="02040503050406030204" pitchFamily="18" charset="0"/>
                                  </a:rPr>
                                  <m:t>7</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2572665"/>
                      </a:ext>
                    </a:extLst>
                  </a:tr>
                  <a:tr h="370840">
                    <a:tc>
                      <a:txBody>
                        <a:bodyPr/>
                        <a:lstStyle/>
                        <a:p>
                          <a:pPr algn="ct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ar-AE" sz="2400" smtClean="0">
                                        <a:latin typeface="Cambria Math" panose="02040503050406030204" pitchFamily="18" charset="0"/>
                                      </a:rPr>
                                      <m:t>𝜎</m:t>
                                    </m:r>
                                  </m:e>
                                  <m:sub>
                                    <m:r>
                                      <a:rPr lang="en-US" sz="2400" smtClean="0">
                                        <a:latin typeface="Cambria Math" panose="02040503050406030204" pitchFamily="18" charset="0"/>
                                      </a:rPr>
                                      <m:t>1</m:t>
                                    </m:r>
                                  </m:sub>
                                </m:sSub>
                                <m:r>
                                  <a:rPr lang="en-US" sz="2400" smtClean="0">
                                    <a:latin typeface="Cambria Math" panose="02040503050406030204" pitchFamily="18" charset="0"/>
                                  </a:rPr>
                                  <m:t>=</m:t>
                                </m:r>
                                <m:r>
                                  <a:rPr lang="en-US" sz="2400" b="0" i="0" smtClean="0">
                                    <a:latin typeface="Cambria Math" panose="02040503050406030204" pitchFamily="18" charset="0"/>
                                  </a:rPr>
                                  <m:t>1</m:t>
                                </m:r>
                                <m:r>
                                  <a:rPr lang="en-US" sz="2400" b="0" i="0" smtClean="0">
                                    <a:latin typeface="Cambria Math" panose="02040503050406030204" pitchFamily="18" charset="0"/>
                                  </a:rPr>
                                  <m:t>.</m:t>
                                </m:r>
                                <m:r>
                                  <a:rPr lang="en-US" sz="2400" b="0" i="0" smtClean="0">
                                    <a:latin typeface="Cambria Math" panose="02040503050406030204" pitchFamily="18" charset="0"/>
                                  </a:rPr>
                                  <m:t>1</m:t>
                                </m:r>
                              </m:oMath>
                            </m:oMathPara>
                          </a14:m>
                          <a:endParaRPr lang="en-US" sz="2400" b="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ar-AE" sz="2400" smtClean="0">
                                        <a:latin typeface="Cambria Math" panose="02040503050406030204" pitchFamily="18" charset="0"/>
                                      </a:rPr>
                                      <m:t>𝜎</m:t>
                                    </m:r>
                                  </m:e>
                                  <m:sub>
                                    <m:r>
                                      <a:rPr lang="en-US" sz="2400" smtClean="0">
                                        <a:latin typeface="Cambria Math" panose="02040503050406030204" pitchFamily="18" charset="0"/>
                                      </a:rPr>
                                      <m:t>2</m:t>
                                    </m:r>
                                  </m:sub>
                                </m:sSub>
                                <m:r>
                                  <a:rPr lang="en-US" sz="2400" smtClean="0">
                                    <a:latin typeface="Cambria Math" panose="02040503050406030204" pitchFamily="18" charset="0"/>
                                  </a:rPr>
                                  <m:t>=</m:t>
                                </m:r>
                                <m:r>
                                  <a:rPr lang="en-US" sz="2400" b="0" i="0" smtClean="0">
                                    <a:latin typeface="Cambria Math" panose="02040503050406030204" pitchFamily="18" charset="0"/>
                                  </a:rPr>
                                  <m:t>1</m:t>
                                </m:r>
                                <m:r>
                                  <a:rPr lang="en-US" sz="2400" b="0" i="0" smtClean="0">
                                    <a:latin typeface="Cambria Math" panose="02040503050406030204" pitchFamily="18" charset="0"/>
                                  </a:rPr>
                                  <m:t>.</m:t>
                                </m:r>
                                <m:r>
                                  <a:rPr lang="en-US" sz="2400" b="0" i="0" smtClean="0">
                                    <a:latin typeface="Cambria Math" panose="02040503050406030204" pitchFamily="18" charset="0"/>
                                  </a:rPr>
                                  <m:t>0</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18426784"/>
                      </a:ext>
                    </a:extLst>
                  </a:tr>
                  <a:tr h="370840">
                    <a:tc>
                      <a:txBody>
                        <a:bodyPr/>
                        <a:lstStyle/>
                        <a:p>
                          <a:pPr algn="ct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smtClean="0">
                                        <a:latin typeface="Cambria Math" panose="02040503050406030204" pitchFamily="18" charset="0"/>
                                      </a:rPr>
                                      <m:t>𝑛</m:t>
                                    </m:r>
                                  </m:e>
                                  <m:sub>
                                    <m:r>
                                      <a:rPr lang="en-US" sz="2400" smtClean="0">
                                        <a:latin typeface="Cambria Math" panose="02040503050406030204" pitchFamily="18" charset="0"/>
                                      </a:rPr>
                                      <m:t>1</m:t>
                                    </m:r>
                                  </m:sub>
                                </m:sSub>
                                <m:r>
                                  <a:rPr lang="en-US" sz="2400" smtClean="0">
                                    <a:latin typeface="Cambria Math" panose="02040503050406030204" pitchFamily="18" charset="0"/>
                                  </a:rPr>
                                  <m:t>=</m:t>
                                </m:r>
                                <m:r>
                                  <a:rPr lang="en-US" sz="2400" b="0" i="0" smtClean="0">
                                    <a:latin typeface="Cambria Math" panose="02040503050406030204" pitchFamily="18" charset="0"/>
                                  </a:rPr>
                                  <m:t>36</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smtClean="0">
                                        <a:latin typeface="Cambria Math" panose="02040503050406030204" pitchFamily="18" charset="0"/>
                                      </a:rPr>
                                      <m:t>𝑛</m:t>
                                    </m:r>
                                  </m:e>
                                  <m:sub>
                                    <m:r>
                                      <a:rPr lang="en-US" sz="2400" smtClean="0">
                                        <a:latin typeface="Cambria Math" panose="02040503050406030204" pitchFamily="18" charset="0"/>
                                      </a:rPr>
                                      <m:t>2</m:t>
                                    </m:r>
                                  </m:sub>
                                </m:sSub>
                                <m:r>
                                  <a:rPr lang="en-US" sz="2400" smtClean="0">
                                    <a:latin typeface="Cambria Math" panose="02040503050406030204" pitchFamily="18" charset="0"/>
                                  </a:rPr>
                                  <m:t>=</m:t>
                                </m:r>
                                <m:r>
                                  <a:rPr lang="en-US" sz="2400" b="0" i="0" smtClean="0">
                                    <a:latin typeface="Cambria Math" panose="02040503050406030204" pitchFamily="18" charset="0"/>
                                  </a:rPr>
                                  <m:t>38</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59226980"/>
                      </a:ext>
                    </a:extLst>
                  </a:tr>
                </a:tbl>
              </a:graphicData>
            </a:graphic>
          </p:graphicFrame>
        </mc:Choice>
        <mc:Fallback xmlns="">
          <p:graphicFrame>
            <p:nvGraphicFramePr>
              <p:cNvPr id="4" name="Table 4" descr="The table presents statistical data comparing two universities. For University 1, the sample mean (x bar sub 1) is 2.9, the standard deviation (sigma sub 1) is 1.1, and the sample size (n sub 1) is 36. For University 2, the sample mean (x bar sub 2) is 2.7, the standard deviation (sigma sub 2) is 1.0, and the sample size (n sub 2) is 38. This data is typically used for statistical comparison of the two universities.">
                <a:extLst>
                  <a:ext uri="{FF2B5EF4-FFF2-40B4-BE49-F238E27FC236}">
                    <a16:creationId xmlns:a16="http://schemas.microsoft.com/office/drawing/2014/main" id="{A13D200B-329F-4089-A84D-61A045E0A5C7}"/>
                  </a:ext>
                </a:extLst>
              </p:cNvPr>
              <p:cNvGraphicFramePr>
                <a:graphicFrameLocks noGrp="1"/>
              </p:cNvGraphicFramePr>
              <p:nvPr>
                <p:extLst>
                  <p:ext uri="{D42A27DB-BD31-4B8C-83A1-F6EECF244321}">
                    <p14:modId xmlns:p14="http://schemas.microsoft.com/office/powerpoint/2010/main" val="4119809894"/>
                  </p:ext>
                </p:extLst>
              </p:nvPr>
            </p:nvGraphicFramePr>
            <p:xfrm>
              <a:off x="1752600" y="3048000"/>
              <a:ext cx="5029200" cy="1828800"/>
            </p:xfrm>
            <a:graphic>
              <a:graphicData uri="http://schemas.openxmlformats.org/drawingml/2006/table">
                <a:tbl>
                  <a:tblPr firstRow="1" bandRow="1">
                    <a:tableStyleId>{5940675A-B579-460E-94D1-54222C63F5DA}</a:tableStyleId>
                  </a:tblPr>
                  <a:tblGrid>
                    <a:gridCol w="2935705">
                      <a:extLst>
                        <a:ext uri="{9D8B030D-6E8A-4147-A177-3AD203B41FA5}">
                          <a16:colId xmlns:a16="http://schemas.microsoft.com/office/drawing/2014/main" val="2353838059"/>
                        </a:ext>
                      </a:extLst>
                    </a:gridCol>
                    <a:gridCol w="2093495">
                      <a:extLst>
                        <a:ext uri="{9D8B030D-6E8A-4147-A177-3AD203B41FA5}">
                          <a16:colId xmlns:a16="http://schemas.microsoft.com/office/drawing/2014/main" val="1632934192"/>
                        </a:ext>
                      </a:extLst>
                    </a:gridCol>
                  </a:tblGrid>
                  <a:tr h="457200">
                    <a:tc>
                      <a:txBody>
                        <a:bodyPr/>
                        <a:lstStyle/>
                        <a:p>
                          <a:pPr algn="ctr"/>
                          <a:r>
                            <a:rPr lang="en-US" sz="2400" dirty="0"/>
                            <a:t>University 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dirty="0"/>
                            <a:t>University 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75993393"/>
                      </a:ext>
                    </a:extLst>
                  </a:tr>
                  <a:tr h="457200">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t="-110667" r="-71369" b="-201333"/>
                          </a:stretch>
                        </a:blipFill>
                      </a:tcPr>
                    </a:tc>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l="-140116" t="-110667" b="-201333"/>
                          </a:stretch>
                        </a:blipFill>
                      </a:tcPr>
                    </a:tc>
                    <a:extLst>
                      <a:ext uri="{0D108BD9-81ED-4DB2-BD59-A6C34878D82A}">
                        <a16:rowId xmlns:a16="http://schemas.microsoft.com/office/drawing/2014/main" val="1002572665"/>
                      </a:ext>
                    </a:extLst>
                  </a:tr>
                  <a:tr h="457200">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t="-210667" r="-71369" b="-101333"/>
                          </a:stretch>
                        </a:blipFill>
                      </a:tcPr>
                    </a:tc>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l="-140116" t="-210667" b="-101333"/>
                          </a:stretch>
                        </a:blipFill>
                      </a:tcPr>
                    </a:tc>
                    <a:extLst>
                      <a:ext uri="{0D108BD9-81ED-4DB2-BD59-A6C34878D82A}">
                        <a16:rowId xmlns:a16="http://schemas.microsoft.com/office/drawing/2014/main" val="1718426784"/>
                      </a:ext>
                    </a:extLst>
                  </a:tr>
                  <a:tr h="457200">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t="-310667" r="-71369" b="-1333"/>
                          </a:stretch>
                        </a:blipFill>
                      </a:tcPr>
                    </a:tc>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l="-140116" t="-310667" b="-1333"/>
                          </a:stretch>
                        </a:blipFill>
                      </a:tcPr>
                    </a:tc>
                    <a:extLst>
                      <a:ext uri="{0D108BD9-81ED-4DB2-BD59-A6C34878D82A}">
                        <a16:rowId xmlns:a16="http://schemas.microsoft.com/office/drawing/2014/main" val="459226980"/>
                      </a:ext>
                    </a:extLst>
                  </a:tr>
                </a:tbl>
              </a:graphicData>
            </a:graphic>
          </p:graphicFrame>
        </mc:Fallback>
      </mc:AlternateContent>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11.1.2: Hypothesis Test for Two Population Means (Two-Tailed,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5</a:t>
            </a:r>
            <a:endParaRPr sz="2400" dirty="0"/>
          </a:p>
        </p:txBody>
      </p:sp>
      <p:sp>
        <p:nvSpPr>
          <p:cNvPr id="3" name="Text Placeholder 2"/>
          <p:cNvSpPr>
            <a:spLocks noGrp="1"/>
          </p:cNvSpPr>
          <p:nvPr>
            <p:ph type="body" sz="quarter" idx="10"/>
          </p:nvPr>
        </p:nvSpPr>
        <p:spPr/>
        <p:txBody>
          <a:bodyPr>
            <a:normAutofit/>
          </a:bodyPr>
          <a:lstStyle/>
          <a:p>
            <a:pPr>
              <a:defRPr b="1"/>
            </a:pPr>
            <a:r>
              <a:rPr sz="2200" dirty="0"/>
              <a:t>Tables:</a:t>
            </a:r>
          </a:p>
          <a:p>
            <a:pPr>
              <a:defRPr sz="2800"/>
            </a:pPr>
            <a:r>
              <a:rPr sz="2200" dirty="0"/>
              <a:t>If you are using tables to find the rejection region or </a:t>
            </a:r>
            <a:r>
              <a:rPr sz="2200" i="1" dirty="0"/>
              <a:t>p</a:t>
            </a:r>
            <a:r>
              <a:rPr sz="2200" dirty="0"/>
              <a:t>-value when drawing your conclusion, you will need to calculate the </a:t>
            </a:r>
            <a:r>
              <a:rPr lang="en-US" sz="2200" i="1" dirty="0"/>
              <a:t>z</a:t>
            </a:r>
            <a:r>
              <a:rPr sz="2200" dirty="0"/>
              <a:t>-test statistic as follows.</a:t>
            </a:r>
          </a:p>
          <a:p>
            <a:endParaRPr lang="en-US" sz="2800" dirty="0"/>
          </a:p>
          <a:p>
            <a:endParaRPr lang="en-IN" dirty="0"/>
          </a:p>
          <a:p>
            <a:endParaRPr lang="en-IN" sz="2800" dirty="0"/>
          </a:p>
          <a:p>
            <a:endParaRPr lang="en-US" sz="2800" dirty="0"/>
          </a:p>
          <a:p>
            <a:endParaRPr lang="en-US" sz="2800" dirty="0"/>
          </a:p>
          <a:p>
            <a:endParaRPr lang="en-US" sz="2800" dirty="0"/>
          </a:p>
          <a:p>
            <a:endParaRPr lang="en-US" sz="2800" dirty="0"/>
          </a:p>
          <a:p>
            <a:endParaRPr lang="en-US" sz="2800" dirty="0"/>
          </a:p>
          <a:p>
            <a:endParaRPr sz="2800" dirty="0"/>
          </a:p>
          <a:p>
            <a:pPr>
              <a:defRPr sz="2800"/>
            </a:pPr>
            <a:endParaRPr sz="2800" dirty="0"/>
          </a:p>
        </p:txBody>
      </p:sp>
      <p:pic>
        <p:nvPicPr>
          <p:cNvPr id="9" name="Picture 8" descr="z equals the fraction where the numerator is:&#10;the difference between x bar sub 1 and x bar sub 2, minus the difference between mu 1 and mu 2.&#10;The denominator is the square root of open parenthesis open parenthesis sigma sub 1 squared divided by n sub 1 close parenthesis plus open parenthesis sigma sub 2 squared divided by n sub 2 close parenthesis close parenthesis.&#10;Substituting values:&#10;z equals the fraction where the numerator is open parenthesis 2.9 minus 2.7 close parenthesis minus 0.&#10;The denominator is the square root of open parenthesis open parenthesis 1.1 squared divided by 36 close parenthesis plus open parenthesis 1.0 squared divided by 38 close parenthesis close parenthesis.&#10;Approximating, z is about 0.82.">
            <a:extLst>
              <a:ext uri="{FF2B5EF4-FFF2-40B4-BE49-F238E27FC236}">
                <a16:creationId xmlns:a16="http://schemas.microsoft.com/office/drawing/2014/main" id="{3BABF086-8F66-BC3B-290C-C5A41E404917}"/>
              </a:ext>
            </a:extLst>
          </p:cNvPr>
          <p:cNvPicPr>
            <a:picLocks noChangeAspect="1"/>
          </p:cNvPicPr>
          <p:nvPr/>
        </p:nvPicPr>
        <p:blipFill>
          <a:blip r:embed="rId2"/>
          <a:stretch>
            <a:fillRect/>
          </a:stretch>
        </p:blipFill>
        <p:spPr>
          <a:xfrm>
            <a:off x="3276600" y="2332175"/>
            <a:ext cx="2868586" cy="3010683"/>
          </a:xfrm>
          <a:prstGeom prst="rect">
            <a:avLst/>
          </a:prstGeom>
        </p:spPr>
      </p:pic>
      <p:sp>
        <p:nvSpPr>
          <p:cNvPr id="6" name="TextBox 5">
            <a:extLst>
              <a:ext uri="{FF2B5EF4-FFF2-40B4-BE49-F238E27FC236}">
                <a16:creationId xmlns:a16="http://schemas.microsoft.com/office/drawing/2014/main" id="{D1D89AFC-F679-9F9E-8980-B36884A47FAF}"/>
              </a:ext>
            </a:extLst>
          </p:cNvPr>
          <p:cNvSpPr txBox="1"/>
          <p:nvPr/>
        </p:nvSpPr>
        <p:spPr>
          <a:xfrm>
            <a:off x="457200" y="5326559"/>
            <a:ext cx="5410200" cy="430887"/>
          </a:xfrm>
          <a:prstGeom prst="rect">
            <a:avLst/>
          </a:prstGeom>
          <a:noFill/>
        </p:spPr>
        <p:txBody>
          <a:bodyPr wrap="square">
            <a:spAutoFit/>
          </a:bodyPr>
          <a:lstStyle/>
          <a:p>
            <a:r>
              <a:rPr lang="en-IN" sz="2200" dirty="0"/>
              <a:t>Once again note that, in the previous formula,</a:t>
            </a:r>
          </a:p>
        </p:txBody>
      </p:sp>
      <p:pic>
        <p:nvPicPr>
          <p:cNvPr id="11" name="Picture 10" descr="Mu sub one minus mu sub two equals zero.">
            <a:extLst>
              <a:ext uri="{FF2B5EF4-FFF2-40B4-BE49-F238E27FC236}">
                <a16:creationId xmlns:a16="http://schemas.microsoft.com/office/drawing/2014/main" id="{F5681F42-022C-6DB9-5EC5-5C7D54125D0A}"/>
              </a:ext>
            </a:extLst>
          </p:cNvPr>
          <p:cNvPicPr>
            <a:picLocks noChangeAspect="1"/>
          </p:cNvPicPr>
          <p:nvPr/>
        </p:nvPicPr>
        <p:blipFill>
          <a:blip r:embed="rId3"/>
          <a:stretch>
            <a:fillRect/>
          </a:stretch>
        </p:blipFill>
        <p:spPr>
          <a:xfrm>
            <a:off x="5829300" y="5364690"/>
            <a:ext cx="1257300" cy="354623"/>
          </a:xfrm>
          <a:prstGeom prst="rect">
            <a:avLst/>
          </a:prstGeom>
        </p:spPr>
      </p:pic>
      <p:sp>
        <p:nvSpPr>
          <p:cNvPr id="8" name="TextBox 7">
            <a:extLst>
              <a:ext uri="{FF2B5EF4-FFF2-40B4-BE49-F238E27FC236}">
                <a16:creationId xmlns:a16="http://schemas.microsoft.com/office/drawing/2014/main" id="{0AD14198-EAA3-F55B-3D61-12FF3D64BB28}"/>
              </a:ext>
            </a:extLst>
          </p:cNvPr>
          <p:cNvSpPr txBox="1"/>
          <p:nvPr/>
        </p:nvSpPr>
        <p:spPr>
          <a:xfrm>
            <a:off x="457200" y="5638800"/>
            <a:ext cx="8305800" cy="400110"/>
          </a:xfrm>
          <a:prstGeom prst="rect">
            <a:avLst/>
          </a:prstGeom>
          <a:noFill/>
        </p:spPr>
        <p:txBody>
          <a:bodyPr wrap="square">
            <a:spAutoFit/>
          </a:bodyPr>
          <a:lstStyle/>
          <a:p>
            <a:r>
              <a:rPr lang="en-IN" sz="2000" dirty="0"/>
              <a:t>because the two means are assumed to be equal, thus the difference is zero.</a:t>
            </a:r>
          </a:p>
        </p:txBody>
      </p:sp>
    </p:spTree>
    <p:extLst>
      <p:ext uri="{BB962C8B-B14F-4D97-AF65-F5344CB8AC3E}">
        <p14:creationId xmlns:p14="http://schemas.microsoft.com/office/powerpoint/2010/main" val="22074905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11.1.2: Hypothesis Test for Two Population Means (Two-Tailed,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6</a:t>
            </a:r>
            <a:endParaRPr sz="2400" dirty="0"/>
          </a:p>
        </p:txBody>
      </p:sp>
      <p:sp>
        <p:nvSpPr>
          <p:cNvPr id="3" name="Text Placeholder 2"/>
          <p:cNvSpPr>
            <a:spLocks noGrp="1"/>
          </p:cNvSpPr>
          <p:nvPr>
            <p:ph type="body" sz="quarter" idx="10"/>
          </p:nvPr>
        </p:nvSpPr>
        <p:spPr/>
        <p:txBody>
          <a:bodyPr>
            <a:normAutofit/>
          </a:bodyPr>
          <a:lstStyle/>
          <a:p>
            <a:pPr>
              <a:defRPr b="1"/>
            </a:pPr>
            <a:r>
              <a:rPr sz="2800" dirty="0"/>
              <a:t>TI-83/84 Plus</a:t>
            </a:r>
          </a:p>
          <a:p>
            <a:r>
              <a:rPr sz="2800" dirty="0"/>
              <a:t>Under the </a:t>
            </a:r>
            <a:r>
              <a:rPr sz="2800" b="1" dirty="0"/>
              <a:t>STATS </a:t>
            </a:r>
            <a:r>
              <a:rPr lang="en-US" b="1" dirty="0"/>
              <a:t>→</a:t>
            </a:r>
            <a:r>
              <a:rPr sz="2800" b="1" dirty="0"/>
              <a:t> TESTS</a:t>
            </a:r>
            <a:r>
              <a:rPr sz="2800" dirty="0"/>
              <a:t> menu, choose option </a:t>
            </a:r>
            <a:r>
              <a:rPr sz="2800" b="1" dirty="0"/>
              <a:t>2-SampZTest</a:t>
            </a:r>
            <a:r>
              <a:rPr sz="2800" dirty="0"/>
              <a:t>. Since we know the sample statistics, choose </a:t>
            </a:r>
            <a:r>
              <a:rPr sz="2800" b="1" dirty="0"/>
              <a:t>Stats</a:t>
            </a:r>
            <a:r>
              <a:rPr sz="2800" dirty="0"/>
              <a:t> instead of </a:t>
            </a:r>
            <a:r>
              <a:rPr sz="2800" b="1" dirty="0"/>
              <a:t>Data</a:t>
            </a:r>
            <a:r>
              <a:rPr sz="2800" dirty="0"/>
              <a:t>. And fill in the required values, as shown in the </a:t>
            </a:r>
            <a:r>
              <a:rPr lang="en-US" sz="2800" dirty="0"/>
              <a:t>following </a:t>
            </a:r>
            <a:r>
              <a:rPr sz="2800" dirty="0"/>
              <a:t>screensho</a:t>
            </a:r>
            <a:r>
              <a:rPr lang="en-US" sz="2800" dirty="0"/>
              <a:t>t</a:t>
            </a:r>
            <a:r>
              <a:rPr sz="2800" dirty="0"/>
              <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11.1.2: Hypothesis Test for Two Population Means (Two-Tailed,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7</a:t>
            </a:r>
            <a:endParaRPr sz="2400" dirty="0"/>
          </a:p>
        </p:txBody>
      </p:sp>
      <p:pic>
        <p:nvPicPr>
          <p:cNvPr id="5" name="Content Placeholder 4" descr="A screenshot shows the first step in a 2 SampZTest, as displayed on a calculator screen. It is titled, &quot;2 SampZTest.&quot; The first line reads, Inpt: Data Stats, with Stats shaded in dark. The second line reads, &quot; sigma 1:  1.1.&quot; The third line reads, &quot;sigma 2:  1.&quot; The fourth line reads, &quot;x bar 1:  2.9.&quot; The fifth line reads, &quot;n 1:  36.&quot; The sixth line reads, &quot;x bar 2:  2.7.&quot; The seventh line reads, &quot;n 2:  38&quot; with a downward arrow at the front.">
            <a:extLst>
              <a:ext uri="{FF2B5EF4-FFF2-40B4-BE49-F238E27FC236}">
                <a16:creationId xmlns:a16="http://schemas.microsoft.com/office/drawing/2014/main" id="{CCADC416-A3D2-4E94-98FB-4C48AD8BE75E}"/>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11.1.2: Hypothesis Test for Two Population Means (Two-Tailed,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8</a:t>
            </a:r>
            <a:endParaRPr sz="2400" dirty="0"/>
          </a:p>
        </p:txBody>
      </p:sp>
      <p:pic>
        <p:nvPicPr>
          <p:cNvPr id="5" name="Content Placeholder 4" descr="A screenshot shows the second step in a 2 SampZTest, as displayed on a calculator screen. It is titled, 2 SampZTest. The first line reads, sigma 2:  1 with an upward arrow at the front. The second line reads, x bar 1:  2.9. The third line reads, &quot;n 1:  36. The fourth line reads, x bar 2:  2.7. The fifth line reads, n 2:  38. The sixth line reads, mu 1:  not equals mu 2, less than mu 2, greater than mu 2. with [not equal to mu sub 2] selected. The seventh line reads, Calculate Draw.">
            <a:extLst>
              <a:ext uri="{FF2B5EF4-FFF2-40B4-BE49-F238E27FC236}">
                <a16:creationId xmlns:a16="http://schemas.microsoft.com/office/drawing/2014/main" id="{4B0CA1E0-B39B-44B0-85CC-2C7A517B92A7}"/>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1200"/>
            <a:ext cx="4571622" cy="3047748"/>
          </a:xfr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11.1.2: Hypothesis Test for Two Population Means (Two-Tailed,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9</a:t>
            </a:r>
            <a:endParaRPr sz="2400" dirty="0"/>
          </a:p>
        </p:txBody>
      </p:sp>
      <p:sp>
        <p:nvSpPr>
          <p:cNvPr id="3" name="Text Placeholder 2"/>
          <p:cNvSpPr>
            <a:spLocks noGrp="1"/>
          </p:cNvSpPr>
          <p:nvPr>
            <p:ph type="body" sz="quarter" idx="10"/>
          </p:nvPr>
        </p:nvSpPr>
        <p:spPr/>
        <p:txBody>
          <a:bodyPr>
            <a:normAutofit/>
          </a:bodyPr>
          <a:lstStyle/>
          <a:p>
            <a:r>
              <a:rPr sz="2800" dirty="0"/>
              <a:t>Choosing Calculate produces the following output screen. Again, notice that the alternate hypothesis is stated first.</a:t>
            </a:r>
          </a:p>
        </p:txBody>
      </p:sp>
      <p:pic>
        <p:nvPicPr>
          <p:cNvPr id="4" name="Content Placeholder 4" descr="A screenshot shows the output of a 2 SampZTest, as displayed on a calculator screen. It is titled, 2 SampZTest. The first line reads, mu 1 not equals mu 2. The second line reads, z equals 0.8169944144. The third line reads, p equals 0.4139314984. The fourth line reads, x bar 1 equals 2.9. The fifth line reads, x bar 2 equals 2.7. The sixth line reads, n 1 equals 36 with a downward arrow at the front.">
            <a:extLst>
              <a:ext uri="{FF2B5EF4-FFF2-40B4-BE49-F238E27FC236}">
                <a16:creationId xmlns:a16="http://schemas.microsoft.com/office/drawing/2014/main" id="{518D1ED0-C3E5-4BF6-9D01-CFCEBCF40D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9400" y="2438400"/>
            <a:ext cx="4571622" cy="3047748"/>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11.1.2: Hypothesis Test for Two Population Means (Two-Tailed,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10</a:t>
            </a:r>
            <a:endParaRPr sz="2400" dirty="0"/>
          </a:p>
        </p:txBody>
      </p:sp>
      <p:sp>
        <p:nvSpPr>
          <p:cNvPr id="3" name="Text Placeholder 2"/>
          <p:cNvSpPr>
            <a:spLocks noGrp="1"/>
          </p:cNvSpPr>
          <p:nvPr>
            <p:ph type="body" sz="quarter" idx="10"/>
          </p:nvPr>
        </p:nvSpPr>
        <p:spPr/>
        <p:txBody>
          <a:bodyPr>
            <a:normAutofit lnSpcReduction="10000"/>
          </a:bodyPr>
          <a:lstStyle/>
          <a:p>
            <a:pPr>
              <a:defRPr b="1"/>
            </a:pPr>
            <a:r>
              <a:rPr lang="en-US" sz="2800" dirty="0"/>
              <a:t>Step 4: Draw a conclusion and interpret the decision.</a:t>
            </a:r>
          </a:p>
          <a:p>
            <a:pPr>
              <a:defRPr sz="2800"/>
            </a:pPr>
            <a:r>
              <a:rPr lang="en-US" sz="2800" dirty="0"/>
              <a:t>We can use either rejection regions or </a:t>
            </a:r>
            <a:r>
              <a:rPr lang="en-US" sz="2800" i="1" dirty="0"/>
              <a:t>p</a:t>
            </a:r>
            <a:r>
              <a:rPr lang="en-US" sz="2800" dirty="0"/>
              <a:t>-values to draw a conclusion for this two-tailed test.</a:t>
            </a:r>
          </a:p>
          <a:p>
            <a:pPr>
              <a:defRPr b="1"/>
            </a:pPr>
            <a:r>
              <a:rPr lang="en-US" sz="2800" dirty="0"/>
              <a:t>Method 1: Rejection Regions</a:t>
            </a:r>
          </a:p>
          <a:p>
            <a:pPr>
              <a:defRPr sz="2800"/>
            </a:pPr>
            <a:r>
              <a:rPr lang="en-US" sz="2800" dirty="0"/>
              <a:t>To determine the rejection region, look up </a:t>
            </a:r>
            <a:r>
              <a:rPr lang="en-US" sz="2800" i="1" dirty="0"/>
              <a:t>c </a:t>
            </a:r>
            <a:r>
              <a:rPr lang="en-US" sz="2800" dirty="0"/>
              <a:t>= 0.90 in the table of critical </a:t>
            </a:r>
            <a:r>
              <a:rPr lang="en-US" sz="2800" i="1" dirty="0"/>
              <a:t>z</a:t>
            </a:r>
            <a:r>
              <a:rPr lang="en-US" sz="2800" dirty="0"/>
              <a:t>-values for rejection regions. Since this is a two-tailed test, the critical values are </a:t>
            </a:r>
            <a:r>
              <a:rPr lang="en-US" sz="2800" dirty="0">
                <a:latin typeface="Calibri" panose="020F0502020204030204" pitchFamily="34" charset="0"/>
                <a:ea typeface="Calibri" panose="020F0502020204030204" pitchFamily="34" charset="0"/>
                <a:cs typeface="Calibri" panose="020F0502020204030204" pitchFamily="34" charset="0"/>
              </a:rPr>
              <a:t>±1.645</a:t>
            </a:r>
            <a:r>
              <a:rPr lang="en-US" sz="2800" dirty="0"/>
              <a:t>. Thus, the rejection region is </a:t>
            </a:r>
            <a:r>
              <a:rPr lang="en-US" sz="2800" i="1" dirty="0"/>
              <a:t>z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sz="2800" dirty="0"/>
              <a:t>1.645 or </a:t>
            </a:r>
            <a:r>
              <a:rPr lang="en-US" sz="2800" i="1" dirty="0"/>
              <a:t>z </a:t>
            </a:r>
            <a:r>
              <a:rPr lang="en-US" sz="2800" dirty="0">
                <a:latin typeface="Calibri" panose="020F0502020204030204" pitchFamily="34" charset="0"/>
                <a:ea typeface="Calibri" panose="020F0502020204030204" pitchFamily="34" charset="0"/>
                <a:cs typeface="Calibri" panose="020F0502020204030204" pitchFamily="34" charset="0"/>
              </a:rPr>
              <a:t>≥ 1.645</a:t>
            </a:r>
            <a:r>
              <a:rPr lang="en-US" sz="2800" dirty="0"/>
              <a:t>. The </a:t>
            </a:r>
            <a:r>
              <a:rPr lang="en-US" sz="2800" i="1" dirty="0"/>
              <a:t>z</a:t>
            </a:r>
            <a:r>
              <a:rPr lang="en-US" sz="2800" dirty="0"/>
              <a:t>-value of 0.82 does not fall in the rejection region, so the conclusion would be to fail to reject the null hypothesis.</a:t>
            </a:r>
            <a:endParaRPr sz="2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11.1.2: Hypothesis Test for Two Population Means (Two-Tailed,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11</a:t>
            </a:r>
            <a:endParaRPr sz="2400" dirty="0"/>
          </a:p>
        </p:txBody>
      </p:sp>
      <p:pic>
        <p:nvPicPr>
          <p:cNvPr id="5" name="Content Placeholder 4" descr="z distribution with the area to the left of z sub 0.05 equals negative 1.645 and the area to the right of z sub 0.05 equals 1.645 shaded and labeled &quot;Reject H sub 0 &quot;. Both of these shaded areas are also labeled alpha over 2 equals 0.05. The area in between z sub 0.05 equals negative 1.645 and z sub 0.05 equals 1.645 is labeled Fail to Reject H sub 0. The test statistic, z is approximately 0.82 is labeled on the horizontal axis between the two critical values.">
            <a:extLst>
              <a:ext uri="{FF2B5EF4-FFF2-40B4-BE49-F238E27FC236}">
                <a16:creationId xmlns:a16="http://schemas.microsoft.com/office/drawing/2014/main" id="{785C5119-A41B-4B0D-8644-11EA1742C791}"/>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52625" y="1959769"/>
            <a:ext cx="5238750" cy="3095625"/>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Properties: Conclusions for a Hypothesis Test</a:t>
            </a:r>
          </a:p>
        </p:txBody>
      </p:sp>
      <p:sp>
        <p:nvSpPr>
          <p:cNvPr id="3" name="Text Placeholder 2"/>
          <p:cNvSpPr>
            <a:spLocks noGrp="1"/>
          </p:cNvSpPr>
          <p:nvPr>
            <p:ph type="body" sz="quarter" idx="10"/>
          </p:nvPr>
        </p:nvSpPr>
        <p:spPr>
          <a:xfrm>
            <a:off x="457200" y="1082078"/>
            <a:ext cx="8229600" cy="1127722"/>
          </a:xfrm>
        </p:spPr>
        <p:txBody>
          <a:bodyPr>
            <a:normAutofit/>
          </a:bodyPr>
          <a:lstStyle/>
          <a:p>
            <a:r>
              <a:rPr sz="2800"/>
              <a:t>Reject the null hypothesis.</a:t>
            </a:r>
          </a:p>
          <a:p>
            <a:r>
              <a:rPr sz="2800"/>
              <a:t>Fail to reject the null hypothesis.</a:t>
            </a:r>
          </a:p>
          <a:p>
            <a:endParaRPr sz="28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11.1.2: Hypothesis Test for Two Population Means (Two-Tailed,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12</a:t>
            </a:r>
            <a:endParaRPr sz="2400" dirty="0"/>
          </a:p>
        </p:txBody>
      </p:sp>
      <p:sp>
        <p:nvSpPr>
          <p:cNvPr id="3" name="Text Placeholder 2"/>
          <p:cNvSpPr>
            <a:spLocks noGrp="1"/>
          </p:cNvSpPr>
          <p:nvPr>
            <p:ph type="body" sz="quarter" idx="10"/>
          </p:nvPr>
        </p:nvSpPr>
        <p:spPr/>
        <p:txBody>
          <a:bodyPr>
            <a:normAutofit/>
          </a:bodyPr>
          <a:lstStyle/>
          <a:p>
            <a:pPr>
              <a:defRPr sz="2800" b="1"/>
            </a:pPr>
            <a:r>
              <a:rPr sz="2800" dirty="0"/>
              <a:t>Method 2: </a:t>
            </a:r>
            <a:r>
              <a:rPr lang="en-US" sz="2800" i="1" dirty="0"/>
              <a:t>p</a:t>
            </a:r>
            <a:r>
              <a:rPr sz="2800" dirty="0"/>
              <a:t>-Values</a:t>
            </a:r>
          </a:p>
          <a:p>
            <a:pPr>
              <a:defRPr sz="2800"/>
            </a:pPr>
            <a:r>
              <a:rPr sz="2800" dirty="0"/>
              <a:t>Because this is a two-tailed test, the </a:t>
            </a:r>
            <a:r>
              <a:rPr lang="en-US" sz="2800" i="1" dirty="0"/>
              <a:t>p</a:t>
            </a:r>
            <a:r>
              <a:rPr sz="2800" dirty="0"/>
              <a:t>-value for this test statistic is the probability of obtaining a test statistic that is either less than or equal to</a:t>
            </a:r>
          </a:p>
        </p:txBody>
      </p:sp>
      <p:pic>
        <p:nvPicPr>
          <p:cNvPr id="5" name="Picture 4" descr="z sub 1 equals negative 0.82.">
            <a:extLst>
              <a:ext uri="{FF2B5EF4-FFF2-40B4-BE49-F238E27FC236}">
                <a16:creationId xmlns:a16="http://schemas.microsoft.com/office/drawing/2014/main" id="{0D60275B-DE9D-9FE6-79AD-7AF1079B1A1F}"/>
              </a:ext>
            </a:extLst>
          </p:cNvPr>
          <p:cNvPicPr>
            <a:picLocks noChangeAspect="1"/>
          </p:cNvPicPr>
          <p:nvPr/>
        </p:nvPicPr>
        <p:blipFill>
          <a:blip r:embed="rId2"/>
          <a:stretch>
            <a:fillRect/>
          </a:stretch>
        </p:blipFill>
        <p:spPr>
          <a:xfrm>
            <a:off x="6619805" y="2397271"/>
            <a:ext cx="1533596" cy="552094"/>
          </a:xfrm>
          <a:prstGeom prst="rect">
            <a:avLst/>
          </a:prstGeom>
        </p:spPr>
      </p:pic>
      <p:sp>
        <p:nvSpPr>
          <p:cNvPr id="13" name="TextBox 12">
            <a:extLst>
              <a:ext uri="{FF2B5EF4-FFF2-40B4-BE49-F238E27FC236}">
                <a16:creationId xmlns:a16="http://schemas.microsoft.com/office/drawing/2014/main" id="{A9F8974A-52E5-ADA8-1477-A17DC6864CC8}"/>
              </a:ext>
            </a:extLst>
          </p:cNvPr>
          <p:cNvSpPr txBox="1"/>
          <p:nvPr/>
        </p:nvSpPr>
        <p:spPr>
          <a:xfrm>
            <a:off x="457200" y="2855904"/>
            <a:ext cx="4114800" cy="523220"/>
          </a:xfrm>
          <a:prstGeom prst="rect">
            <a:avLst/>
          </a:prstGeom>
          <a:noFill/>
        </p:spPr>
        <p:txBody>
          <a:bodyPr wrap="square">
            <a:spAutoFit/>
          </a:bodyPr>
          <a:lstStyle/>
          <a:p>
            <a:r>
              <a:rPr lang="en-IN" sz="2800" dirty="0"/>
              <a:t>or greater than or equal to</a:t>
            </a:r>
          </a:p>
        </p:txBody>
      </p:sp>
      <p:pic>
        <p:nvPicPr>
          <p:cNvPr id="21" name="Picture 20" descr="z sub 2 equals 0.82">
            <a:extLst>
              <a:ext uri="{FF2B5EF4-FFF2-40B4-BE49-F238E27FC236}">
                <a16:creationId xmlns:a16="http://schemas.microsoft.com/office/drawing/2014/main" id="{4DFB0807-0129-040A-2E50-0F2556BE26F1}"/>
              </a:ext>
            </a:extLst>
          </p:cNvPr>
          <p:cNvPicPr>
            <a:picLocks noChangeAspect="1"/>
          </p:cNvPicPr>
          <p:nvPr/>
        </p:nvPicPr>
        <p:blipFill>
          <a:blip r:embed="rId3"/>
          <a:stretch>
            <a:fillRect/>
          </a:stretch>
        </p:blipFill>
        <p:spPr>
          <a:xfrm>
            <a:off x="4419600" y="2914148"/>
            <a:ext cx="1366797" cy="519768"/>
          </a:xfrm>
          <a:prstGeom prst="rect">
            <a:avLst/>
          </a:prstGeom>
        </p:spPr>
      </p:pic>
      <p:sp>
        <p:nvSpPr>
          <p:cNvPr id="19" name="TextBox 18">
            <a:extLst>
              <a:ext uri="{FF2B5EF4-FFF2-40B4-BE49-F238E27FC236}">
                <a16:creationId xmlns:a16="http://schemas.microsoft.com/office/drawing/2014/main" id="{24523583-7D6F-5B07-AAFC-5405F3D0F41B}"/>
              </a:ext>
            </a:extLst>
          </p:cNvPr>
          <p:cNvSpPr txBox="1"/>
          <p:nvPr/>
        </p:nvSpPr>
        <p:spPr>
          <a:xfrm>
            <a:off x="5753100" y="2882639"/>
            <a:ext cx="2628900" cy="523220"/>
          </a:xfrm>
          <a:prstGeom prst="rect">
            <a:avLst/>
          </a:prstGeom>
          <a:noFill/>
        </p:spPr>
        <p:txBody>
          <a:bodyPr wrap="square">
            <a:spAutoFit/>
          </a:bodyPr>
          <a:lstStyle/>
          <a:p>
            <a:r>
              <a:rPr lang="en-IN" sz="2800" dirty="0"/>
              <a:t>which is written</a:t>
            </a:r>
          </a:p>
        </p:txBody>
      </p:sp>
      <p:sp>
        <p:nvSpPr>
          <p:cNvPr id="23" name="TextBox 22">
            <a:extLst>
              <a:ext uri="{FF2B5EF4-FFF2-40B4-BE49-F238E27FC236}">
                <a16:creationId xmlns:a16="http://schemas.microsoft.com/office/drawing/2014/main" id="{DD326214-C237-1137-5646-1668A20CA3F4}"/>
              </a:ext>
            </a:extLst>
          </p:cNvPr>
          <p:cNvSpPr txBox="1"/>
          <p:nvPr/>
        </p:nvSpPr>
        <p:spPr>
          <a:xfrm>
            <a:off x="427089" y="3286780"/>
            <a:ext cx="3124200" cy="523220"/>
          </a:xfrm>
          <a:prstGeom prst="rect">
            <a:avLst/>
          </a:prstGeom>
          <a:noFill/>
        </p:spPr>
        <p:txBody>
          <a:bodyPr wrap="square">
            <a:spAutoFit/>
          </a:bodyPr>
          <a:lstStyle/>
          <a:p>
            <a:r>
              <a:rPr lang="en-IN" sz="2800" dirty="0"/>
              <a:t>mathematically as</a:t>
            </a:r>
          </a:p>
        </p:txBody>
      </p:sp>
      <p:pic>
        <p:nvPicPr>
          <p:cNvPr id="17" name="Picture 16" descr="p value equals P of the absolute value of z is greater than or equal to 0.82.">
            <a:extLst>
              <a:ext uri="{FF2B5EF4-FFF2-40B4-BE49-F238E27FC236}">
                <a16:creationId xmlns:a16="http://schemas.microsoft.com/office/drawing/2014/main" id="{1C6ABDE1-7AF6-3312-06B9-04296E4D71B9}"/>
              </a:ext>
            </a:extLst>
          </p:cNvPr>
          <p:cNvPicPr>
            <a:picLocks noChangeAspect="1"/>
          </p:cNvPicPr>
          <p:nvPr/>
        </p:nvPicPr>
        <p:blipFill>
          <a:blip r:embed="rId4"/>
          <a:stretch>
            <a:fillRect/>
          </a:stretch>
        </p:blipFill>
        <p:spPr>
          <a:xfrm>
            <a:off x="3106994" y="3332957"/>
            <a:ext cx="3293806" cy="459601"/>
          </a:xfrm>
          <a:prstGeom prst="rect">
            <a:avLst/>
          </a:prstGeom>
        </p:spPr>
      </p:pic>
      <p:sp>
        <p:nvSpPr>
          <p:cNvPr id="7" name="TextBox 6">
            <a:extLst>
              <a:ext uri="{FF2B5EF4-FFF2-40B4-BE49-F238E27FC236}">
                <a16:creationId xmlns:a16="http://schemas.microsoft.com/office/drawing/2014/main" id="{179120F0-12B3-6F32-6977-DF89C6CF565A}"/>
              </a:ext>
            </a:extLst>
          </p:cNvPr>
          <p:cNvSpPr txBox="1"/>
          <p:nvPr/>
        </p:nvSpPr>
        <p:spPr>
          <a:xfrm>
            <a:off x="457200" y="3770304"/>
            <a:ext cx="7924800" cy="954107"/>
          </a:xfrm>
          <a:prstGeom prst="rect">
            <a:avLst/>
          </a:prstGeom>
          <a:noFill/>
        </p:spPr>
        <p:txBody>
          <a:bodyPr wrap="square">
            <a:spAutoFit/>
          </a:bodyPr>
          <a:lstStyle/>
          <a:p>
            <a:r>
              <a:rPr lang="en-US" sz="2800" dirty="0"/>
              <a:t>Two different methods for determining the </a:t>
            </a:r>
            <a:r>
              <a:rPr lang="en-US" sz="2800" i="1" dirty="0"/>
              <a:t>p</a:t>
            </a:r>
            <a:r>
              <a:rPr lang="en-US" sz="2800" dirty="0"/>
              <a:t>-value are shown.</a:t>
            </a:r>
            <a:endParaRPr lang="en-IN" sz="28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11.1.2: Hypothesis Test for Two Population Means (Two-Tailed,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13</a:t>
            </a:r>
            <a:endParaRPr sz="2400" dirty="0"/>
          </a:p>
        </p:txBody>
      </p:sp>
      <p:sp>
        <p:nvSpPr>
          <p:cNvPr id="3" name="Text Placeholder 2"/>
          <p:cNvSpPr>
            <a:spLocks noGrp="1"/>
          </p:cNvSpPr>
          <p:nvPr>
            <p:ph type="body" sz="quarter" idx="10"/>
          </p:nvPr>
        </p:nvSpPr>
        <p:spPr/>
        <p:txBody>
          <a:bodyPr>
            <a:normAutofit/>
          </a:bodyPr>
          <a:lstStyle/>
          <a:p>
            <a:pPr>
              <a:defRPr b="1"/>
            </a:pPr>
            <a:r>
              <a:rPr lang="en-IN" sz="2800" dirty="0"/>
              <a:t>Tables:</a:t>
            </a:r>
          </a:p>
          <a:p>
            <a:pPr>
              <a:defRPr sz="2800"/>
            </a:pPr>
            <a:r>
              <a:rPr lang="en-IN" sz="2800" dirty="0"/>
              <a:t>The </a:t>
            </a:r>
            <a:r>
              <a:rPr lang="en-IN" sz="2800" i="1" dirty="0"/>
              <a:t>p</a:t>
            </a:r>
            <a:r>
              <a:rPr lang="en-IN" sz="2800" dirty="0"/>
              <a:t>-value is equivalent to the sum of the areas under the standard normal curve to the left of</a:t>
            </a:r>
            <a:endParaRPr sz="2800" dirty="0"/>
          </a:p>
        </p:txBody>
      </p:sp>
      <p:pic>
        <p:nvPicPr>
          <p:cNvPr id="7" name="Picture 6" descr="z sub 1 equals negative 0.82">
            <a:extLst>
              <a:ext uri="{FF2B5EF4-FFF2-40B4-BE49-F238E27FC236}">
                <a16:creationId xmlns:a16="http://schemas.microsoft.com/office/drawing/2014/main" id="{4C0A3282-638C-33DB-709D-5296A56D645D}"/>
              </a:ext>
            </a:extLst>
          </p:cNvPr>
          <p:cNvPicPr>
            <a:picLocks noChangeAspect="1"/>
          </p:cNvPicPr>
          <p:nvPr/>
        </p:nvPicPr>
        <p:blipFill>
          <a:blip r:embed="rId2"/>
          <a:stretch>
            <a:fillRect/>
          </a:stretch>
        </p:blipFill>
        <p:spPr>
          <a:xfrm>
            <a:off x="6324600" y="1953904"/>
            <a:ext cx="1500051" cy="540018"/>
          </a:xfrm>
          <a:prstGeom prst="rect">
            <a:avLst/>
          </a:prstGeom>
        </p:spPr>
      </p:pic>
      <p:sp>
        <p:nvSpPr>
          <p:cNvPr id="11" name="TextBox 10">
            <a:extLst>
              <a:ext uri="{FF2B5EF4-FFF2-40B4-BE49-F238E27FC236}">
                <a16:creationId xmlns:a16="http://schemas.microsoft.com/office/drawing/2014/main" id="{32D5B206-434C-0BAF-1935-EFA57209B9D5}"/>
              </a:ext>
            </a:extLst>
          </p:cNvPr>
          <p:cNvSpPr txBox="1"/>
          <p:nvPr/>
        </p:nvSpPr>
        <p:spPr>
          <a:xfrm>
            <a:off x="442452" y="2350294"/>
            <a:ext cx="2986548" cy="523220"/>
          </a:xfrm>
          <a:prstGeom prst="rect">
            <a:avLst/>
          </a:prstGeom>
          <a:noFill/>
        </p:spPr>
        <p:txBody>
          <a:bodyPr wrap="square">
            <a:spAutoFit/>
          </a:bodyPr>
          <a:lstStyle/>
          <a:p>
            <a:pPr>
              <a:defRPr sz="2800"/>
            </a:pPr>
            <a:r>
              <a:rPr lang="en-IN" sz="2800" dirty="0"/>
              <a:t>and to the right of</a:t>
            </a:r>
          </a:p>
        </p:txBody>
      </p:sp>
      <p:pic>
        <p:nvPicPr>
          <p:cNvPr id="5" name="Picture 4" descr="z sub 2 equals 0.82">
            <a:extLst>
              <a:ext uri="{FF2B5EF4-FFF2-40B4-BE49-F238E27FC236}">
                <a16:creationId xmlns:a16="http://schemas.microsoft.com/office/drawing/2014/main" id="{C8F0AF5E-F777-5216-3F17-E5D09FF97175}"/>
              </a:ext>
            </a:extLst>
          </p:cNvPr>
          <p:cNvPicPr>
            <a:picLocks noChangeAspect="1"/>
          </p:cNvPicPr>
          <p:nvPr/>
        </p:nvPicPr>
        <p:blipFill>
          <a:blip r:embed="rId3"/>
          <a:stretch>
            <a:fillRect/>
          </a:stretch>
        </p:blipFill>
        <p:spPr>
          <a:xfrm>
            <a:off x="3273043" y="2401866"/>
            <a:ext cx="1240257" cy="471647"/>
          </a:xfrm>
          <a:prstGeom prst="rect">
            <a:avLst/>
          </a:prstGeom>
        </p:spPr>
      </p:pic>
      <p:sp>
        <p:nvSpPr>
          <p:cNvPr id="15" name="TextBox 14">
            <a:extLst>
              <a:ext uri="{FF2B5EF4-FFF2-40B4-BE49-F238E27FC236}">
                <a16:creationId xmlns:a16="http://schemas.microsoft.com/office/drawing/2014/main" id="{A0A351C8-3B8D-43C4-9148-17254DFBF833}"/>
              </a:ext>
            </a:extLst>
          </p:cNvPr>
          <p:cNvSpPr txBox="1"/>
          <p:nvPr/>
        </p:nvSpPr>
        <p:spPr>
          <a:xfrm>
            <a:off x="4457700" y="2362200"/>
            <a:ext cx="3619500" cy="523220"/>
          </a:xfrm>
          <a:prstGeom prst="rect">
            <a:avLst/>
          </a:prstGeom>
          <a:noFill/>
        </p:spPr>
        <p:txBody>
          <a:bodyPr wrap="square">
            <a:spAutoFit/>
          </a:bodyPr>
          <a:lstStyle/>
          <a:p>
            <a:r>
              <a:rPr lang="en-IN" sz="2800" dirty="0"/>
              <a:t>The symmetry of the</a:t>
            </a:r>
          </a:p>
        </p:txBody>
      </p:sp>
      <p:sp>
        <p:nvSpPr>
          <p:cNvPr id="13" name="TextBox 12">
            <a:extLst>
              <a:ext uri="{FF2B5EF4-FFF2-40B4-BE49-F238E27FC236}">
                <a16:creationId xmlns:a16="http://schemas.microsoft.com/office/drawing/2014/main" id="{3521A710-3580-6EB9-DAEA-936E227D2C8E}"/>
              </a:ext>
            </a:extLst>
          </p:cNvPr>
          <p:cNvSpPr txBox="1"/>
          <p:nvPr/>
        </p:nvSpPr>
        <p:spPr>
          <a:xfrm>
            <a:off x="444910" y="2743200"/>
            <a:ext cx="8229600" cy="954107"/>
          </a:xfrm>
          <a:prstGeom prst="rect">
            <a:avLst/>
          </a:prstGeom>
          <a:noFill/>
        </p:spPr>
        <p:txBody>
          <a:bodyPr wrap="square">
            <a:spAutoFit/>
          </a:bodyPr>
          <a:lstStyle/>
          <a:p>
            <a:pPr>
              <a:defRPr sz="2800"/>
            </a:pPr>
            <a:r>
              <a:rPr lang="en-IN" sz="2800" dirty="0"/>
              <a:t>curve allows us to look up the area to the left of </a:t>
            </a:r>
            <a:br>
              <a:rPr lang="en-IN" sz="2800" dirty="0"/>
            </a:br>
            <a:r>
              <a:rPr lang="en-IN" sz="2800" i="1" dirty="0"/>
              <a:t>z</a:t>
            </a:r>
            <a:r>
              <a:rPr lang="en-IN" sz="2800" dirty="0"/>
              <a:t> = </a:t>
            </a:r>
            <a:r>
              <a:rPr lang="en-IN" sz="2800" dirty="0">
                <a:latin typeface="Calibri" panose="020F0502020204030204" pitchFamily="34" charset="0"/>
                <a:ea typeface="Calibri" panose="020F0502020204030204" pitchFamily="34" charset="0"/>
                <a:cs typeface="Calibri" panose="020F0502020204030204" pitchFamily="34" charset="0"/>
              </a:rPr>
              <a:t>−0</a:t>
            </a:r>
            <a:r>
              <a:rPr lang="en-IN" sz="2800" dirty="0"/>
              <a:t>.82 and double it. Hence, we have </a:t>
            </a:r>
            <a:endParaRPr lang="ar-AE" sz="2800" dirty="0"/>
          </a:p>
        </p:txBody>
      </p:sp>
      <p:pic>
        <p:nvPicPr>
          <p:cNvPr id="9" name="Picture 8" descr="p equals 2 times open parenthesis 0.2061 close parenthesis equals 0.4122.">
            <a:extLst>
              <a:ext uri="{FF2B5EF4-FFF2-40B4-BE49-F238E27FC236}">
                <a16:creationId xmlns:a16="http://schemas.microsoft.com/office/drawing/2014/main" id="{7B9173F9-775C-05A6-5695-08F6A7E60A64}"/>
              </a:ext>
            </a:extLst>
          </p:cNvPr>
          <p:cNvPicPr>
            <a:picLocks noChangeAspect="1"/>
          </p:cNvPicPr>
          <p:nvPr/>
        </p:nvPicPr>
        <p:blipFill>
          <a:blip r:embed="rId4"/>
          <a:stretch>
            <a:fillRect/>
          </a:stretch>
        </p:blipFill>
        <p:spPr>
          <a:xfrm>
            <a:off x="474406" y="3697307"/>
            <a:ext cx="3217015" cy="548785"/>
          </a:xfrm>
          <a:prstGeom prst="rect">
            <a:avLst/>
          </a:prstGeom>
        </p:spPr>
      </p:pic>
      <p:sp>
        <p:nvSpPr>
          <p:cNvPr id="6" name="TextBox 5">
            <a:extLst>
              <a:ext uri="{FF2B5EF4-FFF2-40B4-BE49-F238E27FC236}">
                <a16:creationId xmlns:a16="http://schemas.microsoft.com/office/drawing/2014/main" id="{324F2F17-154F-AB3C-01D1-A9FD56876FB2}"/>
              </a:ext>
            </a:extLst>
          </p:cNvPr>
          <p:cNvSpPr txBox="1"/>
          <p:nvPr/>
        </p:nvSpPr>
        <p:spPr>
          <a:xfrm>
            <a:off x="457200" y="4128195"/>
            <a:ext cx="8305800" cy="1384995"/>
          </a:xfrm>
          <a:prstGeom prst="rect">
            <a:avLst/>
          </a:prstGeom>
          <a:noFill/>
        </p:spPr>
        <p:txBody>
          <a:bodyPr wrap="square">
            <a:spAutoFit/>
          </a:bodyPr>
          <a:lstStyle/>
          <a:p>
            <a:pPr>
              <a:defRPr sz="2800"/>
            </a:pPr>
            <a:r>
              <a:rPr lang="en-IN" sz="2800" dirty="0"/>
              <a:t>The level of confidence we are using is </a:t>
            </a:r>
            <a:r>
              <a:rPr lang="en-IN" sz="2800" dirty="0">
                <a:latin typeface="Cambria Math"/>
              </a:rPr>
              <a:t>0.90</a:t>
            </a:r>
            <a:r>
              <a:rPr lang="en-IN" sz="2800" dirty="0"/>
              <a:t>. So our level of significance is </a:t>
            </a:r>
            <a:r>
              <a:rPr lang="el-GR" sz="2800" i="1" dirty="0">
                <a:latin typeface="Calibri" panose="020F0502020204030204" pitchFamily="34" charset="0"/>
                <a:ea typeface="Calibri" panose="020F0502020204030204" pitchFamily="34" charset="0"/>
                <a:cs typeface="Calibri" panose="020F0502020204030204" pitchFamily="34" charset="0"/>
              </a:rPr>
              <a:t>μ</a:t>
            </a:r>
            <a:r>
              <a:rPr lang="en-US" sz="2800" dirty="0"/>
              <a:t> = 0.10</a:t>
            </a:r>
            <a:r>
              <a:rPr lang="el-GR" sz="2800" dirty="0"/>
              <a:t>. </a:t>
            </a:r>
            <a:r>
              <a:rPr lang="en-IN" sz="2800" dirty="0"/>
              <a:t>Therefore, since 0.4122 &gt; 0.10, we must fail to reject the null hypothesis.</a:t>
            </a:r>
          </a:p>
        </p:txBody>
      </p:sp>
    </p:spTree>
    <p:extLst>
      <p:ext uri="{BB962C8B-B14F-4D97-AF65-F5344CB8AC3E}">
        <p14:creationId xmlns:p14="http://schemas.microsoft.com/office/powerpoint/2010/main" val="8246686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11.1.2: Hypothesis Test for Two Population Means (Two-Tailed,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14</a:t>
            </a:r>
            <a:endParaRPr sz="2400" dirty="0"/>
          </a:p>
        </p:txBody>
      </p:sp>
      <p:pic>
        <p:nvPicPr>
          <p:cNvPr id="5" name="Content Placeholder 4" descr="Standard normal curve with two critical values, negative 0.82 and 0.82. The area under the curve to the left of   negative 0.82 and the area under the curve to the right of 0.82 are both shaded. Each side corresponds to p value divided by 2 equals 0.2061.">
            <a:extLst>
              <a:ext uri="{FF2B5EF4-FFF2-40B4-BE49-F238E27FC236}">
                <a16:creationId xmlns:a16="http://schemas.microsoft.com/office/drawing/2014/main" id="{1914EEA1-7D12-4DB8-B4F8-BE2082B3E5EF}"/>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52625" y="1959769"/>
            <a:ext cx="5238750" cy="3095625"/>
          </a:xfr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11.1.2: Hypothesis Test for Two Population Means (Two-Tailed,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15</a:t>
            </a:r>
            <a:endParaRPr sz="2400" dirty="0"/>
          </a:p>
        </p:txBody>
      </p:sp>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The </a:t>
            </a:r>
            <a:r>
              <a:rPr lang="en-US" sz="2800" i="1" dirty="0"/>
              <a:t>p</a:t>
            </a:r>
            <a:r>
              <a:rPr sz="2800" dirty="0"/>
              <a:t>-value, </a:t>
            </a:r>
            <a:r>
              <a:rPr lang="en-US" sz="2800" i="1" dirty="0"/>
              <a:t>p</a:t>
            </a:r>
            <a:r>
              <a:rPr lang="en-US" sz="2800" dirty="0"/>
              <a:t> = 0.4139</a:t>
            </a:r>
            <a:r>
              <a:rPr sz="2800" dirty="0"/>
              <a:t> rounded to four decimals, was provided as part of the output, as shown Step 3. Since </a:t>
            </a:r>
            <a:r>
              <a:rPr lang="en-US" sz="2800" dirty="0"/>
              <a:t>0.4139 &gt; 0.10</a:t>
            </a:r>
            <a:r>
              <a:rPr sz="2800" dirty="0"/>
              <a:t>, the conclusion is to fail to reject the null hypothesis.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sz="3200" baseline="-25000" dirty="0"/>
              <a:t>3</a:t>
            </a:r>
            <a:endParaRPr dirty="0"/>
          </a:p>
        </p:txBody>
      </p:sp>
      <p:sp>
        <p:nvSpPr>
          <p:cNvPr id="3" name="Text Placeholder 2"/>
          <p:cNvSpPr>
            <a:spLocks noGrp="1"/>
          </p:cNvSpPr>
          <p:nvPr>
            <p:ph type="body" sz="quarter" idx="10"/>
          </p:nvPr>
        </p:nvSpPr>
        <p:spPr>
          <a:xfrm>
            <a:off x="457200" y="1066800"/>
            <a:ext cx="8229600" cy="1432522"/>
          </a:xfrm>
        </p:spPr>
        <p:txBody>
          <a:bodyPr>
            <a:normAutofit/>
          </a:bodyPr>
          <a:lstStyle/>
          <a:p>
            <a:r>
              <a:rPr lang="en-US" sz="2800" i="1" dirty="0"/>
              <a:t>P</a:t>
            </a:r>
            <a:r>
              <a:rPr sz="2800" dirty="0"/>
              <a:t>-values calculated using statistical tables might differ slightly from those calculated with technology due to intermediate rounding.</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11.1.2: Hypothesis Test for Two Population Means (Two-Tailed,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16</a:t>
            </a:r>
            <a:endParaRPr sz="2400" dirty="0"/>
          </a:p>
        </p:txBody>
      </p:sp>
      <p:sp>
        <p:nvSpPr>
          <p:cNvPr id="3" name="Text Placeholder 2"/>
          <p:cNvSpPr>
            <a:spLocks noGrp="1"/>
          </p:cNvSpPr>
          <p:nvPr>
            <p:ph type="body" sz="quarter" idx="10"/>
          </p:nvPr>
        </p:nvSpPr>
        <p:spPr/>
        <p:txBody>
          <a:bodyPr>
            <a:normAutofit/>
          </a:bodyPr>
          <a:lstStyle/>
          <a:p>
            <a:r>
              <a:rPr sz="2800" b="1" dirty="0"/>
              <a:t>Interpretation:</a:t>
            </a:r>
            <a:r>
              <a:rPr sz="2800" dirty="0"/>
              <a:t> Failing to reject the null hypothesis indicates that there is not sufficient evidence at the 0.10 level of significance to say that the mean numbers of hours per week spent exercising by students at the two universities are unequal.</a:t>
            </a:r>
          </a:p>
          <a:p>
            <a:r>
              <a:rPr sz="2800" dirty="0"/>
              <a:t>Thus, we cannot conclude that there is a difference in the average fitness levels of the students at the two universities.</a:t>
            </a:r>
          </a:p>
        </p:txBody>
      </p:sp>
    </p:spTree>
    <p:extLst>
      <p:ext uri="{BB962C8B-B14F-4D97-AF65-F5344CB8AC3E}">
        <p14:creationId xmlns:p14="http://schemas.microsoft.com/office/powerpoint/2010/main" val="17187663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sz="3200" baseline="-25000" dirty="0"/>
              <a:t>2</a:t>
            </a:r>
            <a:endParaRPr dirty="0"/>
          </a:p>
        </p:txBody>
      </p:sp>
      <p:sp>
        <p:nvSpPr>
          <p:cNvPr id="3" name="Text Placeholder 2"/>
          <p:cNvSpPr>
            <a:spLocks noGrp="1"/>
          </p:cNvSpPr>
          <p:nvPr>
            <p:ph type="body" sz="quarter" idx="10"/>
          </p:nvPr>
        </p:nvSpPr>
        <p:spPr>
          <a:xfrm>
            <a:off x="457200" y="1082078"/>
            <a:ext cx="8229600" cy="2651722"/>
          </a:xfrm>
        </p:spPr>
        <p:txBody>
          <a:bodyPr>
            <a:noAutofit/>
          </a:bodyPr>
          <a:lstStyle/>
          <a:p>
            <a:pPr>
              <a:defRPr sz="2800"/>
            </a:pPr>
            <a:r>
              <a:rPr dirty="0"/>
              <a:t>For further instructions on performing a hypothesis test for two population mean with </a:t>
            </a:r>
            <a:r>
              <a:rPr lang="el-GR" i="1" dirty="0">
                <a:latin typeface="Calibri" panose="020F0502020204030204" pitchFamily="34" charset="0"/>
                <a:ea typeface="Calibri" panose="020F0502020204030204" pitchFamily="34" charset="0"/>
                <a:cs typeface="Calibri" panose="020F0502020204030204" pitchFamily="34" charset="0"/>
              </a:rPr>
              <a:t>σ </a:t>
            </a:r>
            <a:r>
              <a:rPr dirty="0"/>
              <a:t>known using a TI-83/84 Plus calculator or other technology, please visit stat.hawkeslearning.com and see </a:t>
            </a:r>
            <a:r>
              <a:rPr b="1" dirty="0"/>
              <a:t>Technology Instructions </a:t>
            </a:r>
            <a:r>
              <a:rPr lang="en-US" b="1" dirty="0"/>
              <a:t>→</a:t>
            </a:r>
            <a:r>
              <a:rPr b="1" dirty="0"/>
              <a:t> Hypothesis Testing </a:t>
            </a:r>
            <a:r>
              <a:rPr lang="en-US" b="1" dirty="0"/>
              <a:t>→</a:t>
            </a:r>
            <a:r>
              <a:rPr b="1" dirty="0"/>
              <a:t> Two Sample </a:t>
            </a:r>
            <a:br>
              <a:rPr lang="en-US" b="1" dirty="0"/>
            </a:br>
            <a:r>
              <a:rPr b="1" i="1" dirty="0"/>
              <a:t>z</a:t>
            </a:r>
            <a:r>
              <a:rPr b="1" dirty="0"/>
              <a:t>-Test</a:t>
            </a:r>
            <a:r>
              <a:rPr dirty="0"/>
              <a: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800" dirty="0"/>
              <a:t>Example 11.1.3: Hypothesis Test for Two Population Means (Right-Tailed,</a:t>
            </a:r>
            <a:r>
              <a:rPr lang="el-GR" sz="2800" i="1" dirty="0">
                <a:latin typeface="Calibri" panose="020F0502020204030204" pitchFamily="34" charset="0"/>
                <a:ea typeface="Calibri" panose="020F0502020204030204" pitchFamily="34" charset="0"/>
                <a:cs typeface="Calibri" panose="020F0502020204030204" pitchFamily="34" charset="0"/>
              </a:rPr>
              <a:t> σ </a:t>
            </a:r>
            <a:r>
              <a:rPr sz="2800" dirty="0"/>
              <a:t>Known, Independent Samples)</a:t>
            </a:r>
            <a:r>
              <a:rPr lang="en-US" sz="2800" baseline="-25000" dirty="0"/>
              <a:t>1</a:t>
            </a:r>
            <a:endParaRPr sz="2800" baseline="-25000" dirty="0"/>
          </a:p>
        </p:txBody>
      </p:sp>
      <p:sp>
        <p:nvSpPr>
          <p:cNvPr id="3" name="Text Placeholder 2"/>
          <p:cNvSpPr>
            <a:spLocks noGrp="1"/>
          </p:cNvSpPr>
          <p:nvPr>
            <p:ph type="body" sz="quarter" idx="10"/>
          </p:nvPr>
        </p:nvSpPr>
        <p:spPr/>
        <p:txBody>
          <a:bodyPr>
            <a:normAutofit fontScale="92500" lnSpcReduction="20000"/>
          </a:bodyPr>
          <a:lstStyle/>
          <a:p>
            <a:r>
              <a:rPr sz="2800" dirty="0"/>
              <a:t>A drug manufacturer claims that its new cholesterol drug, when used together with a healthy diet and exercise plan, lowers a patient's total cholesterol level by over 20 points more than simply changing a patient's diet and exercise regimen. To test the claim, a sample of 55 patients with high cholesterol is chosen at random from a cardiologist's list of patients to take the drug in addition to changing their diet and exercise plans. Over the course of three months, this group lowers its total cholesterol level by a mean of 44.7 points. The population standard deviation for this group is known to be 6.8 points. Another 55 patients with high cholesterol level by a mean of 23.1 points. The population standard deviation for this group is known to be 5.3 points. Test the drug manufacturer's claim using a 0.01 level of significance.</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US" sz="2400" dirty="0"/>
              <a:t>Example 11.1.3: Hypothesis Test for Two Population Means (Right-Tailed,</a:t>
            </a:r>
            <a:r>
              <a:rPr lang="en-US"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lang="en-US" sz="2400" dirty="0"/>
              <a:t>Known, Independent Samples)</a:t>
            </a:r>
            <a:r>
              <a:rPr lang="en-US" sz="2400" baseline="-25000" dirty="0"/>
              <a:t>2</a:t>
            </a:r>
            <a:endParaRPr sz="2400" dirty="0"/>
          </a:p>
        </p:txBody>
      </p:sp>
      <p:sp>
        <p:nvSpPr>
          <p:cNvPr id="3" name="Text Placeholder 2"/>
          <p:cNvSpPr>
            <a:spLocks noGrp="1"/>
          </p:cNvSpPr>
          <p:nvPr>
            <p:ph type="body" sz="quarter" idx="10"/>
          </p:nvPr>
        </p:nvSpPr>
        <p:spPr/>
        <p:txBody>
          <a:bodyPr>
            <a:normAutofit/>
          </a:bodyPr>
          <a:lstStyle/>
          <a:p>
            <a:r>
              <a:rPr sz="2600" b="1" dirty="0"/>
              <a:t>Solution</a:t>
            </a:r>
          </a:p>
          <a:p>
            <a:pPr>
              <a:defRPr b="1"/>
            </a:pPr>
            <a:r>
              <a:rPr sz="2600" dirty="0"/>
              <a:t>Step 1: State the null and alternative hypotheses.</a:t>
            </a:r>
          </a:p>
          <a:p>
            <a:pPr>
              <a:defRPr sz="2800"/>
            </a:pPr>
            <a:r>
              <a:rPr sz="2600" dirty="0"/>
              <a:t>First, let Population 1 be patients who take the drug and Population 2 be patients who do not take the drug. The manufacturer's claim is that its drug lowers cholesterol by over 20 points more than diet and exercise alone. Notice that the two means being tested represent the amounts by which the patients' total cholesterol levels are lowered. Hence, for each population, </a:t>
            </a:r>
            <a:r>
              <a:rPr lang="el-GR" sz="2600" i="1" dirty="0">
                <a:ea typeface="Calibri" panose="020F0502020204030204" pitchFamily="34" charset="0"/>
                <a:cs typeface="Calibri" panose="020F0502020204030204" pitchFamily="34" charset="0"/>
              </a:rPr>
              <a:t>μ </a:t>
            </a:r>
            <a:r>
              <a:rPr sz="2600" dirty="0"/>
              <a:t>refers to the mean number of cholesterol points lost. Written mathematically, the claim is</a:t>
            </a:r>
          </a:p>
        </p:txBody>
      </p:sp>
      <p:pic>
        <p:nvPicPr>
          <p:cNvPr id="10" name="Picture 9" descr="mu sub 1 less than mu sub 2 plus 20">
            <a:extLst>
              <a:ext uri="{FF2B5EF4-FFF2-40B4-BE49-F238E27FC236}">
                <a16:creationId xmlns:a16="http://schemas.microsoft.com/office/drawing/2014/main" id="{D5259997-3AFE-0854-ACF9-51D5807621C1}"/>
              </a:ext>
            </a:extLst>
          </p:cNvPr>
          <p:cNvPicPr>
            <a:picLocks noChangeAspect="1"/>
          </p:cNvPicPr>
          <p:nvPr/>
        </p:nvPicPr>
        <p:blipFill>
          <a:blip r:embed="rId2"/>
          <a:stretch>
            <a:fillRect/>
          </a:stretch>
        </p:blipFill>
        <p:spPr>
          <a:xfrm>
            <a:off x="457200" y="5181600"/>
            <a:ext cx="1557866" cy="457200"/>
          </a:xfrm>
          <a:prstGeom prst="rect">
            <a:avLst/>
          </a:prstGeo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DAC8C-E330-A99B-5A8D-3C94A2CB92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948F8A-A200-4579-60EF-83C0E5FE63FC}"/>
              </a:ext>
            </a:extLst>
          </p:cNvPr>
          <p:cNvSpPr>
            <a:spLocks noGrp="1"/>
          </p:cNvSpPr>
          <p:nvPr>
            <p:ph type="title"/>
          </p:nvPr>
        </p:nvSpPr>
        <p:spPr/>
        <p:txBody>
          <a:bodyPr>
            <a:noAutofit/>
          </a:bodyPr>
          <a:lstStyle/>
          <a:p>
            <a:pPr>
              <a:defRPr sz="3200"/>
            </a:pPr>
            <a:r>
              <a:rPr lang="en-US" sz="2400" dirty="0"/>
              <a:t>Example 11.1.3: Hypothesis Test for Two Population Means (Right-Tailed,</a:t>
            </a:r>
            <a:r>
              <a:rPr lang="en-US"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lang="en-US" sz="2400" dirty="0"/>
              <a:t>Known, Independent Samples)</a:t>
            </a:r>
            <a:r>
              <a:rPr lang="en-US" sz="2400" baseline="-25000" dirty="0"/>
              <a:t>3</a:t>
            </a:r>
            <a:endParaRPr sz="2400" dirty="0"/>
          </a:p>
        </p:txBody>
      </p:sp>
      <p:sp>
        <p:nvSpPr>
          <p:cNvPr id="3" name="Text Placeholder 2">
            <a:extLst>
              <a:ext uri="{FF2B5EF4-FFF2-40B4-BE49-F238E27FC236}">
                <a16:creationId xmlns:a16="http://schemas.microsoft.com/office/drawing/2014/main" id="{D7AA556B-22A9-4A54-2C33-71515F82743A}"/>
              </a:ext>
            </a:extLst>
          </p:cNvPr>
          <p:cNvSpPr>
            <a:spLocks noGrp="1"/>
          </p:cNvSpPr>
          <p:nvPr>
            <p:ph type="body" sz="quarter" idx="10"/>
          </p:nvPr>
        </p:nvSpPr>
        <p:spPr/>
        <p:txBody>
          <a:bodyPr>
            <a:normAutofit/>
          </a:bodyPr>
          <a:lstStyle/>
          <a:p>
            <a:r>
              <a:rPr lang="en-IN" sz="2600" dirty="0"/>
              <a:t>Since this is what the manufacturer hopes to gather evidence in favor of, it is the alternative hypothesis. Because we are comparing the difference in the means to a nonzero number, we will write the null and alternate hypotheses with the second method discussed at the beginning of the section. That is, we will subtract</a:t>
            </a:r>
            <a:endParaRPr sz="2200" dirty="0"/>
          </a:p>
        </p:txBody>
      </p:sp>
      <p:pic>
        <p:nvPicPr>
          <p:cNvPr id="14" name="Picture 13" descr="mu sub 2">
            <a:extLst>
              <a:ext uri="{FF2B5EF4-FFF2-40B4-BE49-F238E27FC236}">
                <a16:creationId xmlns:a16="http://schemas.microsoft.com/office/drawing/2014/main" id="{2944FF7A-E59D-E538-DA07-A8D6218EEBAF}"/>
              </a:ext>
            </a:extLst>
          </p:cNvPr>
          <p:cNvPicPr>
            <a:picLocks noChangeAspect="1"/>
          </p:cNvPicPr>
          <p:nvPr/>
        </p:nvPicPr>
        <p:blipFill>
          <a:blip r:embed="rId2"/>
          <a:stretch>
            <a:fillRect/>
          </a:stretch>
        </p:blipFill>
        <p:spPr>
          <a:xfrm>
            <a:off x="7079056" y="2991031"/>
            <a:ext cx="425161" cy="521789"/>
          </a:xfrm>
          <a:prstGeom prst="rect">
            <a:avLst/>
          </a:prstGeom>
        </p:spPr>
      </p:pic>
      <p:sp>
        <p:nvSpPr>
          <p:cNvPr id="12" name="TextBox 11">
            <a:extLst>
              <a:ext uri="{FF2B5EF4-FFF2-40B4-BE49-F238E27FC236}">
                <a16:creationId xmlns:a16="http://schemas.microsoft.com/office/drawing/2014/main" id="{0409F857-BAE0-653B-2CA5-40E2F7D07FC1}"/>
              </a:ext>
            </a:extLst>
          </p:cNvPr>
          <p:cNvSpPr txBox="1"/>
          <p:nvPr/>
        </p:nvSpPr>
        <p:spPr>
          <a:xfrm>
            <a:off x="457200" y="3429000"/>
            <a:ext cx="6172200" cy="492443"/>
          </a:xfrm>
          <a:prstGeom prst="rect">
            <a:avLst/>
          </a:prstGeom>
          <a:noFill/>
        </p:spPr>
        <p:txBody>
          <a:bodyPr wrap="square">
            <a:spAutoFit/>
          </a:bodyPr>
          <a:lstStyle/>
          <a:p>
            <a:r>
              <a:rPr lang="en-IN" sz="2600" dirty="0"/>
              <a:t>from both sides of the inequality, giving us</a:t>
            </a:r>
          </a:p>
        </p:txBody>
      </p:sp>
      <p:pic>
        <p:nvPicPr>
          <p:cNvPr id="5" name="Picture 4" descr="mu sub 1 minus mu sub 2 greater than 20.">
            <a:extLst>
              <a:ext uri="{FF2B5EF4-FFF2-40B4-BE49-F238E27FC236}">
                <a16:creationId xmlns:a16="http://schemas.microsoft.com/office/drawing/2014/main" id="{6E2526BD-B740-D769-2613-0F942F797073}"/>
              </a:ext>
            </a:extLst>
          </p:cNvPr>
          <p:cNvPicPr>
            <a:picLocks noChangeAspect="1"/>
          </p:cNvPicPr>
          <p:nvPr/>
        </p:nvPicPr>
        <p:blipFill>
          <a:blip r:embed="rId3"/>
          <a:stretch>
            <a:fillRect/>
          </a:stretch>
        </p:blipFill>
        <p:spPr>
          <a:xfrm>
            <a:off x="6324600" y="3428999"/>
            <a:ext cx="1677953" cy="492443"/>
          </a:xfrm>
          <a:prstGeom prst="rect">
            <a:avLst/>
          </a:prstGeom>
        </p:spPr>
      </p:pic>
      <p:sp>
        <p:nvSpPr>
          <p:cNvPr id="9" name="TextBox 8">
            <a:extLst>
              <a:ext uri="{FF2B5EF4-FFF2-40B4-BE49-F238E27FC236}">
                <a16:creationId xmlns:a16="http://schemas.microsoft.com/office/drawing/2014/main" id="{15DDB77D-FF5A-A6D0-9055-3A69F37E184A}"/>
              </a:ext>
            </a:extLst>
          </p:cNvPr>
          <p:cNvSpPr txBox="1"/>
          <p:nvPr/>
        </p:nvSpPr>
        <p:spPr>
          <a:xfrm>
            <a:off x="457200" y="3794221"/>
            <a:ext cx="6597361" cy="492443"/>
          </a:xfrm>
          <a:prstGeom prst="rect">
            <a:avLst/>
          </a:prstGeom>
          <a:noFill/>
        </p:spPr>
        <p:txBody>
          <a:bodyPr wrap="square">
            <a:spAutoFit/>
          </a:bodyPr>
          <a:lstStyle/>
          <a:p>
            <a:r>
              <a:rPr lang="en-IN" sz="2600" dirty="0"/>
              <a:t>Thus, the hypotheses are stated as follows.</a:t>
            </a:r>
          </a:p>
        </p:txBody>
      </p:sp>
      <p:pic>
        <p:nvPicPr>
          <p:cNvPr id="6" name="Picture 5" descr="Null hypothesis H 0: mu sub one minus mu sub two equals 20.&#10;Alternative hypothesis H a: mu sub one minus mu sub two is greater than 20.">
            <a:extLst>
              <a:ext uri="{FF2B5EF4-FFF2-40B4-BE49-F238E27FC236}">
                <a16:creationId xmlns:a16="http://schemas.microsoft.com/office/drawing/2014/main" id="{E6369B95-5C40-DAD9-EF81-AC585E21A982}"/>
              </a:ext>
            </a:extLst>
          </p:cNvPr>
          <p:cNvPicPr>
            <a:picLocks noChangeAspect="1"/>
          </p:cNvPicPr>
          <p:nvPr/>
        </p:nvPicPr>
        <p:blipFill>
          <a:blip r:embed="rId4"/>
          <a:stretch>
            <a:fillRect/>
          </a:stretch>
        </p:blipFill>
        <p:spPr>
          <a:xfrm>
            <a:off x="3352799" y="4495800"/>
            <a:ext cx="2330161" cy="990600"/>
          </a:xfrm>
          <a:prstGeom prst="rect">
            <a:avLst/>
          </a:prstGeom>
        </p:spPr>
      </p:pic>
    </p:spTree>
    <p:extLst>
      <p:ext uri="{BB962C8B-B14F-4D97-AF65-F5344CB8AC3E}">
        <p14:creationId xmlns:p14="http://schemas.microsoft.com/office/powerpoint/2010/main" val="1859311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IN" dirty="0"/>
              <a:t>:</a:t>
            </a:r>
            <a:r>
              <a:rPr lang="en-US" sz="3200" baseline="-25000" dirty="0"/>
              <a:t>1</a:t>
            </a:r>
            <a:endParaRPr dirty="0"/>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dirty="0"/>
              <a:t>Two samples are said to be independent if the data from the first sample are not connected to the data from the second sample.</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11.1.3: Hypothesis Test for Two Population Means (Right-Tailed,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4</a:t>
            </a:r>
            <a:endParaRPr sz="2400" dirty="0"/>
          </a:p>
        </p:txBody>
      </p:sp>
      <p:sp>
        <p:nvSpPr>
          <p:cNvPr id="3" name="Text Placeholder 2"/>
          <p:cNvSpPr>
            <a:spLocks noGrp="1"/>
          </p:cNvSpPr>
          <p:nvPr>
            <p:ph type="body" sz="quarter" idx="10"/>
          </p:nvPr>
        </p:nvSpPr>
        <p:spPr/>
        <p:txBody>
          <a:bodyPr>
            <a:normAutofit/>
          </a:bodyPr>
          <a:lstStyle/>
          <a:p>
            <a:pPr>
              <a:defRPr b="1"/>
            </a:pPr>
            <a:r>
              <a:rPr sz="2800" dirty="0"/>
              <a:t>Step 2: Determine which distribution to use for the test statistic, and state the level of significance.</a:t>
            </a:r>
          </a:p>
          <a:p>
            <a:pPr>
              <a:defRPr sz="2800"/>
            </a:pPr>
            <a:r>
              <a:rPr sz="2800" dirty="0"/>
              <a:t>We are looking at the difference between two population means when both population standard deviations are known. We also know that independent random samples were drawn, and both sample sizes are at least 30. Therefore, the </a:t>
            </a:r>
            <a:r>
              <a:rPr lang="en-US" sz="2800" i="1" dirty="0"/>
              <a:t>z</a:t>
            </a:r>
            <a:r>
              <a:rPr sz="2800" dirty="0"/>
              <a:t>-test statistic, which has a standard normal distribution, is appropriate.</a:t>
            </a:r>
          </a:p>
          <a:p>
            <a:pPr>
              <a:defRPr sz="2800"/>
            </a:pPr>
            <a:r>
              <a:rPr sz="2800" dirty="0"/>
              <a:t>For this hypothesis test, we are told that </a:t>
            </a:r>
            <a:r>
              <a:rPr lang="el-GR" i="1" dirty="0">
                <a:latin typeface="Calibri" panose="020F0502020204030204" pitchFamily="34" charset="0"/>
                <a:ea typeface="Calibri" panose="020F0502020204030204" pitchFamily="34" charset="0"/>
                <a:cs typeface="Calibri" panose="020F0502020204030204" pitchFamily="34" charset="0"/>
              </a:rPr>
              <a:t>α</a:t>
            </a:r>
            <a:r>
              <a:rPr lang="en-US" i="1" dirty="0">
                <a:latin typeface="Calibri" panose="020F0502020204030204" pitchFamily="34" charset="0"/>
                <a:ea typeface="Calibri" panose="020F0502020204030204" pitchFamily="34" charset="0"/>
                <a:cs typeface="Calibri" panose="020F0502020204030204" pitchFamily="34" charset="0"/>
              </a:rPr>
              <a:t> </a:t>
            </a:r>
            <a:r>
              <a:rPr lang="en-US" sz="2800" dirty="0"/>
              <a:t>= 0.10</a:t>
            </a:r>
            <a:r>
              <a:rPr sz="2800" dirty="0"/>
              <a: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11.1.3: Hypothesis Test for Two Population Means (Right-Tailed,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5</a:t>
            </a:r>
            <a:endParaRPr sz="2400" dirty="0"/>
          </a:p>
        </p:txBody>
      </p:sp>
      <p:sp>
        <p:nvSpPr>
          <p:cNvPr id="3" name="Text Placeholder 2"/>
          <p:cNvSpPr>
            <a:spLocks noGrp="1"/>
          </p:cNvSpPr>
          <p:nvPr>
            <p:ph type="body" sz="quarter" idx="10"/>
          </p:nvPr>
        </p:nvSpPr>
        <p:spPr/>
        <p:txBody>
          <a:bodyPr>
            <a:normAutofit/>
          </a:bodyPr>
          <a:lstStyle/>
          <a:p>
            <a:pPr>
              <a:defRPr b="1"/>
            </a:pPr>
            <a:r>
              <a:rPr sz="2800" dirty="0"/>
              <a:t>Step 3: Gather data and calculate the necessary sample statistics.</a:t>
            </a:r>
          </a:p>
          <a:p>
            <a:r>
              <a:rPr sz="2800" dirty="0"/>
              <a:t>The following values were given in the problem.</a:t>
            </a:r>
          </a:p>
        </p:txBody>
      </p:sp>
      <mc:AlternateContent xmlns:mc="http://schemas.openxmlformats.org/markup-compatibility/2006" xmlns:a14="http://schemas.microsoft.com/office/drawing/2010/main">
        <mc:Choice Requires="a14">
          <p:graphicFrame>
            <p:nvGraphicFramePr>
              <p:cNvPr id="4" name="Table 4" descr="The table presents statistical data comparing patients taking a drug versus those not taking it. For patients taking the drug, the sample mean (x bar sub1) is 44.7, the standard deviation (sigma sub1) is 6.8, and the sample size (n sub1) is 55. For patients not taking the drug, the sample mean (x bar sub 2) is 23.1, the standard deviation (sigma sub 2) is 5.3, and the sample size (n sub 2) is 55. This data is typically used for statistical analysis to compare the effects of the drug.">
                <a:extLst>
                  <a:ext uri="{FF2B5EF4-FFF2-40B4-BE49-F238E27FC236}">
                    <a16:creationId xmlns:a16="http://schemas.microsoft.com/office/drawing/2014/main" id="{CF4248D9-39D8-4E7E-A9B0-E13CDD4794DE}"/>
                  </a:ext>
                </a:extLst>
              </p:cNvPr>
              <p:cNvGraphicFramePr>
                <a:graphicFrameLocks noGrp="1"/>
              </p:cNvGraphicFramePr>
              <p:nvPr>
                <p:extLst>
                  <p:ext uri="{D42A27DB-BD31-4B8C-83A1-F6EECF244321}">
                    <p14:modId xmlns:p14="http://schemas.microsoft.com/office/powerpoint/2010/main" val="2718828802"/>
                  </p:ext>
                </p:extLst>
              </p:nvPr>
            </p:nvGraphicFramePr>
            <p:xfrm>
              <a:off x="800100" y="2971800"/>
              <a:ext cx="7543800" cy="1828800"/>
            </p:xfrm>
            <a:graphic>
              <a:graphicData uri="http://schemas.openxmlformats.org/drawingml/2006/table">
                <a:tbl>
                  <a:tblPr firstRow="1" bandRow="1">
                    <a:tableStyleId>{5940675A-B579-460E-94D1-54222C63F5DA}</a:tableStyleId>
                  </a:tblPr>
                  <a:tblGrid>
                    <a:gridCol w="3841751">
                      <a:extLst>
                        <a:ext uri="{9D8B030D-6E8A-4147-A177-3AD203B41FA5}">
                          <a16:colId xmlns:a16="http://schemas.microsoft.com/office/drawing/2014/main" val="2353838059"/>
                        </a:ext>
                      </a:extLst>
                    </a:gridCol>
                    <a:gridCol w="3702049">
                      <a:extLst>
                        <a:ext uri="{9D8B030D-6E8A-4147-A177-3AD203B41FA5}">
                          <a16:colId xmlns:a16="http://schemas.microsoft.com/office/drawing/2014/main" val="1632934192"/>
                        </a:ext>
                      </a:extLst>
                    </a:gridCol>
                  </a:tblGrid>
                  <a:tr h="370840">
                    <a:tc>
                      <a:txBody>
                        <a:bodyPr/>
                        <a:lstStyle/>
                        <a:p>
                          <a:pPr algn="ctr"/>
                          <a:r>
                            <a:rPr lang="en-US" sz="2400" dirty="0"/>
                            <a:t>Patients taking the drug</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dirty="0"/>
                            <a:t>Patients not taking the drug</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75993393"/>
                      </a:ext>
                    </a:extLst>
                  </a:tr>
                  <a:tr h="370840">
                    <a:tc>
                      <a:txBody>
                        <a:bodyPr/>
                        <a:lstStyle/>
                        <a:p>
                          <a:pPr algn="ctr"/>
                          <a14:m>
                            <m:oMathPara xmlns:m="http://schemas.openxmlformats.org/officeDocument/2006/math">
                              <m:oMathParaPr>
                                <m:jc m:val="centerGroup"/>
                              </m:oMathParaPr>
                              <m:oMath xmlns:m="http://schemas.openxmlformats.org/officeDocument/2006/math">
                                <m:sSub>
                                  <m:sSubPr>
                                    <m:ctrlPr>
                                      <a:rPr lang="ar-AE" sz="2400" i="1" smtClean="0">
                                        <a:latin typeface="Cambria Math" panose="02040503050406030204" pitchFamily="18" charset="0"/>
                                      </a:rPr>
                                    </m:ctrlPr>
                                  </m:sSubPr>
                                  <m:e>
                                    <m:bar>
                                      <m:barPr>
                                        <m:pos m:val="top"/>
                                        <m:ctrlPr>
                                          <a:rPr lang="ar-AE" sz="2400" i="1">
                                            <a:latin typeface="Cambria Math" panose="02040503050406030204" pitchFamily="18" charset="0"/>
                                          </a:rPr>
                                        </m:ctrlPr>
                                      </m:barPr>
                                      <m:e>
                                        <m:r>
                                          <a:rPr lang="ar-AE" sz="2400">
                                            <a:latin typeface="Cambria Math" panose="02040503050406030204" pitchFamily="18" charset="0"/>
                                          </a:rPr>
                                          <m:t>𝑥</m:t>
                                        </m:r>
                                      </m:e>
                                    </m:bar>
                                  </m:e>
                                  <m:sub>
                                    <m:r>
                                      <a:rPr lang="ar-AE" sz="2400">
                                        <a:latin typeface="Cambria Math" panose="02040503050406030204" pitchFamily="18" charset="0"/>
                                      </a:rPr>
                                      <m:t>1</m:t>
                                    </m:r>
                                  </m:sub>
                                </m:sSub>
                                <m:r>
                                  <a:rPr lang="en-US" sz="2400" smtClean="0">
                                    <a:latin typeface="Cambria Math" panose="02040503050406030204" pitchFamily="18" charset="0"/>
                                  </a:rPr>
                                  <m:t>=</m:t>
                                </m:r>
                                <m:r>
                                  <a:rPr lang="en-US" sz="2400" b="0" i="0" smtClean="0">
                                    <a:latin typeface="Cambria Math" panose="02040503050406030204" pitchFamily="18" charset="0"/>
                                  </a:rPr>
                                  <m:t>44</m:t>
                                </m:r>
                                <m:r>
                                  <a:rPr lang="en-US" sz="2400" b="0" i="0" smtClean="0">
                                    <a:latin typeface="Cambria Math" panose="02040503050406030204" pitchFamily="18" charset="0"/>
                                  </a:rPr>
                                  <m:t>.</m:t>
                                </m:r>
                                <m:r>
                                  <a:rPr lang="en-US" sz="2400" b="0" i="0" smtClean="0">
                                    <a:latin typeface="Cambria Math" panose="02040503050406030204" pitchFamily="18" charset="0"/>
                                  </a:rPr>
                                  <m:t>7</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ar-AE" sz="2400" i="1" smtClean="0">
                                        <a:latin typeface="Cambria Math" panose="02040503050406030204" pitchFamily="18" charset="0"/>
                                      </a:rPr>
                                    </m:ctrlPr>
                                  </m:sSubPr>
                                  <m:e>
                                    <m:bar>
                                      <m:barPr>
                                        <m:pos m:val="top"/>
                                        <m:ctrlPr>
                                          <a:rPr lang="ar-AE" sz="2400" i="1">
                                            <a:latin typeface="Cambria Math" panose="02040503050406030204" pitchFamily="18" charset="0"/>
                                          </a:rPr>
                                        </m:ctrlPr>
                                      </m:barPr>
                                      <m:e>
                                        <m:r>
                                          <a:rPr lang="ar-AE" sz="2400">
                                            <a:latin typeface="Cambria Math" panose="02040503050406030204" pitchFamily="18" charset="0"/>
                                          </a:rPr>
                                          <m:t>𝑥</m:t>
                                        </m:r>
                                      </m:e>
                                    </m:bar>
                                  </m:e>
                                  <m:sub>
                                    <m:r>
                                      <a:rPr lang="en-US" sz="2400" smtClean="0">
                                        <a:latin typeface="Cambria Math" panose="02040503050406030204" pitchFamily="18" charset="0"/>
                                      </a:rPr>
                                      <m:t>2</m:t>
                                    </m:r>
                                  </m:sub>
                                </m:sSub>
                                <m:r>
                                  <a:rPr lang="en-US" sz="2400" smtClean="0">
                                    <a:latin typeface="Cambria Math" panose="02040503050406030204" pitchFamily="18" charset="0"/>
                                  </a:rPr>
                                  <m:t>=</m:t>
                                </m:r>
                                <m:r>
                                  <a:rPr lang="en-US" sz="2400" b="0" i="0" smtClean="0">
                                    <a:latin typeface="Cambria Math" panose="02040503050406030204" pitchFamily="18" charset="0"/>
                                  </a:rPr>
                                  <m:t>23</m:t>
                                </m:r>
                                <m:r>
                                  <a:rPr lang="en-US" sz="2400" b="0" i="0" smtClean="0">
                                    <a:latin typeface="Cambria Math" panose="02040503050406030204" pitchFamily="18" charset="0"/>
                                  </a:rPr>
                                  <m:t>.</m:t>
                                </m:r>
                                <m:r>
                                  <a:rPr lang="en-US" sz="2400" b="0" i="0" smtClean="0">
                                    <a:latin typeface="Cambria Math" panose="02040503050406030204" pitchFamily="18" charset="0"/>
                                  </a:rPr>
                                  <m:t>1</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2572665"/>
                      </a:ext>
                    </a:extLst>
                  </a:tr>
                  <a:tr h="370840">
                    <a:tc>
                      <a:txBody>
                        <a:bodyPr/>
                        <a:lstStyle/>
                        <a:p>
                          <a:pPr algn="ct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ar-AE" sz="2400" smtClean="0">
                                        <a:latin typeface="Cambria Math" panose="02040503050406030204" pitchFamily="18" charset="0"/>
                                      </a:rPr>
                                      <m:t>𝜎</m:t>
                                    </m:r>
                                  </m:e>
                                  <m:sub>
                                    <m:r>
                                      <a:rPr lang="en-US" sz="2400" smtClean="0">
                                        <a:latin typeface="Cambria Math" panose="02040503050406030204" pitchFamily="18" charset="0"/>
                                      </a:rPr>
                                      <m:t>1</m:t>
                                    </m:r>
                                  </m:sub>
                                </m:sSub>
                                <m:r>
                                  <a:rPr lang="en-US" sz="2400" smtClean="0">
                                    <a:latin typeface="Cambria Math" panose="02040503050406030204" pitchFamily="18" charset="0"/>
                                  </a:rPr>
                                  <m:t>=</m:t>
                                </m:r>
                                <m:r>
                                  <a:rPr lang="en-US" sz="2400" b="0" i="0" smtClean="0">
                                    <a:latin typeface="Cambria Math" panose="02040503050406030204" pitchFamily="18" charset="0"/>
                                  </a:rPr>
                                  <m:t>6</m:t>
                                </m:r>
                                <m:r>
                                  <a:rPr lang="en-US" sz="2400" b="0" i="0" smtClean="0">
                                    <a:latin typeface="Cambria Math" panose="02040503050406030204" pitchFamily="18" charset="0"/>
                                  </a:rPr>
                                  <m:t>.</m:t>
                                </m:r>
                                <m:r>
                                  <a:rPr lang="en-US" sz="2400" b="0" i="0" smtClean="0">
                                    <a:latin typeface="Cambria Math" panose="02040503050406030204" pitchFamily="18" charset="0"/>
                                  </a:rPr>
                                  <m:t>8</m:t>
                                </m:r>
                              </m:oMath>
                            </m:oMathPara>
                          </a14:m>
                          <a:endParaRPr lang="en-US" sz="2400" b="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ar-AE" sz="2400" smtClean="0">
                                        <a:latin typeface="Cambria Math" panose="02040503050406030204" pitchFamily="18" charset="0"/>
                                      </a:rPr>
                                      <m:t>𝜎</m:t>
                                    </m:r>
                                  </m:e>
                                  <m:sub>
                                    <m:r>
                                      <a:rPr lang="en-US" sz="2400" smtClean="0">
                                        <a:latin typeface="Cambria Math" panose="02040503050406030204" pitchFamily="18" charset="0"/>
                                      </a:rPr>
                                      <m:t>2</m:t>
                                    </m:r>
                                  </m:sub>
                                </m:sSub>
                                <m:r>
                                  <a:rPr lang="en-US" sz="2400" smtClean="0">
                                    <a:latin typeface="Cambria Math" panose="02040503050406030204" pitchFamily="18" charset="0"/>
                                  </a:rPr>
                                  <m:t>=</m:t>
                                </m:r>
                                <m:r>
                                  <a:rPr lang="en-US" sz="2400" b="0" i="0" smtClean="0">
                                    <a:latin typeface="Cambria Math" panose="02040503050406030204" pitchFamily="18" charset="0"/>
                                  </a:rPr>
                                  <m:t>5</m:t>
                                </m:r>
                                <m:r>
                                  <a:rPr lang="en-US" sz="2400" b="0" i="0" smtClean="0">
                                    <a:latin typeface="Cambria Math" panose="02040503050406030204" pitchFamily="18" charset="0"/>
                                  </a:rPr>
                                  <m:t>.</m:t>
                                </m:r>
                                <m:r>
                                  <a:rPr lang="en-US" sz="2400" b="0" i="0" smtClean="0">
                                    <a:latin typeface="Cambria Math" panose="02040503050406030204" pitchFamily="18" charset="0"/>
                                  </a:rPr>
                                  <m:t>3</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18426784"/>
                      </a:ext>
                    </a:extLst>
                  </a:tr>
                  <a:tr h="370840">
                    <a:tc>
                      <a:txBody>
                        <a:bodyPr/>
                        <a:lstStyle/>
                        <a:p>
                          <a:pPr algn="ct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smtClean="0">
                                        <a:latin typeface="Cambria Math" panose="02040503050406030204" pitchFamily="18" charset="0"/>
                                      </a:rPr>
                                      <m:t>𝑛</m:t>
                                    </m:r>
                                  </m:e>
                                  <m:sub>
                                    <m:r>
                                      <a:rPr lang="en-US" sz="2400" smtClean="0">
                                        <a:latin typeface="Cambria Math" panose="02040503050406030204" pitchFamily="18" charset="0"/>
                                      </a:rPr>
                                      <m:t>1</m:t>
                                    </m:r>
                                  </m:sub>
                                </m:sSub>
                                <m:r>
                                  <a:rPr lang="en-US" sz="2400" smtClean="0">
                                    <a:latin typeface="Cambria Math" panose="02040503050406030204" pitchFamily="18" charset="0"/>
                                  </a:rPr>
                                  <m:t>=</m:t>
                                </m:r>
                                <m:r>
                                  <a:rPr lang="en-US" sz="2400" b="0" i="0" smtClean="0">
                                    <a:latin typeface="Cambria Math" panose="02040503050406030204" pitchFamily="18" charset="0"/>
                                  </a:rPr>
                                  <m:t>55</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smtClean="0">
                                        <a:latin typeface="Cambria Math" panose="02040503050406030204" pitchFamily="18" charset="0"/>
                                      </a:rPr>
                                      <m:t>𝑛</m:t>
                                    </m:r>
                                  </m:e>
                                  <m:sub>
                                    <m:r>
                                      <a:rPr lang="en-US" sz="2400" smtClean="0">
                                        <a:latin typeface="Cambria Math" panose="02040503050406030204" pitchFamily="18" charset="0"/>
                                      </a:rPr>
                                      <m:t>2</m:t>
                                    </m:r>
                                  </m:sub>
                                </m:sSub>
                                <m:r>
                                  <a:rPr lang="en-US" sz="2400" smtClean="0">
                                    <a:latin typeface="Cambria Math" panose="02040503050406030204" pitchFamily="18" charset="0"/>
                                  </a:rPr>
                                  <m:t>=</m:t>
                                </m:r>
                                <m:r>
                                  <a:rPr lang="en-US" sz="2400" smtClean="0">
                                    <a:latin typeface="Cambria Math" panose="02040503050406030204" pitchFamily="18" charset="0"/>
                                  </a:rPr>
                                  <m:t>55</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59226980"/>
                      </a:ext>
                    </a:extLst>
                  </a:tr>
                </a:tbl>
              </a:graphicData>
            </a:graphic>
          </p:graphicFrame>
        </mc:Choice>
        <mc:Fallback xmlns="">
          <p:graphicFrame>
            <p:nvGraphicFramePr>
              <p:cNvPr id="4" name="Table 4" descr="The table presents statistical data comparing patients taking a drug versus those not taking it. For patients taking the drug, the sample mean (x bar sub1) is 44.7, the standard deviation (sigma sub1) is 6.8, and the sample size (n sub1) is 55. For patients not taking the drug, the sample mean (x bar sub 2) is 23.1, the standard deviation (sigma sub 2) is 5.3, and the sample size (n sub 2) is 55. This data is typically used for statistical analysis to compare the effects of the drug.">
                <a:extLst>
                  <a:ext uri="{FF2B5EF4-FFF2-40B4-BE49-F238E27FC236}">
                    <a16:creationId xmlns:a16="http://schemas.microsoft.com/office/drawing/2014/main" id="{CF4248D9-39D8-4E7E-A9B0-E13CDD4794DE}"/>
                  </a:ext>
                </a:extLst>
              </p:cNvPr>
              <p:cNvGraphicFramePr>
                <a:graphicFrameLocks noGrp="1"/>
              </p:cNvGraphicFramePr>
              <p:nvPr>
                <p:extLst>
                  <p:ext uri="{D42A27DB-BD31-4B8C-83A1-F6EECF244321}">
                    <p14:modId xmlns:p14="http://schemas.microsoft.com/office/powerpoint/2010/main" val="2718828802"/>
                  </p:ext>
                </p:extLst>
              </p:nvPr>
            </p:nvGraphicFramePr>
            <p:xfrm>
              <a:off x="800100" y="2971800"/>
              <a:ext cx="7543800" cy="1828800"/>
            </p:xfrm>
            <a:graphic>
              <a:graphicData uri="http://schemas.openxmlformats.org/drawingml/2006/table">
                <a:tbl>
                  <a:tblPr firstRow="1" bandRow="1">
                    <a:tableStyleId>{5940675A-B579-460E-94D1-54222C63F5DA}</a:tableStyleId>
                  </a:tblPr>
                  <a:tblGrid>
                    <a:gridCol w="3841751">
                      <a:extLst>
                        <a:ext uri="{9D8B030D-6E8A-4147-A177-3AD203B41FA5}">
                          <a16:colId xmlns:a16="http://schemas.microsoft.com/office/drawing/2014/main" val="2353838059"/>
                        </a:ext>
                      </a:extLst>
                    </a:gridCol>
                    <a:gridCol w="3702049">
                      <a:extLst>
                        <a:ext uri="{9D8B030D-6E8A-4147-A177-3AD203B41FA5}">
                          <a16:colId xmlns:a16="http://schemas.microsoft.com/office/drawing/2014/main" val="1632934192"/>
                        </a:ext>
                      </a:extLst>
                    </a:gridCol>
                  </a:tblGrid>
                  <a:tr h="457200">
                    <a:tc>
                      <a:txBody>
                        <a:bodyPr/>
                        <a:lstStyle/>
                        <a:p>
                          <a:pPr algn="ctr"/>
                          <a:r>
                            <a:rPr lang="en-US" sz="2400" dirty="0"/>
                            <a:t>Patients taking the drug</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dirty="0"/>
                            <a:t>Patients not taking the drug</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75993393"/>
                      </a:ext>
                    </a:extLst>
                  </a:tr>
                  <a:tr h="457200">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t="-107895" r="-96508" b="-198684"/>
                          </a:stretch>
                        </a:blipFill>
                      </a:tcPr>
                    </a:tc>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l="-103618" t="-107895" b="-198684"/>
                          </a:stretch>
                        </a:blipFill>
                      </a:tcPr>
                    </a:tc>
                    <a:extLst>
                      <a:ext uri="{0D108BD9-81ED-4DB2-BD59-A6C34878D82A}">
                        <a16:rowId xmlns:a16="http://schemas.microsoft.com/office/drawing/2014/main" val="1002572665"/>
                      </a:ext>
                    </a:extLst>
                  </a:tr>
                  <a:tr h="457200">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t="-210667" r="-96508" b="-101333"/>
                          </a:stretch>
                        </a:blipFill>
                      </a:tcPr>
                    </a:tc>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l="-103618" t="-210667" b="-101333"/>
                          </a:stretch>
                        </a:blipFill>
                      </a:tcPr>
                    </a:tc>
                    <a:extLst>
                      <a:ext uri="{0D108BD9-81ED-4DB2-BD59-A6C34878D82A}">
                        <a16:rowId xmlns:a16="http://schemas.microsoft.com/office/drawing/2014/main" val="1718426784"/>
                      </a:ext>
                    </a:extLst>
                  </a:tr>
                  <a:tr h="457200">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t="-310667" r="-96508" b="-1333"/>
                          </a:stretch>
                        </a:blipFill>
                      </a:tcPr>
                    </a:tc>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l="-103618" t="-310667" b="-1333"/>
                          </a:stretch>
                        </a:blipFill>
                      </a:tcPr>
                    </a:tc>
                    <a:extLst>
                      <a:ext uri="{0D108BD9-81ED-4DB2-BD59-A6C34878D82A}">
                        <a16:rowId xmlns:a16="http://schemas.microsoft.com/office/drawing/2014/main" val="459226980"/>
                      </a:ext>
                    </a:extLst>
                  </a:tr>
                </a:tbl>
              </a:graphicData>
            </a:graphic>
          </p:graphicFrame>
        </mc:Fallback>
      </mc:AlternateContent>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11.1.3: Hypothesis Test for Two Population Means (Right-Tailed,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6</a:t>
            </a:r>
            <a:endParaRPr sz="2400" dirty="0"/>
          </a:p>
        </p:txBody>
      </p:sp>
      <p:sp>
        <p:nvSpPr>
          <p:cNvPr id="3" name="Text Placeholder 2"/>
          <p:cNvSpPr>
            <a:spLocks noGrp="1"/>
          </p:cNvSpPr>
          <p:nvPr>
            <p:ph type="body" sz="quarter" idx="10"/>
          </p:nvPr>
        </p:nvSpPr>
        <p:spPr/>
        <p:txBody>
          <a:bodyPr>
            <a:normAutofit/>
          </a:bodyPr>
          <a:lstStyle/>
          <a:p>
            <a:pPr>
              <a:defRPr b="1"/>
            </a:pPr>
            <a:r>
              <a:rPr sz="2200" dirty="0"/>
              <a:t>Tables:</a:t>
            </a:r>
          </a:p>
          <a:p>
            <a:pPr>
              <a:defRPr sz="2800"/>
            </a:pPr>
            <a:r>
              <a:rPr sz="2200" dirty="0"/>
              <a:t>To find the rejection region or </a:t>
            </a:r>
            <a:r>
              <a:rPr lang="en-US" sz="2200" i="1" dirty="0"/>
              <a:t>p</a:t>
            </a:r>
            <a:r>
              <a:rPr sz="2200" dirty="0"/>
              <a:t>-value by using tables when drawing your conclusion, you will need to calculate the </a:t>
            </a:r>
            <a:r>
              <a:rPr lang="en-US" sz="2200" i="1" dirty="0"/>
              <a:t>z</a:t>
            </a:r>
            <a:r>
              <a:rPr lang="en-US" sz="2200" dirty="0"/>
              <a:t>-</a:t>
            </a:r>
            <a:r>
              <a:rPr sz="2200" dirty="0"/>
              <a:t>test statistic as follows.</a:t>
            </a:r>
          </a:p>
          <a:p>
            <a:endParaRPr lang="en-US" sz="2800" dirty="0"/>
          </a:p>
          <a:p>
            <a:endParaRPr lang="en-IN" dirty="0"/>
          </a:p>
          <a:p>
            <a:endParaRPr lang="en-US" sz="2800" dirty="0"/>
          </a:p>
          <a:p>
            <a:endParaRPr lang="en-US" sz="2800" dirty="0"/>
          </a:p>
          <a:p>
            <a:endParaRPr lang="en-US" sz="2800" dirty="0"/>
          </a:p>
          <a:p>
            <a:endParaRPr lang="en-US" sz="2800" dirty="0"/>
          </a:p>
          <a:p>
            <a:endParaRPr lang="en-US" sz="2800" dirty="0"/>
          </a:p>
          <a:p>
            <a:endParaRPr sz="2800" dirty="0"/>
          </a:p>
          <a:p>
            <a:pPr>
              <a:defRPr sz="2800"/>
            </a:pPr>
            <a:endParaRPr sz="2800" dirty="0"/>
          </a:p>
        </p:txBody>
      </p:sp>
      <p:pic>
        <p:nvPicPr>
          <p:cNvPr id="7" name="Picture 6" descr="z equals the fraction where the numerator is:&#10;the difference between x bar sub 1 and x bar sub 2, minus the difference between mu sub 1 and mu sub 2.&#10;The denominator is the square root of open parenthesis open parenthesis sigma sub 1 squared divided by n sub 1 close parenthesis plus open parenthesis sigma sub 2 squared divided by n sub 2 close parenthesis close parenthesis.&#10;Substituting values:&#10;z equals the fraction where the numerator is open parenthesis 44.7 minus 23.1 close parenthesis  minus 20.&#10;The denominator is the square root of open parenthesis open parenthesis 6.8 squared divided by 55 close parenthesis plus open parenthesis 5.3 squared divided by 55 close parenthesis close parenthesis.&#10;Approximating, z is about 1.38.">
            <a:extLst>
              <a:ext uri="{FF2B5EF4-FFF2-40B4-BE49-F238E27FC236}">
                <a16:creationId xmlns:a16="http://schemas.microsoft.com/office/drawing/2014/main" id="{4DFD886E-C05D-E49A-E2ED-80A40E8E979C}"/>
              </a:ext>
            </a:extLst>
          </p:cNvPr>
          <p:cNvPicPr>
            <a:picLocks noChangeAspect="1"/>
          </p:cNvPicPr>
          <p:nvPr/>
        </p:nvPicPr>
        <p:blipFill>
          <a:blip r:embed="rId2"/>
          <a:stretch>
            <a:fillRect/>
          </a:stretch>
        </p:blipFill>
        <p:spPr>
          <a:xfrm>
            <a:off x="3200400" y="2278360"/>
            <a:ext cx="2487456" cy="2613085"/>
          </a:xfrm>
          <a:prstGeom prst="rect">
            <a:avLst/>
          </a:prstGeom>
        </p:spPr>
      </p:pic>
      <p:sp>
        <p:nvSpPr>
          <p:cNvPr id="6" name="TextBox 5">
            <a:extLst>
              <a:ext uri="{FF2B5EF4-FFF2-40B4-BE49-F238E27FC236}">
                <a16:creationId xmlns:a16="http://schemas.microsoft.com/office/drawing/2014/main" id="{4968A756-F5E8-A81E-05EC-758F76F93A65}"/>
              </a:ext>
            </a:extLst>
          </p:cNvPr>
          <p:cNvSpPr txBox="1"/>
          <p:nvPr/>
        </p:nvSpPr>
        <p:spPr>
          <a:xfrm>
            <a:off x="457200" y="4953000"/>
            <a:ext cx="3124200" cy="430887"/>
          </a:xfrm>
          <a:prstGeom prst="rect">
            <a:avLst/>
          </a:prstGeom>
          <a:noFill/>
        </p:spPr>
        <p:txBody>
          <a:bodyPr wrap="square">
            <a:spAutoFit/>
          </a:bodyPr>
          <a:lstStyle/>
          <a:p>
            <a:r>
              <a:rPr lang="en-IN" sz="2200" dirty="0"/>
              <a:t>Note that, in the formula,</a:t>
            </a:r>
          </a:p>
        </p:txBody>
      </p:sp>
      <p:pic>
        <p:nvPicPr>
          <p:cNvPr id="5" name="Picture 4" descr="Mu sub 1 minus mu sub 2 equals 20.">
            <a:extLst>
              <a:ext uri="{FF2B5EF4-FFF2-40B4-BE49-F238E27FC236}">
                <a16:creationId xmlns:a16="http://schemas.microsoft.com/office/drawing/2014/main" id="{6550A852-7E19-DD8D-0239-87854E0AA4D0}"/>
              </a:ext>
            </a:extLst>
          </p:cNvPr>
          <p:cNvPicPr>
            <a:picLocks noChangeAspect="1"/>
          </p:cNvPicPr>
          <p:nvPr/>
        </p:nvPicPr>
        <p:blipFill>
          <a:blip r:embed="rId3"/>
          <a:stretch>
            <a:fillRect/>
          </a:stretch>
        </p:blipFill>
        <p:spPr>
          <a:xfrm>
            <a:off x="3505200" y="4993821"/>
            <a:ext cx="1295400" cy="416379"/>
          </a:xfrm>
          <a:prstGeom prst="rect">
            <a:avLst/>
          </a:prstGeom>
        </p:spPr>
      </p:pic>
      <p:sp>
        <p:nvSpPr>
          <p:cNvPr id="10" name="TextBox 9">
            <a:extLst>
              <a:ext uri="{FF2B5EF4-FFF2-40B4-BE49-F238E27FC236}">
                <a16:creationId xmlns:a16="http://schemas.microsoft.com/office/drawing/2014/main" id="{E09C4D2C-3A19-6957-4BA6-814E930CDD8F}"/>
              </a:ext>
            </a:extLst>
          </p:cNvPr>
          <p:cNvSpPr txBox="1"/>
          <p:nvPr/>
        </p:nvSpPr>
        <p:spPr>
          <a:xfrm>
            <a:off x="457200" y="5288468"/>
            <a:ext cx="8229600" cy="800219"/>
          </a:xfrm>
          <a:prstGeom prst="rect">
            <a:avLst/>
          </a:prstGeom>
          <a:noFill/>
        </p:spPr>
        <p:txBody>
          <a:bodyPr wrap="square">
            <a:spAutoFit/>
          </a:bodyPr>
          <a:lstStyle/>
          <a:p>
            <a:r>
              <a:rPr lang="en-IN" sz="2200" dirty="0"/>
              <a:t>because the hypothesized difference between the population means is 20. This is indicated in the statement of the null hypothesis,</a:t>
            </a:r>
            <a:r>
              <a:rPr lang="en-US" sz="2400" i="1" dirty="0"/>
              <a:t> H</a:t>
            </a:r>
            <a:r>
              <a:rPr lang="en-US" sz="2400" baseline="-25000" dirty="0"/>
              <a:t>0</a:t>
            </a:r>
            <a:r>
              <a:rPr lang="ar-AE" sz="2200" dirty="0"/>
              <a:t>.</a:t>
            </a:r>
            <a:endParaRPr lang="en-IN" sz="2200" dirty="0"/>
          </a:p>
        </p:txBody>
      </p:sp>
    </p:spTree>
    <p:extLst>
      <p:ext uri="{BB962C8B-B14F-4D97-AF65-F5344CB8AC3E}">
        <p14:creationId xmlns:p14="http://schemas.microsoft.com/office/powerpoint/2010/main" val="12784171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sz="3200" baseline="-25000" dirty="0"/>
              <a:t>3</a:t>
            </a:r>
            <a:endParaRPr dirty="0"/>
          </a:p>
        </p:txBody>
      </p:sp>
      <p:sp>
        <p:nvSpPr>
          <p:cNvPr id="3" name="Text Placeholder 2"/>
          <p:cNvSpPr>
            <a:spLocks noGrp="1"/>
          </p:cNvSpPr>
          <p:nvPr>
            <p:ph type="body" sz="quarter" idx="10"/>
          </p:nvPr>
        </p:nvSpPr>
        <p:spPr>
          <a:xfrm>
            <a:off x="457200" y="1082078"/>
            <a:ext cx="8229600" cy="3108922"/>
          </a:xfrm>
        </p:spPr>
        <p:txBody>
          <a:bodyPr>
            <a:normAutofit/>
          </a:bodyPr>
          <a:lstStyle/>
          <a:p>
            <a:r>
              <a:rPr sz="2800" dirty="0"/>
              <a:t>Note that this particular test setup cannot be performed using a TI-83/84 Plus calculator because the hypothesized difference between the two population means is not zero. With Excel, it is possible to perform the test, but you must have the original data. Because we are only given the summary statistics here, we are not able to use either of these technology methods.</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11.1.3: Hypothesis Test for Two Population Means (Right-Tailed,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7</a:t>
            </a:r>
            <a:endParaRPr sz="2400" dirty="0"/>
          </a:p>
        </p:txBody>
      </p:sp>
      <p:sp>
        <p:nvSpPr>
          <p:cNvPr id="3" name="Text Placeholder 2"/>
          <p:cNvSpPr>
            <a:spLocks noGrp="1"/>
          </p:cNvSpPr>
          <p:nvPr>
            <p:ph type="body" sz="quarter" idx="10"/>
          </p:nvPr>
        </p:nvSpPr>
        <p:spPr/>
        <p:txBody>
          <a:bodyPr>
            <a:normAutofit/>
          </a:bodyPr>
          <a:lstStyle/>
          <a:p>
            <a:pPr>
              <a:defRPr b="1"/>
            </a:pPr>
            <a:r>
              <a:rPr sz="2800" dirty="0"/>
              <a:t>Step 4: Draw a conclusion and interpret the decision.</a:t>
            </a:r>
          </a:p>
          <a:p>
            <a:pPr>
              <a:defRPr sz="2800"/>
            </a:pPr>
            <a:r>
              <a:rPr sz="2800" dirty="0"/>
              <a:t>We can use either rejection regions or </a:t>
            </a:r>
            <a:r>
              <a:rPr lang="en-US" sz="2800" i="1" dirty="0"/>
              <a:t>p</a:t>
            </a:r>
            <a:r>
              <a:rPr sz="2800" dirty="0"/>
              <a:t>-values to draw a conclusion for this right-tailed test.</a:t>
            </a:r>
          </a:p>
        </p:txBody>
      </p:sp>
    </p:spTree>
    <p:extLst>
      <p:ext uri="{BB962C8B-B14F-4D97-AF65-F5344CB8AC3E}">
        <p14:creationId xmlns:p14="http://schemas.microsoft.com/office/powerpoint/2010/main" val="207221784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11.1.3: Hypothesis Test for Two Population Means (Right-Tailed,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8</a:t>
            </a:r>
            <a:endParaRPr sz="2400" dirty="0"/>
          </a:p>
        </p:txBody>
      </p:sp>
      <p:sp>
        <p:nvSpPr>
          <p:cNvPr id="3" name="Text Placeholder 2"/>
          <p:cNvSpPr>
            <a:spLocks noGrp="1"/>
          </p:cNvSpPr>
          <p:nvPr>
            <p:ph type="body" sz="quarter" idx="10"/>
          </p:nvPr>
        </p:nvSpPr>
        <p:spPr/>
        <p:txBody>
          <a:bodyPr>
            <a:normAutofit/>
          </a:bodyPr>
          <a:lstStyle/>
          <a:p>
            <a:pPr>
              <a:defRPr b="1"/>
            </a:pPr>
            <a:r>
              <a:rPr sz="2800" dirty="0"/>
              <a:t>Method 1: Rejection Regions</a:t>
            </a:r>
          </a:p>
          <a:p>
            <a:pPr>
              <a:defRPr sz="2800"/>
            </a:pPr>
            <a:r>
              <a:rPr sz="2800" dirty="0"/>
              <a:t>To determine the rejection region, look up </a:t>
            </a:r>
            <a:r>
              <a:rPr lang="el-GR" i="1" dirty="0">
                <a:ea typeface="Calibri" panose="020F0502020204030204" pitchFamily="34" charset="0"/>
                <a:cs typeface="Calibri" panose="020F0502020204030204" pitchFamily="34" charset="0"/>
              </a:rPr>
              <a:t>α</a:t>
            </a:r>
            <a:r>
              <a:rPr lang="en-US" sz="2800" dirty="0"/>
              <a:t> = 0.01</a:t>
            </a:r>
            <a:r>
              <a:rPr sz="2800" dirty="0"/>
              <a:t> in the table of critical </a:t>
            </a:r>
            <a:r>
              <a:rPr sz="2800" i="1" dirty="0"/>
              <a:t>z</a:t>
            </a:r>
            <a:r>
              <a:rPr sz="2800" dirty="0"/>
              <a:t>-values for rejection regions. Since this is a right-tailed test, the critical value is 2.33. Thus, the rejection region is </a:t>
            </a:r>
            <a:r>
              <a:rPr lang="en-US" sz="2800" i="1" dirty="0"/>
              <a:t>z</a:t>
            </a:r>
            <a:r>
              <a:rPr lang="en-US" sz="2800" dirty="0"/>
              <a:t> &gt; 2.33</a:t>
            </a:r>
            <a:r>
              <a:rPr sz="2800" dirty="0"/>
              <a:t>. The </a:t>
            </a:r>
            <a:r>
              <a:rPr lang="en-US" sz="2800" i="1" dirty="0"/>
              <a:t>z</a:t>
            </a:r>
            <a:r>
              <a:rPr sz="2800" dirty="0"/>
              <a:t>-value of 1.38 does not fall in the rejection region, so the conclusion would be to fail to reject the null hypothesis.</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11.1.3: Hypothesis Test for Two Population Means (Right-Tailed,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9</a:t>
            </a:r>
            <a:endParaRPr sz="2400" dirty="0"/>
          </a:p>
        </p:txBody>
      </p:sp>
      <p:pic>
        <p:nvPicPr>
          <p:cNvPr id="5" name="Content Placeholder 4" descr="z distribution with the area to the right of z sub 0.01 equals 2.33 shaded and labeled Reject H sub 0 and the area to the left of z sub 0.01 equals 2.33 labeled Fail to reject H sub 0. The shaded area to the right is also labeled alpha equals 0.01. The test statistic, z approximately 1.38 is labeled on the horizontal axis to the left of z sub 0.01 equals 2.33.">
            <a:extLst>
              <a:ext uri="{FF2B5EF4-FFF2-40B4-BE49-F238E27FC236}">
                <a16:creationId xmlns:a16="http://schemas.microsoft.com/office/drawing/2014/main" id="{B4156C8E-3A39-4956-B644-2F1CB06D079B}"/>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52625" y="1959769"/>
            <a:ext cx="5238750" cy="3095625"/>
          </a:xfrm>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11.1.3: Hypothesis Test for Two Population Means (Right-Tailed,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10</a:t>
            </a:r>
            <a:endParaRPr sz="2400" dirty="0"/>
          </a:p>
        </p:txBody>
      </p:sp>
      <p:sp>
        <p:nvSpPr>
          <p:cNvPr id="3" name="Text Placeholder 2"/>
          <p:cNvSpPr>
            <a:spLocks noGrp="1"/>
          </p:cNvSpPr>
          <p:nvPr>
            <p:ph type="body" sz="quarter" idx="10"/>
          </p:nvPr>
        </p:nvSpPr>
        <p:spPr/>
        <p:txBody>
          <a:bodyPr>
            <a:normAutofit/>
          </a:bodyPr>
          <a:lstStyle/>
          <a:p>
            <a:pPr>
              <a:defRPr sz="2800" b="1"/>
            </a:pPr>
            <a:r>
              <a:rPr lang="en-IN" sz="2800" dirty="0"/>
              <a:t>Method 2: </a:t>
            </a:r>
            <a:r>
              <a:rPr lang="en-IN" sz="2800" i="1" dirty="0"/>
              <a:t>p</a:t>
            </a:r>
            <a:r>
              <a:rPr lang="en-IN" sz="2800" dirty="0"/>
              <a:t>-Values</a:t>
            </a:r>
          </a:p>
          <a:p>
            <a:pPr>
              <a:defRPr sz="2800"/>
            </a:pPr>
            <a:r>
              <a:rPr lang="en-IN" sz="2800" dirty="0"/>
              <a:t>Because this is a right-tailed test, the </a:t>
            </a:r>
            <a:r>
              <a:rPr lang="en-IN" sz="2800" i="1" dirty="0"/>
              <a:t>p</a:t>
            </a:r>
            <a:r>
              <a:rPr lang="en-IN" sz="2800" dirty="0"/>
              <a:t>-value for this test statistic is the probability of obtaining a test statistic greater than or equal to </a:t>
            </a:r>
            <a:r>
              <a:rPr lang="en-IN" sz="2800" i="1" dirty="0"/>
              <a:t>z</a:t>
            </a:r>
            <a:r>
              <a:rPr lang="en-IN" sz="2800" dirty="0"/>
              <a:t> = 1.38, written</a:t>
            </a:r>
            <a:endParaRPr sz="2800" dirty="0"/>
          </a:p>
        </p:txBody>
      </p:sp>
      <p:pic>
        <p:nvPicPr>
          <p:cNvPr id="5" name="Picture 4" descr="p value equals P of z greater than or equals 1.38.">
            <a:extLst>
              <a:ext uri="{FF2B5EF4-FFF2-40B4-BE49-F238E27FC236}">
                <a16:creationId xmlns:a16="http://schemas.microsoft.com/office/drawing/2014/main" id="{91527AE8-9D52-36E6-DC25-3332EDE93630}"/>
              </a:ext>
            </a:extLst>
          </p:cNvPr>
          <p:cNvPicPr>
            <a:picLocks noChangeAspect="1"/>
          </p:cNvPicPr>
          <p:nvPr/>
        </p:nvPicPr>
        <p:blipFill>
          <a:blip r:embed="rId2"/>
          <a:stretch>
            <a:fillRect/>
          </a:stretch>
        </p:blipFill>
        <p:spPr>
          <a:xfrm>
            <a:off x="533400" y="2895600"/>
            <a:ext cx="3086100" cy="457200"/>
          </a:xfrm>
          <a:prstGeom prst="rect">
            <a:avLst/>
          </a:prstGeom>
        </p:spPr>
      </p:pic>
      <p:sp>
        <p:nvSpPr>
          <p:cNvPr id="7" name="TextBox 6">
            <a:extLst>
              <a:ext uri="{FF2B5EF4-FFF2-40B4-BE49-F238E27FC236}">
                <a16:creationId xmlns:a16="http://schemas.microsoft.com/office/drawing/2014/main" id="{A3D04C59-480D-FE68-18CD-870C2650A472}"/>
              </a:ext>
            </a:extLst>
          </p:cNvPr>
          <p:cNvSpPr txBox="1"/>
          <p:nvPr/>
        </p:nvSpPr>
        <p:spPr>
          <a:xfrm>
            <a:off x="457200" y="3276600"/>
            <a:ext cx="8229600" cy="1815882"/>
          </a:xfrm>
          <a:prstGeom prst="rect">
            <a:avLst/>
          </a:prstGeom>
          <a:noFill/>
        </p:spPr>
        <p:txBody>
          <a:bodyPr wrap="square">
            <a:spAutoFit/>
          </a:bodyPr>
          <a:lstStyle/>
          <a:p>
            <a:r>
              <a:rPr lang="en-IN" sz="2800" dirty="0"/>
              <a:t>Thus, the </a:t>
            </a:r>
            <a:r>
              <a:rPr lang="en-IN" sz="2800" i="1" dirty="0"/>
              <a:t>p</a:t>
            </a:r>
            <a:r>
              <a:rPr lang="en-IN" sz="2800" dirty="0"/>
              <a:t>-value is equivalent to the area under the standard normal curve to the right of </a:t>
            </a:r>
            <a:r>
              <a:rPr lang="en-IN" sz="2800" i="1" dirty="0"/>
              <a:t>z</a:t>
            </a:r>
            <a:r>
              <a:rPr lang="en-IN" sz="2800" dirty="0"/>
              <a:t> = 1.38. Two different methods for determining the </a:t>
            </a:r>
            <a:r>
              <a:rPr lang="en-IN" sz="2800" i="1" dirty="0"/>
              <a:t>p</a:t>
            </a:r>
            <a:r>
              <a:rPr lang="en-IN" sz="2800" dirty="0"/>
              <a:t>-value are shown next.</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11.1.3: Hypothesis Test for Two Population Means (Right-Tailed,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11</a:t>
            </a:r>
            <a:endParaRPr sz="2400" dirty="0"/>
          </a:p>
        </p:txBody>
      </p:sp>
      <p:sp>
        <p:nvSpPr>
          <p:cNvPr id="3" name="Text Placeholder 2"/>
          <p:cNvSpPr>
            <a:spLocks noGrp="1"/>
          </p:cNvSpPr>
          <p:nvPr>
            <p:ph type="body" sz="quarter" idx="10"/>
          </p:nvPr>
        </p:nvSpPr>
        <p:spPr/>
        <p:txBody>
          <a:bodyPr>
            <a:normAutofit/>
          </a:bodyPr>
          <a:lstStyle/>
          <a:p>
            <a:pPr>
              <a:defRPr b="1"/>
            </a:pPr>
            <a:r>
              <a:rPr lang="en-US" sz="2800" dirty="0"/>
              <a:t>Tables:</a:t>
            </a:r>
          </a:p>
          <a:p>
            <a:pPr>
              <a:defRPr sz="2800"/>
            </a:pPr>
            <a:r>
              <a:rPr lang="en-US" sz="2800" dirty="0"/>
              <a:t>We need to find the area to the right of </a:t>
            </a:r>
            <a:r>
              <a:rPr lang="en-US" sz="2800" i="1" dirty="0"/>
              <a:t>z</a:t>
            </a:r>
            <a:r>
              <a:rPr lang="en-US" sz="2800" dirty="0"/>
              <a:t> = 1.38, which is 0.0838. This </a:t>
            </a:r>
            <a:r>
              <a:rPr lang="en-US" sz="2800" i="1" dirty="0"/>
              <a:t>p</a:t>
            </a:r>
            <a:r>
              <a:rPr lang="en-US" sz="2800" dirty="0"/>
              <a:t>-value is greater than </a:t>
            </a:r>
            <a:r>
              <a:rPr lang="en-US" i="1" dirty="0">
                <a:ea typeface="Calibri" panose="020F0502020204030204" pitchFamily="34" charset="0"/>
                <a:cs typeface="Calibri" panose="020F0502020204030204" pitchFamily="34" charset="0"/>
              </a:rPr>
              <a:t>α</a:t>
            </a:r>
            <a:r>
              <a:rPr lang="en-US" sz="2800" dirty="0"/>
              <a:t> = 0.01, which means we fail to reject the null hypothesis.</a:t>
            </a:r>
            <a:endParaRPr sz="2800" dirty="0"/>
          </a:p>
        </p:txBody>
      </p:sp>
      <p:pic>
        <p:nvPicPr>
          <p:cNvPr id="4" name="Content Placeholder 4" descr="z distribution with the area to the right of  z equals 1.38 shaded and labeled p value equals 0.0838.">
            <a:extLst>
              <a:ext uri="{FF2B5EF4-FFF2-40B4-BE49-F238E27FC236}">
                <a16:creationId xmlns:a16="http://schemas.microsoft.com/office/drawing/2014/main" id="{B239456F-3CBE-4707-92D4-3033816E56B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52625" y="2744273"/>
            <a:ext cx="5238750" cy="3095625"/>
          </a:xfrm>
          <a:prstGeom prst="rect">
            <a:avLst/>
          </a:prstGeom>
        </p:spPr>
      </p:pic>
    </p:spTree>
    <p:extLst>
      <p:ext uri="{BB962C8B-B14F-4D97-AF65-F5344CB8AC3E}">
        <p14:creationId xmlns:p14="http://schemas.microsoft.com/office/powerpoint/2010/main" val="81129862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11.1.3: Hypothesis Test for Two Population Means (Right-Tailed,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12</a:t>
            </a:r>
            <a:endParaRPr sz="2400" dirty="0"/>
          </a:p>
        </p:txBody>
      </p:sp>
      <p:sp>
        <p:nvSpPr>
          <p:cNvPr id="3" name="Text Placeholder 2"/>
          <p:cNvSpPr>
            <a:spLocks noGrp="1"/>
          </p:cNvSpPr>
          <p:nvPr>
            <p:ph type="body" sz="quarter" idx="10"/>
          </p:nvPr>
        </p:nvSpPr>
        <p:spPr/>
        <p:txBody>
          <a:bodyPr>
            <a:normAutofit/>
          </a:bodyPr>
          <a:lstStyle/>
          <a:p>
            <a:pPr>
              <a:defRPr b="1"/>
            </a:pPr>
            <a:r>
              <a:rPr sz="2800" dirty="0"/>
              <a:t>TI-83/84 Plus:</a:t>
            </a:r>
          </a:p>
          <a:p>
            <a:r>
              <a:rPr sz="2800" dirty="0"/>
              <a:t>Under the </a:t>
            </a:r>
            <a:r>
              <a:rPr sz="2800" b="1" dirty="0"/>
              <a:t>DIST</a:t>
            </a:r>
            <a:r>
              <a:rPr sz="2800" dirty="0"/>
              <a:t> menu enter </a:t>
            </a:r>
            <a:r>
              <a:rPr sz="2800" b="1" dirty="0"/>
              <a:t>normal</a:t>
            </a:r>
            <a:r>
              <a:rPr lang="en-US" sz="1000" b="1" dirty="0"/>
              <a:t> </a:t>
            </a:r>
            <a:r>
              <a:rPr sz="2800" b="1" dirty="0" err="1"/>
              <a:t>cdf</a:t>
            </a:r>
            <a:r>
              <a:rPr sz="2800" b="1" dirty="0"/>
              <a:t>(lower bound, upper bound)</a:t>
            </a:r>
            <a:r>
              <a:rPr sz="2800" dirty="0"/>
              <a:t> using the following values:</a:t>
            </a:r>
          </a:p>
          <a:p>
            <a:r>
              <a:rPr sz="2800" i="1" dirty="0"/>
              <a:t>lower bound</a:t>
            </a:r>
            <a:r>
              <a:rPr sz="2800" dirty="0"/>
              <a:t>: 1.38</a:t>
            </a:r>
          </a:p>
          <a:p>
            <a:r>
              <a:rPr sz="2800" i="1" dirty="0"/>
              <a:t>upper bound</a:t>
            </a:r>
            <a:r>
              <a:rPr sz="2800" dirty="0"/>
              <a:t>: 1E99</a:t>
            </a:r>
          </a:p>
          <a:p>
            <a:pPr>
              <a:defRPr sz="2800"/>
            </a:pPr>
            <a:r>
              <a:rPr sz="2800" dirty="0"/>
              <a:t>The area is approximately 0.0838 rounded to four decimal places, as shown in the screen shot. This </a:t>
            </a:r>
            <a:r>
              <a:rPr lang="en-US" sz="2800" i="1" dirty="0"/>
              <a:t>p</a:t>
            </a:r>
            <a:r>
              <a:rPr sz="2800" dirty="0"/>
              <a:t>-value is greater than </a:t>
            </a:r>
            <a:r>
              <a:rPr lang="el-GR" i="1" dirty="0">
                <a:ea typeface="Calibri" panose="020F0502020204030204" pitchFamily="34" charset="0"/>
                <a:cs typeface="Calibri" panose="020F0502020204030204" pitchFamily="34" charset="0"/>
              </a:rPr>
              <a:t>α</a:t>
            </a:r>
            <a:r>
              <a:rPr lang="en-US" i="1" dirty="0">
                <a:ea typeface="Calibri" panose="020F0502020204030204" pitchFamily="34" charset="0"/>
                <a:cs typeface="Calibri" panose="020F0502020204030204" pitchFamily="34" charset="0"/>
              </a:rPr>
              <a:t> </a:t>
            </a:r>
            <a:r>
              <a:rPr lang="en-US" sz="2800" dirty="0"/>
              <a:t>= 0.01</a:t>
            </a:r>
            <a:r>
              <a:rPr sz="2800" dirty="0"/>
              <a:t> so we will fail to reject the null hypothesis.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Formula: Test Statistic for a Hypothesis Test for Two Population Means (</a:t>
            </a:r>
            <a:r>
              <a:rPr i="1" dirty="0"/>
              <a:t>σ</a:t>
            </a:r>
            <a:r>
              <a:rPr dirty="0"/>
              <a:t> Known, Independent Samples)</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400" dirty="0"/>
              <a:t>When both population standard deviations are known, the samples taken are independent, simple random samples, and either both sample sizes are at least 30 or both population distributions are approximately normal, the test statistic for hypothesis test for two population means is given b</a:t>
            </a:r>
            <a:r>
              <a:rPr lang="en-IN" sz="2400" dirty="0"/>
              <a:t>y</a:t>
            </a:r>
          </a:p>
        </p:txBody>
      </p:sp>
      <p:pic>
        <p:nvPicPr>
          <p:cNvPr id="9" name="Picture 8" descr="z equals open parenthesis open parenthesis x bar sub 1 minus x bar sub 2 close parenthesis, minus open parenthesis mu sub 1 minus mu sub 2 close parenthesis close parenthesis, divided by the square root of open parenthesis sigma sub 1 squared divided by n sub 1, plus sigma sub 2 squared divided by n sub 2, close parenthesis.">
            <a:extLst>
              <a:ext uri="{FF2B5EF4-FFF2-40B4-BE49-F238E27FC236}">
                <a16:creationId xmlns:a16="http://schemas.microsoft.com/office/drawing/2014/main" id="{C2992487-6336-8CFD-29F3-FEC3B324AEF7}"/>
              </a:ext>
            </a:extLst>
          </p:cNvPr>
          <p:cNvPicPr>
            <a:picLocks noChangeAspect="1"/>
          </p:cNvPicPr>
          <p:nvPr/>
        </p:nvPicPr>
        <p:blipFill>
          <a:blip r:embed="rId2"/>
          <a:stretch>
            <a:fillRect/>
          </a:stretch>
        </p:blipFill>
        <p:spPr>
          <a:xfrm>
            <a:off x="2832853" y="2933908"/>
            <a:ext cx="2797731" cy="1273271"/>
          </a:xfrm>
          <a:prstGeom prst="rect">
            <a:avLst/>
          </a:prstGeom>
        </p:spPr>
      </p:pic>
      <p:pic>
        <p:nvPicPr>
          <p:cNvPr id="15" name="Picture 14" descr="where x bar sub 1 and x bar sub 2 are two sample means.">
            <a:extLst>
              <a:ext uri="{FF2B5EF4-FFF2-40B4-BE49-F238E27FC236}">
                <a16:creationId xmlns:a16="http://schemas.microsoft.com/office/drawing/2014/main" id="{491EC490-8E86-F11B-FFAB-EBD98B28A4E2}"/>
              </a:ext>
            </a:extLst>
          </p:cNvPr>
          <p:cNvPicPr>
            <a:picLocks noChangeAspect="1"/>
          </p:cNvPicPr>
          <p:nvPr/>
        </p:nvPicPr>
        <p:blipFill>
          <a:blip r:embed="rId3"/>
          <a:stretch>
            <a:fillRect/>
          </a:stretch>
        </p:blipFill>
        <p:spPr>
          <a:xfrm>
            <a:off x="571500" y="4138022"/>
            <a:ext cx="4724400" cy="392214"/>
          </a:xfrm>
          <a:prstGeom prst="rect">
            <a:avLst/>
          </a:prstGeom>
        </p:spPr>
      </p:pic>
      <p:pic>
        <p:nvPicPr>
          <p:cNvPr id="18" name="Picture 17" descr="mu sub 1 minus mu sub 2">
            <a:extLst>
              <a:ext uri="{FF2B5EF4-FFF2-40B4-BE49-F238E27FC236}">
                <a16:creationId xmlns:a16="http://schemas.microsoft.com/office/drawing/2014/main" id="{A7A65B77-FD5E-728B-BDDE-D9C4AD9E2BFD}"/>
              </a:ext>
            </a:extLst>
          </p:cNvPr>
          <p:cNvPicPr>
            <a:picLocks noChangeAspect="1"/>
          </p:cNvPicPr>
          <p:nvPr/>
        </p:nvPicPr>
        <p:blipFill>
          <a:blip r:embed="rId4"/>
          <a:stretch>
            <a:fillRect/>
          </a:stretch>
        </p:blipFill>
        <p:spPr>
          <a:xfrm>
            <a:off x="571500" y="4457111"/>
            <a:ext cx="826944" cy="383006"/>
          </a:xfrm>
          <a:prstGeom prst="rect">
            <a:avLst/>
          </a:prstGeom>
        </p:spPr>
      </p:pic>
      <p:sp>
        <p:nvSpPr>
          <p:cNvPr id="8" name="TextBox 7">
            <a:extLst>
              <a:ext uri="{FF2B5EF4-FFF2-40B4-BE49-F238E27FC236}">
                <a16:creationId xmlns:a16="http://schemas.microsoft.com/office/drawing/2014/main" id="{AAE64F80-6236-6D68-C56E-3563D82E7151}"/>
              </a:ext>
            </a:extLst>
          </p:cNvPr>
          <p:cNvSpPr txBox="1"/>
          <p:nvPr/>
        </p:nvSpPr>
        <p:spPr>
          <a:xfrm>
            <a:off x="1379508" y="4429180"/>
            <a:ext cx="7120147" cy="461665"/>
          </a:xfrm>
          <a:prstGeom prst="rect">
            <a:avLst/>
          </a:prstGeom>
          <a:noFill/>
        </p:spPr>
        <p:txBody>
          <a:bodyPr wrap="square">
            <a:spAutoFit/>
          </a:bodyPr>
          <a:lstStyle/>
          <a:p>
            <a:r>
              <a:rPr lang="en-US" sz="2400" dirty="0">
                <a:solidFill>
                  <a:srgbClr val="000000"/>
                </a:solidFill>
              </a:rPr>
              <a:t>is the presumed value of the difference between</a:t>
            </a:r>
            <a:endParaRPr lang="en-IN" sz="2400" dirty="0">
              <a:solidFill>
                <a:srgbClr val="000000"/>
              </a:solidFill>
            </a:endParaRPr>
          </a:p>
        </p:txBody>
      </p:sp>
      <p:sp>
        <p:nvSpPr>
          <p:cNvPr id="10" name="TextBox 9">
            <a:extLst>
              <a:ext uri="{FF2B5EF4-FFF2-40B4-BE49-F238E27FC236}">
                <a16:creationId xmlns:a16="http://schemas.microsoft.com/office/drawing/2014/main" id="{C0AE6A20-9F8E-8D04-4374-35435C9056AB}"/>
              </a:ext>
            </a:extLst>
          </p:cNvPr>
          <p:cNvSpPr txBox="1"/>
          <p:nvPr/>
        </p:nvSpPr>
        <p:spPr>
          <a:xfrm>
            <a:off x="457200" y="4778578"/>
            <a:ext cx="7696200" cy="461665"/>
          </a:xfrm>
          <a:prstGeom prst="rect">
            <a:avLst/>
          </a:prstGeom>
          <a:noFill/>
        </p:spPr>
        <p:txBody>
          <a:bodyPr wrap="square">
            <a:spAutoFit/>
          </a:bodyPr>
          <a:lstStyle/>
          <a:p>
            <a:r>
              <a:rPr lang="en-US" sz="2400" dirty="0">
                <a:solidFill>
                  <a:srgbClr val="000000"/>
                </a:solidFill>
              </a:rPr>
              <a:t>the two population means from the null hypothesis,</a:t>
            </a:r>
            <a:endParaRPr lang="en-IN" sz="2400" dirty="0">
              <a:solidFill>
                <a:srgbClr val="000000"/>
              </a:solidFill>
            </a:endParaRPr>
          </a:p>
        </p:txBody>
      </p:sp>
      <p:pic>
        <p:nvPicPr>
          <p:cNvPr id="20" name="Picture 19" descr="sigma sub 1 and sigma sub 2">
            <a:extLst>
              <a:ext uri="{FF2B5EF4-FFF2-40B4-BE49-F238E27FC236}">
                <a16:creationId xmlns:a16="http://schemas.microsoft.com/office/drawing/2014/main" id="{0F7CAE60-EFD7-AE87-D355-6BF45C5577B4}"/>
              </a:ext>
            </a:extLst>
          </p:cNvPr>
          <p:cNvPicPr>
            <a:picLocks noChangeAspect="1"/>
          </p:cNvPicPr>
          <p:nvPr/>
        </p:nvPicPr>
        <p:blipFill>
          <a:blip r:embed="rId5"/>
          <a:stretch>
            <a:fillRect/>
          </a:stretch>
        </p:blipFill>
        <p:spPr>
          <a:xfrm>
            <a:off x="552450" y="5172054"/>
            <a:ext cx="1352550" cy="419100"/>
          </a:xfrm>
          <a:prstGeom prst="rect">
            <a:avLst/>
          </a:prstGeom>
        </p:spPr>
      </p:pic>
      <p:sp>
        <p:nvSpPr>
          <p:cNvPr id="14" name="TextBox 13">
            <a:extLst>
              <a:ext uri="{FF2B5EF4-FFF2-40B4-BE49-F238E27FC236}">
                <a16:creationId xmlns:a16="http://schemas.microsoft.com/office/drawing/2014/main" id="{23355A44-008C-A13E-8946-6F2878B81C00}"/>
              </a:ext>
            </a:extLst>
          </p:cNvPr>
          <p:cNvSpPr txBox="1"/>
          <p:nvPr/>
        </p:nvSpPr>
        <p:spPr>
          <a:xfrm>
            <a:off x="1828800" y="5139149"/>
            <a:ext cx="6210300" cy="461665"/>
          </a:xfrm>
          <a:prstGeom prst="rect">
            <a:avLst/>
          </a:prstGeom>
          <a:noFill/>
        </p:spPr>
        <p:txBody>
          <a:bodyPr wrap="square">
            <a:spAutoFit/>
          </a:bodyPr>
          <a:lstStyle/>
          <a:p>
            <a:r>
              <a:rPr lang="en-US" sz="2400" dirty="0">
                <a:solidFill>
                  <a:srgbClr val="000000"/>
                </a:solidFill>
              </a:rPr>
              <a:t>are the two population standard deviations, and</a:t>
            </a:r>
            <a:endParaRPr lang="en-IN" sz="2400" dirty="0">
              <a:solidFill>
                <a:srgbClr val="000000"/>
              </a:solidFill>
            </a:endParaRPr>
          </a:p>
        </p:txBody>
      </p:sp>
      <p:pic>
        <p:nvPicPr>
          <p:cNvPr id="22" name="Picture 21" descr="n sub 1 and n sub 2">
            <a:extLst>
              <a:ext uri="{FF2B5EF4-FFF2-40B4-BE49-F238E27FC236}">
                <a16:creationId xmlns:a16="http://schemas.microsoft.com/office/drawing/2014/main" id="{32F5BF49-3448-31C8-C708-103999BC6F3E}"/>
              </a:ext>
            </a:extLst>
          </p:cNvPr>
          <p:cNvPicPr>
            <a:picLocks noChangeAspect="1"/>
          </p:cNvPicPr>
          <p:nvPr/>
        </p:nvPicPr>
        <p:blipFill>
          <a:blip r:embed="rId6"/>
          <a:stretch>
            <a:fillRect/>
          </a:stretch>
        </p:blipFill>
        <p:spPr>
          <a:xfrm>
            <a:off x="554187" y="5524500"/>
            <a:ext cx="1238250" cy="419100"/>
          </a:xfrm>
          <a:prstGeom prst="rect">
            <a:avLst/>
          </a:prstGeom>
        </p:spPr>
      </p:pic>
      <p:sp>
        <p:nvSpPr>
          <p:cNvPr id="16" name="TextBox 15">
            <a:extLst>
              <a:ext uri="{FF2B5EF4-FFF2-40B4-BE49-F238E27FC236}">
                <a16:creationId xmlns:a16="http://schemas.microsoft.com/office/drawing/2014/main" id="{148F684B-8889-6150-39A1-038841CFBE6A}"/>
              </a:ext>
            </a:extLst>
          </p:cNvPr>
          <p:cNvSpPr txBox="1"/>
          <p:nvPr/>
        </p:nvSpPr>
        <p:spPr>
          <a:xfrm>
            <a:off x="1729716" y="5481935"/>
            <a:ext cx="4572000" cy="461665"/>
          </a:xfrm>
          <a:prstGeom prst="rect">
            <a:avLst/>
          </a:prstGeom>
          <a:noFill/>
        </p:spPr>
        <p:txBody>
          <a:bodyPr wrap="square">
            <a:spAutoFit/>
          </a:bodyPr>
          <a:lstStyle/>
          <a:p>
            <a:r>
              <a:rPr lang="en-US" sz="2400" dirty="0">
                <a:solidFill>
                  <a:srgbClr val="000000"/>
                </a:solidFill>
              </a:rPr>
              <a:t>are the two sample sizes.</a:t>
            </a:r>
            <a:endParaRPr lang="en-IN" sz="2400" dirty="0">
              <a:solidFill>
                <a:srgbClr val="000000"/>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11.1.3: Hypothesis Test for Two Population Means (Right-Tailed,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13</a:t>
            </a:r>
            <a:endParaRPr sz="2400" dirty="0"/>
          </a:p>
        </p:txBody>
      </p:sp>
      <p:pic>
        <p:nvPicPr>
          <p:cNvPr id="5" name="Content Placeholder 4" descr="A screenshot shows the output of the normal c d f calculation, as displayed on a calculator screen. The first line reads, normal c d f open parenthesis 1.38 comma 1E99 close parenthesis. The second line reads, .083793378.">
            <a:extLst>
              <a:ext uri="{FF2B5EF4-FFF2-40B4-BE49-F238E27FC236}">
                <a16:creationId xmlns:a16="http://schemas.microsoft.com/office/drawing/2014/main" id="{A4D71E10-944F-478B-A3A2-53E8032964FD}"/>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11.1.3: Hypothesis Test for Two Population Means (Right-Tailed,</a:t>
            </a:r>
            <a:r>
              <a:rPr sz="2000" dirty="0"/>
              <a:t>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Known, Independent Samples)</a:t>
            </a:r>
            <a:r>
              <a:rPr lang="en-US" sz="2400" baseline="-25000" dirty="0"/>
              <a:t>14</a:t>
            </a:r>
            <a:endParaRPr sz="2400" dirty="0"/>
          </a:p>
        </p:txBody>
      </p:sp>
      <p:sp>
        <p:nvSpPr>
          <p:cNvPr id="3" name="Text Placeholder 2"/>
          <p:cNvSpPr>
            <a:spLocks noGrp="1"/>
          </p:cNvSpPr>
          <p:nvPr>
            <p:ph type="body" sz="quarter" idx="10"/>
          </p:nvPr>
        </p:nvSpPr>
        <p:spPr/>
        <p:txBody>
          <a:bodyPr>
            <a:normAutofit/>
          </a:bodyPr>
          <a:lstStyle/>
          <a:p>
            <a:r>
              <a:rPr sz="2800" b="1" dirty="0"/>
              <a:t>Interpretation:</a:t>
            </a:r>
            <a:r>
              <a:rPr sz="2800" dirty="0"/>
              <a:t> Failing to reject the null hypothesis indicates that there is not sufficient evidence at the 0.01 level of significance to support the drug manufacturer's claim that the new drug, when used together with a healthy diet and exercise plan, lowers cholesterol by more than 20 points compared with changing diet and exercise alone.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sz="3200" baseline="-25000" dirty="0"/>
              <a:t>2</a:t>
            </a:r>
            <a:endParaRPr dirty="0"/>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a:xfrm>
            <a:off x="457200" y="1082077"/>
            <a:ext cx="8229600" cy="1813523"/>
          </a:xfrm>
        </p:spPr>
        <p:txBody>
          <a:bodyPr>
            <a:normAutofit/>
          </a:bodyPr>
          <a:lstStyle/>
          <a:p>
            <a:endParaRPr lang="en-US" sz="2800" dirty="0"/>
          </a:p>
          <a:p>
            <a:endParaRPr sz="2800" dirty="0"/>
          </a:p>
        </p:txBody>
      </p:sp>
      <p:pic>
        <p:nvPicPr>
          <p:cNvPr id="8" name="Picture 7" descr="H sub a is less than, indicating a left tailed test.&#10;H sub a is greater than, indicating a right tailed test.&#10;H sub a is not equal to, indicating a two tailed test.">
            <a:extLst>
              <a:ext uri="{FF2B5EF4-FFF2-40B4-BE49-F238E27FC236}">
                <a16:creationId xmlns:a16="http://schemas.microsoft.com/office/drawing/2014/main" id="{B4666264-D321-8047-7155-166AA39DCA40}"/>
              </a:ext>
            </a:extLst>
          </p:cNvPr>
          <p:cNvPicPr>
            <a:picLocks noChangeAspect="1"/>
          </p:cNvPicPr>
          <p:nvPr/>
        </p:nvPicPr>
        <p:blipFill>
          <a:blip r:embed="rId2"/>
          <a:stretch>
            <a:fillRect/>
          </a:stretch>
        </p:blipFill>
        <p:spPr>
          <a:xfrm>
            <a:off x="600075" y="1181100"/>
            <a:ext cx="3590925" cy="16383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Procedure: Rejection Regions for Hypothesis Tests for Population Means</a:t>
            </a:r>
            <a:r>
              <a:rPr lang="en-US" dirty="0"/>
              <a:t> </a:t>
            </a:r>
            <a:r>
              <a:rPr dirty="0"/>
              <a:t>(</a:t>
            </a:r>
            <a:r>
              <a:rPr i="1" dirty="0"/>
              <a:t>σ</a:t>
            </a:r>
            <a:r>
              <a:rPr dirty="0"/>
              <a:t> Known, Independent Samples)</a:t>
            </a:r>
          </a:p>
        </p:txBody>
      </p:sp>
      <p:sp>
        <p:nvSpPr>
          <p:cNvPr id="3" name="Text Placeholder 2"/>
          <p:cNvSpPr>
            <a:spLocks noGrp="1"/>
          </p:cNvSpPr>
          <p:nvPr>
            <p:ph type="body" sz="quarter" idx="10"/>
          </p:nvPr>
        </p:nvSpPr>
        <p:spPr>
          <a:xfrm>
            <a:off x="457200" y="1082078"/>
            <a:ext cx="8229600" cy="2727922"/>
          </a:xfrm>
        </p:spPr>
        <p:txBody>
          <a:bodyPr>
            <a:normAutofit/>
          </a:bodyPr>
          <a:lstStyle/>
          <a:p>
            <a:pPr>
              <a:defRPr sz="2800"/>
            </a:pPr>
            <a:r>
              <a:rPr sz="2800" dirty="0"/>
              <a:t>Reject the null hypothesis,</a:t>
            </a:r>
            <a:r>
              <a:rPr lang="en-US" sz="2800" i="1" dirty="0"/>
              <a:t> H</a:t>
            </a:r>
            <a:r>
              <a:rPr lang="en-US" sz="2800" baseline="-25000" dirty="0"/>
              <a:t>0</a:t>
            </a:r>
            <a:r>
              <a:rPr sz="2800" dirty="0"/>
              <a:t>, if:</a:t>
            </a:r>
            <a:br>
              <a:rPr lang="en-US" sz="2800" dirty="0"/>
            </a:br>
            <a:r>
              <a:rPr sz="2800" dirty="0"/>
              <a:t>  </a:t>
            </a:r>
            <a:br>
              <a:rPr lang="en-US" sz="2800" dirty="0"/>
            </a:br>
            <a:br>
              <a:rPr lang="en-US" sz="2800" dirty="0"/>
            </a:br>
            <a:endParaRPr sz="2800" dirty="0"/>
          </a:p>
          <a:p>
            <a:endParaRPr sz="2800" dirty="0"/>
          </a:p>
        </p:txBody>
      </p:sp>
      <p:pic>
        <p:nvPicPr>
          <p:cNvPr id="7" name="Picture 6" descr="Z is less than or equal to negative Z sub alpha for a left tailed test.&#10;Z is greater than or equal to Z sub alpha for a right tailed test.&#10;The absolute value of Z is greater than or equal to Z sub alpha over two for a two tailed test.">
            <a:extLst>
              <a:ext uri="{FF2B5EF4-FFF2-40B4-BE49-F238E27FC236}">
                <a16:creationId xmlns:a16="http://schemas.microsoft.com/office/drawing/2014/main" id="{F4B7906C-0D6C-23A7-D78F-B900F9ED7757}"/>
              </a:ext>
            </a:extLst>
          </p:cNvPr>
          <p:cNvPicPr>
            <a:picLocks noChangeAspect="1"/>
          </p:cNvPicPr>
          <p:nvPr/>
        </p:nvPicPr>
        <p:blipFill>
          <a:blip r:embed="rId2"/>
          <a:stretch>
            <a:fillRect/>
          </a:stretch>
        </p:blipFill>
        <p:spPr>
          <a:xfrm>
            <a:off x="2436966" y="1676400"/>
            <a:ext cx="4270068" cy="196592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Conclusions Using</a:t>
            </a:r>
            <a:r>
              <a:rPr lang="en-US" dirty="0"/>
              <a:t> </a:t>
            </a:r>
            <a:r>
              <a:rPr lang="en-US" sz="2800" i="1" dirty="0"/>
              <a:t>p</a:t>
            </a:r>
            <a:r>
              <a:rPr dirty="0"/>
              <a:t>-Values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986"/>
                <a:ext cx="8229600" cy="1179814"/>
              </a:xfrm>
            </p:spPr>
            <p:txBody>
              <a:bodyPr>
                <a:normAutofit/>
              </a:bodyPr>
              <a:lstStyle/>
              <a:p>
                <a:pPr>
                  <a:defRPr sz="2800"/>
                </a:pPr>
                <a:r>
                  <a:rPr sz="2800" dirty="0"/>
                  <a:t>If </a:t>
                </a:r>
                <a:r>
                  <a:rPr lang="en-US" sz="2800" i="1" dirty="0"/>
                  <a:t>p</a:t>
                </a:r>
                <a:r>
                  <a:rPr sz="2800" dirty="0"/>
                  <a:t>-value </a:t>
                </a:r>
                <a14:m>
                  <m:oMath xmlns:m="http://schemas.openxmlformats.org/officeDocument/2006/math">
                    <m:r>
                      <a:rPr>
                        <a:latin typeface="Cambria Math" panose="02040503050406030204" pitchFamily="18" charset="0"/>
                      </a:rPr>
                      <m:t>≤</m:t>
                    </m:r>
                  </m:oMath>
                </a14:m>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then </a:t>
                </a:r>
                <a:r>
                  <a:rPr sz="2800" b="1" dirty="0"/>
                  <a:t>reject</a:t>
                </a:r>
                <a:r>
                  <a:rPr sz="2800" dirty="0"/>
                  <a:t> the null hypothesis.</a:t>
                </a:r>
              </a:p>
              <a:p>
                <a:pPr>
                  <a:defRPr sz="2800"/>
                </a:pPr>
                <a:r>
                  <a:rPr sz="2800" dirty="0"/>
                  <a:t>If </a:t>
                </a:r>
                <a:r>
                  <a:rPr lang="en-US" sz="2800" i="1" dirty="0"/>
                  <a:t>p</a:t>
                </a:r>
                <a:r>
                  <a:rPr sz="2800" dirty="0"/>
                  <a:t>-value </a:t>
                </a:r>
                <a14:m>
                  <m:oMath xmlns:m="http://schemas.openxmlformats.org/officeDocument/2006/math">
                    <m:r>
                      <a:rPr smtClean="0">
                        <a:latin typeface="Cambria Math" panose="02040503050406030204" pitchFamily="18" charset="0"/>
                      </a:rPr>
                      <m:t>&gt;</m:t>
                    </m:r>
                  </m:oMath>
                </a14:m>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then </a:t>
                </a:r>
                <a:r>
                  <a:rPr sz="2800" b="1" dirty="0"/>
                  <a:t>fail to reject</a:t>
                </a:r>
                <a:r>
                  <a:rPr sz="2800" dirty="0"/>
                  <a:t> the null hypothesis.</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986"/>
                <a:ext cx="8229600" cy="1179814"/>
              </a:xfrm>
              <a:blipFill>
                <a:blip r:embed="rId2"/>
                <a:stretch>
                  <a:fillRect l="-1328" t="-4020" b="-503"/>
                </a:stretch>
              </a:blipFill>
            </p:spPr>
            <p:txBody>
              <a:bodyPr/>
              <a:lstStyle/>
              <a:p>
                <a:r>
                  <a:rPr lang="en-IN">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2036</TotalTime>
  <Words>4199</Words>
  <Application>Microsoft Office PowerPoint</Application>
  <PresentationFormat>On-screen Show (4:3)</PresentationFormat>
  <Paragraphs>220</Paragraphs>
  <Slides>61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61</vt:i4>
      </vt:variant>
    </vt:vector>
  </HeadingPairs>
  <TitlesOfParts>
    <vt:vector size="66" baseType="lpstr">
      <vt:lpstr>Calibri</vt:lpstr>
      <vt:lpstr>Courier New</vt:lpstr>
      <vt:lpstr>Arial</vt:lpstr>
      <vt:lpstr>Cambria Math</vt:lpstr>
      <vt:lpstr>Office Theme</vt:lpstr>
      <vt:lpstr>Section 11.1</vt:lpstr>
      <vt:lpstr>Procedure: Performing a Hypothesis Test</vt:lpstr>
      <vt:lpstr>Side Note</vt:lpstr>
      <vt:lpstr>Properties: Conclusions for a Hypothesis Test</vt:lpstr>
      <vt:lpstr>Memory Booster:1</vt:lpstr>
      <vt:lpstr>Formula: Test Statistic for a Hypothesis Test for Two Population Means (σ Known, Independent Samples)</vt:lpstr>
      <vt:lpstr>Memory Booster:2</vt:lpstr>
      <vt:lpstr>Procedure: Rejection Regions for Hypothesis Tests for Population Means (σ Known, Independent Samples)</vt:lpstr>
      <vt:lpstr>Procedure: Conclusions Using p-Values</vt:lpstr>
      <vt:lpstr>Example 11.1.1: Hypothesis Test for Two Population Means (Left-Tailed, Independent Samples, σ Known)1</vt:lpstr>
      <vt:lpstr>Example 11.1.1: Hypothesis Test for Two Population Means (Left-Tailed, Independent Samples, σ Known) 2</vt:lpstr>
      <vt:lpstr>Example 11.1.1: Hypothesis Test for Two Population Means (Left-Tailed, Independent Samples, σ Known)3</vt:lpstr>
      <vt:lpstr>Example 11.1.1: Hypothesis Test for Two Population Means (Left-Tailed, Independent Samples, σ Known)4</vt:lpstr>
      <vt:lpstr>Example 11.1.1: Hypothesis Test for Two Population Means (Left-Tailed, Independent Samples, σ Known)5</vt:lpstr>
      <vt:lpstr>Technology1</vt:lpstr>
      <vt:lpstr>Example 11.1.1: Hypothesis Test for Two Population Means (Left-Tailed, Independent Samples, σ Known)6</vt:lpstr>
      <vt:lpstr>Example 11.1.1: Hypothesis Test for Two Population Means (Left-Tailed, Independent Samples, σ Known)7</vt:lpstr>
      <vt:lpstr>Example 11.1.1: Hypothesis Test for Two Population Means (Left-Tailed, Independent Samples, σ Known)8</vt:lpstr>
      <vt:lpstr>Example 11.1.1: Hypothesis Test for Two Population Means (Left-Tailed, Independent Samples, σ Known)9</vt:lpstr>
      <vt:lpstr>Example 11.1.1: Hypothesis Test for Two Population Means (Left-Tailed, Independent Samples, σ Known)10</vt:lpstr>
      <vt:lpstr>Example 11.1.1: Hypothesis Test for Two Population Means (Left-Tailed, Independent Samples, σ Known)11</vt:lpstr>
      <vt:lpstr>Example 11.1.1: Hypothesis Test for Two Population Means (Left-Tailed, Independent Samples, σ Known)12</vt:lpstr>
      <vt:lpstr>Example 11.1.1: Hypothesis Test for Two Population Means (Left-Tailed, Independent Samples, σ Known)13</vt:lpstr>
      <vt:lpstr>Example 11.1.1: Hypothesis Test for Two Population Means (Left-Tailed, Independent Samples, σ Known)14</vt:lpstr>
      <vt:lpstr>Example 11.1.1: Hypothesis Test for Two Population Means (Left-Tailed, Independent Samples, σ Known)15</vt:lpstr>
      <vt:lpstr>Example 11.1.1: Hypothesis Test for Two Population Means (Left-Tailed, Independent Samples, σ Known)16</vt:lpstr>
      <vt:lpstr>Example 11.1.1: Hypothesis Test for Two Population Means (Left-Tailed, Independent Samples, σ Known)17</vt:lpstr>
      <vt:lpstr>Example 11.1.1: Hypothesis Test for Two Population Means (Left-Tailed, Independent Samples, σ Known)18</vt:lpstr>
      <vt:lpstr>Example 11.1.2: Hypothesis Test for Two Population Means (Two-Tailed, σ Known, Independent Samples)1</vt:lpstr>
      <vt:lpstr>Example 11.1.2: Hypothesis Test for Two Population Means (Two-Tailed, σ Known, Independent Samples)2</vt:lpstr>
      <vt:lpstr>Example 11.1.2: Hypothesis Test for Two Population Means (Two-Tailed, σ Known, Independent Samples)3</vt:lpstr>
      <vt:lpstr>Example 11.1.2: Hypothesis Test for Two Population Means (Two-Tailed, σ Known, Independent Samples)4</vt:lpstr>
      <vt:lpstr>Example 11.1.2: Hypothesis Test for Two Population Means (Two-Tailed, σ Known, Independent Samples)5</vt:lpstr>
      <vt:lpstr>Example 11.1.2: Hypothesis Test for Two Population Means (Two-Tailed, σ Known, Independent Samples)6</vt:lpstr>
      <vt:lpstr>Example 11.1.2: Hypothesis Test for Two Population Means (Two-Tailed, σ Known, Independent Samples)7</vt:lpstr>
      <vt:lpstr>Example 11.1.2: Hypothesis Test for Two Population Means (Two-Tailed, σ Known, Independent Samples)8</vt:lpstr>
      <vt:lpstr>Example 11.1.2: Hypothesis Test for Two Population Means (Two-Tailed, σ Known, Independent Samples)9</vt:lpstr>
      <vt:lpstr>Example 11.1.2: Hypothesis Test for Two Population Means (Two-Tailed, σ Known, Independent Samples)10</vt:lpstr>
      <vt:lpstr>Example 11.1.2: Hypothesis Test for Two Population Means (Two-Tailed, σ Known, Independent Samples)11</vt:lpstr>
      <vt:lpstr>Example 11.1.2: Hypothesis Test for Two Population Means (Two-Tailed, σ Known, Independent Samples)12</vt:lpstr>
      <vt:lpstr>Example 11.1.2: Hypothesis Test for Two Population Means (Two-Tailed, σ Known, Independent Samples)13</vt:lpstr>
      <vt:lpstr>Example 11.1.2: Hypothesis Test for Two Population Means (Two-Tailed, σ Known, Independent Samples)14</vt:lpstr>
      <vt:lpstr>Example 11.1.2: Hypothesis Test for Two Population Means (Two-Tailed, σ Known, Independent Samples)15</vt:lpstr>
      <vt:lpstr>Memory Booster:3</vt:lpstr>
      <vt:lpstr>Example 11.1.2: Hypothesis Test for Two Population Means (Two-Tailed, σ Known, Independent Samples)16</vt:lpstr>
      <vt:lpstr>Technology2</vt:lpstr>
      <vt:lpstr>Example 11.1.3: Hypothesis Test for Two Population Means (Right-Tailed, σ Known, Independent Samples)1</vt:lpstr>
      <vt:lpstr>Example 11.1.3: Hypothesis Test for Two Population Means (Right-Tailed, σ Known, Independent Samples)2</vt:lpstr>
      <vt:lpstr>Example 11.1.3: Hypothesis Test for Two Population Means (Right-Tailed, σ Known, Independent Samples)3</vt:lpstr>
      <vt:lpstr>Example 11.1.3: Hypothesis Test for Two Population Means (Right-Tailed, σ Known, Independent Samples)4</vt:lpstr>
      <vt:lpstr>Example 11.1.3: Hypothesis Test for Two Population Means (Right-Tailed, σ Known, Independent Samples)5</vt:lpstr>
      <vt:lpstr>Example 11.1.3: Hypothesis Test for Two Population Means (Right-Tailed, σ Known, Independent Samples)6</vt:lpstr>
      <vt:lpstr>Technology3</vt:lpstr>
      <vt:lpstr>Example 11.1.3: Hypothesis Test for Two Population Means (Right-Tailed, σ Known, Independent Samples)7</vt:lpstr>
      <vt:lpstr>Example 11.1.3: Hypothesis Test for Two Population Means (Right-Tailed, σ Known, Independent Samples)8</vt:lpstr>
      <vt:lpstr>Example 11.1.3: Hypothesis Test for Two Population Means (Right-Tailed, σ Known, Independent Samples)9</vt:lpstr>
      <vt:lpstr>Example 11.1.3: Hypothesis Test for Two Population Means (Right-Tailed, σ Known, Independent Samples)10</vt:lpstr>
      <vt:lpstr>Example 11.1.3: Hypothesis Test for Two Population Means (Right-Tailed, σ Known, Independent Samples)11</vt:lpstr>
      <vt:lpstr>Example 11.1.3: Hypothesis Test for Two Population Means (Right-Tailed, σ Known, Independent Samples)12</vt:lpstr>
      <vt:lpstr>Example 11.1.3: Hypothesis Test for Two Population Means (Right-Tailed, σ Known, Independent Samples)13</vt:lpstr>
      <vt:lpstr>Example 11.1.3: Hypothesis Test for Two Population Means (Right-Tailed, σ Known, Independent Samples)14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198</cp:revision>
  <dcterms:created xsi:type="dcterms:W3CDTF">2013-04-26T14:43:13Z</dcterms:created>
  <dcterms:modified xsi:type="dcterms:W3CDTF">2025-08-20T06:54:03Z</dcterms:modified>
</cp:coreProperties>
</file>