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1" r:id="rId17"/>
    <p:sldId id="271" r:id="rId18"/>
    <p:sldId id="272" r:id="rId19"/>
    <p:sldId id="273" r:id="rId20"/>
    <p:sldId id="274" r:id="rId21"/>
    <p:sldId id="275" r:id="rId22"/>
    <p:sldId id="276" r:id="rId23"/>
    <p:sldId id="277" r:id="rId24"/>
    <p:sldId id="278" r:id="rId25"/>
    <p:sldId id="279" r:id="rId26"/>
    <p:sldId id="280" r:id="rId27"/>
    <p:sldId id="282" r:id="rId28"/>
    <p:sldId id="283" r:id="rId29"/>
    <p:sldId id="284" r:id="rId30"/>
    <p:sldId id="285" r:id="rId31"/>
    <p:sldId id="286" r:id="rId32"/>
    <p:sldId id="287" r:id="rId33"/>
    <p:sldId id="288" r:id="rId34"/>
    <p:sldId id="298" r:id="rId35"/>
    <p:sldId id="289" r:id="rId36"/>
    <p:sldId id="290" r:id="rId37"/>
    <p:sldId id="291" r:id="rId38"/>
    <p:sldId id="292" r:id="rId39"/>
    <p:sldId id="293" r:id="rId40"/>
    <p:sldId id="294" r:id="rId41"/>
    <p:sldId id="299" r:id="rId42"/>
    <p:sldId id="295" r:id="rId43"/>
    <p:sldId id="296" r:id="rId44"/>
    <p:sldId id="297" r:id="rId45"/>
  </p:sldIdLst>
  <p:sldSz cx="9144000" cy="6858000" type="screen4x3"/>
  <p:notesSz cx="6858000" cy="9144000"/>
  <p:embeddedFontLst>
    <p:embeddedFont>
      <p:font typeface="Cambria Math" panose="02040503050406030204" pitchFamily="18" charset="0"/>
      <p:regular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sha" initials="A" lastIdx="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39" autoAdjust="0"/>
    <p:restoredTop sz="96247" autoAdjust="0"/>
  </p:normalViewPr>
  <p:slideViewPr>
    <p:cSldViewPr>
      <p:cViewPr varScale="1">
        <p:scale>
          <a:sx n="103" d="100"/>
          <a:sy n="103" d="100"/>
        </p:scale>
        <p:origin x="162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13</a:t>
            </a:fld>
            <a:endParaRPr lang="en-US"/>
          </a:p>
        </p:txBody>
      </p:sp>
    </p:spTree>
    <p:extLst>
      <p:ext uri="{BB962C8B-B14F-4D97-AF65-F5344CB8AC3E}">
        <p14:creationId xmlns:p14="http://schemas.microsoft.com/office/powerpoint/2010/main" val="1202198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2.emf"/><Relationship Id="rId7" Type="http://schemas.openxmlformats.org/officeDocument/2006/relationships/image" Target="../media/image24.png"/><Relationship Id="rId2" Type="http://schemas.openxmlformats.org/officeDocument/2006/relationships/image" Target="../media/image210.png"/><Relationship Id="rId1" Type="http://schemas.openxmlformats.org/officeDocument/2006/relationships/slideLayout" Target="../slideLayouts/slideLayout3.xml"/><Relationship Id="rId6" Type="http://schemas.openxmlformats.org/officeDocument/2006/relationships/image" Target="../media/image23.emf"/><Relationship Id="rId5" Type="http://schemas.openxmlformats.org/officeDocument/2006/relationships/image" Target="../media/image2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emf"/></Relationships>
</file>

<file path=ppt/slides/_rels/slide40.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8.png"/><Relationship Id="rId1" Type="http://schemas.openxmlformats.org/officeDocument/2006/relationships/slideLayout" Target="../slideLayouts/slideLayout3.xml"/><Relationship Id="rId6" Type="http://schemas.openxmlformats.org/officeDocument/2006/relationships/image" Target="../media/image40.png"/><Relationship Id="rId5" Type="http://schemas.openxmlformats.org/officeDocument/2006/relationships/image" Target="../media/image430.png"/></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10.7</a:t>
            </a:r>
          </a:p>
        </p:txBody>
      </p:sp>
      <p:sp>
        <p:nvSpPr>
          <p:cNvPr id="2" name="Text Placeholder 1"/>
          <p:cNvSpPr>
            <a:spLocks noGrp="1"/>
          </p:cNvSpPr>
          <p:nvPr>
            <p:ph type="body" sz="quarter" idx="10"/>
          </p:nvPr>
        </p:nvSpPr>
        <p:spPr/>
        <p:txBody>
          <a:bodyPr/>
          <a:lstStyle/>
          <a:p>
            <a:pPr algn="ctr"/>
            <a:r>
              <a:rPr dirty="0"/>
              <a:t>Chi-Square Test for Association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Is there evidence at the </a:t>
            </a:r>
            <a:r>
              <a:rPr sz="2800" dirty="0">
                <a:latin typeface="Cambria Math"/>
              </a:rPr>
              <a:t>0.05</a:t>
            </a:r>
            <a:r>
              <a:rPr sz="2800" dirty="0"/>
              <a:t> level to say that residential location and party choice were related for this election?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b="1" dirty="0"/>
              <a:t>Solution</a:t>
            </a:r>
          </a:p>
          <a:p>
            <a:pPr>
              <a:defRPr b="1"/>
            </a:pPr>
            <a:r>
              <a:rPr dirty="0"/>
              <a:t>Step 1: State the null and alternative hypotheses.</a:t>
            </a:r>
          </a:p>
          <a:p>
            <a:r>
              <a:rPr dirty="0"/>
              <a:t>We let the null hypothesis be that residential location and political party preference are independent of one another.</a:t>
            </a:r>
          </a:p>
        </p:txBody>
      </p:sp>
      <p:pic>
        <p:nvPicPr>
          <p:cNvPr id="5" name="Picture 4" descr="Null hypothesis (H 0), Residential location and political party preference are independent. Alternative hypothesis (H a), Residential location and political party preference are not independent.">
            <a:extLst>
              <a:ext uri="{FF2B5EF4-FFF2-40B4-BE49-F238E27FC236}">
                <a16:creationId xmlns:a16="http://schemas.microsoft.com/office/drawing/2014/main" id="{E57A4F26-9CAC-A1D3-E04A-9B5C378D1547}"/>
              </a:ext>
            </a:extLst>
          </p:cNvPr>
          <p:cNvPicPr>
            <a:picLocks noChangeAspect="1"/>
          </p:cNvPicPr>
          <p:nvPr/>
        </p:nvPicPr>
        <p:blipFill>
          <a:blip r:embed="rId2"/>
          <a:stretch>
            <a:fillRect/>
          </a:stretch>
        </p:blipFill>
        <p:spPr>
          <a:xfrm>
            <a:off x="914400" y="3515524"/>
            <a:ext cx="7124700" cy="18478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wish to determine if there is an association between residential location and political party preference. This meets the requirements for a multinomial experiment, the data is randomly selected, and as we will see, the expected frequency for each outcome is greater than </a:t>
                </a:r>
                <a:r>
                  <a:rPr sz="2800" dirty="0">
                    <a:latin typeface="Cambria Math"/>
                  </a:rPr>
                  <a:t>5</a:t>
                </a:r>
                <a:r>
                  <a:rPr sz="2800" dirty="0"/>
                  <a:t>. So, we can use the chi-square test statistic to test for association between the variables. We are told that the level of significance is </a:t>
                </a:r>
                <a:r>
                  <a:rPr lang="el-GR"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a:latin typeface="Cambria Math" panose="02040503050406030204" pitchFamily="18" charset="0"/>
                      </a:rPr>
                      <m:t>=0.05</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b="-1595"/>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dirty="0"/>
              <a:t>Step 3: Gather data and calculate the necessary sample statistics.</a:t>
            </a:r>
          </a:p>
          <a:p>
            <a:pPr>
              <a:defRPr b="1"/>
            </a:pPr>
            <a:r>
              <a:rPr dirty="0"/>
              <a:t>Tables:</a:t>
            </a:r>
          </a:p>
          <a:p>
            <a:pPr>
              <a:defRPr sz="2800"/>
            </a:pPr>
            <a:r>
              <a:rPr dirty="0"/>
              <a:t>If you plan to use the</a:t>
            </a:r>
          </a:p>
        </p:txBody>
      </p:sp>
      <p:pic>
        <p:nvPicPr>
          <p:cNvPr id="12" name="Picture 11" descr="Chi Squared">
            <a:extLst>
              <a:ext uri="{FF2B5EF4-FFF2-40B4-BE49-F238E27FC236}">
                <a16:creationId xmlns:a16="http://schemas.microsoft.com/office/drawing/2014/main" id="{F8FD25FB-CC11-A892-AAA3-7C3D0AEF01A5}"/>
              </a:ext>
            </a:extLst>
          </p:cNvPr>
          <p:cNvPicPr>
            <a:picLocks noChangeAspect="1"/>
          </p:cNvPicPr>
          <p:nvPr/>
        </p:nvPicPr>
        <p:blipFill>
          <a:blip r:embed="rId3"/>
          <a:stretch>
            <a:fillRect/>
          </a:stretch>
        </p:blipFill>
        <p:spPr>
          <a:xfrm>
            <a:off x="3717417" y="2485263"/>
            <a:ext cx="333375" cy="428625"/>
          </a:xfrm>
          <a:prstGeom prst="rect">
            <a:avLst/>
          </a:prstGeom>
        </p:spPr>
      </p:pic>
      <p:sp>
        <p:nvSpPr>
          <p:cNvPr id="4" name="TextBox 3">
            <a:extLst>
              <a:ext uri="{FF2B5EF4-FFF2-40B4-BE49-F238E27FC236}">
                <a16:creationId xmlns:a16="http://schemas.microsoft.com/office/drawing/2014/main" id="{D848A93A-DB20-7002-738B-A2D7E665D214}"/>
              </a:ext>
            </a:extLst>
          </p:cNvPr>
          <p:cNvSpPr txBox="1"/>
          <p:nvPr/>
        </p:nvSpPr>
        <p:spPr>
          <a:xfrm>
            <a:off x="4050792" y="2487168"/>
            <a:ext cx="3493008"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critical value tables to</a:t>
            </a:r>
            <a:endParaRPr lang="en-IN" dirty="0"/>
          </a:p>
        </p:txBody>
      </p:sp>
      <p:sp>
        <p:nvSpPr>
          <p:cNvPr id="5" name="TextBox 4">
            <a:extLst>
              <a:ext uri="{FF2B5EF4-FFF2-40B4-BE49-F238E27FC236}">
                <a16:creationId xmlns:a16="http://schemas.microsoft.com/office/drawing/2014/main" id="{6070B9F8-1578-9669-665C-5414FC994FD3}"/>
              </a:ext>
            </a:extLst>
          </p:cNvPr>
          <p:cNvSpPr txBox="1"/>
          <p:nvPr/>
        </p:nvSpPr>
        <p:spPr>
          <a:xfrm>
            <a:off x="457200" y="2913888"/>
            <a:ext cx="8229600" cy="2246769"/>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determine the rejection region, you will need to begin by calculating the test statistic by hand. Before we begin to calculate the test statistic, we must calculate the expected value for each cell in the contingency table.</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7</a:t>
            </a:r>
            <a:endParaRPr dirty="0"/>
          </a:p>
        </p:txBody>
      </p:sp>
      <p:sp>
        <p:nvSpPr>
          <p:cNvPr id="4" name="TextBox 3">
            <a:extLst>
              <a:ext uri="{FF2B5EF4-FFF2-40B4-BE49-F238E27FC236}">
                <a16:creationId xmlns:a16="http://schemas.microsoft.com/office/drawing/2014/main" id="{3F158E93-C507-75F4-5C41-9B61CF1E3D66}"/>
              </a:ext>
            </a:extLst>
          </p:cNvPr>
          <p:cNvSpPr txBox="1"/>
          <p:nvPr/>
        </p:nvSpPr>
        <p:spPr>
          <a:xfrm>
            <a:off x="2819400" y="1191791"/>
            <a:ext cx="3505200" cy="369332"/>
          </a:xfrm>
          <a:prstGeom prst="rect">
            <a:avLst/>
          </a:prstGeom>
          <a:noFill/>
        </p:spPr>
        <p:txBody>
          <a:bodyPr wrap="square">
            <a:spAutoFit/>
          </a:bodyPr>
          <a:lstStyle/>
          <a:p>
            <a:pPr algn="ctr">
              <a:defRPr sz="1800" b="1"/>
            </a:pPr>
            <a:r>
              <a:rPr lang="en-IN" dirty="0"/>
              <a:t>Expected Values</a:t>
            </a:r>
            <a:endParaRPr lang="en-US" dirty="0"/>
          </a:p>
        </p:txBody>
      </p:sp>
      <mc:AlternateContent xmlns:mc="http://schemas.openxmlformats.org/markup-compatibility/2006" xmlns:a14="http://schemas.microsoft.com/office/drawing/2010/main">
        <mc:Choice Requires="a14">
          <p:graphicFrame>
            <p:nvGraphicFramePr>
              <p:cNvPr id="3" name="Table Placeholder 2" descr="The table displays expected frequencies for a contingency table analysis of voter affiliation by location (Rural and Urban). The first column indicates the location, while the next three columns correspond to political affiliations: Republican, Democrat, and Independent. The final column provides the total number of voters in each location. For Rural Republicans, the expected frequency is open parentheses 6284 times 6996 close parentheses divided by 13660 which is approximately 3218.364861, for Rural Democrats it is open parentheses 6284 times 6526 close parentheses divided by 13660 which is approximately 3002.151098, and for Rural Independents it is open parentheses 6284 times 138 close parentheses divided by 13660 which is approximately 63.484041. Similarly, for Urban Republicans, the expected frequency is open parentheses 7376 times 6996 close parentheses divided by 13660 which is approximately 3777.635139, for Urban Democrats it is open parentheses 7376 times 6526 close parentheses divided by 13660 which is approximately 3523.848902, and for Urban Independent it is open parentheses 7376 times 138 close parentheses divided by 13660 which is approximately 74.515959. The bottom row sums the total number of voters in each political category, with 6,996 Republicans, 6,526 Democrats, and 138 Independents, leading to an overall total of 13,660 voters.  &#10;"/>
              <p:cNvGraphicFramePr>
                <a:graphicFrameLocks noGrp="1"/>
              </p:cNvGraphicFramePr>
              <p:nvPr>
                <p:ph type="tbl" sz="quarter" idx="10"/>
                <p:extLst>
                  <p:ext uri="{D42A27DB-BD31-4B8C-83A1-F6EECF244321}">
                    <p14:modId xmlns:p14="http://schemas.microsoft.com/office/powerpoint/2010/main" val="1230653094"/>
                  </p:ext>
                </p:extLst>
              </p:nvPr>
            </p:nvGraphicFramePr>
            <p:xfrm>
              <a:off x="457200" y="1600200"/>
              <a:ext cx="8229600" cy="2410334"/>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t>Republican</a:t>
                          </a:r>
                        </a:p>
                      </a:txBody>
                      <a:tcPr/>
                    </a:tc>
                    <a:tc>
                      <a:txBody>
                        <a:bodyPr/>
                        <a:lstStyle/>
                        <a:p>
                          <a:pPr algn="ctr">
                            <a:defRPr sz="1600" b="1"/>
                          </a:pPr>
                          <a:r>
                            <a:t>Democrat</a:t>
                          </a:r>
                        </a:p>
                      </a:txBody>
                      <a:tcPr/>
                    </a:tc>
                    <a:tc>
                      <a:txBody>
                        <a:bodyPr/>
                        <a:lstStyle/>
                        <a:p>
                          <a:pPr algn="ctr">
                            <a:defRPr sz="1600" b="1"/>
                          </a:pPr>
                          <a:r>
                            <a:t>Independent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rPr dirty="0"/>
                            <a:t>Rural</a:t>
                          </a: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6284</m:t>
                                        </m:r>
                                      </m:e>
                                    </m:d>
                                    <m:d>
                                      <m:dPr>
                                        <m:ctrlPr>
                                          <a:rPr sz="1600" i="1">
                                            <a:latin typeface="Cambria Math" panose="02040503050406030204" pitchFamily="18" charset="0"/>
                                          </a:rPr>
                                        </m:ctrlPr>
                                      </m:dPr>
                                      <m:e>
                                        <m:r>
                                          <a:rPr sz="1600">
                                            <a:latin typeface="Cambria Math" panose="02040503050406030204" pitchFamily="18" charset="0"/>
                                          </a:rPr>
                                          <m:t>6996</m:t>
                                        </m:r>
                                      </m:e>
                                    </m:d>
                                  </m:num>
                                  <m:den>
                                    <m:r>
                                      <a:rPr sz="1600">
                                        <a:latin typeface="Cambria Math" panose="02040503050406030204" pitchFamily="18" charset="0"/>
                                      </a:rPr>
                                      <m:t>13,660</m:t>
                                    </m:r>
                                  </m:den>
                                </m:f>
                                <m:r>
                                  <a:rPr sz="1600">
                                    <a:latin typeface="Cambria Math" panose="02040503050406030204" pitchFamily="18" charset="0"/>
                                  </a:rPr>
                                  <m:t>≈3218.364861</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6284</m:t>
                                        </m:r>
                                      </m:e>
                                    </m:d>
                                    <m:d>
                                      <m:dPr>
                                        <m:ctrlPr>
                                          <a:rPr sz="1600" i="1">
                                            <a:latin typeface="Cambria Math" panose="02040503050406030204" pitchFamily="18" charset="0"/>
                                          </a:rPr>
                                        </m:ctrlPr>
                                      </m:dPr>
                                      <m:e>
                                        <m:r>
                                          <a:rPr sz="1600">
                                            <a:latin typeface="Cambria Math" panose="02040503050406030204" pitchFamily="18" charset="0"/>
                                          </a:rPr>
                                          <m:t>6526</m:t>
                                        </m:r>
                                      </m:e>
                                    </m:d>
                                  </m:num>
                                  <m:den>
                                    <m:r>
                                      <a:rPr sz="1600">
                                        <a:latin typeface="Cambria Math" panose="02040503050406030204" pitchFamily="18" charset="0"/>
                                      </a:rPr>
                                      <m:t>13,660</m:t>
                                    </m:r>
                                  </m:den>
                                </m:f>
                                <m:r>
                                  <a:rPr sz="1600">
                                    <a:latin typeface="Cambria Math" panose="02040503050406030204" pitchFamily="18" charset="0"/>
                                  </a:rPr>
                                  <m:t>≈3002.151098</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6284</m:t>
                                        </m:r>
                                      </m:e>
                                    </m:d>
                                    <m:d>
                                      <m:dPr>
                                        <m:ctrlPr>
                                          <a:rPr sz="1600" i="1">
                                            <a:latin typeface="Cambria Math" panose="02040503050406030204" pitchFamily="18" charset="0"/>
                                          </a:rPr>
                                        </m:ctrlPr>
                                      </m:dPr>
                                      <m:e>
                                        <m:r>
                                          <a:rPr sz="1600">
                                            <a:latin typeface="Cambria Math" panose="02040503050406030204" pitchFamily="18" charset="0"/>
                                          </a:rPr>
                                          <m:t>138</m:t>
                                        </m:r>
                                      </m:e>
                                    </m:d>
                                  </m:num>
                                  <m:den>
                                    <m:r>
                                      <a:rPr sz="1600">
                                        <a:latin typeface="Cambria Math" panose="02040503050406030204" pitchFamily="18" charset="0"/>
                                      </a:rPr>
                                      <m:t>13,660</m:t>
                                    </m:r>
                                  </m:den>
                                </m:f>
                                <m:r>
                                  <a:rPr sz="1600">
                                    <a:latin typeface="Cambria Math" panose="02040503050406030204" pitchFamily="18" charset="0"/>
                                  </a:rPr>
                                  <m:t>≈63.484041</m:t>
                                </m:r>
                              </m:oMath>
                            </m:oMathPara>
                          </a14:m>
                          <a:endParaRPr dirty="0"/>
                        </a:p>
                      </a:txBody>
                      <a:tcPr/>
                    </a:tc>
                    <a:tc>
                      <a:txBody>
                        <a:bodyPr/>
                        <a:lstStyle/>
                        <a:p>
                          <a:pPr algn="ctr"/>
                          <a:r>
                            <a:rPr sz="1600" dirty="0"/>
                            <a:t>6284</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Urban</a:t>
                          </a: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7376</m:t>
                                        </m:r>
                                      </m:e>
                                    </m:d>
                                    <m:d>
                                      <m:dPr>
                                        <m:ctrlPr>
                                          <a:rPr sz="1600" i="1">
                                            <a:latin typeface="Cambria Math" panose="02040503050406030204" pitchFamily="18" charset="0"/>
                                          </a:rPr>
                                        </m:ctrlPr>
                                      </m:dPr>
                                      <m:e>
                                        <m:r>
                                          <a:rPr sz="1600">
                                            <a:latin typeface="Cambria Math" panose="02040503050406030204" pitchFamily="18" charset="0"/>
                                          </a:rPr>
                                          <m:t>6996</m:t>
                                        </m:r>
                                      </m:e>
                                    </m:d>
                                  </m:num>
                                  <m:den>
                                    <m:r>
                                      <a:rPr sz="1600">
                                        <a:latin typeface="Cambria Math" panose="02040503050406030204" pitchFamily="18" charset="0"/>
                                      </a:rPr>
                                      <m:t>13,660</m:t>
                                    </m:r>
                                  </m:den>
                                </m:f>
                                <m:r>
                                  <a:rPr sz="1600">
                                    <a:latin typeface="Cambria Math" panose="02040503050406030204" pitchFamily="18" charset="0"/>
                                  </a:rPr>
                                  <m:t>≈3777.635139</m:t>
                                </m:r>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7376</m:t>
                                        </m:r>
                                      </m:e>
                                    </m:d>
                                    <m:d>
                                      <m:dPr>
                                        <m:ctrlPr>
                                          <a:rPr sz="1600" i="1">
                                            <a:latin typeface="Cambria Math" panose="02040503050406030204" pitchFamily="18" charset="0"/>
                                          </a:rPr>
                                        </m:ctrlPr>
                                      </m:dPr>
                                      <m:e>
                                        <m:r>
                                          <a:rPr sz="1600">
                                            <a:latin typeface="Cambria Math" panose="02040503050406030204" pitchFamily="18" charset="0"/>
                                          </a:rPr>
                                          <m:t>6526</m:t>
                                        </m:r>
                                      </m:e>
                                    </m:d>
                                  </m:num>
                                  <m:den>
                                    <m:r>
                                      <a:rPr sz="1600">
                                        <a:latin typeface="Cambria Math" panose="02040503050406030204" pitchFamily="18" charset="0"/>
                                      </a:rPr>
                                      <m:t>13,660</m:t>
                                    </m:r>
                                  </m:den>
                                </m:f>
                                <m:r>
                                  <a:rPr sz="1600">
                                    <a:latin typeface="Cambria Math" panose="02040503050406030204" pitchFamily="18" charset="0"/>
                                  </a:rPr>
                                  <m:t>≈3523.848902</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d>
                                      <m:dPr>
                                        <m:ctrlPr>
                                          <a:rPr sz="1600" i="1">
                                            <a:latin typeface="Cambria Math" panose="02040503050406030204" pitchFamily="18" charset="0"/>
                                          </a:rPr>
                                        </m:ctrlPr>
                                      </m:dPr>
                                      <m:e>
                                        <m:r>
                                          <a:rPr sz="1600">
                                            <a:latin typeface="Cambria Math" panose="02040503050406030204" pitchFamily="18" charset="0"/>
                                          </a:rPr>
                                          <m:t>7376</m:t>
                                        </m:r>
                                      </m:e>
                                    </m:d>
                                    <m:d>
                                      <m:dPr>
                                        <m:ctrlPr>
                                          <a:rPr sz="1600" i="1">
                                            <a:latin typeface="Cambria Math" panose="02040503050406030204" pitchFamily="18" charset="0"/>
                                          </a:rPr>
                                        </m:ctrlPr>
                                      </m:dPr>
                                      <m:e>
                                        <m:r>
                                          <a:rPr sz="1600">
                                            <a:latin typeface="Cambria Math" panose="02040503050406030204" pitchFamily="18" charset="0"/>
                                          </a:rPr>
                                          <m:t>138</m:t>
                                        </m:r>
                                      </m:e>
                                    </m:d>
                                  </m:num>
                                  <m:den>
                                    <m:r>
                                      <a:rPr sz="1600">
                                        <a:latin typeface="Cambria Math" panose="02040503050406030204" pitchFamily="18" charset="0"/>
                                      </a:rPr>
                                      <m:t>13,660</m:t>
                                    </m:r>
                                  </m:den>
                                </m:f>
                                <m:r>
                                  <a:rPr sz="1600">
                                    <a:latin typeface="Cambria Math" panose="02040503050406030204" pitchFamily="18" charset="0"/>
                                  </a:rPr>
                                  <m:t>≈74.515959</m:t>
                                </m:r>
                              </m:oMath>
                            </m:oMathPara>
                          </a14:m>
                          <a:endParaRPr/>
                        </a:p>
                      </a:txBody>
                      <a:tcPr/>
                    </a:tc>
                    <a:tc>
                      <a:txBody>
                        <a:bodyPr/>
                        <a:lstStyle/>
                        <a:p>
                          <a:pPr algn="ctr"/>
                          <a:r>
                            <a:rPr sz="1600"/>
                            <a:t>7376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Total</a:t>
                          </a:r>
                        </a:p>
                      </a:txBody>
                      <a:tcPr/>
                    </a:tc>
                    <a:tc>
                      <a:txBody>
                        <a:bodyPr/>
                        <a:lstStyle/>
                        <a:p>
                          <a:pPr algn="ctr"/>
                          <a:r>
                            <a:rPr sz="1600"/>
                            <a:t>6996</a:t>
                          </a:r>
                          <a:endParaRPr sz="1600">
                            <a:latin typeface="Cambria Math"/>
                          </a:endParaRPr>
                        </a:p>
                      </a:txBody>
                      <a:tcPr/>
                    </a:tc>
                    <a:tc>
                      <a:txBody>
                        <a:bodyPr/>
                        <a:lstStyle/>
                        <a:p>
                          <a:pPr algn="ctr"/>
                          <a:r>
                            <a:rPr sz="1600"/>
                            <a:t>6526</a:t>
                          </a:r>
                          <a:endParaRPr sz="1600">
                            <a:latin typeface="Cambria Math"/>
                          </a:endParaRPr>
                        </a:p>
                      </a:txBody>
                      <a:tcPr/>
                    </a:tc>
                    <a:tc>
                      <a:txBody>
                        <a:bodyPr/>
                        <a:lstStyle/>
                        <a:p>
                          <a:pPr algn="ctr"/>
                          <a:r>
                            <a:rPr sz="1600"/>
                            <a:t>138</a:t>
                          </a:r>
                          <a:endParaRPr sz="1600">
                            <a:latin typeface="Cambria Math"/>
                          </a:endParaRPr>
                        </a:p>
                      </a:txBody>
                      <a:tcPr/>
                    </a:tc>
                    <a:tc>
                      <a:txBody>
                        <a:bodyPr/>
                        <a:lstStyle/>
                        <a:p>
                          <a:pPr algn="ctr"/>
                          <a:r>
                            <a:rPr sz="1600" dirty="0"/>
                            <a:t>13,660</a:t>
                          </a:r>
                          <a:endParaRPr sz="16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3" name="Table Placeholder 2" descr="The table displays expected frequencies for a contingency table analysis of voter affiliation by location (Rural and Urban). The first column indicates the location, while the next three columns correspond to political affiliations: Republican, Democrat, and Independent. The final column provides the total number of voters in each location. For Rural Republicans, the expected frequency is open parentheses 6284 times 6996 close parentheses divided by 13660 which is approximately 3218.364861, for Rural Democrats it is open parentheses 6284 times 6526 close parentheses divided by 13660 which is approximately 3002.151098, and for Rural Independents it is open parentheses 6284 times 138 close parentheses divided by 13660 which is approximately 63.484041. Similarly, for Urban Republicans, the expected frequency is open parentheses 7376 times 6996 close parentheses divided by 13660 which is approximately 3777.635139, for Urban Democrats it is open parentheses 7376 times 6526 close parentheses divided by 13660 which is approximately 3523.848902, and for Urban Independent it is open parentheses 7376 times 138 close parentheses divided by 13660 which is approximately 74.515959. The bottom row sums the total number of voters in each political category, with 6,996 Republicans, 6,526 Democrats, and 138 Independents, leading to an overall total of 13,660 voters.  &#10;"/>
              <p:cNvGraphicFramePr>
                <a:graphicFrameLocks noGrp="1"/>
              </p:cNvGraphicFramePr>
              <p:nvPr>
                <p:ph type="tbl" sz="quarter" idx="10"/>
                <p:extLst>
                  <p:ext uri="{D42A27DB-BD31-4B8C-83A1-F6EECF244321}">
                    <p14:modId xmlns:p14="http://schemas.microsoft.com/office/powerpoint/2010/main" val="1230653094"/>
                  </p:ext>
                </p:extLst>
              </p:nvPr>
            </p:nvGraphicFramePr>
            <p:xfrm>
              <a:off x="457200" y="1600200"/>
              <a:ext cx="8229600" cy="2410334"/>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t>Republican</a:t>
                          </a:r>
                        </a:p>
                      </a:txBody>
                      <a:tcPr/>
                    </a:tc>
                    <a:tc>
                      <a:txBody>
                        <a:bodyPr/>
                        <a:lstStyle/>
                        <a:p>
                          <a:pPr algn="ctr">
                            <a:defRPr sz="1600" b="1"/>
                          </a:pPr>
                          <a:r>
                            <a:t>Democrat</a:t>
                          </a:r>
                        </a:p>
                      </a:txBody>
                      <a:tcPr/>
                    </a:tc>
                    <a:tc>
                      <a:txBody>
                        <a:bodyPr/>
                        <a:lstStyle/>
                        <a:p>
                          <a:pPr algn="ctr">
                            <a:defRPr sz="1600" b="1"/>
                          </a:pPr>
                          <a:r>
                            <a:t>Independent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834327">
                    <a:tc>
                      <a:txBody>
                        <a:bodyPr/>
                        <a:lstStyle/>
                        <a:p>
                          <a:pPr algn="ctr">
                            <a:defRPr sz="1600" b="1"/>
                          </a:pPr>
                          <a:r>
                            <a:rPr dirty="0"/>
                            <a:t>Rural</a:t>
                          </a:r>
                        </a:p>
                      </a:txBody>
                      <a:tcPr/>
                    </a:tc>
                    <a:tc>
                      <a:txBody>
                        <a:bodyPr/>
                        <a:lstStyle/>
                        <a:p>
                          <a:endParaRPr lang="en-US"/>
                        </a:p>
                      </a:txBody>
                      <a:tcPr>
                        <a:blipFill>
                          <a:blip r:embed="rId2"/>
                          <a:stretch>
                            <a:fillRect l="-100741" t="-45985" r="-301111" b="-149635"/>
                          </a:stretch>
                        </a:blipFill>
                      </a:tcPr>
                    </a:tc>
                    <a:tc>
                      <a:txBody>
                        <a:bodyPr/>
                        <a:lstStyle/>
                        <a:p>
                          <a:endParaRPr lang="en-US"/>
                        </a:p>
                      </a:txBody>
                      <a:tcPr>
                        <a:blipFill>
                          <a:blip r:embed="rId2"/>
                          <a:stretch>
                            <a:fillRect l="-200741" t="-45985" r="-201111" b="-149635"/>
                          </a:stretch>
                        </a:blipFill>
                      </a:tcPr>
                    </a:tc>
                    <a:tc>
                      <a:txBody>
                        <a:bodyPr/>
                        <a:lstStyle/>
                        <a:p>
                          <a:endParaRPr lang="en-US"/>
                        </a:p>
                      </a:txBody>
                      <a:tcPr>
                        <a:blipFill>
                          <a:blip r:embed="rId2"/>
                          <a:stretch>
                            <a:fillRect l="-300741" t="-45985" r="-101111" b="-149635"/>
                          </a:stretch>
                        </a:blipFill>
                      </a:tcPr>
                    </a:tc>
                    <a:tc>
                      <a:txBody>
                        <a:bodyPr/>
                        <a:lstStyle/>
                        <a:p>
                          <a:pPr algn="ctr"/>
                          <a:r>
                            <a:rPr sz="1600" dirty="0"/>
                            <a:t>6284</a:t>
                          </a:r>
                          <a:endParaRPr sz="1600" dirty="0">
                            <a:latin typeface="Cambria Math"/>
                          </a:endParaRPr>
                        </a:p>
                      </a:txBody>
                      <a:tcPr/>
                    </a:tc>
                    <a:extLst>
                      <a:ext uri="{0D108BD9-81ED-4DB2-BD59-A6C34878D82A}">
                        <a16:rowId xmlns:a16="http://schemas.microsoft.com/office/drawing/2014/main" val="10002"/>
                      </a:ext>
                    </a:extLst>
                  </a:tr>
                  <a:tr h="834327">
                    <a:tc>
                      <a:txBody>
                        <a:bodyPr/>
                        <a:lstStyle/>
                        <a:p>
                          <a:pPr algn="ctr">
                            <a:defRPr sz="1600" b="1"/>
                          </a:pPr>
                          <a:r>
                            <a:t>Urban</a:t>
                          </a:r>
                        </a:p>
                      </a:txBody>
                      <a:tcPr/>
                    </a:tc>
                    <a:tc>
                      <a:txBody>
                        <a:bodyPr/>
                        <a:lstStyle/>
                        <a:p>
                          <a:endParaRPr lang="en-US"/>
                        </a:p>
                      </a:txBody>
                      <a:tcPr>
                        <a:blipFill>
                          <a:blip r:embed="rId2"/>
                          <a:stretch>
                            <a:fillRect l="-100741" t="-145985" r="-301111" b="-49635"/>
                          </a:stretch>
                        </a:blipFill>
                      </a:tcPr>
                    </a:tc>
                    <a:tc>
                      <a:txBody>
                        <a:bodyPr/>
                        <a:lstStyle/>
                        <a:p>
                          <a:endParaRPr lang="en-US"/>
                        </a:p>
                      </a:txBody>
                      <a:tcPr>
                        <a:blipFill>
                          <a:blip r:embed="rId2"/>
                          <a:stretch>
                            <a:fillRect l="-200741" t="-145985" r="-201111" b="-49635"/>
                          </a:stretch>
                        </a:blipFill>
                      </a:tcPr>
                    </a:tc>
                    <a:tc>
                      <a:txBody>
                        <a:bodyPr/>
                        <a:lstStyle/>
                        <a:p>
                          <a:endParaRPr lang="en-US"/>
                        </a:p>
                      </a:txBody>
                      <a:tcPr>
                        <a:blipFill>
                          <a:blip r:embed="rId2"/>
                          <a:stretch>
                            <a:fillRect l="-300741" t="-145985" r="-101111" b="-49635"/>
                          </a:stretch>
                        </a:blipFill>
                      </a:tcPr>
                    </a:tc>
                    <a:tc>
                      <a:txBody>
                        <a:bodyPr/>
                        <a:lstStyle/>
                        <a:p>
                          <a:pPr algn="ctr"/>
                          <a:r>
                            <a:rPr sz="1600"/>
                            <a:t>7376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Total</a:t>
                          </a:r>
                        </a:p>
                      </a:txBody>
                      <a:tcPr/>
                    </a:tc>
                    <a:tc>
                      <a:txBody>
                        <a:bodyPr/>
                        <a:lstStyle/>
                        <a:p>
                          <a:pPr algn="ctr"/>
                          <a:r>
                            <a:rPr sz="1600"/>
                            <a:t>6996</a:t>
                          </a:r>
                          <a:endParaRPr sz="1600">
                            <a:latin typeface="Cambria Math"/>
                          </a:endParaRPr>
                        </a:p>
                      </a:txBody>
                      <a:tcPr/>
                    </a:tc>
                    <a:tc>
                      <a:txBody>
                        <a:bodyPr/>
                        <a:lstStyle/>
                        <a:p>
                          <a:pPr algn="ctr"/>
                          <a:r>
                            <a:rPr sz="1600"/>
                            <a:t>6526</a:t>
                          </a:r>
                          <a:endParaRPr sz="1600">
                            <a:latin typeface="Cambria Math"/>
                          </a:endParaRPr>
                        </a:p>
                      </a:txBody>
                      <a:tcPr/>
                    </a:tc>
                    <a:tc>
                      <a:txBody>
                        <a:bodyPr/>
                        <a:lstStyle/>
                        <a:p>
                          <a:pPr algn="ctr"/>
                          <a:r>
                            <a:rPr sz="1600"/>
                            <a:t>138</a:t>
                          </a:r>
                          <a:endParaRPr sz="1600">
                            <a:latin typeface="Cambria Math"/>
                          </a:endParaRPr>
                        </a:p>
                      </a:txBody>
                      <a:tcPr/>
                    </a:tc>
                    <a:tc>
                      <a:txBody>
                        <a:bodyPr/>
                        <a:lstStyle/>
                        <a:p>
                          <a:pPr algn="ctr"/>
                          <a:r>
                            <a:rPr sz="1600" dirty="0"/>
                            <a:t>13,660</a:t>
                          </a:r>
                          <a:endParaRPr sz="16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sz="2800" dirty="0"/>
              <a:t>Now let's calculate the</a:t>
            </a:r>
          </a:p>
          <a:p>
            <a:endParaRPr sz="2800" dirty="0"/>
          </a:p>
        </p:txBody>
      </p:sp>
      <p:pic>
        <p:nvPicPr>
          <p:cNvPr id="5" name="Picture 4" descr="Chi Squared">
            <a:extLst>
              <a:ext uri="{FF2B5EF4-FFF2-40B4-BE49-F238E27FC236}">
                <a16:creationId xmlns:a16="http://schemas.microsoft.com/office/drawing/2014/main" id="{F2FDEBD4-9778-BD72-17AE-0250B3E72306}"/>
              </a:ext>
            </a:extLst>
          </p:cNvPr>
          <p:cNvPicPr>
            <a:picLocks noChangeAspect="1"/>
          </p:cNvPicPr>
          <p:nvPr/>
        </p:nvPicPr>
        <p:blipFill>
          <a:blip r:embed="rId2"/>
          <a:stretch>
            <a:fillRect/>
          </a:stretch>
        </p:blipFill>
        <p:spPr>
          <a:xfrm>
            <a:off x="3886200" y="1064419"/>
            <a:ext cx="333375" cy="428625"/>
          </a:xfrm>
          <a:prstGeom prst="rect">
            <a:avLst/>
          </a:prstGeom>
        </p:spPr>
      </p:pic>
      <p:sp>
        <p:nvSpPr>
          <p:cNvPr id="4" name="TextBox 3">
            <a:extLst>
              <a:ext uri="{FF2B5EF4-FFF2-40B4-BE49-F238E27FC236}">
                <a16:creationId xmlns:a16="http://schemas.microsoft.com/office/drawing/2014/main" id="{A4081197-0B95-BF81-84AE-410D7C6DF77D}"/>
              </a:ext>
            </a:extLst>
          </p:cNvPr>
          <p:cNvSpPr txBox="1"/>
          <p:nvPr/>
        </p:nvSpPr>
        <p:spPr>
          <a:xfrm>
            <a:off x="4114800" y="1029287"/>
            <a:ext cx="2860675"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 statistic.</a:t>
            </a:r>
            <a:endParaRPr lang="en-IN" sz="2800" dirty="0"/>
          </a:p>
        </p:txBody>
      </p:sp>
      <p:pic>
        <p:nvPicPr>
          <p:cNvPr id="9" name="Picture 8" descr="Chi squared equals the summation of open parentheses O subscript i minus E subscript i close parentheses squared, divided by E subscript i, Equals open parentheses 3455 minus 3218.364861 close parentheses squared, divided by 3218.364861, plus open parentheses 2764 minus 3002.151098 close parentheses squared, divided by 3002.151098, plus open parentheses 65 minus 63.484041 close parentheses squared, divided by 63.484041, plus open parentheses 3541 minus 3777.635139 close parentheses squared, divided by 3777.635139, plus open parentheses 3762 minus 3523.848902 close parentheses squared, divided by 3523.848902, plus open parentheses 73 minus 74.515959 close parentheses squared, divided by 74.515959 which is approximately equal to 67.276.">
            <a:extLst>
              <a:ext uri="{FF2B5EF4-FFF2-40B4-BE49-F238E27FC236}">
                <a16:creationId xmlns:a16="http://schemas.microsoft.com/office/drawing/2014/main" id="{0FA53B05-1C33-B671-812E-116D0F322519}"/>
              </a:ext>
            </a:extLst>
          </p:cNvPr>
          <p:cNvPicPr>
            <a:picLocks noChangeAspect="1"/>
          </p:cNvPicPr>
          <p:nvPr/>
        </p:nvPicPr>
        <p:blipFill>
          <a:blip r:embed="rId3"/>
          <a:stretch>
            <a:fillRect/>
          </a:stretch>
        </p:blipFill>
        <p:spPr>
          <a:xfrm>
            <a:off x="545841" y="1676400"/>
            <a:ext cx="8153400" cy="28289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a:t>Remember to round intermediate calculations to at least six decimal places.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9</a:t>
            </a:r>
            <a:endParaRPr dirty="0"/>
          </a:p>
        </p:txBody>
      </p:sp>
      <p:sp>
        <p:nvSpPr>
          <p:cNvPr id="3" name="Text Placeholder 2"/>
          <p:cNvSpPr>
            <a:spLocks noGrp="1"/>
          </p:cNvSpPr>
          <p:nvPr>
            <p:ph type="body" sz="quarter" idx="10"/>
          </p:nvPr>
        </p:nvSpPr>
        <p:spPr/>
        <p:txBody>
          <a:bodyPr>
            <a:normAutofit fontScale="92500" lnSpcReduction="10000"/>
          </a:bodyPr>
          <a:lstStyle/>
          <a:p>
            <a:pPr>
              <a:defRPr b="1"/>
            </a:pPr>
            <a:r>
              <a:rPr sz="2800" dirty="0"/>
              <a:t>TI-83/84 Plus:</a:t>
            </a:r>
          </a:p>
          <a:p>
            <a:r>
              <a:rPr sz="2800" dirty="0"/>
              <a:t>The data have been gathered and presented in the form of a contingency table. When using a TI-83/84 Plus calculator, you do not have to calculate the expected values as you would if you were performing a chi-square test for association by hand.</a:t>
            </a:r>
          </a:p>
          <a:p>
            <a:pPr>
              <a:defRPr sz="2800"/>
            </a:pPr>
            <a:r>
              <a:rPr sz="2800" dirty="0"/>
              <a:t>To use a TI-83/84 Plus calculator, start by entering the table of observed values into the calculator in the form of a matrix. Press </a:t>
            </a:r>
            <a:r>
              <a:rPr sz="2800" b="1" dirty="0"/>
              <a:t>2ND</a:t>
            </a:r>
            <a:r>
              <a:rPr sz="2800" dirty="0"/>
              <a:t> and then </a:t>
            </a:r>
            <a:r>
              <a:rPr sz="2800" b="1" dirty="0"/>
              <a:t>x</a:t>
            </a:r>
            <a:r>
              <a:rPr lang="en-IN" sz="2800" b="1" dirty="0">
                <a:latin typeface="Calibri" panose="020F0502020204030204" pitchFamily="34" charset="0"/>
                <a:ea typeface="Calibri" panose="020F0502020204030204" pitchFamily="34" charset="0"/>
                <a:cs typeface="Calibri" panose="020F0502020204030204" pitchFamily="34" charset="0"/>
              </a:rPr>
              <a:t>−</a:t>
            </a:r>
            <a:r>
              <a:rPr sz="2800" b="1" dirty="0"/>
              <a:t>1</a:t>
            </a:r>
            <a:r>
              <a:rPr sz="2800" dirty="0"/>
              <a:t> to access the </a:t>
            </a:r>
            <a:r>
              <a:rPr sz="2800" b="1" dirty="0"/>
              <a:t>MATRIX</a:t>
            </a:r>
            <a:r>
              <a:rPr sz="2800" dirty="0"/>
              <a:t> menu. Scroll over to </a:t>
            </a:r>
            <a:r>
              <a:rPr sz="2800" b="1" dirty="0"/>
              <a:t>EDIT</a:t>
            </a:r>
            <a:r>
              <a:rPr sz="2800" dirty="0"/>
              <a:t> and choose option </a:t>
            </a:r>
            <a:r>
              <a:rPr sz="2800" b="1" dirty="0"/>
              <a:t>[A]</a:t>
            </a:r>
            <a:r>
              <a:rPr sz="2800" dirty="0"/>
              <a:t>, which is the name of the first matrix. Now you need to enter the size of the matrix in the form of</a:t>
            </a:r>
          </a:p>
        </p:txBody>
      </p:sp>
      <p:pic>
        <p:nvPicPr>
          <p:cNvPr id="6" name="Picture 5" descr="number of rows by number of columns.">
            <a:extLst>
              <a:ext uri="{FF2B5EF4-FFF2-40B4-BE49-F238E27FC236}">
                <a16:creationId xmlns:a16="http://schemas.microsoft.com/office/drawing/2014/main" id="{8BFF6176-5F6A-76BC-CA52-91CC406A209D}"/>
              </a:ext>
            </a:extLst>
          </p:cNvPr>
          <p:cNvPicPr>
            <a:picLocks noChangeAspect="1"/>
          </p:cNvPicPr>
          <p:nvPr/>
        </p:nvPicPr>
        <p:blipFill>
          <a:blip r:embed="rId2"/>
          <a:stretch>
            <a:fillRect/>
          </a:stretch>
        </p:blipFill>
        <p:spPr>
          <a:xfrm>
            <a:off x="533400" y="5486400"/>
            <a:ext cx="5095875" cy="3905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3185122"/>
          </a:xfrm>
        </p:spPr>
        <p:txBody>
          <a:bodyPr>
            <a:normAutofit/>
          </a:bodyPr>
          <a:lstStyle/>
          <a:p>
            <a:r>
              <a:rPr dirty="0"/>
              <a:t>It is important to note that when using the calculator the </a:t>
            </a:r>
            <a:r>
              <a:rPr b="1" dirty="0"/>
              <a:t>number of rows</a:t>
            </a:r>
            <a:r>
              <a:rPr dirty="0"/>
              <a:t> and </a:t>
            </a:r>
            <a:r>
              <a:rPr b="1" dirty="0"/>
              <a:t>number of columns</a:t>
            </a:r>
            <a:r>
              <a:rPr dirty="0"/>
              <a:t> does not include the row or column labeled "Total".</a:t>
            </a:r>
          </a:p>
          <a:p>
            <a:pPr>
              <a:defRPr sz="2800"/>
            </a:pPr>
            <a:r>
              <a:rPr dirty="0"/>
              <a:t>For our table of observed values, there are </a:t>
            </a:r>
            <a:r>
              <a:rPr dirty="0">
                <a:latin typeface="Cambria Math"/>
              </a:rPr>
              <a:t>2</a:t>
            </a:r>
            <a:r>
              <a:rPr dirty="0"/>
              <a:t> rows and </a:t>
            </a:r>
            <a:r>
              <a:rPr dirty="0">
                <a:latin typeface="Cambria Math"/>
              </a:rPr>
              <a:t>3</a:t>
            </a:r>
            <a:r>
              <a:rPr dirty="0"/>
              <a:t> columns (omitting the totals), so the size of the matrix is</a:t>
            </a:r>
          </a:p>
        </p:txBody>
      </p:sp>
      <p:pic>
        <p:nvPicPr>
          <p:cNvPr id="8" name="Picture 7" descr="2 by 3.">
            <a:extLst>
              <a:ext uri="{FF2B5EF4-FFF2-40B4-BE49-F238E27FC236}">
                <a16:creationId xmlns:a16="http://schemas.microsoft.com/office/drawing/2014/main" id="{3AC8DC09-5E77-F3C1-4C51-D55D5FFFEF7E}"/>
              </a:ext>
            </a:extLst>
          </p:cNvPr>
          <p:cNvPicPr>
            <a:picLocks noChangeAspect="1"/>
          </p:cNvPicPr>
          <p:nvPr/>
        </p:nvPicPr>
        <p:blipFill>
          <a:blip r:embed="rId2"/>
          <a:stretch>
            <a:fillRect/>
          </a:stretch>
        </p:blipFill>
        <p:spPr>
          <a:xfrm>
            <a:off x="1850953" y="3396425"/>
            <a:ext cx="739847" cy="332395"/>
          </a:xfrm>
          <a:prstGeom prst="rect">
            <a:avLst/>
          </a:prstGeom>
        </p:spPr>
      </p:pic>
      <p:sp>
        <p:nvSpPr>
          <p:cNvPr id="4" name="TextBox 3">
            <a:extLst>
              <a:ext uri="{FF2B5EF4-FFF2-40B4-BE49-F238E27FC236}">
                <a16:creationId xmlns:a16="http://schemas.microsoft.com/office/drawing/2014/main" id="{4962913E-B08B-D4D5-5458-0F54145A4D89}"/>
              </a:ext>
            </a:extLst>
          </p:cNvPr>
          <p:cNvSpPr txBox="1"/>
          <p:nvPr/>
        </p:nvSpPr>
        <p:spPr>
          <a:xfrm>
            <a:off x="2640707" y="3318130"/>
            <a:ext cx="578358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Now enter the data from the table, as</a:t>
            </a:r>
            <a:endParaRPr lang="en-IN" dirty="0"/>
          </a:p>
        </p:txBody>
      </p:sp>
      <p:sp>
        <p:nvSpPr>
          <p:cNvPr id="5" name="TextBox 4">
            <a:extLst>
              <a:ext uri="{FF2B5EF4-FFF2-40B4-BE49-F238E27FC236}">
                <a16:creationId xmlns:a16="http://schemas.microsoft.com/office/drawing/2014/main" id="{CDFB4D06-8ABC-6321-976A-6F42DB3D0244}"/>
              </a:ext>
            </a:extLst>
          </p:cNvPr>
          <p:cNvSpPr txBox="1"/>
          <p:nvPr/>
        </p:nvSpPr>
        <p:spPr>
          <a:xfrm>
            <a:off x="457200" y="3728740"/>
            <a:ext cx="50292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shown in the screenshot below.</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10</a:t>
            </a:r>
            <a:endParaRPr dirty="0"/>
          </a:p>
        </p:txBody>
      </p:sp>
      <p:pic>
        <p:nvPicPr>
          <p:cNvPr id="5" name="Content Placeholder 4" descr="A screenshot shows the observed values entered in the form of a matrix menu on a calculator screen. The matrix is titled, “Matrix A 2 rows by 3 columns.” It is a 2 by 3 dimensional matrix with 6 elements. The elements in the first column are  3455, and  3541. The elements in the second column are  2764, and  3762. The elements in the third column are  65, and  73.">
            <a:extLst>
              <a:ext uri="{FF2B5EF4-FFF2-40B4-BE49-F238E27FC236}">
                <a16:creationId xmlns:a16="http://schemas.microsoft.com/office/drawing/2014/main" id="{8627BF67-B57B-4DA3-9366-7814AFB37D76}"/>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133600" y="1701800"/>
            <a:ext cx="5181600" cy="34544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Null and Alternative Hypotheses for a Chi-Square Test for Association</a:t>
            </a:r>
          </a:p>
        </p:txBody>
      </p:sp>
      <p:sp>
        <p:nvSpPr>
          <p:cNvPr id="3" name="Text Placeholder 2"/>
          <p:cNvSpPr>
            <a:spLocks noGrp="1"/>
          </p:cNvSpPr>
          <p:nvPr>
            <p:ph type="body" sz="quarter" idx="10"/>
          </p:nvPr>
        </p:nvSpPr>
        <p:spPr>
          <a:xfrm>
            <a:off x="457200" y="1082078"/>
            <a:ext cx="8229600" cy="1965922"/>
          </a:xfrm>
        </p:spPr>
        <p:txBody>
          <a:bodyPr>
            <a:normAutofit/>
          </a:bodyPr>
          <a:lstStyle/>
          <a:p>
            <a:r>
              <a:rPr lang="en-US" sz="2800" i="1" dirty="0"/>
              <a:t>H</a:t>
            </a:r>
            <a:r>
              <a:rPr lang="en-US" sz="2800" baseline="-25000" dirty="0"/>
              <a:t>0 </a:t>
            </a:r>
            <a:r>
              <a:rPr sz="2800" dirty="0"/>
              <a:t>: The two variables in the population are independent.</a:t>
            </a:r>
            <a:r>
              <a:rPr lang="en-US" sz="2800" dirty="0"/>
              <a:t> </a:t>
            </a:r>
          </a:p>
          <a:p>
            <a:r>
              <a:rPr lang="en-US" sz="2800" i="1" dirty="0"/>
              <a:t>H</a:t>
            </a:r>
            <a:r>
              <a:rPr lang="en-US" sz="1000" i="1" dirty="0"/>
              <a:t> </a:t>
            </a:r>
            <a:r>
              <a:rPr lang="en-US" sz="2800" baseline="-25000" dirty="0"/>
              <a:t>a </a:t>
            </a:r>
            <a:r>
              <a:rPr kumimoji="0" lang="en-US" sz="2800" b="0" i="0" u="none" strike="noStrike" kern="1200" cap="none" spc="0" normalizeH="0" baseline="0" noProof="0" dirty="0">
                <a:ln>
                  <a:noFill/>
                </a:ln>
                <a:solidFill>
                  <a:srgbClr val="000000"/>
                </a:solidFill>
                <a:effectLst/>
                <a:uLnTx/>
                <a:uFillTx/>
                <a:latin typeface="Calibri"/>
                <a:ea typeface="+mn-ea"/>
                <a:cs typeface="+mn-cs"/>
              </a:rPr>
              <a:t>:The two variables in the population are not </a:t>
            </a:r>
            <a:r>
              <a:rPr kumimoji="0" lang="en-IN" sz="2800" b="0" i="0" u="none" strike="noStrike" kern="1200" cap="none" spc="0" normalizeH="0" baseline="0" noProof="0" dirty="0">
                <a:ln>
                  <a:noFill/>
                </a:ln>
                <a:solidFill>
                  <a:srgbClr val="000000"/>
                </a:solidFill>
                <a:effectLst/>
                <a:uLnTx/>
                <a:uFillTx/>
                <a:latin typeface="Calibri"/>
                <a:ea typeface="+mn-ea"/>
                <a:cs typeface="+mn-cs"/>
              </a:rPr>
              <a:t>independent.</a:t>
            </a:r>
            <a:endParaRPr lang="en-IN" dirty="0"/>
          </a:p>
          <a:p>
            <a:endParaRPr lang="en-IN" dirty="0"/>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11</a:t>
            </a:r>
            <a:endParaRPr dirty="0"/>
          </a:p>
        </p:txBody>
      </p:sp>
      <p:sp>
        <p:nvSpPr>
          <p:cNvPr id="3" name="Text Placeholder 2"/>
          <p:cNvSpPr>
            <a:spLocks noGrp="1"/>
          </p:cNvSpPr>
          <p:nvPr>
            <p:ph type="body" sz="quarter" idx="10"/>
          </p:nvPr>
        </p:nvSpPr>
        <p:spPr/>
        <p:txBody>
          <a:bodyPr>
            <a:normAutofit/>
          </a:bodyPr>
          <a:lstStyle/>
          <a:p>
            <a:r>
              <a:rPr sz="2500" dirty="0"/>
              <a:t>Next press </a:t>
            </a:r>
            <a:r>
              <a:rPr sz="2500" b="1" dirty="0"/>
              <a:t>STAT</a:t>
            </a:r>
            <a:r>
              <a:rPr sz="2500" dirty="0"/>
              <a:t> and scroll to </a:t>
            </a:r>
            <a:r>
              <a:rPr sz="2500" b="1" dirty="0"/>
              <a:t>TESTS</a:t>
            </a:r>
            <a:r>
              <a:rPr sz="2500" dirty="0"/>
              <a:t>. Choose option C:</a:t>
            </a:r>
          </a:p>
        </p:txBody>
      </p:sp>
      <p:pic>
        <p:nvPicPr>
          <p:cNvPr id="4" name="Picture 3" descr="Chi Squared">
            <a:extLst>
              <a:ext uri="{FF2B5EF4-FFF2-40B4-BE49-F238E27FC236}">
                <a16:creationId xmlns:a16="http://schemas.microsoft.com/office/drawing/2014/main" id="{D0AAAC37-7168-7F7C-0F07-3D178D463569}"/>
              </a:ext>
            </a:extLst>
          </p:cNvPr>
          <p:cNvPicPr>
            <a:picLocks noChangeAspect="1"/>
          </p:cNvPicPr>
          <p:nvPr/>
        </p:nvPicPr>
        <p:blipFill>
          <a:blip r:embed="rId2"/>
          <a:stretch>
            <a:fillRect/>
          </a:stretch>
        </p:blipFill>
        <p:spPr>
          <a:xfrm>
            <a:off x="7467600" y="1010773"/>
            <a:ext cx="333375" cy="428625"/>
          </a:xfrm>
          <a:prstGeom prst="rect">
            <a:avLst/>
          </a:prstGeom>
        </p:spPr>
      </p:pic>
      <p:sp>
        <p:nvSpPr>
          <p:cNvPr id="5" name="TextBox 4">
            <a:extLst>
              <a:ext uri="{FF2B5EF4-FFF2-40B4-BE49-F238E27FC236}">
                <a16:creationId xmlns:a16="http://schemas.microsoft.com/office/drawing/2014/main" id="{1DE41C1E-D068-D8C4-5D9B-D9D0FDC233D7}"/>
              </a:ext>
            </a:extLst>
          </p:cNvPr>
          <p:cNvSpPr txBox="1"/>
          <p:nvPr/>
        </p:nvSpPr>
        <p:spPr>
          <a:xfrm>
            <a:off x="457200" y="1371600"/>
            <a:ext cx="8382000" cy="2785378"/>
          </a:xfrm>
          <a:prstGeom prst="rect">
            <a:avLst/>
          </a:prstGeom>
          <a:noFill/>
        </p:spPr>
        <p:txBody>
          <a:bodyPr wrap="square">
            <a:spAutoFit/>
          </a:bodyPr>
          <a:lstStyle/>
          <a:p>
            <a:r>
              <a:rPr lang="en-US" sz="2500" dirty="0"/>
              <a:t> -Test. We must then enter the name of the matrix containing the observed values and the name of the matrix where we want the expected values to be calculated. The TI-83/84 Plus calculates the expected values for the given matrix of observed values, and stores them in the matrix that you specify.</a:t>
            </a:r>
          </a:p>
          <a:p>
            <a:r>
              <a:rPr lang="en-US" sz="2500" dirty="0"/>
              <a:t>If the names of the matrices you wish to use are not the ones indicated, press </a:t>
            </a:r>
            <a:r>
              <a:rPr lang="en-US" sz="2500" b="1" dirty="0"/>
              <a:t>2ND</a:t>
            </a:r>
            <a:r>
              <a:rPr lang="en-US" sz="2500" dirty="0"/>
              <a:t> and then </a:t>
            </a:r>
          </a:p>
        </p:txBody>
      </p:sp>
      <p:pic>
        <p:nvPicPr>
          <p:cNvPr id="7" name="Picture 6" descr="x superscript minus 1">
            <a:extLst>
              <a:ext uri="{FF2B5EF4-FFF2-40B4-BE49-F238E27FC236}">
                <a16:creationId xmlns:a16="http://schemas.microsoft.com/office/drawing/2014/main" id="{48100422-2E75-C371-285C-064894F954F6}"/>
              </a:ext>
            </a:extLst>
          </p:cNvPr>
          <p:cNvPicPr>
            <a:picLocks noChangeAspect="1"/>
          </p:cNvPicPr>
          <p:nvPr/>
        </p:nvPicPr>
        <p:blipFill>
          <a:blip r:embed="rId3"/>
          <a:stretch>
            <a:fillRect/>
          </a:stretch>
        </p:blipFill>
        <p:spPr>
          <a:xfrm>
            <a:off x="4495800" y="3676650"/>
            <a:ext cx="428625" cy="361950"/>
          </a:xfrm>
          <a:prstGeom prst="rect">
            <a:avLst/>
          </a:prstGeom>
        </p:spPr>
      </p:pic>
      <p:sp>
        <p:nvSpPr>
          <p:cNvPr id="11" name="TextBox 10">
            <a:extLst>
              <a:ext uri="{FF2B5EF4-FFF2-40B4-BE49-F238E27FC236}">
                <a16:creationId xmlns:a16="http://schemas.microsoft.com/office/drawing/2014/main" id="{4842C52F-CB25-3845-60AC-6004D0F72A3F}"/>
              </a:ext>
            </a:extLst>
          </p:cNvPr>
          <p:cNvSpPr txBox="1"/>
          <p:nvPr/>
        </p:nvSpPr>
        <p:spPr>
          <a:xfrm>
            <a:off x="4918587" y="3657600"/>
            <a:ext cx="3107451" cy="477054"/>
          </a:xfrm>
          <a:prstGeom prst="rect">
            <a:avLst/>
          </a:prstGeom>
          <a:noFill/>
        </p:spPr>
        <p:txBody>
          <a:bodyPr wrap="square">
            <a:spAutoFit/>
          </a:bodyPr>
          <a:lstStyle/>
          <a:p>
            <a:r>
              <a:rPr lang="en-US" sz="2500" dirty="0"/>
              <a:t>to access the </a:t>
            </a:r>
            <a:r>
              <a:rPr lang="en-US" sz="2500" b="1" dirty="0"/>
              <a:t>MATRIX</a:t>
            </a:r>
            <a:r>
              <a:rPr lang="en-US" sz="2500" dirty="0"/>
              <a:t> </a:t>
            </a:r>
            <a:endParaRPr lang="en-IN" sz="2500" dirty="0"/>
          </a:p>
        </p:txBody>
      </p:sp>
      <p:sp>
        <p:nvSpPr>
          <p:cNvPr id="9" name="TextBox 8">
            <a:extLst>
              <a:ext uri="{FF2B5EF4-FFF2-40B4-BE49-F238E27FC236}">
                <a16:creationId xmlns:a16="http://schemas.microsoft.com/office/drawing/2014/main" id="{ED3E6F9A-3CC3-4AD1-4581-19A708AAD8C9}"/>
              </a:ext>
            </a:extLst>
          </p:cNvPr>
          <p:cNvSpPr txBox="1"/>
          <p:nvPr/>
        </p:nvSpPr>
        <p:spPr>
          <a:xfrm>
            <a:off x="506360" y="4001698"/>
            <a:ext cx="8180439" cy="1631216"/>
          </a:xfrm>
          <a:prstGeom prst="rect">
            <a:avLst/>
          </a:prstGeom>
          <a:noFill/>
        </p:spPr>
        <p:txBody>
          <a:bodyPr wrap="square">
            <a:spAutoFit/>
          </a:bodyPr>
          <a:lstStyle/>
          <a:p>
            <a:r>
              <a:rPr lang="en-US" sz="2500" dirty="0"/>
              <a:t>menu. Then choose the name of the matrix needed. The default options of </a:t>
            </a:r>
            <a:r>
              <a:rPr lang="en-US" sz="2500" b="1" dirty="0"/>
              <a:t>[A]</a:t>
            </a:r>
            <a:r>
              <a:rPr lang="en-US" sz="2500" dirty="0"/>
              <a:t> for </a:t>
            </a:r>
            <a:r>
              <a:rPr lang="en-US" sz="2500" b="1" dirty="0"/>
              <a:t>Observed</a:t>
            </a:r>
            <a:r>
              <a:rPr lang="en-US" sz="2500" dirty="0"/>
              <a:t> and </a:t>
            </a:r>
            <a:r>
              <a:rPr lang="en-US" sz="2500" b="1" dirty="0"/>
              <a:t>[B]</a:t>
            </a:r>
            <a:r>
              <a:rPr lang="en-US" sz="2500" dirty="0"/>
              <a:t> for </a:t>
            </a:r>
            <a:r>
              <a:rPr lang="en-US" sz="2500" b="1" dirty="0"/>
              <a:t>Expected</a:t>
            </a:r>
            <a:r>
              <a:rPr lang="en-US" sz="2500" dirty="0"/>
              <a:t> are correct for our example. To run the test, scroll down to select </a:t>
            </a:r>
            <a:r>
              <a:rPr lang="en-US" sz="2500" b="1" dirty="0"/>
              <a:t>Calculate</a:t>
            </a:r>
            <a:r>
              <a:rPr lang="en-US" sz="2500" dirty="0"/>
              <a:t>.</a:t>
            </a:r>
            <a:endParaRPr lang="en-IN" sz="25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12</a:t>
            </a:r>
            <a:endParaRPr dirty="0"/>
          </a:p>
        </p:txBody>
      </p:sp>
      <p:pic>
        <p:nvPicPr>
          <p:cNvPr id="5" name="Content Placeholder 4" descr="Chi squared test data input screen, Observed data is set to Matrix A, and expected is set to Matrix B">
            <a:extLst>
              <a:ext uri="{FF2B5EF4-FFF2-40B4-BE49-F238E27FC236}">
                <a16:creationId xmlns:a16="http://schemas.microsoft.com/office/drawing/2014/main" id="{7A944FE2-0776-4836-B972-27611E1BD73D}"/>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13</a:t>
            </a:r>
            <a:endParaRPr dirty="0"/>
          </a:p>
        </p:txBody>
      </p:sp>
      <p:pic>
        <p:nvPicPr>
          <p:cNvPr id="5" name="Content Placeholder 4" descr="Chi squared test output screen. Chi squared equal to 67.27573232, p equal to 2.461843e-15 and df equal to 2.">
            <a:extLst>
              <a:ext uri="{FF2B5EF4-FFF2-40B4-BE49-F238E27FC236}">
                <a16:creationId xmlns:a16="http://schemas.microsoft.com/office/drawing/2014/main" id="{46C8569E-A932-493E-9D55-890576C7DD3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14</a:t>
            </a:r>
            <a:endParaRPr dirty="0"/>
          </a:p>
        </p:txBody>
      </p:sp>
      <p:sp>
        <p:nvSpPr>
          <p:cNvPr id="3" name="Text Placeholder 2"/>
          <p:cNvSpPr>
            <a:spLocks noGrp="1"/>
          </p:cNvSpPr>
          <p:nvPr>
            <p:ph type="body" sz="quarter" idx="10"/>
          </p:nvPr>
        </p:nvSpPr>
        <p:spPr/>
        <p:txBody>
          <a:bodyPr>
            <a:normAutofit/>
          </a:bodyPr>
          <a:lstStyle/>
          <a:p>
            <a:pPr>
              <a:defRPr sz="2800"/>
            </a:pPr>
            <a:r>
              <a:rPr sz="2800" dirty="0"/>
              <a:t>The output screen, shown above, displays the test statistic, the </a:t>
            </a:r>
            <a:r>
              <a:rPr lang="en-US" sz="2800" i="1" dirty="0"/>
              <a:t>p</a:t>
            </a:r>
            <a:r>
              <a:rPr sz="2800" dirty="0"/>
              <a:t>-value, and the number of degrees of freedom.</a:t>
            </a:r>
          </a:p>
          <a:p>
            <a:r>
              <a:rPr sz="2800" dirty="0"/>
              <a:t>After running the test, we can view the matrix of expected values calculated by the TI-83/84 Plus. Access the </a:t>
            </a:r>
            <a:r>
              <a:rPr sz="2800" b="1" dirty="0"/>
              <a:t>MATRIX</a:t>
            </a:r>
            <a:r>
              <a:rPr sz="2800" dirty="0"/>
              <a:t> menu.</a:t>
            </a:r>
            <a:r>
              <a:rPr lang="en-US" sz="2800" dirty="0"/>
              <a:t> </a:t>
            </a:r>
            <a:r>
              <a:rPr sz="2800" dirty="0"/>
              <a:t>Then scroll over to </a:t>
            </a:r>
            <a:r>
              <a:rPr sz="2800" b="1" dirty="0"/>
              <a:t>EDIT</a:t>
            </a:r>
            <a:r>
              <a:rPr sz="2800" dirty="0"/>
              <a:t> and choose option </a:t>
            </a:r>
            <a:r>
              <a:rPr sz="2800" b="1" dirty="0"/>
              <a:t>[B]</a:t>
            </a:r>
            <a:r>
              <a:rPr sz="2800" dirty="0"/>
              <a:t>. The matrix of expected values is shown in the following screenshot.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15</a:t>
            </a:r>
            <a:endParaRPr dirty="0"/>
          </a:p>
        </p:txBody>
      </p:sp>
      <p:pic>
        <p:nvPicPr>
          <p:cNvPr id="5" name="Content Placeholder 4" descr="A screenshot shows the computed expected values in the form of a matrix on a calculator screen. The matrix is titled, “Matrix B 2 rows by 3 columns” It is a 2 by 3 dimensional matrix with 6 elements. The elements in the first column are  3218.4, and  3777.6. The elements in the second column are  3002.2, and  3523.8. The elements in the third column are  63.484, and  74.516.">
            <a:extLst>
              <a:ext uri="{FF2B5EF4-FFF2-40B4-BE49-F238E27FC236}">
                <a16:creationId xmlns:a16="http://schemas.microsoft.com/office/drawing/2014/main" id="{E7129BD0-FD93-4C9A-891D-EE95524DC36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16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a:defRPr b="1"/>
                </a:pPr>
                <a:r>
                  <a:rPr lang="en-IN" sz="2100" dirty="0"/>
                  <a:t>Step 4: Draw a conclusion and interpret the decision.</a:t>
                </a:r>
              </a:p>
              <a:p>
                <a:pPr>
                  <a:defRPr b="1"/>
                </a:pPr>
                <a:r>
                  <a:rPr lang="en-IN" sz="2100" dirty="0"/>
                  <a:t>Method 1: Rejection Regions</a:t>
                </a:r>
              </a:p>
              <a:p>
                <a:pPr>
                  <a:defRPr sz="2800"/>
                </a:pPr>
                <a:r>
                  <a:rPr lang="en-IN" sz="2100" dirty="0"/>
                  <a:t>The number of degrees of freedom for this test is </a:t>
                </a:r>
                <a:r>
                  <a:rPr lang="en-IN" sz="2100" i="1" dirty="0"/>
                  <a:t>df </a:t>
                </a:r>
                <a14:m>
                  <m:oMath xmlns:m="http://schemas.openxmlformats.org/officeDocument/2006/math">
                    <m:r>
                      <a:rPr lang="en-IN" sz="2100">
                        <a:latin typeface="Cambria Math" panose="02040503050406030204" pitchFamily="18" charset="0"/>
                      </a:rPr>
                      <m:t>=</m:t>
                    </m:r>
                    <m:d>
                      <m:dPr>
                        <m:ctrlPr>
                          <a:rPr lang="ar-AE" sz="2100" i="1">
                            <a:latin typeface="Cambria Math" panose="02040503050406030204" pitchFamily="18" charset="0"/>
                          </a:rPr>
                        </m:ctrlPr>
                      </m:dPr>
                      <m:e>
                        <m:r>
                          <a:rPr lang="ar-AE" sz="2100">
                            <a:latin typeface="Cambria Math" panose="02040503050406030204" pitchFamily="18" charset="0"/>
                          </a:rPr>
                          <m:t>2</m:t>
                        </m:r>
                        <m:r>
                          <a:rPr lang="ar-AE" sz="2100">
                            <a:latin typeface="Cambria Math" panose="02040503050406030204" pitchFamily="18" charset="0"/>
                          </a:rPr>
                          <m:t>−</m:t>
                        </m:r>
                        <m:r>
                          <a:rPr lang="ar-AE" sz="2100">
                            <a:latin typeface="Cambria Math" panose="02040503050406030204" pitchFamily="18" charset="0"/>
                          </a:rPr>
                          <m:t>1</m:t>
                        </m:r>
                      </m:e>
                    </m:d>
                    <m:r>
                      <a:rPr lang="ar-AE" sz="2100">
                        <a:latin typeface="Cambria Math" panose="02040503050406030204" pitchFamily="18" charset="0"/>
                      </a:rPr>
                      <m:t>⋅</m:t>
                    </m:r>
                    <m:d>
                      <m:dPr>
                        <m:ctrlPr>
                          <a:rPr lang="ar-AE" sz="2100" i="1">
                            <a:latin typeface="Cambria Math" panose="02040503050406030204" pitchFamily="18" charset="0"/>
                          </a:rPr>
                        </m:ctrlPr>
                      </m:dPr>
                      <m:e>
                        <m:r>
                          <a:rPr lang="ar-AE" sz="2100">
                            <a:latin typeface="Cambria Math" panose="02040503050406030204" pitchFamily="18" charset="0"/>
                          </a:rPr>
                          <m:t>3</m:t>
                        </m:r>
                        <m:r>
                          <a:rPr lang="ar-AE" sz="2100">
                            <a:latin typeface="Cambria Math" panose="02040503050406030204" pitchFamily="18" charset="0"/>
                          </a:rPr>
                          <m:t>−</m:t>
                        </m:r>
                        <m:r>
                          <a:rPr lang="ar-AE" sz="2100">
                            <a:latin typeface="Cambria Math" panose="02040503050406030204" pitchFamily="18" charset="0"/>
                          </a:rPr>
                          <m:t>1</m:t>
                        </m:r>
                      </m:e>
                    </m:d>
                    <m:r>
                      <a:rPr lang="ar-AE" sz="2100">
                        <a:latin typeface="Cambria Math" panose="02040503050406030204" pitchFamily="18" charset="0"/>
                      </a:rPr>
                      <m:t>=</m:t>
                    </m:r>
                    <m:r>
                      <a:rPr lang="ar-AE" sz="2100">
                        <a:latin typeface="Cambria Math" panose="02040503050406030204" pitchFamily="18" charset="0"/>
                      </a:rPr>
                      <m:t>2</m:t>
                    </m:r>
                  </m:oMath>
                </a14:m>
                <a:r>
                  <a:rPr lang="ar-AE" sz="2100" dirty="0"/>
                  <a:t>, </a:t>
                </a:r>
                <a:r>
                  <a:rPr lang="en-IN" sz="2100" dirty="0"/>
                  <a:t>and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100">
                        <a:latin typeface="Cambria Math" panose="02040503050406030204" pitchFamily="18" charset="0"/>
                      </a:rPr>
                      <m:t>=</m:t>
                    </m:r>
                    <m:r>
                      <a:rPr lang="en-IN" sz="2100">
                        <a:latin typeface="Cambria Math" panose="02040503050406030204" pitchFamily="18" charset="0"/>
                      </a:rPr>
                      <m:t>0</m:t>
                    </m:r>
                    <m:r>
                      <a:rPr lang="en-IN" sz="2100">
                        <a:latin typeface="Cambria Math" panose="02040503050406030204" pitchFamily="18" charset="0"/>
                      </a:rPr>
                      <m:t>.</m:t>
                    </m:r>
                    <m:r>
                      <a:rPr lang="en-IN" sz="2100">
                        <a:latin typeface="Cambria Math" panose="02040503050406030204" pitchFamily="18" charset="0"/>
                      </a:rPr>
                      <m:t>05</m:t>
                    </m:r>
                  </m:oMath>
                </a14:m>
                <a:r>
                  <a:rPr lang="en-IN" sz="2100" dirty="0"/>
                  <a:t>. Using the table, we find that the critical value is</a:t>
                </a:r>
                <a:endParaRPr sz="21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889" t="-736"/>
                </a:stretch>
              </a:blipFill>
            </p:spPr>
            <p:txBody>
              <a:bodyPr/>
              <a:lstStyle/>
              <a:p>
                <a:r>
                  <a:rPr lang="en-IN">
                    <a:noFill/>
                  </a:rPr>
                  <a:t> </a:t>
                </a:r>
              </a:p>
            </p:txBody>
          </p:sp>
        </mc:Fallback>
      </mc:AlternateContent>
      <p:sp>
        <p:nvSpPr>
          <p:cNvPr id="8" name="TextBox 7">
            <a:extLst>
              <a:ext uri="{FF2B5EF4-FFF2-40B4-BE49-F238E27FC236}">
                <a16:creationId xmlns:a16="http://schemas.microsoft.com/office/drawing/2014/main" id="{89B0B6BD-6555-B840-CB4D-959C4381FBFB}"/>
              </a:ext>
            </a:extLst>
          </p:cNvPr>
          <p:cNvSpPr txBox="1"/>
          <p:nvPr/>
        </p:nvSpPr>
        <p:spPr>
          <a:xfrm>
            <a:off x="462699" y="2447827"/>
            <a:ext cx="417922" cy="415498"/>
          </a:xfrm>
          <a:prstGeom prst="rect">
            <a:avLst/>
          </a:prstGeom>
          <a:noFill/>
        </p:spPr>
        <p:txBody>
          <a:bodyPr wrap="square" rtlCol="0">
            <a:spAutoFit/>
          </a:bodyPr>
          <a:lstStyle/>
          <a:p>
            <a:r>
              <a:rPr kumimoji="0" lang="en-IN" sz="2100" b="0" i="0" u="none" strike="noStrike" kern="1200" cap="none" spc="0" normalizeH="0" baseline="0" noProof="0" dirty="0">
                <a:ln>
                  <a:noFill/>
                </a:ln>
                <a:solidFill>
                  <a:srgbClr val="366092"/>
                </a:solidFill>
                <a:effectLst/>
                <a:uLnTx/>
                <a:uFillTx/>
                <a:latin typeface="Calibri"/>
                <a:ea typeface="+mn-ea"/>
                <a:cs typeface="+mn-cs"/>
              </a:rPr>
              <a:t>is</a:t>
            </a:r>
            <a:endParaRPr lang="en-IN" dirty="0"/>
          </a:p>
        </p:txBody>
      </p:sp>
      <p:pic>
        <p:nvPicPr>
          <p:cNvPr id="15" name="Picture 14" descr="Chi squared sub 0.050 equals 5.991.">
            <a:extLst>
              <a:ext uri="{FF2B5EF4-FFF2-40B4-BE49-F238E27FC236}">
                <a16:creationId xmlns:a16="http://schemas.microsoft.com/office/drawing/2014/main" id="{9C33EDF5-FB42-6CC1-4540-929A8F48AC57}"/>
              </a:ext>
            </a:extLst>
          </p:cNvPr>
          <p:cNvPicPr>
            <a:picLocks noChangeAspect="1"/>
          </p:cNvPicPr>
          <p:nvPr/>
        </p:nvPicPr>
        <p:blipFill>
          <a:blip r:embed="rId3"/>
          <a:stretch>
            <a:fillRect/>
          </a:stretch>
        </p:blipFill>
        <p:spPr>
          <a:xfrm>
            <a:off x="840009" y="2457038"/>
            <a:ext cx="1504950" cy="390525"/>
          </a:xfrm>
          <a:prstGeom prst="rect">
            <a:avLst/>
          </a:prstGeom>
        </p:spPr>
      </p:pic>
      <p:sp>
        <p:nvSpPr>
          <p:cNvPr id="6" name="TextBox 5">
            <a:extLst>
              <a:ext uri="{FF2B5EF4-FFF2-40B4-BE49-F238E27FC236}">
                <a16:creationId xmlns:a16="http://schemas.microsoft.com/office/drawing/2014/main" id="{BE7F1DD3-56C2-C964-5EB6-1AC2B0D2F6DA}"/>
              </a:ext>
            </a:extLst>
          </p:cNvPr>
          <p:cNvSpPr txBox="1"/>
          <p:nvPr/>
        </p:nvSpPr>
        <p:spPr>
          <a:xfrm>
            <a:off x="2360768" y="2457448"/>
            <a:ext cx="6320533" cy="415498"/>
          </a:xfrm>
          <a:prstGeom prst="rect">
            <a:avLst/>
          </a:prstGeom>
          <a:noFill/>
        </p:spPr>
        <p:txBody>
          <a:bodyPr wrap="square" rtlCol="0">
            <a:spAutoFit/>
          </a:bodyPr>
          <a:lstStyle/>
          <a:p>
            <a:r>
              <a:rPr kumimoji="0" lang="en-US" sz="2100" b="0" i="0" u="none" strike="noStrike" kern="1200" cap="none" spc="0" normalizeH="0" baseline="0" noProof="0" dirty="0">
                <a:ln>
                  <a:noFill/>
                </a:ln>
                <a:solidFill>
                  <a:srgbClr val="366092"/>
                </a:solidFill>
                <a:effectLst/>
                <a:uLnTx/>
                <a:uFillTx/>
                <a:latin typeface="Calibri"/>
                <a:ea typeface="+mn-ea"/>
                <a:cs typeface="+mn-cs"/>
              </a:rPr>
              <a:t>Comparing the test statistic to the critical value, we have</a:t>
            </a:r>
            <a:endParaRPr lang="en-IN" dirty="0"/>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A2C6F730-88AA-1C6C-AEAD-3AFD93444B5D}"/>
                  </a:ext>
                </a:extLst>
              </p:cNvPr>
              <p:cNvSpPr txBox="1"/>
              <p:nvPr/>
            </p:nvSpPr>
            <p:spPr>
              <a:xfrm>
                <a:off x="411667" y="2853116"/>
                <a:ext cx="2078737" cy="4154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67</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276</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&gt;</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5</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991</m:t>
                      </m:r>
                      <m:r>
                        <a:rPr kumimoji="0" lang="en-US" sz="2100" b="0" i="1"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oMath>
                  </m:oMathPara>
                </a14:m>
                <a:endParaRPr lang="en-IN" dirty="0"/>
              </a:p>
            </p:txBody>
          </p:sp>
        </mc:Choice>
        <mc:Fallback xmlns="">
          <p:sp>
            <p:nvSpPr>
              <p:cNvPr id="14" name="TextBox 13">
                <a:extLst>
                  <a:ext uri="{FF2B5EF4-FFF2-40B4-BE49-F238E27FC236}">
                    <a16:creationId xmlns:a16="http://schemas.microsoft.com/office/drawing/2014/main" id="{A2C6F730-88AA-1C6C-AEAD-3AFD93444B5D}"/>
                  </a:ext>
                </a:extLst>
              </p:cNvPr>
              <p:cNvSpPr txBox="1">
                <a:spLocks noRot="1" noChangeAspect="1" noMove="1" noResize="1" noEditPoints="1" noAdjustHandles="1" noChangeArrowheads="1" noChangeShapeType="1" noTextEdit="1"/>
              </p:cNvSpPr>
              <p:nvPr/>
            </p:nvSpPr>
            <p:spPr>
              <a:xfrm>
                <a:off x="411667" y="2853116"/>
                <a:ext cx="2078737" cy="415498"/>
              </a:xfrm>
              <a:prstGeom prst="rect">
                <a:avLst/>
              </a:prstGeom>
              <a:blipFill>
                <a:blip r:embed="rId5"/>
                <a:stretch>
                  <a:fillRect/>
                </a:stretch>
              </a:blipFill>
            </p:spPr>
            <p:txBody>
              <a:bodyPr/>
              <a:lstStyle/>
              <a:p>
                <a:r>
                  <a:rPr lang="en-IN">
                    <a:noFill/>
                  </a:rPr>
                  <a:t> </a:t>
                </a:r>
              </a:p>
            </p:txBody>
          </p:sp>
        </mc:Fallback>
      </mc:AlternateContent>
      <p:sp>
        <p:nvSpPr>
          <p:cNvPr id="11" name="TextBox 10">
            <a:extLst>
              <a:ext uri="{FF2B5EF4-FFF2-40B4-BE49-F238E27FC236}">
                <a16:creationId xmlns:a16="http://schemas.microsoft.com/office/drawing/2014/main" id="{09F8D1FF-354E-4782-9863-EE433BC9A46B}"/>
              </a:ext>
            </a:extLst>
          </p:cNvPr>
          <p:cNvSpPr txBox="1"/>
          <p:nvPr/>
        </p:nvSpPr>
        <p:spPr>
          <a:xfrm>
            <a:off x="2379153" y="2868184"/>
            <a:ext cx="490979" cy="415498"/>
          </a:xfrm>
          <a:prstGeom prst="rect">
            <a:avLst/>
          </a:prstGeom>
          <a:noFill/>
        </p:spPr>
        <p:txBody>
          <a:bodyPr wrap="square" rtlCol="0">
            <a:spAutoFit/>
          </a:bodyPr>
          <a:lstStyle/>
          <a:p>
            <a:r>
              <a:rPr kumimoji="0" lang="en-IN" sz="2100" b="0" i="0" u="none" strike="noStrike" kern="1200" cap="none" spc="0" normalizeH="0" baseline="0" noProof="0">
                <a:ln>
                  <a:noFill/>
                </a:ln>
                <a:solidFill>
                  <a:srgbClr val="366092"/>
                </a:solidFill>
                <a:effectLst/>
                <a:uLnTx/>
                <a:uFillTx/>
                <a:latin typeface="Calibri"/>
                <a:ea typeface="+mn-ea"/>
                <a:cs typeface="+mn-cs"/>
              </a:rPr>
              <a:t>so</a:t>
            </a:r>
            <a:endParaRPr lang="en-IN" dirty="0"/>
          </a:p>
        </p:txBody>
      </p:sp>
      <p:pic>
        <p:nvPicPr>
          <p:cNvPr id="20" name="Picture 19" descr="Chi squared is greater than or equal to chi  squared sub 0.050,">
            <a:extLst>
              <a:ext uri="{FF2B5EF4-FFF2-40B4-BE49-F238E27FC236}">
                <a16:creationId xmlns:a16="http://schemas.microsoft.com/office/drawing/2014/main" id="{7225377F-A3AE-AC2D-9A06-ADF0A2E6E8D8}"/>
              </a:ext>
            </a:extLst>
          </p:cNvPr>
          <p:cNvPicPr>
            <a:picLocks noChangeAspect="1"/>
          </p:cNvPicPr>
          <p:nvPr/>
        </p:nvPicPr>
        <p:blipFill>
          <a:blip r:embed="rId6"/>
          <a:stretch>
            <a:fillRect/>
          </a:stretch>
        </p:blipFill>
        <p:spPr>
          <a:xfrm>
            <a:off x="2816846" y="2826482"/>
            <a:ext cx="1390650" cy="457200"/>
          </a:xfrm>
          <a:prstGeom prst="rect">
            <a:avLst/>
          </a:prstGeom>
        </p:spPr>
      </p:pic>
      <p:sp>
        <p:nvSpPr>
          <p:cNvPr id="7" name="TextBox 6">
            <a:extLst>
              <a:ext uri="{FF2B5EF4-FFF2-40B4-BE49-F238E27FC236}">
                <a16:creationId xmlns:a16="http://schemas.microsoft.com/office/drawing/2014/main" id="{4766B99D-97BD-C28C-68C2-906E916D147A}"/>
              </a:ext>
            </a:extLst>
          </p:cNvPr>
          <p:cNvSpPr txBox="1"/>
          <p:nvPr/>
        </p:nvSpPr>
        <p:spPr>
          <a:xfrm>
            <a:off x="4193349" y="2885550"/>
            <a:ext cx="3733800" cy="415498"/>
          </a:xfrm>
          <a:prstGeom prst="rect">
            <a:avLst/>
          </a:prstGeom>
          <a:noFill/>
        </p:spPr>
        <p:txBody>
          <a:bodyPr wrap="square" rtlCol="0">
            <a:spAutoFit/>
          </a:bodyPr>
          <a:lstStyle/>
          <a:p>
            <a:r>
              <a:rPr kumimoji="0" lang="en-US" sz="2100" b="0" i="0" u="none" strike="noStrike" kern="1200" cap="none" spc="0" normalizeH="0" baseline="0" noProof="0" dirty="0">
                <a:ln>
                  <a:noFill/>
                </a:ln>
                <a:solidFill>
                  <a:srgbClr val="366092"/>
                </a:solidFill>
                <a:effectLst/>
                <a:uLnTx/>
                <a:uFillTx/>
                <a:latin typeface="Calibri"/>
                <a:ea typeface="+mn-ea"/>
                <a:cs typeface="+mn-cs"/>
              </a:rPr>
              <a:t>and thus we must reject the null</a:t>
            </a:r>
            <a:endParaRPr lang="en-IN" dirty="0"/>
          </a:p>
        </p:txBody>
      </p:sp>
      <p:sp>
        <p:nvSpPr>
          <p:cNvPr id="13" name="TextBox 12">
            <a:extLst>
              <a:ext uri="{FF2B5EF4-FFF2-40B4-BE49-F238E27FC236}">
                <a16:creationId xmlns:a16="http://schemas.microsoft.com/office/drawing/2014/main" id="{2F68822F-AAC0-3978-7F75-A20E68FFD0FA}"/>
              </a:ext>
            </a:extLst>
          </p:cNvPr>
          <p:cNvSpPr txBox="1"/>
          <p:nvPr/>
        </p:nvSpPr>
        <p:spPr>
          <a:xfrm>
            <a:off x="457200" y="3229457"/>
            <a:ext cx="1615126" cy="415498"/>
          </a:xfrm>
          <a:prstGeom prst="rect">
            <a:avLst/>
          </a:prstGeom>
          <a:noFill/>
        </p:spPr>
        <p:txBody>
          <a:bodyPr wrap="square" rtlCol="0">
            <a:spAutoFit/>
          </a:bodyPr>
          <a:lstStyle/>
          <a:p>
            <a:r>
              <a:rPr kumimoji="0" lang="en-IN" sz="2100" b="0" i="0" u="none" strike="noStrike" kern="1200" cap="none" spc="0" normalizeH="0" baseline="0" noProof="0">
                <a:ln>
                  <a:noFill/>
                </a:ln>
                <a:solidFill>
                  <a:srgbClr val="366092"/>
                </a:solidFill>
                <a:effectLst/>
                <a:uLnTx/>
                <a:uFillTx/>
                <a:latin typeface="Calibri"/>
                <a:ea typeface="+mn-ea"/>
                <a:cs typeface="+mn-cs"/>
              </a:rPr>
              <a:t>hypothesis.</a:t>
            </a:r>
            <a:endParaRPr lang="en-IN"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1AC503A7-6E07-4F71-4FC0-8ACAB654A4C4}"/>
                  </a:ext>
                </a:extLst>
              </p:cNvPr>
              <p:cNvSpPr txBox="1"/>
              <p:nvPr/>
            </p:nvSpPr>
            <p:spPr>
              <a:xfrm>
                <a:off x="457200" y="3589387"/>
                <a:ext cx="8229600" cy="259147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b="1"/>
                </a:pPr>
                <a:r>
                  <a:rPr kumimoji="0" lang="en-US" sz="2100" b="1" i="0" u="none" strike="noStrike" kern="1200" cap="none" spc="0" normalizeH="0" baseline="0" noProof="0" dirty="0">
                    <a:ln>
                      <a:noFill/>
                    </a:ln>
                    <a:solidFill>
                      <a:srgbClr val="366092"/>
                    </a:solidFill>
                    <a:effectLst/>
                    <a:uLnTx/>
                    <a:uFillTx/>
                    <a:latin typeface="Calibri"/>
                    <a:ea typeface="+mn-ea"/>
                    <a:cs typeface="+mn-cs"/>
                  </a:rPr>
                  <a:t>Method 2: </a:t>
                </a:r>
                <a:r>
                  <a:rPr kumimoji="0" lang="en-US" sz="2100" b="1" i="1" u="none" strike="noStrike" kern="1200" cap="none" spc="0" normalizeH="0" baseline="0" noProof="0" dirty="0">
                    <a:ln>
                      <a:noFill/>
                    </a:ln>
                    <a:solidFill>
                      <a:srgbClr val="366092"/>
                    </a:solidFill>
                    <a:effectLst/>
                    <a:uLnTx/>
                    <a:uFillTx/>
                    <a:latin typeface="Calibri"/>
                    <a:ea typeface="+mn-ea"/>
                    <a:cs typeface="+mn-cs"/>
                  </a:rPr>
                  <a:t>p</a:t>
                </a:r>
                <a:r>
                  <a:rPr kumimoji="0" lang="en-US" sz="2100" b="1" i="0" u="none" strike="noStrike" kern="1200" cap="none" spc="0" normalizeH="0" baseline="0" noProof="0" dirty="0">
                    <a:ln>
                      <a:noFill/>
                    </a:ln>
                    <a:solidFill>
                      <a:srgbClr val="366092"/>
                    </a:solidFill>
                    <a:effectLst/>
                    <a:uLnTx/>
                    <a:uFillTx/>
                    <a:latin typeface="Calibri"/>
                    <a:ea typeface="+mn-ea"/>
                    <a:cs typeface="+mn-cs"/>
                  </a:rPr>
                  <a:t>-Values</a:t>
                </a:r>
              </a:p>
              <a:p>
                <a:pPr lvl="0">
                  <a:spcBef>
                    <a:spcPct val="20000"/>
                  </a:spcBef>
                  <a:defRPr sz="2800"/>
                </a:pPr>
                <a:r>
                  <a:rPr kumimoji="0" lang="en-US" sz="2100" b="0" i="0" u="none" strike="noStrike" kern="1200" cap="none" spc="0" normalizeH="0" baseline="0" noProof="0" dirty="0">
                    <a:ln>
                      <a:noFill/>
                    </a:ln>
                    <a:solidFill>
                      <a:srgbClr val="366092"/>
                    </a:solidFill>
                    <a:effectLst/>
                    <a:uLnTx/>
                    <a:uFillTx/>
                    <a:latin typeface="Calibri"/>
                    <a:ea typeface="+mn-ea"/>
                    <a:cs typeface="+mn-cs"/>
                  </a:rPr>
                  <a:t>The calculator reported a </a:t>
                </a:r>
                <a:r>
                  <a:rPr kumimoji="0" lang="en-US" sz="2100" b="0" i="1" u="none" strike="noStrike" kern="1200" cap="none" spc="0" normalizeH="0" baseline="0" noProof="0" dirty="0">
                    <a:ln>
                      <a:noFill/>
                    </a:ln>
                    <a:solidFill>
                      <a:srgbClr val="366092"/>
                    </a:solidFill>
                    <a:effectLst/>
                    <a:uLnTx/>
                    <a:uFillTx/>
                    <a:latin typeface="Calibri"/>
                    <a:ea typeface="+mn-ea"/>
                    <a:cs typeface="+mn-cs"/>
                  </a:rPr>
                  <a:t>p</a:t>
                </a:r>
                <a:r>
                  <a:rPr kumimoji="0" lang="en-US" sz="2100" b="0" i="0" u="none" strike="noStrike" kern="1200" cap="none" spc="0" normalizeH="0" baseline="0" noProof="0" dirty="0">
                    <a:ln>
                      <a:noFill/>
                    </a:ln>
                    <a:solidFill>
                      <a:srgbClr val="366092"/>
                    </a:solidFill>
                    <a:effectLst/>
                    <a:uLnTx/>
                    <a:uFillTx/>
                    <a:latin typeface="Calibri"/>
                    <a:ea typeface="+mn-ea"/>
                    <a:cs typeface="+mn-cs"/>
                  </a:rPr>
                  <a:t>-value of approximately </a:t>
                </a:r>
                <a:r>
                  <a:rPr kumimoji="0" lang="en-US" sz="2100" b="0" i="0" u="none" strike="noStrike" kern="1200" cap="none" spc="0" normalizeH="0" baseline="0" noProof="0" dirty="0">
                    <a:ln>
                      <a:noFill/>
                    </a:ln>
                    <a:solidFill>
                      <a:srgbClr val="366092"/>
                    </a:solidFill>
                    <a:effectLst/>
                    <a:uLnTx/>
                    <a:uFillTx/>
                    <a:latin typeface="Cambria Math"/>
                    <a:ea typeface="+mn-ea"/>
                    <a:cs typeface="+mn-cs"/>
                  </a:rPr>
                  <a:t>0.0000</a:t>
                </a:r>
                <a:r>
                  <a:rPr kumimoji="0" lang="en-US" sz="2100" b="0" i="0" u="none" strike="noStrike" kern="1200" cap="none" spc="0" normalizeH="0" baseline="0" noProof="0" dirty="0">
                    <a:ln>
                      <a:noFill/>
                    </a:ln>
                    <a:solidFill>
                      <a:srgbClr val="366092"/>
                    </a:solidFill>
                    <a:effectLst/>
                    <a:uLnTx/>
                    <a:uFillTx/>
                    <a:latin typeface="Calibri"/>
                    <a:ea typeface="+mn-ea"/>
                    <a:cs typeface="+mn-cs"/>
                  </a:rPr>
                  <a:t>, so we can compare that to the level of significance,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kumimoji="0" lang="en-US" sz="21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1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r>
                      <a:rPr kumimoji="0" lang="en-US" sz="21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1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05</m:t>
                    </m:r>
                  </m:oMath>
                </a14:m>
                <a:r>
                  <a:rPr kumimoji="0" lang="en-US" sz="2100" b="0" i="0" u="none" strike="noStrike" kern="1200" cap="none" spc="0" normalizeH="0" baseline="0" noProof="0" dirty="0">
                    <a:ln>
                      <a:noFill/>
                    </a:ln>
                    <a:solidFill>
                      <a:srgbClr val="366092"/>
                    </a:solidFill>
                    <a:effectLst/>
                    <a:uLnTx/>
                    <a:uFillTx/>
                    <a:latin typeface="Calibri"/>
                    <a:ea typeface="+mn-ea"/>
                    <a:cs typeface="+mn-cs"/>
                  </a:rPr>
                  <a:t>. Since </a:t>
                </a:r>
                <a:r>
                  <a:rPr kumimoji="0" lang="en-US" sz="2100" b="0" i="1" u="none" strike="noStrike" kern="1200" cap="none" spc="0" normalizeH="0" baseline="0" noProof="0" dirty="0">
                    <a:ln>
                      <a:noFill/>
                    </a:ln>
                    <a:solidFill>
                      <a:srgbClr val="366092"/>
                    </a:solidFill>
                    <a:effectLst/>
                    <a:uLnTx/>
                    <a:uFillTx/>
                    <a:latin typeface="Calibri"/>
                    <a:ea typeface="+mn-ea"/>
                    <a:cs typeface="+mn-cs"/>
                  </a:rPr>
                  <a:t>p</a:t>
                </a:r>
                <a:r>
                  <a:rPr kumimoji="0" lang="en-US" sz="2100" b="0" i="0" u="none" strike="noStrike" kern="1200" cap="none" spc="0" normalizeH="0" baseline="0" noProof="0" dirty="0">
                    <a:ln>
                      <a:noFill/>
                    </a:ln>
                    <a:solidFill>
                      <a:srgbClr val="366092"/>
                    </a:solidFill>
                    <a:effectLst/>
                    <a:uLnTx/>
                    <a:uFillTx/>
                    <a:latin typeface="Calibri"/>
                    <a:ea typeface="+mn-ea"/>
                    <a:cs typeface="+mn-cs"/>
                  </a:rPr>
                  <a:t>-value </a:t>
                </a:r>
                <a14:m>
                  <m:oMath xmlns:m="http://schemas.openxmlformats.org/officeDocument/2006/math">
                    <m:r>
                      <a:rPr kumimoji="0" lang="en-US" sz="21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&lt; </m:t>
                    </m:r>
                  </m:oMath>
                </a14:m>
                <a:r>
                  <a:rPr lang="el-GR" sz="2400" i="1" dirty="0">
                    <a:latin typeface="Calibri" panose="020F0502020204030204" pitchFamily="34" charset="0"/>
                    <a:ea typeface="Calibri" panose="020F0502020204030204" pitchFamily="34" charset="0"/>
                    <a:cs typeface="Calibri" panose="020F0502020204030204" pitchFamily="34" charset="0"/>
                  </a:rPr>
                  <a:t>α</a:t>
                </a:r>
                <a:r>
                  <a:rPr kumimoji="0" lang="en-US" sz="2100" b="0" i="0" u="none" strike="noStrike" kern="1200" cap="none" spc="0" normalizeH="0" baseline="0" noProof="0" dirty="0">
                    <a:ln>
                      <a:noFill/>
                    </a:ln>
                    <a:solidFill>
                      <a:srgbClr val="366092"/>
                    </a:solidFill>
                    <a:effectLst/>
                    <a:uLnTx/>
                    <a:uFillTx/>
                    <a:latin typeface="Calibri"/>
                    <a:ea typeface="+mn-ea"/>
                    <a:cs typeface="+mn-cs"/>
                  </a:rPr>
                  <a:t>, we reject the null hypothesis.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100" b="0" i="1" u="none" strike="noStrike" kern="1200" cap="none" spc="0" normalizeH="0" baseline="0" noProof="0" dirty="0">
                    <a:ln>
                      <a:noFill/>
                    </a:ln>
                    <a:solidFill>
                      <a:srgbClr val="366092"/>
                    </a:solidFill>
                    <a:effectLst/>
                    <a:uLnTx/>
                    <a:uFillTx/>
                    <a:latin typeface="Calibri"/>
                    <a:ea typeface="+mn-ea"/>
                    <a:cs typeface="+mn-cs"/>
                  </a:rPr>
                  <a:t>Interpretation</a:t>
                </a:r>
                <a:r>
                  <a:rPr kumimoji="0" lang="en-US" sz="2100" b="0" i="0" u="none" strike="noStrike" kern="1200" cap="none" spc="0" normalizeH="0" baseline="0" noProof="0" dirty="0">
                    <a:ln>
                      <a:noFill/>
                    </a:ln>
                    <a:solidFill>
                      <a:srgbClr val="366092"/>
                    </a:solidFill>
                    <a:effectLst/>
                    <a:uLnTx/>
                    <a:uFillTx/>
                    <a:latin typeface="Calibri"/>
                    <a:ea typeface="+mn-ea"/>
                    <a:cs typeface="+mn-cs"/>
                  </a:rPr>
                  <a:t>: Therefore, at the </a:t>
                </a:r>
                <a:r>
                  <a:rPr kumimoji="0" lang="en-US" sz="2100" b="0" i="0" u="none" strike="noStrike" kern="1200" cap="none" spc="0" normalizeH="0" baseline="0" noProof="0" dirty="0">
                    <a:ln>
                      <a:noFill/>
                    </a:ln>
                    <a:solidFill>
                      <a:srgbClr val="366092"/>
                    </a:solidFill>
                    <a:effectLst/>
                    <a:uLnTx/>
                    <a:uFillTx/>
                    <a:latin typeface="Cambria Math"/>
                    <a:ea typeface="+mn-ea"/>
                    <a:cs typeface="+mn-cs"/>
                  </a:rPr>
                  <a:t>0.05</a:t>
                </a:r>
                <a:r>
                  <a:rPr kumimoji="0" lang="en-US" sz="2100" b="0" i="0" u="none" strike="noStrike" kern="1200" cap="none" spc="0" normalizeH="0" baseline="0" noProof="0" dirty="0">
                    <a:ln>
                      <a:noFill/>
                    </a:ln>
                    <a:solidFill>
                      <a:srgbClr val="366092"/>
                    </a:solidFill>
                    <a:effectLst/>
                    <a:uLnTx/>
                    <a:uFillTx/>
                    <a:latin typeface="Calibri"/>
                    <a:ea typeface="+mn-ea"/>
                    <a:cs typeface="+mn-cs"/>
                  </a:rPr>
                  <a:t> level of significance, we can conclude that residential location and political party were related for the gubernatorial election.</a:t>
                </a:r>
                <a:endParaRPr lang="en-IN" dirty="0"/>
              </a:p>
            </p:txBody>
          </p:sp>
        </mc:Choice>
        <mc:Fallback xmlns="">
          <p:sp>
            <p:nvSpPr>
              <p:cNvPr id="4" name="TextBox 3">
                <a:extLst>
                  <a:ext uri="{FF2B5EF4-FFF2-40B4-BE49-F238E27FC236}">
                    <a16:creationId xmlns:a16="http://schemas.microsoft.com/office/drawing/2014/main" id="{1AC503A7-6E07-4F71-4FC0-8ACAB654A4C4}"/>
                  </a:ext>
                </a:extLst>
              </p:cNvPr>
              <p:cNvSpPr txBox="1">
                <a:spLocks noRot="1" noChangeAspect="1" noMove="1" noResize="1" noEditPoints="1" noAdjustHandles="1" noChangeArrowheads="1" noChangeShapeType="1" noTextEdit="1"/>
              </p:cNvSpPr>
              <p:nvPr/>
            </p:nvSpPr>
            <p:spPr>
              <a:xfrm>
                <a:off x="457200" y="3589387"/>
                <a:ext cx="8229600" cy="2591479"/>
              </a:xfrm>
              <a:prstGeom prst="rect">
                <a:avLst/>
              </a:prstGeom>
              <a:blipFill>
                <a:blip r:embed="rId7"/>
                <a:stretch>
                  <a:fillRect l="-889" t="-1412" r="-593" b="-1176"/>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For further instructions on performing a chi-square test for goodness of fit with a TI-83/84 Plus calculator or other technology, please visit stat.hawkeslearning.com and see </a:t>
            </a:r>
            <a:r>
              <a:rPr sz="2800" b="1" dirty="0"/>
              <a:t>Technology Instructions </a:t>
            </a:r>
            <a:r>
              <a:rPr lang="en-US" b="1" dirty="0"/>
              <a:t>→</a:t>
            </a:r>
            <a:r>
              <a:rPr sz="2800" b="1" dirty="0"/>
              <a:t> Chi-Square Distribution </a:t>
            </a:r>
            <a:r>
              <a:rPr lang="en-US" b="1" dirty="0"/>
              <a:t>→</a:t>
            </a:r>
            <a:r>
              <a:rPr sz="2800" b="1" dirty="0"/>
              <a:t> Test for Association</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10.7.2: Performing a Chi-Square Test for Association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local hairdresser is curious about whether there is a relationship between hair color and the combination of gender and marital status among his clients. He collects data from a random sample of his clients and records the data in the following contingency table.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2</a:t>
            </a:r>
            <a:endParaRPr dirty="0"/>
          </a:p>
        </p:txBody>
      </p:sp>
      <p:sp>
        <p:nvSpPr>
          <p:cNvPr id="4" name="TextBox 3">
            <a:extLst>
              <a:ext uri="{FF2B5EF4-FFF2-40B4-BE49-F238E27FC236}">
                <a16:creationId xmlns:a16="http://schemas.microsoft.com/office/drawing/2014/main" id="{13F6CB92-433B-EA24-473C-DDFBC444BAA7}"/>
              </a:ext>
            </a:extLst>
          </p:cNvPr>
          <p:cNvSpPr txBox="1"/>
          <p:nvPr/>
        </p:nvSpPr>
        <p:spPr>
          <a:xfrm>
            <a:off x="2819400" y="1191791"/>
            <a:ext cx="3505200" cy="369332"/>
          </a:xfrm>
          <a:prstGeom prst="rect">
            <a:avLst/>
          </a:prstGeom>
          <a:noFill/>
        </p:spPr>
        <p:txBody>
          <a:bodyPr wrap="square">
            <a:spAutoFit/>
          </a:bodyPr>
          <a:lstStyle/>
          <a:p>
            <a:pPr algn="ctr">
              <a:defRPr sz="1800" b="1"/>
            </a:pPr>
            <a:r>
              <a:rPr lang="en-US" dirty="0"/>
              <a:t>Observed Sample of 232 Clients</a:t>
            </a:r>
          </a:p>
        </p:txBody>
      </p:sp>
      <p:graphicFrame>
        <p:nvGraphicFramePr>
          <p:cNvPr id="3" name="Table Placeholder 2" descr="The table presents a distribution of hair color among different demographic groups, categorized by gender and marital status. The first column lists four groups: single women, married women, single men, and married men. The next four columns represent hair colors: blonde, brown, red, and black. Each cell contains the count of individuals in the respective category. The final column provides the total number of individuals in each group. Single women have 18 blonde, 19 brown, 8 red, and 14 black-haired individuals, totaling 59. Married women have 20 blonde, 18 brown, 9 red, and 17 black-haired individuals, totaling 64. Single men have 13 blonde, 22 brown, 4 red, and 16 black-haired individuals, totaling 55. Married men have 12 blonde, 24 brown, 3 red, and 15 black-haired individuals, totaling 54. The bottom row sums the total number of individuals for each hair color category, with 63 blonde, 83 brown, 24 red, and 62 black-haired individuals, leading to an overall total of 232 people."/>
          <p:cNvGraphicFramePr>
            <a:graphicFrameLocks noGrp="1"/>
          </p:cNvGraphicFramePr>
          <p:nvPr>
            <p:ph type="tbl" sz="quarter" idx="10"/>
            <p:extLst>
              <p:ext uri="{D42A27DB-BD31-4B8C-83A1-F6EECF244321}">
                <p14:modId xmlns:p14="http://schemas.microsoft.com/office/powerpoint/2010/main" val="432766344"/>
              </p:ext>
            </p:extLst>
          </p:nvPr>
        </p:nvGraphicFramePr>
        <p:xfrm>
          <a:off x="457200" y="1676400"/>
          <a:ext cx="8229600" cy="23723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endParaRPr dirty="0"/>
                    </a:p>
                  </a:txBody>
                  <a:tcPr/>
                </a:tc>
                <a:tc>
                  <a:txBody>
                    <a:bodyPr/>
                    <a:lstStyle/>
                    <a:p>
                      <a:pPr algn="ctr">
                        <a:defRPr sz="1400" b="1"/>
                      </a:pPr>
                      <a:r>
                        <a:t>Blonde</a:t>
                      </a:r>
                    </a:p>
                  </a:txBody>
                  <a:tcPr/>
                </a:tc>
                <a:tc>
                  <a:txBody>
                    <a:bodyPr/>
                    <a:lstStyle/>
                    <a:p>
                      <a:pPr algn="ctr">
                        <a:defRPr sz="1400" b="1"/>
                      </a:pPr>
                      <a:r>
                        <a:t>Brown</a:t>
                      </a:r>
                    </a:p>
                  </a:txBody>
                  <a:tcPr/>
                </a:tc>
                <a:tc>
                  <a:txBody>
                    <a:bodyPr/>
                    <a:lstStyle/>
                    <a:p>
                      <a:pPr algn="ctr">
                        <a:defRPr sz="1400" b="1"/>
                      </a:pPr>
                      <a:r>
                        <a:rPr dirty="0"/>
                        <a:t>Red</a:t>
                      </a:r>
                    </a:p>
                  </a:txBody>
                  <a:tcPr/>
                </a:tc>
                <a:tc>
                  <a:txBody>
                    <a:bodyPr/>
                    <a:lstStyle/>
                    <a:p>
                      <a:pPr algn="ctr">
                        <a:defRPr sz="1400" b="1"/>
                      </a:pPr>
                      <a:r>
                        <a:t>Black</a:t>
                      </a:r>
                    </a:p>
                  </a:txBody>
                  <a:tcPr/>
                </a:tc>
                <a:tc>
                  <a:txBody>
                    <a:bodyPr/>
                    <a:lstStyle/>
                    <a:p>
                      <a:pPr algn="ctr">
                        <a:defRPr sz="1400" b="1"/>
                      </a:pPr>
                      <a:r>
                        <a:rPr dirty="0"/>
                        <a:t>Total</a:t>
                      </a:r>
                    </a:p>
                  </a:txBody>
                  <a:tcPr/>
                </a:tc>
                <a:extLst>
                  <a:ext uri="{0D108BD9-81ED-4DB2-BD59-A6C34878D82A}">
                    <a16:rowId xmlns:a16="http://schemas.microsoft.com/office/drawing/2014/main" val="10001"/>
                  </a:ext>
                </a:extLst>
              </a:tr>
              <a:tr h="370840">
                <a:tc>
                  <a:txBody>
                    <a:bodyPr/>
                    <a:lstStyle/>
                    <a:p>
                      <a:pPr algn="ctr">
                        <a:defRPr sz="1400" b="1"/>
                      </a:pPr>
                      <a:r>
                        <a:t>Single Women</a:t>
                      </a:r>
                    </a:p>
                  </a:txBody>
                  <a:tcPr/>
                </a:tc>
                <a:tc>
                  <a:txBody>
                    <a:bodyPr/>
                    <a:lstStyle/>
                    <a:p>
                      <a:pPr algn="ctr"/>
                      <a:r>
                        <a:rPr sz="1400"/>
                        <a:t>18</a:t>
                      </a:r>
                      <a:endParaRPr sz="1400">
                        <a:latin typeface="Cambria Math"/>
                      </a:endParaRPr>
                    </a:p>
                  </a:txBody>
                  <a:tcPr/>
                </a:tc>
                <a:tc>
                  <a:txBody>
                    <a:bodyPr/>
                    <a:lstStyle/>
                    <a:p>
                      <a:pPr algn="ctr"/>
                      <a:r>
                        <a:rPr sz="1400"/>
                        <a:t>19</a:t>
                      </a:r>
                      <a:endParaRPr sz="1400">
                        <a:latin typeface="Cambria Math"/>
                      </a:endParaRPr>
                    </a:p>
                  </a:txBody>
                  <a:tcPr/>
                </a:tc>
                <a:tc>
                  <a:txBody>
                    <a:bodyPr/>
                    <a:lstStyle/>
                    <a:p>
                      <a:pPr algn="ctr"/>
                      <a:r>
                        <a:rPr sz="1400"/>
                        <a:t>8</a:t>
                      </a:r>
                      <a:endParaRPr sz="1400">
                        <a:latin typeface="Cambria Math"/>
                      </a:endParaRPr>
                    </a:p>
                  </a:txBody>
                  <a:tcPr/>
                </a:tc>
                <a:tc>
                  <a:txBody>
                    <a:bodyPr/>
                    <a:lstStyle/>
                    <a:p>
                      <a:pPr algn="ctr"/>
                      <a:r>
                        <a:rPr sz="1400"/>
                        <a:t>14</a:t>
                      </a:r>
                      <a:endParaRPr sz="1400">
                        <a:latin typeface="Cambria Math"/>
                      </a:endParaRPr>
                    </a:p>
                  </a:txBody>
                  <a:tcPr/>
                </a:tc>
                <a:tc>
                  <a:txBody>
                    <a:bodyPr/>
                    <a:lstStyle/>
                    <a:p>
                      <a:pPr algn="ctr"/>
                      <a:r>
                        <a:rPr sz="1400"/>
                        <a:t>59</a:t>
                      </a:r>
                      <a:endParaRPr sz="1400">
                        <a:latin typeface="Cambria Math"/>
                      </a:endParaRPr>
                    </a:p>
                  </a:txBody>
                  <a:tcPr/>
                </a:tc>
                <a:extLst>
                  <a:ext uri="{0D108BD9-81ED-4DB2-BD59-A6C34878D82A}">
                    <a16:rowId xmlns:a16="http://schemas.microsoft.com/office/drawing/2014/main" val="10002"/>
                  </a:ext>
                </a:extLst>
              </a:tr>
              <a:tr h="370840">
                <a:tc>
                  <a:txBody>
                    <a:bodyPr/>
                    <a:lstStyle/>
                    <a:p>
                      <a:pPr algn="ctr">
                        <a:defRPr sz="1400" b="1"/>
                      </a:pPr>
                      <a:r>
                        <a:t>Married Women</a:t>
                      </a:r>
                    </a:p>
                  </a:txBody>
                  <a:tcPr/>
                </a:tc>
                <a:tc>
                  <a:txBody>
                    <a:bodyPr/>
                    <a:lstStyle/>
                    <a:p>
                      <a:pPr algn="ctr"/>
                      <a:r>
                        <a:rPr sz="1400"/>
                        <a:t>20</a:t>
                      </a:r>
                      <a:endParaRPr sz="1400">
                        <a:latin typeface="Cambria Math"/>
                      </a:endParaRPr>
                    </a:p>
                  </a:txBody>
                  <a:tcPr/>
                </a:tc>
                <a:tc>
                  <a:txBody>
                    <a:bodyPr/>
                    <a:lstStyle/>
                    <a:p>
                      <a:pPr algn="ctr"/>
                      <a:r>
                        <a:rPr sz="1400"/>
                        <a:t>18</a:t>
                      </a:r>
                      <a:endParaRPr sz="1400">
                        <a:latin typeface="Cambria Math"/>
                      </a:endParaRPr>
                    </a:p>
                  </a:txBody>
                  <a:tcPr/>
                </a:tc>
                <a:tc>
                  <a:txBody>
                    <a:bodyPr/>
                    <a:lstStyle/>
                    <a:p>
                      <a:pPr algn="ctr"/>
                      <a:r>
                        <a:rPr sz="1400"/>
                        <a:t>9</a:t>
                      </a:r>
                      <a:endParaRPr sz="1400">
                        <a:latin typeface="Cambria Math"/>
                      </a:endParaRPr>
                    </a:p>
                  </a:txBody>
                  <a:tcPr/>
                </a:tc>
                <a:tc>
                  <a:txBody>
                    <a:bodyPr/>
                    <a:lstStyle/>
                    <a:p>
                      <a:pPr algn="ctr"/>
                      <a:r>
                        <a:rPr sz="1400"/>
                        <a:t>17</a:t>
                      </a:r>
                      <a:endParaRPr sz="1400">
                        <a:latin typeface="Cambria Math"/>
                      </a:endParaRPr>
                    </a:p>
                  </a:txBody>
                  <a:tcPr/>
                </a:tc>
                <a:tc>
                  <a:txBody>
                    <a:bodyPr/>
                    <a:lstStyle/>
                    <a:p>
                      <a:pPr algn="ctr"/>
                      <a:r>
                        <a:rPr sz="1400"/>
                        <a:t>64</a:t>
                      </a:r>
                      <a:endParaRPr sz="1400">
                        <a:latin typeface="Cambria Math"/>
                      </a:endParaRPr>
                    </a:p>
                  </a:txBody>
                  <a:tcPr/>
                </a:tc>
                <a:extLst>
                  <a:ext uri="{0D108BD9-81ED-4DB2-BD59-A6C34878D82A}">
                    <a16:rowId xmlns:a16="http://schemas.microsoft.com/office/drawing/2014/main" val="10003"/>
                  </a:ext>
                </a:extLst>
              </a:tr>
              <a:tr h="370840">
                <a:tc>
                  <a:txBody>
                    <a:bodyPr/>
                    <a:lstStyle/>
                    <a:p>
                      <a:pPr algn="ctr">
                        <a:defRPr sz="1400" b="1"/>
                      </a:pPr>
                      <a:r>
                        <a:t>Single Men</a:t>
                      </a:r>
                    </a:p>
                  </a:txBody>
                  <a:tcPr/>
                </a:tc>
                <a:tc>
                  <a:txBody>
                    <a:bodyPr/>
                    <a:lstStyle/>
                    <a:p>
                      <a:pPr algn="ctr"/>
                      <a:r>
                        <a:rPr sz="1400"/>
                        <a:t>13</a:t>
                      </a:r>
                      <a:endParaRPr sz="1400">
                        <a:latin typeface="Cambria Math"/>
                      </a:endParaRPr>
                    </a:p>
                  </a:txBody>
                  <a:tcPr/>
                </a:tc>
                <a:tc>
                  <a:txBody>
                    <a:bodyPr/>
                    <a:lstStyle/>
                    <a:p>
                      <a:pPr algn="ctr"/>
                      <a:r>
                        <a:rPr sz="1400"/>
                        <a:t>22</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16</a:t>
                      </a:r>
                      <a:endParaRPr sz="1400">
                        <a:latin typeface="Cambria Math"/>
                      </a:endParaRPr>
                    </a:p>
                  </a:txBody>
                  <a:tcPr/>
                </a:tc>
                <a:tc>
                  <a:txBody>
                    <a:bodyPr/>
                    <a:lstStyle/>
                    <a:p>
                      <a:pPr algn="ctr"/>
                      <a:r>
                        <a:rPr sz="1400"/>
                        <a:t>55</a:t>
                      </a:r>
                      <a:endParaRPr sz="1400">
                        <a:latin typeface="Cambria Math"/>
                      </a:endParaRPr>
                    </a:p>
                  </a:txBody>
                  <a:tcPr/>
                </a:tc>
                <a:extLst>
                  <a:ext uri="{0D108BD9-81ED-4DB2-BD59-A6C34878D82A}">
                    <a16:rowId xmlns:a16="http://schemas.microsoft.com/office/drawing/2014/main" val="10004"/>
                  </a:ext>
                </a:extLst>
              </a:tr>
              <a:tr h="370840">
                <a:tc>
                  <a:txBody>
                    <a:bodyPr/>
                    <a:lstStyle/>
                    <a:p>
                      <a:pPr algn="ctr">
                        <a:defRPr sz="1400" b="1"/>
                      </a:pPr>
                      <a:r>
                        <a:t>Married Men</a:t>
                      </a:r>
                    </a:p>
                  </a:txBody>
                  <a:tcPr/>
                </a:tc>
                <a:tc>
                  <a:txBody>
                    <a:bodyPr/>
                    <a:lstStyle/>
                    <a:p>
                      <a:pPr algn="ctr"/>
                      <a:r>
                        <a:rPr sz="1400"/>
                        <a:t>12</a:t>
                      </a:r>
                      <a:endParaRPr sz="1400">
                        <a:latin typeface="Cambria Math"/>
                      </a:endParaRPr>
                    </a:p>
                  </a:txBody>
                  <a:tcPr/>
                </a:tc>
                <a:tc>
                  <a:txBody>
                    <a:bodyPr/>
                    <a:lstStyle/>
                    <a:p>
                      <a:pPr algn="ctr"/>
                      <a:r>
                        <a:rPr sz="1400"/>
                        <a:t>24</a:t>
                      </a:r>
                      <a:endParaRPr sz="1400">
                        <a:latin typeface="Cambria Math"/>
                      </a:endParaRPr>
                    </a:p>
                  </a:txBody>
                  <a:tcPr/>
                </a:tc>
                <a:tc>
                  <a:txBody>
                    <a:bodyPr/>
                    <a:lstStyle/>
                    <a:p>
                      <a:pPr algn="ctr"/>
                      <a:r>
                        <a:rPr sz="1400"/>
                        <a:t>3</a:t>
                      </a:r>
                      <a:endParaRPr sz="1400">
                        <a:latin typeface="Cambria Math"/>
                      </a:endParaRPr>
                    </a:p>
                  </a:txBody>
                  <a:tcPr/>
                </a:tc>
                <a:tc>
                  <a:txBody>
                    <a:bodyPr/>
                    <a:lstStyle/>
                    <a:p>
                      <a:pPr algn="ctr"/>
                      <a:r>
                        <a:rPr sz="1400"/>
                        <a:t>15</a:t>
                      </a:r>
                      <a:endParaRPr sz="1400">
                        <a:latin typeface="Cambria Math"/>
                      </a:endParaRPr>
                    </a:p>
                  </a:txBody>
                  <a:tcPr/>
                </a:tc>
                <a:tc>
                  <a:txBody>
                    <a:bodyPr/>
                    <a:lstStyle/>
                    <a:p>
                      <a:pPr algn="ctr"/>
                      <a:r>
                        <a:rPr sz="1400"/>
                        <a:t>54</a:t>
                      </a:r>
                      <a:endParaRPr sz="1400">
                        <a:latin typeface="Cambria Math"/>
                      </a:endParaRPr>
                    </a:p>
                  </a:txBody>
                  <a:tcPr/>
                </a:tc>
                <a:extLst>
                  <a:ext uri="{0D108BD9-81ED-4DB2-BD59-A6C34878D82A}">
                    <a16:rowId xmlns:a16="http://schemas.microsoft.com/office/drawing/2014/main" val="10005"/>
                  </a:ext>
                </a:extLst>
              </a:tr>
              <a:tr h="370840">
                <a:tc>
                  <a:txBody>
                    <a:bodyPr/>
                    <a:lstStyle/>
                    <a:p>
                      <a:pPr algn="ctr">
                        <a:defRPr sz="1400" b="1"/>
                      </a:pPr>
                      <a:r>
                        <a:t>Total</a:t>
                      </a:r>
                    </a:p>
                  </a:txBody>
                  <a:tcPr/>
                </a:tc>
                <a:tc>
                  <a:txBody>
                    <a:bodyPr/>
                    <a:lstStyle/>
                    <a:p>
                      <a:pPr algn="ctr"/>
                      <a:r>
                        <a:rPr sz="1400"/>
                        <a:t>63</a:t>
                      </a:r>
                      <a:endParaRPr sz="1400">
                        <a:latin typeface="Cambria Math"/>
                      </a:endParaRPr>
                    </a:p>
                  </a:txBody>
                  <a:tcPr/>
                </a:tc>
                <a:tc>
                  <a:txBody>
                    <a:bodyPr/>
                    <a:lstStyle/>
                    <a:p>
                      <a:pPr algn="ctr"/>
                      <a:r>
                        <a:rPr sz="1400"/>
                        <a:t>83</a:t>
                      </a:r>
                      <a:endParaRPr sz="1400">
                        <a:latin typeface="Cambria Math"/>
                      </a:endParaRPr>
                    </a:p>
                  </a:txBody>
                  <a:tcPr/>
                </a:tc>
                <a:tc>
                  <a:txBody>
                    <a:bodyPr/>
                    <a:lstStyle/>
                    <a:p>
                      <a:pPr algn="ctr"/>
                      <a:r>
                        <a:rPr sz="1400"/>
                        <a:t>24</a:t>
                      </a:r>
                      <a:endParaRPr sz="1400">
                        <a:latin typeface="Cambria Math"/>
                      </a:endParaRPr>
                    </a:p>
                  </a:txBody>
                  <a:tcPr/>
                </a:tc>
                <a:tc>
                  <a:txBody>
                    <a:bodyPr/>
                    <a:lstStyle/>
                    <a:p>
                      <a:pPr algn="ctr"/>
                      <a:r>
                        <a:rPr sz="1400"/>
                        <a:t>62</a:t>
                      </a:r>
                      <a:endParaRPr sz="1400">
                        <a:latin typeface="Cambria Math"/>
                      </a:endParaRPr>
                    </a:p>
                  </a:txBody>
                  <a:tcPr/>
                </a:tc>
                <a:tc>
                  <a:txBody>
                    <a:bodyPr/>
                    <a:lstStyle/>
                    <a:p>
                      <a:pPr algn="ctr"/>
                      <a:r>
                        <a:rPr sz="1400" dirty="0"/>
                        <a:t>232</a:t>
                      </a:r>
                      <a:endParaRPr sz="14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Based on these data, is there enough evidence at the </a:t>
            </a:r>
            <a:r>
              <a:rPr sz="2800" dirty="0">
                <a:latin typeface="Cambria Math"/>
              </a:rPr>
              <a:t>0.10</a:t>
            </a:r>
            <a:r>
              <a:rPr sz="2800" dirty="0"/>
              <a:t> level of significance to say that there is a relationship between a person's hair color and the combination of gender and marital status for this hairdresser's clients?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Expected Value of a Frequency in a Contingency Table</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dirty="0"/>
              <a:t>The expected value of the frequency for the</a:t>
            </a:r>
          </a:p>
          <a:p>
            <a:endParaRPr dirty="0"/>
          </a:p>
        </p:txBody>
      </p:sp>
      <p:pic>
        <p:nvPicPr>
          <p:cNvPr id="7" name="Picture 6" descr="i superscript th">
            <a:extLst>
              <a:ext uri="{FF2B5EF4-FFF2-40B4-BE49-F238E27FC236}">
                <a16:creationId xmlns:a16="http://schemas.microsoft.com/office/drawing/2014/main" id="{539D2E4F-FD24-EE38-3AC4-F8CA889FBF36}"/>
              </a:ext>
            </a:extLst>
          </p:cNvPr>
          <p:cNvPicPr>
            <a:picLocks noChangeAspect="1"/>
          </p:cNvPicPr>
          <p:nvPr/>
        </p:nvPicPr>
        <p:blipFill>
          <a:blip r:embed="rId2"/>
          <a:stretch>
            <a:fillRect/>
          </a:stretch>
        </p:blipFill>
        <p:spPr>
          <a:xfrm>
            <a:off x="6961058" y="1151646"/>
            <a:ext cx="353599" cy="402371"/>
          </a:xfrm>
          <a:prstGeom prst="rect">
            <a:avLst/>
          </a:prstGeom>
        </p:spPr>
      </p:pic>
      <p:sp>
        <p:nvSpPr>
          <p:cNvPr id="4" name="TextBox 3">
            <a:extLst>
              <a:ext uri="{FF2B5EF4-FFF2-40B4-BE49-F238E27FC236}">
                <a16:creationId xmlns:a16="http://schemas.microsoft.com/office/drawing/2014/main" id="{5D8A4B8E-2A22-BB34-110C-D81D3B24FED9}"/>
              </a:ext>
            </a:extLst>
          </p:cNvPr>
          <p:cNvSpPr txBox="1"/>
          <p:nvPr/>
        </p:nvSpPr>
        <p:spPr>
          <a:xfrm>
            <a:off x="7260336" y="1091222"/>
            <a:ext cx="1426464"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possible</a:t>
            </a:r>
            <a:endParaRPr lang="en-IN" dirty="0"/>
          </a:p>
        </p:txBody>
      </p:sp>
      <p:sp>
        <p:nvSpPr>
          <p:cNvPr id="5" name="TextBox 4">
            <a:extLst>
              <a:ext uri="{FF2B5EF4-FFF2-40B4-BE49-F238E27FC236}">
                <a16:creationId xmlns:a16="http://schemas.microsoft.com/office/drawing/2014/main" id="{DB06ED70-E9E1-E91F-BBD3-0F997930C0D3}"/>
              </a:ext>
            </a:extLst>
          </p:cNvPr>
          <p:cNvSpPr txBox="1"/>
          <p:nvPr/>
        </p:nvSpPr>
        <p:spPr>
          <a:xfrm>
            <a:off x="457200" y="1505712"/>
            <a:ext cx="66294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outcome in a contingency table is given by</a:t>
            </a:r>
            <a:endParaRPr lang="en-IN" dirty="0"/>
          </a:p>
        </p:txBody>
      </p:sp>
      <p:pic>
        <p:nvPicPr>
          <p:cNvPr id="10" name="Picture 9" descr="E subscript i equals open parentheses row total close parentheses times open parentheses column total close parentheses, divided by n.">
            <a:extLst>
              <a:ext uri="{FF2B5EF4-FFF2-40B4-BE49-F238E27FC236}">
                <a16:creationId xmlns:a16="http://schemas.microsoft.com/office/drawing/2014/main" id="{0CFF58D7-F3D9-46E5-87CD-25604D57ECBA}"/>
              </a:ext>
            </a:extLst>
          </p:cNvPr>
          <p:cNvPicPr>
            <a:picLocks noChangeAspect="1"/>
          </p:cNvPicPr>
          <p:nvPr/>
        </p:nvPicPr>
        <p:blipFill>
          <a:blip r:embed="rId3"/>
          <a:stretch>
            <a:fillRect/>
          </a:stretch>
        </p:blipFill>
        <p:spPr>
          <a:xfrm>
            <a:off x="2619374" y="2142744"/>
            <a:ext cx="4010025" cy="838200"/>
          </a:xfrm>
          <a:prstGeom prst="rect">
            <a:avLst/>
          </a:prstGeom>
        </p:spPr>
      </p:pic>
      <p:sp>
        <p:nvSpPr>
          <p:cNvPr id="6" name="TextBox 5">
            <a:extLst>
              <a:ext uri="{FF2B5EF4-FFF2-40B4-BE49-F238E27FC236}">
                <a16:creationId xmlns:a16="http://schemas.microsoft.com/office/drawing/2014/main" id="{DDA45AE1-14C6-A4E2-2BE9-8B7D1B286328}"/>
              </a:ext>
            </a:extLst>
          </p:cNvPr>
          <p:cNvSpPr txBox="1"/>
          <p:nvPr/>
        </p:nvSpPr>
        <p:spPr>
          <a:xfrm>
            <a:off x="457200" y="2847868"/>
            <a:ext cx="4114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a:ea typeface="+mn-ea"/>
                <a:cs typeface="+mn-cs"/>
              </a:rPr>
              <a:t>is the sample size.</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b="1" dirty="0"/>
              <a:t>Solution</a:t>
            </a:r>
          </a:p>
          <a:p>
            <a:pPr>
              <a:defRPr b="1"/>
            </a:pPr>
            <a:r>
              <a:rPr dirty="0"/>
              <a:t>Step 1: State the null and alternative hypotheses.</a:t>
            </a:r>
          </a:p>
          <a:p>
            <a:r>
              <a:rPr dirty="0"/>
              <a:t>As always in a test for association, the null hypothesis is that the two variables, hair color and the combination of gender and marital status in this example, are independent.</a:t>
            </a:r>
          </a:p>
        </p:txBody>
      </p:sp>
      <p:pic>
        <p:nvPicPr>
          <p:cNvPr id="6" name="Picture 5" descr="Null hypothesis (H 0), Hair color and the combination of gender and marital status are independent. Alternative hypothesis (H a), Hair color and the combination of gender and marital status are not independent.">
            <a:extLst>
              <a:ext uri="{FF2B5EF4-FFF2-40B4-BE49-F238E27FC236}">
                <a16:creationId xmlns:a16="http://schemas.microsoft.com/office/drawing/2014/main" id="{360CD4A8-76BA-0795-B495-3DB70775A34E}"/>
              </a:ext>
            </a:extLst>
          </p:cNvPr>
          <p:cNvPicPr>
            <a:picLocks noChangeAspect="1"/>
          </p:cNvPicPr>
          <p:nvPr/>
        </p:nvPicPr>
        <p:blipFill>
          <a:blip r:embed="rId2"/>
          <a:stretch>
            <a:fillRect/>
          </a:stretch>
        </p:blipFill>
        <p:spPr>
          <a:xfrm>
            <a:off x="1295400" y="3886200"/>
            <a:ext cx="6553200" cy="18478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wish to determine if there is an association between hair color and the combination of gender and marital status. This meets the requirements for a multinomial experiment, the data is randomly selected, and as we will see, the expected frequency for each outcome is greater than </a:t>
                </a:r>
                <a:r>
                  <a:rPr sz="2800" dirty="0">
                    <a:latin typeface="Cambria Math"/>
                  </a:rPr>
                  <a:t>5</a:t>
                </a:r>
                <a:r>
                  <a:rPr sz="2800" dirty="0"/>
                  <a:t>. So, we can use the chi-square test statistic to test for association between the variables. We are given a level of significance of </a:t>
                </a:r>
                <a:br>
                  <a:rPr lang="en-US" sz="2800" dirty="0"/>
                </a:br>
                <a:r>
                  <a:rPr lang="el-GR"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a:latin typeface="Cambria Math" panose="02040503050406030204" pitchFamily="18" charset="0"/>
                      </a:rPr>
                      <m:t>=</m:t>
                    </m:r>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10</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04" b="-1595"/>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dirty="0"/>
              <a:t>Step 3: Gather data and calculate the necessary sample statistics.</a:t>
            </a:r>
          </a:p>
          <a:p>
            <a:pPr>
              <a:defRPr b="1"/>
            </a:pPr>
            <a:r>
              <a:rPr dirty="0"/>
              <a:t>Tables:</a:t>
            </a:r>
          </a:p>
          <a:p>
            <a:pPr>
              <a:defRPr sz="2800"/>
            </a:pPr>
            <a:r>
              <a:rPr dirty="0"/>
              <a:t>If you plan to use the</a:t>
            </a:r>
          </a:p>
        </p:txBody>
      </p:sp>
      <p:pic>
        <p:nvPicPr>
          <p:cNvPr id="5" name="Picture 4" descr="Chi Squared">
            <a:extLst>
              <a:ext uri="{FF2B5EF4-FFF2-40B4-BE49-F238E27FC236}">
                <a16:creationId xmlns:a16="http://schemas.microsoft.com/office/drawing/2014/main" id="{BF5109B3-1398-DA63-43AB-E5BD4422155C}"/>
              </a:ext>
            </a:extLst>
          </p:cNvPr>
          <p:cNvPicPr>
            <a:picLocks noChangeAspect="1"/>
          </p:cNvPicPr>
          <p:nvPr/>
        </p:nvPicPr>
        <p:blipFill>
          <a:blip r:embed="rId2"/>
          <a:stretch>
            <a:fillRect/>
          </a:stretch>
        </p:blipFill>
        <p:spPr>
          <a:xfrm>
            <a:off x="3772774" y="2478388"/>
            <a:ext cx="333375" cy="428625"/>
          </a:xfrm>
          <a:prstGeom prst="rect">
            <a:avLst/>
          </a:prstGeom>
        </p:spPr>
      </p:pic>
      <p:sp>
        <p:nvSpPr>
          <p:cNvPr id="4" name="TextBox 3">
            <a:extLst>
              <a:ext uri="{FF2B5EF4-FFF2-40B4-BE49-F238E27FC236}">
                <a16:creationId xmlns:a16="http://schemas.microsoft.com/office/drawing/2014/main" id="{04BE1B7E-8AD3-DABF-CAE2-5A42E9A63860}"/>
              </a:ext>
            </a:extLst>
          </p:cNvPr>
          <p:cNvSpPr txBox="1"/>
          <p:nvPr/>
        </p:nvSpPr>
        <p:spPr>
          <a:xfrm>
            <a:off x="4051429" y="2478388"/>
            <a:ext cx="3416171"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critical value tables to</a:t>
            </a:r>
            <a:endParaRPr lang="en-IN" dirty="0"/>
          </a:p>
        </p:txBody>
      </p:sp>
      <p:sp>
        <p:nvSpPr>
          <p:cNvPr id="6" name="TextBox 5">
            <a:extLst>
              <a:ext uri="{FF2B5EF4-FFF2-40B4-BE49-F238E27FC236}">
                <a16:creationId xmlns:a16="http://schemas.microsoft.com/office/drawing/2014/main" id="{C2FAA5E9-9C1F-E985-2E67-4896A28125FF}"/>
              </a:ext>
            </a:extLst>
          </p:cNvPr>
          <p:cNvSpPr txBox="1"/>
          <p:nvPr/>
        </p:nvSpPr>
        <p:spPr>
          <a:xfrm>
            <a:off x="457200" y="2908429"/>
            <a:ext cx="8229600" cy="2246769"/>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determine the rejection region, you will need to begin by calculating the test statistic by hand. Before we begin to calculate the test statistic, we must calculate the expected value for each cell in the contingency table.</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7</a:t>
            </a:r>
            <a:endParaRPr dirty="0"/>
          </a:p>
        </p:txBody>
      </p:sp>
      <p:sp>
        <p:nvSpPr>
          <p:cNvPr id="4" name="TextBox 3">
            <a:extLst>
              <a:ext uri="{FF2B5EF4-FFF2-40B4-BE49-F238E27FC236}">
                <a16:creationId xmlns:a16="http://schemas.microsoft.com/office/drawing/2014/main" id="{67BF01A0-B96B-285C-3E96-7002EDBBD5B5}"/>
              </a:ext>
            </a:extLst>
          </p:cNvPr>
          <p:cNvSpPr txBox="1"/>
          <p:nvPr/>
        </p:nvSpPr>
        <p:spPr>
          <a:xfrm>
            <a:off x="2819400" y="1191791"/>
            <a:ext cx="3505200" cy="369332"/>
          </a:xfrm>
          <a:prstGeom prst="rect">
            <a:avLst/>
          </a:prstGeom>
          <a:noFill/>
        </p:spPr>
        <p:txBody>
          <a:bodyPr wrap="square">
            <a:spAutoFit/>
          </a:bodyPr>
          <a:lstStyle/>
          <a:p>
            <a:pPr algn="ctr">
              <a:defRPr sz="1800" b="1"/>
            </a:pPr>
            <a:r>
              <a:rPr lang="en-IN" dirty="0"/>
              <a:t>Expected Values</a:t>
            </a:r>
            <a:endParaRPr lang="en-US" dirty="0"/>
          </a:p>
        </p:txBody>
      </p:sp>
      <mc:AlternateContent xmlns:mc="http://schemas.openxmlformats.org/markup-compatibility/2006" xmlns:a14="http://schemas.microsoft.com/office/drawing/2010/main">
        <mc:Choice Requires="a14">
          <p:graphicFrame>
            <p:nvGraphicFramePr>
              <p:cNvPr id="3" name="Table Placeholder 2" descr="The table displays the expected frequencies for a contingency table analysis of hair color distribution across different demographic groups, categorized by gender and marital status. The first column lists the groups: single women, married women, single men, and married men. The next four columns correspond to hair colors: blonde, brown, red, and black. For single women, the expected frequencies are 16.021552 for blonde, 21.107759 for brown, 6.103448 for red, and 15.767241 for black, calculated as open parentheses 59 close parentheses times open parentheses 63 close parentheses divided by 232, open parentheses 59 close parentheses times open parentheses 83 close parentheses divided by 232, open parentheses 59 close parentheses times open parentheses 24 close parentheses divided by 232, and open parentheses 59 close parentheses times open parentheses 62 close parentheses divided by 232, respectively.For married women, the expected frequencies are 17.379310 for blonde, 22.896552 for brown, 6.620690 for red, and 17.103448 for black, using row and column totals of 64 and respective hair color totals. For single men, the expected frequencies are 14.935345 for blonde, 19.676724 for brown, 5.689655 for red, and 14.698276 for black, based on their row total of 55. Married men have expected frequencies of 14.663793 for blonde, 19.318966 for brown, 5.586207 for red, and 14.431034 for black, using a row total of 54. The last column provides the total number of individuals in each group: 59 single women, 64 married women, 55 single men, and 54 married men, summing to 232. The bottom row shows the total number of individuals for each hair color: 63 blonde, 83 brown, 24 red, and 62 black-haired individuals, also summing to 232."/>
              <p:cNvGraphicFramePr>
                <a:graphicFrameLocks noGrp="1"/>
              </p:cNvGraphicFramePr>
              <p:nvPr>
                <p:ph type="tbl" sz="quarter" idx="10"/>
                <p:extLst>
                  <p:ext uri="{D42A27DB-BD31-4B8C-83A1-F6EECF244321}">
                    <p14:modId xmlns:p14="http://schemas.microsoft.com/office/powerpoint/2010/main" val="3387992564"/>
                  </p:ext>
                </p:extLst>
              </p:nvPr>
            </p:nvGraphicFramePr>
            <p:xfrm>
              <a:off x="457200" y="1640584"/>
              <a:ext cx="8229600" cy="361721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b="1"/>
                          </a:pPr>
                          <a:endParaRPr dirty="0"/>
                        </a:p>
                      </a:txBody>
                      <a:tcPr anchor="ctr"/>
                    </a:tc>
                    <a:tc>
                      <a:txBody>
                        <a:bodyPr/>
                        <a:lstStyle/>
                        <a:p>
                          <a:pPr algn="ctr">
                            <a:defRPr sz="1400" b="1"/>
                          </a:pPr>
                          <a:r>
                            <a:t>Blonde</a:t>
                          </a:r>
                        </a:p>
                      </a:txBody>
                      <a:tcPr anchor="ctr"/>
                    </a:tc>
                    <a:tc>
                      <a:txBody>
                        <a:bodyPr/>
                        <a:lstStyle/>
                        <a:p>
                          <a:pPr algn="ctr">
                            <a:defRPr sz="1400" b="1"/>
                          </a:pPr>
                          <a:r>
                            <a:t>Brown</a:t>
                          </a:r>
                        </a:p>
                      </a:txBody>
                      <a:tcPr anchor="ctr"/>
                    </a:tc>
                    <a:tc>
                      <a:txBody>
                        <a:bodyPr/>
                        <a:lstStyle/>
                        <a:p>
                          <a:pPr algn="ctr">
                            <a:defRPr sz="1400" b="1"/>
                          </a:pPr>
                          <a:r>
                            <a:t>Red</a:t>
                          </a:r>
                        </a:p>
                      </a:txBody>
                      <a:tcPr anchor="ctr"/>
                    </a:tc>
                    <a:tc>
                      <a:txBody>
                        <a:bodyPr/>
                        <a:lstStyle/>
                        <a:p>
                          <a:pPr algn="ctr">
                            <a:defRPr sz="1400" b="1"/>
                          </a:pPr>
                          <a:r>
                            <a:t>Black</a:t>
                          </a:r>
                        </a:p>
                      </a:txBody>
                      <a:tcPr anchor="ctr"/>
                    </a:tc>
                    <a:tc>
                      <a:txBody>
                        <a:bodyPr/>
                        <a:lstStyle/>
                        <a:p>
                          <a:pPr algn="ctr">
                            <a:defRPr sz="1400" b="1"/>
                          </a:pPr>
                          <a:r>
                            <a:rPr dirty="0"/>
                            <a:t>Total</a:t>
                          </a:r>
                        </a:p>
                      </a:txBody>
                      <a:tcPr anchor="ctr"/>
                    </a:tc>
                    <a:extLst>
                      <a:ext uri="{0D108BD9-81ED-4DB2-BD59-A6C34878D82A}">
                        <a16:rowId xmlns:a16="http://schemas.microsoft.com/office/drawing/2014/main" val="10001"/>
                      </a:ext>
                    </a:extLst>
                  </a:tr>
                  <a:tr h="370840">
                    <a:tc>
                      <a:txBody>
                        <a:bodyPr/>
                        <a:lstStyle/>
                        <a:p>
                          <a:pPr algn="ctr">
                            <a:defRPr sz="1400" b="1"/>
                          </a:pPr>
                          <a:r>
                            <a:rPr dirty="0"/>
                            <a:t>Single Women</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59</m:t>
                                        </m:r>
                                      </m:e>
                                    </m:d>
                                    <m:d>
                                      <m:dPr>
                                        <m:ctrlPr>
                                          <a:rPr sz="1400" i="1">
                                            <a:latin typeface="Cambria Math" panose="02040503050406030204" pitchFamily="18" charset="0"/>
                                          </a:rPr>
                                        </m:ctrlPr>
                                      </m:dPr>
                                      <m:e>
                                        <m:r>
                                          <a:rPr sz="1400">
                                            <a:latin typeface="Cambria Math" panose="02040503050406030204" pitchFamily="18" charset="0"/>
                                          </a:rPr>
                                          <m:t>63</m:t>
                                        </m:r>
                                      </m:e>
                                    </m:d>
                                  </m:num>
                                  <m:den>
                                    <m:r>
                                      <a:rPr sz="1400">
                                        <a:latin typeface="Cambria Math" panose="02040503050406030204" pitchFamily="18" charset="0"/>
                                      </a:rPr>
                                      <m:t>232</m:t>
                                    </m:r>
                                  </m:den>
                                </m:f>
                                <m:r>
                                  <a:rPr sz="1400">
                                    <a:latin typeface="Cambria Math" panose="02040503050406030204" pitchFamily="18" charset="0"/>
                                  </a:rPr>
                                  <m:t>≈16.021552</m:t>
                                </m:r>
                              </m:oMath>
                            </m:oMathPara>
                          </a14:m>
                          <a:endParaRPr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59</m:t>
                                        </m:r>
                                      </m:e>
                                    </m:d>
                                    <m:d>
                                      <m:dPr>
                                        <m:ctrlPr>
                                          <a:rPr sz="1400" i="1">
                                            <a:latin typeface="Cambria Math" panose="02040503050406030204" pitchFamily="18" charset="0"/>
                                          </a:rPr>
                                        </m:ctrlPr>
                                      </m:dPr>
                                      <m:e>
                                        <m:r>
                                          <a:rPr sz="1400">
                                            <a:latin typeface="Cambria Math" panose="02040503050406030204" pitchFamily="18" charset="0"/>
                                          </a:rPr>
                                          <m:t>83</m:t>
                                        </m:r>
                                      </m:e>
                                    </m:d>
                                  </m:num>
                                  <m:den>
                                    <m:r>
                                      <a:rPr sz="1400">
                                        <a:latin typeface="Cambria Math" panose="02040503050406030204" pitchFamily="18" charset="0"/>
                                      </a:rPr>
                                      <m:t>232</m:t>
                                    </m:r>
                                  </m:den>
                                </m:f>
                                <m:r>
                                  <a:rPr sz="1400">
                                    <a:latin typeface="Cambria Math" panose="02040503050406030204" pitchFamily="18" charset="0"/>
                                  </a:rPr>
                                  <m:t>≈21.107759</m:t>
                                </m:r>
                              </m:oMath>
                            </m:oMathPara>
                          </a14:m>
                          <a:endParaRPr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59</m:t>
                                        </m:r>
                                      </m:e>
                                    </m:d>
                                    <m:d>
                                      <m:dPr>
                                        <m:ctrlPr>
                                          <a:rPr sz="1400" i="1">
                                            <a:latin typeface="Cambria Math" panose="02040503050406030204" pitchFamily="18" charset="0"/>
                                          </a:rPr>
                                        </m:ctrlPr>
                                      </m:dPr>
                                      <m:e>
                                        <m:r>
                                          <a:rPr sz="1400">
                                            <a:latin typeface="Cambria Math" panose="02040503050406030204" pitchFamily="18" charset="0"/>
                                          </a:rPr>
                                          <m:t>24</m:t>
                                        </m:r>
                                      </m:e>
                                    </m:d>
                                  </m:num>
                                  <m:den>
                                    <m:r>
                                      <a:rPr sz="1400">
                                        <a:latin typeface="Cambria Math" panose="02040503050406030204" pitchFamily="18" charset="0"/>
                                      </a:rPr>
                                      <m:t>232</m:t>
                                    </m:r>
                                  </m:den>
                                </m:f>
                                <m:r>
                                  <a:rPr sz="1400">
                                    <a:latin typeface="Cambria Math" panose="02040503050406030204" pitchFamily="18" charset="0"/>
                                  </a:rPr>
                                  <m:t>≈6.103448</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59</m:t>
                                        </m:r>
                                      </m:e>
                                    </m:d>
                                    <m:d>
                                      <m:dPr>
                                        <m:ctrlPr>
                                          <a:rPr sz="1400" i="1">
                                            <a:latin typeface="Cambria Math" panose="02040503050406030204" pitchFamily="18" charset="0"/>
                                          </a:rPr>
                                        </m:ctrlPr>
                                      </m:dPr>
                                      <m:e>
                                        <m:r>
                                          <a:rPr sz="1400">
                                            <a:latin typeface="Cambria Math" panose="02040503050406030204" pitchFamily="18" charset="0"/>
                                          </a:rPr>
                                          <m:t>62</m:t>
                                        </m:r>
                                      </m:e>
                                    </m:d>
                                  </m:num>
                                  <m:den>
                                    <m:r>
                                      <a:rPr sz="1400">
                                        <a:latin typeface="Cambria Math" panose="02040503050406030204" pitchFamily="18" charset="0"/>
                                      </a:rPr>
                                      <m:t>232</m:t>
                                    </m:r>
                                  </m:den>
                                </m:f>
                                <m:r>
                                  <a:rPr sz="1400">
                                    <a:latin typeface="Cambria Math" panose="02040503050406030204" pitchFamily="18" charset="0"/>
                                  </a:rPr>
                                  <m:t>≈15.767241</m:t>
                                </m:r>
                              </m:oMath>
                            </m:oMathPara>
                          </a14:m>
                          <a:endParaRPr/>
                        </a:p>
                      </a:txBody>
                      <a:tcPr anchor="ctr"/>
                    </a:tc>
                    <a:tc>
                      <a:txBody>
                        <a:bodyPr/>
                        <a:lstStyle/>
                        <a:p>
                          <a:pPr algn="ctr"/>
                          <a:r>
                            <a:rPr sz="1400"/>
                            <a:t>59</a:t>
                          </a:r>
                          <a:endParaRPr sz="1400">
                            <a:latin typeface="Cambria Math"/>
                          </a:endParaRPr>
                        </a:p>
                      </a:txBody>
                      <a:tcPr anchor="ctr"/>
                    </a:tc>
                    <a:extLst>
                      <a:ext uri="{0D108BD9-81ED-4DB2-BD59-A6C34878D82A}">
                        <a16:rowId xmlns:a16="http://schemas.microsoft.com/office/drawing/2014/main" val="10002"/>
                      </a:ext>
                    </a:extLst>
                  </a:tr>
                  <a:tr h="370840">
                    <a:tc>
                      <a:txBody>
                        <a:bodyPr/>
                        <a:lstStyle/>
                        <a:p>
                          <a:pPr algn="ctr">
                            <a:defRPr sz="1400" b="1"/>
                          </a:pPr>
                          <a:r>
                            <a:t>Married Women</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64</m:t>
                                        </m:r>
                                      </m:e>
                                    </m:d>
                                    <m:d>
                                      <m:dPr>
                                        <m:ctrlPr>
                                          <a:rPr sz="1400" i="1">
                                            <a:latin typeface="Cambria Math" panose="02040503050406030204" pitchFamily="18" charset="0"/>
                                          </a:rPr>
                                        </m:ctrlPr>
                                      </m:dPr>
                                      <m:e>
                                        <m:r>
                                          <a:rPr sz="1400">
                                            <a:latin typeface="Cambria Math" panose="02040503050406030204" pitchFamily="18" charset="0"/>
                                          </a:rPr>
                                          <m:t>63</m:t>
                                        </m:r>
                                      </m:e>
                                    </m:d>
                                  </m:num>
                                  <m:den>
                                    <m:r>
                                      <a:rPr sz="1400">
                                        <a:latin typeface="Cambria Math" panose="02040503050406030204" pitchFamily="18" charset="0"/>
                                      </a:rPr>
                                      <m:t>232</m:t>
                                    </m:r>
                                  </m:den>
                                </m:f>
                                <m:r>
                                  <a:rPr sz="1400">
                                    <a:latin typeface="Cambria Math" panose="02040503050406030204" pitchFamily="18" charset="0"/>
                                  </a:rPr>
                                  <m:t>≈17.379310</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64</m:t>
                                        </m:r>
                                      </m:e>
                                    </m:d>
                                    <m:d>
                                      <m:dPr>
                                        <m:ctrlPr>
                                          <a:rPr sz="1400" i="1">
                                            <a:latin typeface="Cambria Math" panose="02040503050406030204" pitchFamily="18" charset="0"/>
                                          </a:rPr>
                                        </m:ctrlPr>
                                      </m:dPr>
                                      <m:e>
                                        <m:r>
                                          <a:rPr sz="1400">
                                            <a:latin typeface="Cambria Math" panose="02040503050406030204" pitchFamily="18" charset="0"/>
                                          </a:rPr>
                                          <m:t>83</m:t>
                                        </m:r>
                                      </m:e>
                                    </m:d>
                                  </m:num>
                                  <m:den>
                                    <m:r>
                                      <a:rPr sz="1400">
                                        <a:latin typeface="Cambria Math" panose="02040503050406030204" pitchFamily="18" charset="0"/>
                                      </a:rPr>
                                      <m:t>232</m:t>
                                    </m:r>
                                  </m:den>
                                </m:f>
                                <m:r>
                                  <a:rPr sz="1400">
                                    <a:latin typeface="Cambria Math" panose="02040503050406030204" pitchFamily="18" charset="0"/>
                                  </a:rPr>
                                  <m:t>≈22.896552</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64</m:t>
                                        </m:r>
                                      </m:e>
                                    </m:d>
                                    <m:d>
                                      <m:dPr>
                                        <m:ctrlPr>
                                          <a:rPr sz="1400" i="1">
                                            <a:latin typeface="Cambria Math" panose="02040503050406030204" pitchFamily="18" charset="0"/>
                                          </a:rPr>
                                        </m:ctrlPr>
                                      </m:dPr>
                                      <m:e>
                                        <m:r>
                                          <a:rPr sz="1400">
                                            <a:latin typeface="Cambria Math" panose="02040503050406030204" pitchFamily="18" charset="0"/>
                                          </a:rPr>
                                          <m:t>24</m:t>
                                        </m:r>
                                      </m:e>
                                    </m:d>
                                  </m:num>
                                  <m:den>
                                    <m:r>
                                      <a:rPr sz="1400">
                                        <a:latin typeface="Cambria Math" panose="02040503050406030204" pitchFamily="18" charset="0"/>
                                      </a:rPr>
                                      <m:t>232</m:t>
                                    </m:r>
                                  </m:den>
                                </m:f>
                                <m:r>
                                  <a:rPr sz="1400">
                                    <a:latin typeface="Cambria Math" panose="02040503050406030204" pitchFamily="18" charset="0"/>
                                  </a:rPr>
                                  <m:t>≈6.620690</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64</m:t>
                                        </m:r>
                                      </m:e>
                                    </m:d>
                                    <m:d>
                                      <m:dPr>
                                        <m:ctrlPr>
                                          <a:rPr sz="1400" i="1">
                                            <a:latin typeface="Cambria Math" panose="02040503050406030204" pitchFamily="18" charset="0"/>
                                          </a:rPr>
                                        </m:ctrlPr>
                                      </m:dPr>
                                      <m:e>
                                        <m:r>
                                          <a:rPr sz="1400">
                                            <a:latin typeface="Cambria Math" panose="02040503050406030204" pitchFamily="18" charset="0"/>
                                          </a:rPr>
                                          <m:t>62</m:t>
                                        </m:r>
                                      </m:e>
                                    </m:d>
                                  </m:num>
                                  <m:den>
                                    <m:r>
                                      <a:rPr sz="1400">
                                        <a:latin typeface="Cambria Math" panose="02040503050406030204" pitchFamily="18" charset="0"/>
                                      </a:rPr>
                                      <m:t>232</m:t>
                                    </m:r>
                                  </m:den>
                                </m:f>
                                <m:r>
                                  <a:rPr sz="1400">
                                    <a:latin typeface="Cambria Math" panose="02040503050406030204" pitchFamily="18" charset="0"/>
                                  </a:rPr>
                                  <m:t>≈17.103448</m:t>
                                </m:r>
                              </m:oMath>
                            </m:oMathPara>
                          </a14:m>
                          <a:endParaRPr/>
                        </a:p>
                      </a:txBody>
                      <a:tcPr anchor="ctr"/>
                    </a:tc>
                    <a:tc>
                      <a:txBody>
                        <a:bodyPr/>
                        <a:lstStyle/>
                        <a:p>
                          <a:pPr algn="ctr"/>
                          <a:r>
                            <a:rPr sz="1400"/>
                            <a:t>64</a:t>
                          </a:r>
                          <a:endParaRPr sz="1400">
                            <a:latin typeface="Cambria Math"/>
                          </a:endParaRPr>
                        </a:p>
                      </a:txBody>
                      <a:tcPr anchor="ctr"/>
                    </a:tc>
                    <a:extLst>
                      <a:ext uri="{0D108BD9-81ED-4DB2-BD59-A6C34878D82A}">
                        <a16:rowId xmlns:a16="http://schemas.microsoft.com/office/drawing/2014/main" val="10003"/>
                      </a:ext>
                    </a:extLst>
                  </a:tr>
                  <a:tr h="370840">
                    <a:tc>
                      <a:txBody>
                        <a:bodyPr/>
                        <a:lstStyle/>
                        <a:p>
                          <a:pPr algn="ctr">
                            <a:defRPr sz="1400" b="1"/>
                          </a:pPr>
                          <a:r>
                            <a:t>Single Men</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55</m:t>
                                        </m:r>
                                      </m:e>
                                    </m:d>
                                    <m:d>
                                      <m:dPr>
                                        <m:ctrlPr>
                                          <a:rPr sz="1400" i="1">
                                            <a:latin typeface="Cambria Math" panose="02040503050406030204" pitchFamily="18" charset="0"/>
                                          </a:rPr>
                                        </m:ctrlPr>
                                      </m:dPr>
                                      <m:e>
                                        <m:r>
                                          <a:rPr sz="1400">
                                            <a:latin typeface="Cambria Math" panose="02040503050406030204" pitchFamily="18" charset="0"/>
                                          </a:rPr>
                                          <m:t>63</m:t>
                                        </m:r>
                                      </m:e>
                                    </m:d>
                                  </m:num>
                                  <m:den>
                                    <m:r>
                                      <a:rPr sz="1400">
                                        <a:latin typeface="Cambria Math" panose="02040503050406030204" pitchFamily="18" charset="0"/>
                                      </a:rPr>
                                      <m:t>232</m:t>
                                    </m:r>
                                  </m:den>
                                </m:f>
                                <m:r>
                                  <a:rPr sz="1400">
                                    <a:latin typeface="Cambria Math" panose="02040503050406030204" pitchFamily="18" charset="0"/>
                                  </a:rPr>
                                  <m:t>≈14.935345</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55</m:t>
                                        </m:r>
                                      </m:e>
                                    </m:d>
                                    <m:d>
                                      <m:dPr>
                                        <m:ctrlPr>
                                          <a:rPr sz="1400" i="1">
                                            <a:latin typeface="Cambria Math" panose="02040503050406030204" pitchFamily="18" charset="0"/>
                                          </a:rPr>
                                        </m:ctrlPr>
                                      </m:dPr>
                                      <m:e>
                                        <m:r>
                                          <a:rPr sz="1400">
                                            <a:latin typeface="Cambria Math" panose="02040503050406030204" pitchFamily="18" charset="0"/>
                                          </a:rPr>
                                          <m:t>83</m:t>
                                        </m:r>
                                      </m:e>
                                    </m:d>
                                  </m:num>
                                  <m:den>
                                    <m:r>
                                      <a:rPr sz="1400">
                                        <a:latin typeface="Cambria Math" panose="02040503050406030204" pitchFamily="18" charset="0"/>
                                      </a:rPr>
                                      <m:t>232</m:t>
                                    </m:r>
                                  </m:den>
                                </m:f>
                                <m:r>
                                  <a:rPr sz="1400">
                                    <a:latin typeface="Cambria Math" panose="02040503050406030204" pitchFamily="18" charset="0"/>
                                  </a:rPr>
                                  <m:t>≈19.676724</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55</m:t>
                                        </m:r>
                                      </m:e>
                                    </m:d>
                                    <m:d>
                                      <m:dPr>
                                        <m:ctrlPr>
                                          <a:rPr sz="1400" i="1">
                                            <a:latin typeface="Cambria Math" panose="02040503050406030204" pitchFamily="18" charset="0"/>
                                          </a:rPr>
                                        </m:ctrlPr>
                                      </m:dPr>
                                      <m:e>
                                        <m:r>
                                          <a:rPr sz="1400">
                                            <a:latin typeface="Cambria Math" panose="02040503050406030204" pitchFamily="18" charset="0"/>
                                          </a:rPr>
                                          <m:t>24</m:t>
                                        </m:r>
                                      </m:e>
                                    </m:d>
                                  </m:num>
                                  <m:den>
                                    <m:r>
                                      <a:rPr sz="1400">
                                        <a:latin typeface="Cambria Math" panose="02040503050406030204" pitchFamily="18" charset="0"/>
                                      </a:rPr>
                                      <m:t>232</m:t>
                                    </m:r>
                                  </m:den>
                                </m:f>
                                <m:r>
                                  <a:rPr sz="1400">
                                    <a:latin typeface="Cambria Math" panose="02040503050406030204" pitchFamily="18" charset="0"/>
                                  </a:rPr>
                                  <m:t>≈5.689655</m:t>
                                </m:r>
                              </m:oMath>
                            </m:oMathPara>
                          </a14:m>
                          <a:endParaRPr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55</m:t>
                                        </m:r>
                                      </m:e>
                                    </m:d>
                                    <m:d>
                                      <m:dPr>
                                        <m:ctrlPr>
                                          <a:rPr sz="1400" i="1">
                                            <a:latin typeface="Cambria Math" panose="02040503050406030204" pitchFamily="18" charset="0"/>
                                          </a:rPr>
                                        </m:ctrlPr>
                                      </m:dPr>
                                      <m:e>
                                        <m:r>
                                          <a:rPr sz="1400">
                                            <a:latin typeface="Cambria Math" panose="02040503050406030204" pitchFamily="18" charset="0"/>
                                          </a:rPr>
                                          <m:t>62</m:t>
                                        </m:r>
                                      </m:e>
                                    </m:d>
                                  </m:num>
                                  <m:den>
                                    <m:r>
                                      <a:rPr sz="1400">
                                        <a:latin typeface="Cambria Math" panose="02040503050406030204" pitchFamily="18" charset="0"/>
                                      </a:rPr>
                                      <m:t>232</m:t>
                                    </m:r>
                                  </m:den>
                                </m:f>
                                <m:r>
                                  <a:rPr sz="1400">
                                    <a:latin typeface="Cambria Math" panose="02040503050406030204" pitchFamily="18" charset="0"/>
                                  </a:rPr>
                                  <m:t>≈14.698276</m:t>
                                </m:r>
                              </m:oMath>
                            </m:oMathPara>
                          </a14:m>
                          <a:endParaRPr/>
                        </a:p>
                      </a:txBody>
                      <a:tcPr anchor="ctr"/>
                    </a:tc>
                    <a:tc>
                      <a:txBody>
                        <a:bodyPr/>
                        <a:lstStyle/>
                        <a:p>
                          <a:pPr algn="ctr"/>
                          <a:r>
                            <a:rPr sz="1400"/>
                            <a:t>55</a:t>
                          </a:r>
                          <a:endParaRPr sz="1400">
                            <a:latin typeface="Cambria Math"/>
                          </a:endParaRPr>
                        </a:p>
                      </a:txBody>
                      <a:tcPr anchor="ctr"/>
                    </a:tc>
                    <a:extLst>
                      <a:ext uri="{0D108BD9-81ED-4DB2-BD59-A6C34878D82A}">
                        <a16:rowId xmlns:a16="http://schemas.microsoft.com/office/drawing/2014/main" val="10004"/>
                      </a:ext>
                    </a:extLst>
                  </a:tr>
                  <a:tr h="370840">
                    <a:tc>
                      <a:txBody>
                        <a:bodyPr/>
                        <a:lstStyle/>
                        <a:p>
                          <a:pPr algn="ctr">
                            <a:defRPr sz="1400" b="1"/>
                          </a:pPr>
                          <a:r>
                            <a:t>Married Men</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54</m:t>
                                        </m:r>
                                      </m:e>
                                    </m:d>
                                    <m:d>
                                      <m:dPr>
                                        <m:ctrlPr>
                                          <a:rPr sz="1400" i="1">
                                            <a:latin typeface="Cambria Math" panose="02040503050406030204" pitchFamily="18" charset="0"/>
                                          </a:rPr>
                                        </m:ctrlPr>
                                      </m:dPr>
                                      <m:e>
                                        <m:r>
                                          <a:rPr sz="1400">
                                            <a:latin typeface="Cambria Math" panose="02040503050406030204" pitchFamily="18" charset="0"/>
                                          </a:rPr>
                                          <m:t>63</m:t>
                                        </m:r>
                                      </m:e>
                                    </m:d>
                                  </m:num>
                                  <m:den>
                                    <m:r>
                                      <a:rPr sz="1400">
                                        <a:latin typeface="Cambria Math" panose="02040503050406030204" pitchFamily="18" charset="0"/>
                                      </a:rPr>
                                      <m:t>232</m:t>
                                    </m:r>
                                  </m:den>
                                </m:f>
                                <m:r>
                                  <a:rPr sz="1400">
                                    <a:latin typeface="Cambria Math" panose="02040503050406030204" pitchFamily="18" charset="0"/>
                                  </a:rPr>
                                  <m:t>≈14.663793</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54</m:t>
                                        </m:r>
                                      </m:e>
                                    </m:d>
                                    <m:d>
                                      <m:dPr>
                                        <m:ctrlPr>
                                          <a:rPr sz="1400" i="1">
                                            <a:latin typeface="Cambria Math" panose="02040503050406030204" pitchFamily="18" charset="0"/>
                                          </a:rPr>
                                        </m:ctrlPr>
                                      </m:dPr>
                                      <m:e>
                                        <m:r>
                                          <a:rPr sz="1400">
                                            <a:latin typeface="Cambria Math" panose="02040503050406030204" pitchFamily="18" charset="0"/>
                                          </a:rPr>
                                          <m:t>83</m:t>
                                        </m:r>
                                      </m:e>
                                    </m:d>
                                  </m:num>
                                  <m:den>
                                    <m:r>
                                      <a:rPr sz="1400">
                                        <a:latin typeface="Cambria Math" panose="02040503050406030204" pitchFamily="18" charset="0"/>
                                      </a:rPr>
                                      <m:t>232</m:t>
                                    </m:r>
                                  </m:den>
                                </m:f>
                                <m:r>
                                  <a:rPr sz="1400">
                                    <a:latin typeface="Cambria Math" panose="02040503050406030204" pitchFamily="18" charset="0"/>
                                  </a:rPr>
                                  <m:t>≈19.318966</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54</m:t>
                                        </m:r>
                                      </m:e>
                                    </m:d>
                                    <m:d>
                                      <m:dPr>
                                        <m:ctrlPr>
                                          <a:rPr sz="1400" i="1">
                                            <a:latin typeface="Cambria Math" panose="02040503050406030204" pitchFamily="18" charset="0"/>
                                          </a:rPr>
                                        </m:ctrlPr>
                                      </m:dPr>
                                      <m:e>
                                        <m:r>
                                          <a:rPr sz="1400">
                                            <a:latin typeface="Cambria Math" panose="02040503050406030204" pitchFamily="18" charset="0"/>
                                          </a:rPr>
                                          <m:t>24</m:t>
                                        </m:r>
                                      </m:e>
                                    </m:d>
                                  </m:num>
                                  <m:den>
                                    <m:r>
                                      <a:rPr sz="1400">
                                        <a:latin typeface="Cambria Math" panose="02040503050406030204" pitchFamily="18" charset="0"/>
                                      </a:rPr>
                                      <m:t>232</m:t>
                                    </m:r>
                                  </m:den>
                                </m:f>
                                <m:r>
                                  <a:rPr sz="1400">
                                    <a:latin typeface="Cambria Math" panose="02040503050406030204" pitchFamily="18" charset="0"/>
                                  </a:rPr>
                                  <m:t>≈5.586207</m:t>
                                </m:r>
                              </m:oMath>
                            </m:oMathPara>
                          </a14:m>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i="1">
                                        <a:latin typeface="Cambria Math" panose="02040503050406030204" pitchFamily="18" charset="0"/>
                                      </a:rPr>
                                    </m:ctrlPr>
                                  </m:fPr>
                                  <m:num>
                                    <m:d>
                                      <m:dPr>
                                        <m:ctrlPr>
                                          <a:rPr sz="1400" i="1">
                                            <a:latin typeface="Cambria Math" panose="02040503050406030204" pitchFamily="18" charset="0"/>
                                          </a:rPr>
                                        </m:ctrlPr>
                                      </m:dPr>
                                      <m:e>
                                        <m:r>
                                          <a:rPr sz="1400">
                                            <a:latin typeface="Cambria Math" panose="02040503050406030204" pitchFamily="18" charset="0"/>
                                          </a:rPr>
                                          <m:t>54</m:t>
                                        </m:r>
                                      </m:e>
                                    </m:d>
                                    <m:d>
                                      <m:dPr>
                                        <m:ctrlPr>
                                          <a:rPr sz="1400" i="1">
                                            <a:latin typeface="Cambria Math" panose="02040503050406030204" pitchFamily="18" charset="0"/>
                                          </a:rPr>
                                        </m:ctrlPr>
                                      </m:dPr>
                                      <m:e>
                                        <m:r>
                                          <a:rPr sz="1400">
                                            <a:latin typeface="Cambria Math" panose="02040503050406030204" pitchFamily="18" charset="0"/>
                                          </a:rPr>
                                          <m:t>62</m:t>
                                        </m:r>
                                      </m:e>
                                    </m:d>
                                  </m:num>
                                  <m:den>
                                    <m:r>
                                      <a:rPr sz="1400">
                                        <a:latin typeface="Cambria Math" panose="02040503050406030204" pitchFamily="18" charset="0"/>
                                      </a:rPr>
                                      <m:t>232</m:t>
                                    </m:r>
                                  </m:den>
                                </m:f>
                                <m:r>
                                  <a:rPr sz="1400">
                                    <a:latin typeface="Cambria Math" panose="02040503050406030204" pitchFamily="18" charset="0"/>
                                  </a:rPr>
                                  <m:t>≈14.431034</m:t>
                                </m:r>
                              </m:oMath>
                            </m:oMathPara>
                          </a14:m>
                          <a:endParaRPr/>
                        </a:p>
                      </a:txBody>
                      <a:tcPr anchor="ctr"/>
                    </a:tc>
                    <a:tc>
                      <a:txBody>
                        <a:bodyPr/>
                        <a:lstStyle/>
                        <a:p>
                          <a:pPr algn="ctr"/>
                          <a:r>
                            <a:rPr sz="1400"/>
                            <a:t>54</a:t>
                          </a:r>
                          <a:endParaRPr sz="1400">
                            <a:latin typeface="Cambria Math"/>
                          </a:endParaRPr>
                        </a:p>
                      </a:txBody>
                      <a:tcPr anchor="ctr"/>
                    </a:tc>
                    <a:extLst>
                      <a:ext uri="{0D108BD9-81ED-4DB2-BD59-A6C34878D82A}">
                        <a16:rowId xmlns:a16="http://schemas.microsoft.com/office/drawing/2014/main" val="10005"/>
                      </a:ext>
                    </a:extLst>
                  </a:tr>
                  <a:tr h="370840">
                    <a:tc>
                      <a:txBody>
                        <a:bodyPr/>
                        <a:lstStyle/>
                        <a:p>
                          <a:pPr algn="ctr">
                            <a:defRPr sz="1400" b="1"/>
                          </a:pPr>
                          <a:r>
                            <a:t>Total</a:t>
                          </a:r>
                        </a:p>
                      </a:txBody>
                      <a:tcPr anchor="ctr"/>
                    </a:tc>
                    <a:tc>
                      <a:txBody>
                        <a:bodyPr/>
                        <a:lstStyle/>
                        <a:p>
                          <a:pPr algn="ctr"/>
                          <a:r>
                            <a:rPr sz="1400"/>
                            <a:t>63</a:t>
                          </a:r>
                          <a:endParaRPr sz="1400">
                            <a:latin typeface="Cambria Math"/>
                          </a:endParaRPr>
                        </a:p>
                      </a:txBody>
                      <a:tcPr anchor="ctr"/>
                    </a:tc>
                    <a:tc>
                      <a:txBody>
                        <a:bodyPr/>
                        <a:lstStyle/>
                        <a:p>
                          <a:pPr algn="ctr"/>
                          <a:r>
                            <a:rPr sz="1400"/>
                            <a:t>83</a:t>
                          </a:r>
                          <a:endParaRPr sz="1400">
                            <a:latin typeface="Cambria Math"/>
                          </a:endParaRPr>
                        </a:p>
                      </a:txBody>
                      <a:tcPr anchor="ctr"/>
                    </a:tc>
                    <a:tc>
                      <a:txBody>
                        <a:bodyPr/>
                        <a:lstStyle/>
                        <a:p>
                          <a:pPr algn="ctr"/>
                          <a:r>
                            <a:rPr sz="1400"/>
                            <a:t>24</a:t>
                          </a:r>
                          <a:endParaRPr sz="1400">
                            <a:latin typeface="Cambria Math"/>
                          </a:endParaRPr>
                        </a:p>
                      </a:txBody>
                      <a:tcPr anchor="ctr"/>
                    </a:tc>
                    <a:tc>
                      <a:txBody>
                        <a:bodyPr/>
                        <a:lstStyle/>
                        <a:p>
                          <a:pPr algn="ctr"/>
                          <a:r>
                            <a:rPr sz="1400"/>
                            <a:t>62</a:t>
                          </a:r>
                          <a:endParaRPr sz="1400">
                            <a:latin typeface="Cambria Math"/>
                          </a:endParaRPr>
                        </a:p>
                      </a:txBody>
                      <a:tcPr anchor="ctr"/>
                    </a:tc>
                    <a:tc>
                      <a:txBody>
                        <a:bodyPr/>
                        <a:lstStyle/>
                        <a:p>
                          <a:pPr algn="ctr"/>
                          <a:r>
                            <a:rPr sz="1400" dirty="0"/>
                            <a:t>232</a:t>
                          </a:r>
                          <a:endParaRPr sz="1400" dirty="0">
                            <a:latin typeface="Cambria Math"/>
                          </a:endParaRPr>
                        </a:p>
                      </a:txBody>
                      <a:tcPr anchor="ct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he table displays the expected frequencies for a contingency table analysis of hair color distribution across different demographic groups, categorized by gender and marital status. The first column lists the groups: single women, married women, single men, and married men. The next four columns correspond to hair colors: blonde, brown, red, and black. For single women, the expected frequencies are 16.021552 for blonde, 21.107759 for brown, 6.103448 for red, and 15.767241 for black, calculated as open parentheses 59 close parentheses times open parentheses 63 close parentheses divided by 232, open parentheses 59 close parentheses times open parentheses 83 close parentheses divided by 232, open parentheses 59 close parentheses times open parentheses 24 close parentheses divided by 232, and open parentheses 59 close parentheses times open parentheses 62 close parentheses divided by 232, respectively.For married women, the expected frequencies are 17.379310 for blonde, 22.896552 for brown, 6.620690 for red, and 17.103448 for black, using row and column totals of 64 and respective hair color totals. For single men, the expected frequencies are 14.935345 for blonde, 19.676724 for brown, 5.689655 for red, and 14.698276 for black, based on their row total of 55. Married men have expected frequencies of 14.663793 for blonde, 19.318966 for brown, 5.586207 for red, and 14.431034 for black, using a row total of 54. The last column provides the total number of individuals in each group: 59 single women, 64 married women, 55 single men, and 54 married men, summing to 232. The bottom row shows the total number of individuals for each hair color: 63 blonde, 83 brown, 24 red, and 62 black-haired individuals, also summing to 232."/>
              <p:cNvGraphicFramePr>
                <a:graphicFrameLocks noGrp="1"/>
              </p:cNvGraphicFramePr>
              <p:nvPr>
                <p:ph type="tbl" sz="quarter" idx="10"/>
                <p:extLst>
                  <p:ext uri="{D42A27DB-BD31-4B8C-83A1-F6EECF244321}">
                    <p14:modId xmlns:p14="http://schemas.microsoft.com/office/powerpoint/2010/main" val="3387992564"/>
                  </p:ext>
                </p:extLst>
              </p:nvPr>
            </p:nvGraphicFramePr>
            <p:xfrm>
              <a:off x="457200" y="1640584"/>
              <a:ext cx="8229600" cy="361721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b="1"/>
                          </a:pPr>
                          <a:endParaRPr dirty="0"/>
                        </a:p>
                      </a:txBody>
                      <a:tcPr anchor="ctr"/>
                    </a:tc>
                    <a:tc>
                      <a:txBody>
                        <a:bodyPr/>
                        <a:lstStyle/>
                        <a:p>
                          <a:pPr algn="ctr">
                            <a:defRPr sz="1400" b="1"/>
                          </a:pPr>
                          <a:r>
                            <a:t>Blonde</a:t>
                          </a:r>
                        </a:p>
                      </a:txBody>
                      <a:tcPr anchor="ctr"/>
                    </a:tc>
                    <a:tc>
                      <a:txBody>
                        <a:bodyPr/>
                        <a:lstStyle/>
                        <a:p>
                          <a:pPr algn="ctr">
                            <a:defRPr sz="1400" b="1"/>
                          </a:pPr>
                          <a:r>
                            <a:t>Brown</a:t>
                          </a:r>
                        </a:p>
                      </a:txBody>
                      <a:tcPr anchor="ctr"/>
                    </a:tc>
                    <a:tc>
                      <a:txBody>
                        <a:bodyPr/>
                        <a:lstStyle/>
                        <a:p>
                          <a:pPr algn="ctr">
                            <a:defRPr sz="1400" b="1"/>
                          </a:pPr>
                          <a:r>
                            <a:t>Red</a:t>
                          </a:r>
                        </a:p>
                      </a:txBody>
                      <a:tcPr anchor="ctr"/>
                    </a:tc>
                    <a:tc>
                      <a:txBody>
                        <a:bodyPr/>
                        <a:lstStyle/>
                        <a:p>
                          <a:pPr algn="ctr">
                            <a:defRPr sz="1400" b="1"/>
                          </a:pPr>
                          <a:r>
                            <a:t>Black</a:t>
                          </a:r>
                        </a:p>
                      </a:txBody>
                      <a:tcPr anchor="ctr"/>
                    </a:tc>
                    <a:tc>
                      <a:txBody>
                        <a:bodyPr/>
                        <a:lstStyle/>
                        <a:p>
                          <a:pPr algn="ctr">
                            <a:defRPr sz="1400" b="1"/>
                          </a:pPr>
                          <a:r>
                            <a:rPr dirty="0"/>
                            <a:t>Total</a:t>
                          </a:r>
                        </a:p>
                      </a:txBody>
                      <a:tcPr anchor="ctr"/>
                    </a:tc>
                    <a:extLst>
                      <a:ext uri="{0D108BD9-81ED-4DB2-BD59-A6C34878D82A}">
                        <a16:rowId xmlns:a16="http://schemas.microsoft.com/office/drawing/2014/main" val="10001"/>
                      </a:ext>
                    </a:extLst>
                  </a:tr>
                  <a:tr h="718884">
                    <a:tc>
                      <a:txBody>
                        <a:bodyPr/>
                        <a:lstStyle/>
                        <a:p>
                          <a:pPr algn="ctr">
                            <a:defRPr sz="1400" b="1"/>
                          </a:pPr>
                          <a:r>
                            <a:t>Single Women</a:t>
                          </a:r>
                        </a:p>
                      </a:txBody>
                      <a:tcPr anchor="ctr"/>
                    </a:tc>
                    <a:tc>
                      <a:txBody>
                        <a:bodyPr/>
                        <a:lstStyle/>
                        <a:p>
                          <a:endParaRPr lang="en-US"/>
                        </a:p>
                      </a:txBody>
                      <a:tcPr anchor="ctr">
                        <a:blipFill>
                          <a:blip r:embed="rId2"/>
                          <a:stretch>
                            <a:fillRect l="-100889" t="-52542" r="-401333" b="-356780"/>
                          </a:stretch>
                        </a:blipFill>
                      </a:tcPr>
                    </a:tc>
                    <a:tc>
                      <a:txBody>
                        <a:bodyPr/>
                        <a:lstStyle/>
                        <a:p>
                          <a:endParaRPr lang="en-US"/>
                        </a:p>
                      </a:txBody>
                      <a:tcPr anchor="ctr">
                        <a:blipFill>
                          <a:blip r:embed="rId2"/>
                          <a:stretch>
                            <a:fillRect l="-200889" t="-52542" r="-301333" b="-356780"/>
                          </a:stretch>
                        </a:blipFill>
                      </a:tcPr>
                    </a:tc>
                    <a:tc>
                      <a:txBody>
                        <a:bodyPr/>
                        <a:lstStyle/>
                        <a:p>
                          <a:endParaRPr lang="en-US"/>
                        </a:p>
                      </a:txBody>
                      <a:tcPr anchor="ctr">
                        <a:blipFill>
                          <a:blip r:embed="rId2"/>
                          <a:stretch>
                            <a:fillRect l="-300889" t="-52542" r="-201333" b="-356780"/>
                          </a:stretch>
                        </a:blipFill>
                      </a:tcPr>
                    </a:tc>
                    <a:tc>
                      <a:txBody>
                        <a:bodyPr/>
                        <a:lstStyle/>
                        <a:p>
                          <a:endParaRPr lang="en-US"/>
                        </a:p>
                      </a:txBody>
                      <a:tcPr anchor="ctr">
                        <a:blipFill>
                          <a:blip r:embed="rId2"/>
                          <a:stretch>
                            <a:fillRect l="-400889" t="-52542" r="-101333" b="-356780"/>
                          </a:stretch>
                        </a:blipFill>
                      </a:tcPr>
                    </a:tc>
                    <a:tc>
                      <a:txBody>
                        <a:bodyPr/>
                        <a:lstStyle/>
                        <a:p>
                          <a:pPr algn="ctr"/>
                          <a:r>
                            <a:rPr sz="1400"/>
                            <a:t>59</a:t>
                          </a:r>
                          <a:endParaRPr sz="1400">
                            <a:latin typeface="Cambria Math"/>
                          </a:endParaRPr>
                        </a:p>
                      </a:txBody>
                      <a:tcPr anchor="ctr"/>
                    </a:tc>
                    <a:extLst>
                      <a:ext uri="{0D108BD9-81ED-4DB2-BD59-A6C34878D82A}">
                        <a16:rowId xmlns:a16="http://schemas.microsoft.com/office/drawing/2014/main" val="10002"/>
                      </a:ext>
                    </a:extLst>
                  </a:tr>
                  <a:tr h="718884">
                    <a:tc>
                      <a:txBody>
                        <a:bodyPr/>
                        <a:lstStyle/>
                        <a:p>
                          <a:pPr algn="ctr">
                            <a:defRPr sz="1400" b="1"/>
                          </a:pPr>
                          <a:r>
                            <a:t>Married Women</a:t>
                          </a:r>
                        </a:p>
                      </a:txBody>
                      <a:tcPr anchor="ctr"/>
                    </a:tc>
                    <a:tc>
                      <a:txBody>
                        <a:bodyPr/>
                        <a:lstStyle/>
                        <a:p>
                          <a:endParaRPr lang="en-US"/>
                        </a:p>
                      </a:txBody>
                      <a:tcPr anchor="ctr">
                        <a:blipFill>
                          <a:blip r:embed="rId2"/>
                          <a:stretch>
                            <a:fillRect l="-100889" t="-152542" r="-401333" b="-256780"/>
                          </a:stretch>
                        </a:blipFill>
                      </a:tcPr>
                    </a:tc>
                    <a:tc>
                      <a:txBody>
                        <a:bodyPr/>
                        <a:lstStyle/>
                        <a:p>
                          <a:endParaRPr lang="en-US"/>
                        </a:p>
                      </a:txBody>
                      <a:tcPr anchor="ctr">
                        <a:blipFill>
                          <a:blip r:embed="rId2"/>
                          <a:stretch>
                            <a:fillRect l="-200889" t="-152542" r="-301333" b="-256780"/>
                          </a:stretch>
                        </a:blipFill>
                      </a:tcPr>
                    </a:tc>
                    <a:tc>
                      <a:txBody>
                        <a:bodyPr/>
                        <a:lstStyle/>
                        <a:p>
                          <a:endParaRPr lang="en-US"/>
                        </a:p>
                      </a:txBody>
                      <a:tcPr anchor="ctr">
                        <a:blipFill>
                          <a:blip r:embed="rId2"/>
                          <a:stretch>
                            <a:fillRect l="-300889" t="-152542" r="-201333" b="-256780"/>
                          </a:stretch>
                        </a:blipFill>
                      </a:tcPr>
                    </a:tc>
                    <a:tc>
                      <a:txBody>
                        <a:bodyPr/>
                        <a:lstStyle/>
                        <a:p>
                          <a:endParaRPr lang="en-US"/>
                        </a:p>
                      </a:txBody>
                      <a:tcPr anchor="ctr">
                        <a:blipFill>
                          <a:blip r:embed="rId2"/>
                          <a:stretch>
                            <a:fillRect l="-400889" t="-152542" r="-101333" b="-256780"/>
                          </a:stretch>
                        </a:blipFill>
                      </a:tcPr>
                    </a:tc>
                    <a:tc>
                      <a:txBody>
                        <a:bodyPr/>
                        <a:lstStyle/>
                        <a:p>
                          <a:pPr algn="ctr"/>
                          <a:r>
                            <a:rPr sz="1400"/>
                            <a:t>64</a:t>
                          </a:r>
                          <a:endParaRPr sz="1400">
                            <a:latin typeface="Cambria Math"/>
                          </a:endParaRPr>
                        </a:p>
                      </a:txBody>
                      <a:tcPr anchor="ctr"/>
                    </a:tc>
                    <a:extLst>
                      <a:ext uri="{0D108BD9-81ED-4DB2-BD59-A6C34878D82A}">
                        <a16:rowId xmlns:a16="http://schemas.microsoft.com/office/drawing/2014/main" val="10003"/>
                      </a:ext>
                    </a:extLst>
                  </a:tr>
                  <a:tr h="718884">
                    <a:tc>
                      <a:txBody>
                        <a:bodyPr/>
                        <a:lstStyle/>
                        <a:p>
                          <a:pPr algn="ctr">
                            <a:defRPr sz="1400" b="1"/>
                          </a:pPr>
                          <a:r>
                            <a:t>Single Men</a:t>
                          </a:r>
                        </a:p>
                      </a:txBody>
                      <a:tcPr anchor="ctr"/>
                    </a:tc>
                    <a:tc>
                      <a:txBody>
                        <a:bodyPr/>
                        <a:lstStyle/>
                        <a:p>
                          <a:endParaRPr lang="en-US"/>
                        </a:p>
                      </a:txBody>
                      <a:tcPr anchor="ctr">
                        <a:blipFill>
                          <a:blip r:embed="rId2"/>
                          <a:stretch>
                            <a:fillRect l="-100889" t="-252542" r="-401333" b="-156780"/>
                          </a:stretch>
                        </a:blipFill>
                      </a:tcPr>
                    </a:tc>
                    <a:tc>
                      <a:txBody>
                        <a:bodyPr/>
                        <a:lstStyle/>
                        <a:p>
                          <a:endParaRPr lang="en-US"/>
                        </a:p>
                      </a:txBody>
                      <a:tcPr anchor="ctr">
                        <a:blipFill>
                          <a:blip r:embed="rId2"/>
                          <a:stretch>
                            <a:fillRect l="-200889" t="-252542" r="-301333" b="-156780"/>
                          </a:stretch>
                        </a:blipFill>
                      </a:tcPr>
                    </a:tc>
                    <a:tc>
                      <a:txBody>
                        <a:bodyPr/>
                        <a:lstStyle/>
                        <a:p>
                          <a:endParaRPr lang="en-US"/>
                        </a:p>
                      </a:txBody>
                      <a:tcPr anchor="ctr">
                        <a:blipFill>
                          <a:blip r:embed="rId2"/>
                          <a:stretch>
                            <a:fillRect l="-300889" t="-252542" r="-201333" b="-156780"/>
                          </a:stretch>
                        </a:blipFill>
                      </a:tcPr>
                    </a:tc>
                    <a:tc>
                      <a:txBody>
                        <a:bodyPr/>
                        <a:lstStyle/>
                        <a:p>
                          <a:endParaRPr lang="en-US"/>
                        </a:p>
                      </a:txBody>
                      <a:tcPr anchor="ctr">
                        <a:blipFill>
                          <a:blip r:embed="rId2"/>
                          <a:stretch>
                            <a:fillRect l="-400889" t="-252542" r="-101333" b="-156780"/>
                          </a:stretch>
                        </a:blipFill>
                      </a:tcPr>
                    </a:tc>
                    <a:tc>
                      <a:txBody>
                        <a:bodyPr/>
                        <a:lstStyle/>
                        <a:p>
                          <a:pPr algn="ctr"/>
                          <a:r>
                            <a:rPr sz="1400"/>
                            <a:t>55</a:t>
                          </a:r>
                          <a:endParaRPr sz="1400">
                            <a:latin typeface="Cambria Math"/>
                          </a:endParaRPr>
                        </a:p>
                      </a:txBody>
                      <a:tcPr anchor="ctr"/>
                    </a:tc>
                    <a:extLst>
                      <a:ext uri="{0D108BD9-81ED-4DB2-BD59-A6C34878D82A}">
                        <a16:rowId xmlns:a16="http://schemas.microsoft.com/office/drawing/2014/main" val="10004"/>
                      </a:ext>
                    </a:extLst>
                  </a:tr>
                  <a:tr h="718884">
                    <a:tc>
                      <a:txBody>
                        <a:bodyPr/>
                        <a:lstStyle/>
                        <a:p>
                          <a:pPr algn="ctr">
                            <a:defRPr sz="1400" b="1"/>
                          </a:pPr>
                          <a:r>
                            <a:t>Married Men</a:t>
                          </a:r>
                        </a:p>
                      </a:txBody>
                      <a:tcPr anchor="ctr"/>
                    </a:tc>
                    <a:tc>
                      <a:txBody>
                        <a:bodyPr/>
                        <a:lstStyle/>
                        <a:p>
                          <a:endParaRPr lang="en-US"/>
                        </a:p>
                      </a:txBody>
                      <a:tcPr anchor="ctr">
                        <a:blipFill>
                          <a:blip r:embed="rId2"/>
                          <a:stretch>
                            <a:fillRect l="-100889" t="-352542" r="-401333" b="-56780"/>
                          </a:stretch>
                        </a:blipFill>
                      </a:tcPr>
                    </a:tc>
                    <a:tc>
                      <a:txBody>
                        <a:bodyPr/>
                        <a:lstStyle/>
                        <a:p>
                          <a:endParaRPr lang="en-US"/>
                        </a:p>
                      </a:txBody>
                      <a:tcPr anchor="ctr">
                        <a:blipFill>
                          <a:blip r:embed="rId2"/>
                          <a:stretch>
                            <a:fillRect l="-200889" t="-352542" r="-301333" b="-56780"/>
                          </a:stretch>
                        </a:blipFill>
                      </a:tcPr>
                    </a:tc>
                    <a:tc>
                      <a:txBody>
                        <a:bodyPr/>
                        <a:lstStyle/>
                        <a:p>
                          <a:endParaRPr lang="en-US"/>
                        </a:p>
                      </a:txBody>
                      <a:tcPr anchor="ctr">
                        <a:blipFill>
                          <a:blip r:embed="rId2"/>
                          <a:stretch>
                            <a:fillRect l="-300889" t="-352542" r="-201333" b="-56780"/>
                          </a:stretch>
                        </a:blipFill>
                      </a:tcPr>
                    </a:tc>
                    <a:tc>
                      <a:txBody>
                        <a:bodyPr/>
                        <a:lstStyle/>
                        <a:p>
                          <a:endParaRPr lang="en-US"/>
                        </a:p>
                      </a:txBody>
                      <a:tcPr anchor="ctr">
                        <a:blipFill>
                          <a:blip r:embed="rId2"/>
                          <a:stretch>
                            <a:fillRect l="-400889" t="-352542" r="-101333" b="-56780"/>
                          </a:stretch>
                        </a:blipFill>
                      </a:tcPr>
                    </a:tc>
                    <a:tc>
                      <a:txBody>
                        <a:bodyPr/>
                        <a:lstStyle/>
                        <a:p>
                          <a:pPr algn="ctr"/>
                          <a:r>
                            <a:rPr sz="1400"/>
                            <a:t>54</a:t>
                          </a:r>
                          <a:endParaRPr sz="1400">
                            <a:latin typeface="Cambria Math"/>
                          </a:endParaRPr>
                        </a:p>
                      </a:txBody>
                      <a:tcPr anchor="ctr"/>
                    </a:tc>
                    <a:extLst>
                      <a:ext uri="{0D108BD9-81ED-4DB2-BD59-A6C34878D82A}">
                        <a16:rowId xmlns:a16="http://schemas.microsoft.com/office/drawing/2014/main" val="10005"/>
                      </a:ext>
                    </a:extLst>
                  </a:tr>
                  <a:tr h="370840">
                    <a:tc>
                      <a:txBody>
                        <a:bodyPr/>
                        <a:lstStyle/>
                        <a:p>
                          <a:pPr algn="ctr">
                            <a:defRPr sz="1400" b="1"/>
                          </a:pPr>
                          <a:r>
                            <a:t>Total</a:t>
                          </a:r>
                        </a:p>
                      </a:txBody>
                      <a:tcPr anchor="ctr"/>
                    </a:tc>
                    <a:tc>
                      <a:txBody>
                        <a:bodyPr/>
                        <a:lstStyle/>
                        <a:p>
                          <a:pPr algn="ctr"/>
                          <a:r>
                            <a:rPr sz="1400"/>
                            <a:t>63</a:t>
                          </a:r>
                          <a:endParaRPr sz="1400">
                            <a:latin typeface="Cambria Math"/>
                          </a:endParaRPr>
                        </a:p>
                      </a:txBody>
                      <a:tcPr anchor="ctr"/>
                    </a:tc>
                    <a:tc>
                      <a:txBody>
                        <a:bodyPr/>
                        <a:lstStyle/>
                        <a:p>
                          <a:pPr algn="ctr"/>
                          <a:r>
                            <a:rPr sz="1400"/>
                            <a:t>83</a:t>
                          </a:r>
                          <a:endParaRPr sz="1400">
                            <a:latin typeface="Cambria Math"/>
                          </a:endParaRPr>
                        </a:p>
                      </a:txBody>
                      <a:tcPr anchor="ctr"/>
                    </a:tc>
                    <a:tc>
                      <a:txBody>
                        <a:bodyPr/>
                        <a:lstStyle/>
                        <a:p>
                          <a:pPr algn="ctr"/>
                          <a:r>
                            <a:rPr sz="1400"/>
                            <a:t>24</a:t>
                          </a:r>
                          <a:endParaRPr sz="1400">
                            <a:latin typeface="Cambria Math"/>
                          </a:endParaRPr>
                        </a:p>
                      </a:txBody>
                      <a:tcPr anchor="ctr"/>
                    </a:tc>
                    <a:tc>
                      <a:txBody>
                        <a:bodyPr/>
                        <a:lstStyle/>
                        <a:p>
                          <a:pPr algn="ctr"/>
                          <a:r>
                            <a:rPr sz="1400"/>
                            <a:t>62</a:t>
                          </a:r>
                          <a:endParaRPr sz="1400">
                            <a:latin typeface="Cambria Math"/>
                          </a:endParaRPr>
                        </a:p>
                      </a:txBody>
                      <a:tcPr anchor="ctr"/>
                    </a:tc>
                    <a:tc>
                      <a:txBody>
                        <a:bodyPr/>
                        <a:lstStyle/>
                        <a:p>
                          <a:pPr algn="ctr"/>
                          <a:r>
                            <a:rPr sz="1400" dirty="0"/>
                            <a:t>232</a:t>
                          </a:r>
                          <a:endParaRPr sz="1400" dirty="0">
                            <a:latin typeface="Cambria Math"/>
                          </a:endParaRPr>
                        </a:p>
                      </a:txBody>
                      <a:tcPr anchor="ct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1356322"/>
          </a:xfrm>
        </p:spPr>
        <p:txBody>
          <a:bodyPr>
            <a:normAutofit/>
          </a:bodyPr>
          <a:lstStyle/>
          <a:p>
            <a:pPr>
              <a:defRPr sz="2800"/>
            </a:pPr>
            <a:r>
              <a:rPr lang="en-US" sz="2800" dirty="0"/>
              <a:t>The expected value for each cell in a contingency table</a:t>
            </a:r>
          </a:p>
          <a:p>
            <a:pPr>
              <a:defRPr sz="2800"/>
            </a:pPr>
            <a:endParaRPr sz="2800" dirty="0"/>
          </a:p>
        </p:txBody>
      </p:sp>
      <p:sp>
        <p:nvSpPr>
          <p:cNvPr id="4" name="TextBox 3">
            <a:extLst>
              <a:ext uri="{FF2B5EF4-FFF2-40B4-BE49-F238E27FC236}">
                <a16:creationId xmlns:a16="http://schemas.microsoft.com/office/drawing/2014/main" id="{DF7224D7-801E-19B7-19F5-C52C57F2B5FB}"/>
              </a:ext>
            </a:extLst>
          </p:cNvPr>
          <p:cNvSpPr txBox="1"/>
          <p:nvPr/>
        </p:nvSpPr>
        <p:spPr>
          <a:xfrm>
            <a:off x="457200" y="1705921"/>
            <a:ext cx="17526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is given by</a:t>
            </a:r>
            <a:endParaRPr lang="en-IN" dirty="0"/>
          </a:p>
        </p:txBody>
      </p:sp>
      <p:pic>
        <p:nvPicPr>
          <p:cNvPr id="7" name="Picture 6" descr="open parentheses row total close parentheses times open parentheses column total close parentheses divided by n">
            <a:extLst>
              <a:ext uri="{FF2B5EF4-FFF2-40B4-BE49-F238E27FC236}">
                <a16:creationId xmlns:a16="http://schemas.microsoft.com/office/drawing/2014/main" id="{062D84A9-5872-6269-6511-73375030AD36}"/>
              </a:ext>
            </a:extLst>
          </p:cNvPr>
          <p:cNvPicPr>
            <a:picLocks noChangeAspect="1"/>
          </p:cNvPicPr>
          <p:nvPr/>
        </p:nvPicPr>
        <p:blipFill>
          <a:blip r:embed="rId2"/>
          <a:stretch>
            <a:fillRect/>
          </a:stretch>
        </p:blipFill>
        <p:spPr>
          <a:xfrm>
            <a:off x="2199968" y="1563329"/>
            <a:ext cx="3543300" cy="838200"/>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8</a:t>
            </a:r>
            <a:endParaRPr dirty="0"/>
          </a:p>
        </p:txBody>
      </p:sp>
      <p:sp>
        <p:nvSpPr>
          <p:cNvPr id="3" name="Text Placeholder 2"/>
          <p:cNvSpPr>
            <a:spLocks noGrp="1"/>
          </p:cNvSpPr>
          <p:nvPr>
            <p:ph type="body" sz="quarter" idx="10"/>
          </p:nvPr>
        </p:nvSpPr>
        <p:spPr/>
        <p:txBody>
          <a:bodyPr>
            <a:normAutofit/>
          </a:bodyPr>
          <a:lstStyle/>
          <a:p>
            <a:r>
              <a:rPr sz="2800" dirty="0"/>
              <a:t>Now let's calculate the chi-square test statistic.</a:t>
            </a:r>
          </a:p>
        </p:txBody>
      </p:sp>
      <p:pic>
        <p:nvPicPr>
          <p:cNvPr id="9" name="Picture 8" descr="Chi squared equals the summation of open parentheses O subscript i  minus E subscript i close parentheses squared, divided by E subscript i. Substituting values: Chi squared equals open parentheses 18 minus 16.02152 close parentheses squared, divided by 16.02152, plus open parentheses 19 minus 21.107759 close parentheses squared, divided by 21.107759, plus open parentheses 8 minus 6.103448 close parentheses squared, divided by 6.103448, plus open parentheses 14 minus 15.767241 close parentheses squared, divided by 15.767241, plus open parentheses 20 minus 17.379310 close parentheses squared, divided by 17.379310, plus open parentheses 18 minus 22.896552 close parentheses squared, divided by 22.896552, plus open parentheses 9 minus 6.620690 close parentheses squared, divided by 6.620690, plus open parentheses 17 minus 17.103448 close parentheses squared, divided by 17.103448, plus open parentheses 13 minus 14.935345 close parentheses squared, divided by 14.935345, plus open parentheses 22 minus 19.676724 close parentheses squared, divided by 19.676724, plus open parentheses 4 minus 5.689655 close parentheses squared, divided by 5.689655, plus open parentheses 16 minus 14.698276 close parentheses squared, divided by 14.698276, plus open parentheses 12 minus 14.663793 close parentheses squared, divided by 14.663793, plus open parentheses 24 minus 19.318966 close parentheses squared, divided by 19.318966, plus open parentheses 3 minus 5.586207 close parentheses squared, divided by 5.586207, plus open parentheses 15 minus 14.431034 close parentheses squared, divided by 14.431034. This simplifies to approximately 7.520.">
            <a:extLst>
              <a:ext uri="{FF2B5EF4-FFF2-40B4-BE49-F238E27FC236}">
                <a16:creationId xmlns:a16="http://schemas.microsoft.com/office/drawing/2014/main" id="{72F705AA-3C18-7F19-5B7E-7BA647939C2F}"/>
              </a:ext>
            </a:extLst>
          </p:cNvPr>
          <p:cNvPicPr>
            <a:picLocks noChangeAspect="1"/>
          </p:cNvPicPr>
          <p:nvPr/>
        </p:nvPicPr>
        <p:blipFill>
          <a:blip r:embed="rId2"/>
          <a:stretch>
            <a:fillRect/>
          </a:stretch>
        </p:blipFill>
        <p:spPr>
          <a:xfrm>
            <a:off x="381000" y="1752600"/>
            <a:ext cx="8639175" cy="292417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b="1"/>
            </a:pPr>
            <a:r>
              <a:rPr dirty="0"/>
              <a:t>TI-83/84 Plus:</a:t>
            </a:r>
          </a:p>
          <a:p>
            <a:pPr>
              <a:defRPr sz="2800"/>
            </a:pPr>
            <a:r>
              <a:rPr dirty="0"/>
              <a:t>Start by entering the table of observed values into the calculator in the form of a matrix. Press </a:t>
            </a:r>
            <a:r>
              <a:rPr b="1" dirty="0"/>
              <a:t>2ND</a:t>
            </a:r>
            <a:r>
              <a:rPr dirty="0"/>
              <a:t> and then</a:t>
            </a:r>
          </a:p>
          <a:p>
            <a:endParaRPr dirty="0"/>
          </a:p>
        </p:txBody>
      </p:sp>
      <p:pic>
        <p:nvPicPr>
          <p:cNvPr id="9" name="Picture 8" descr="x superscript minus 1">
            <a:extLst>
              <a:ext uri="{FF2B5EF4-FFF2-40B4-BE49-F238E27FC236}">
                <a16:creationId xmlns:a16="http://schemas.microsoft.com/office/drawing/2014/main" id="{3C79CFFA-7370-0961-5449-79DAD5D8495E}"/>
              </a:ext>
            </a:extLst>
          </p:cNvPr>
          <p:cNvPicPr>
            <a:picLocks noChangeAspect="1"/>
          </p:cNvPicPr>
          <p:nvPr/>
        </p:nvPicPr>
        <p:blipFill>
          <a:blip r:embed="rId2"/>
          <a:stretch>
            <a:fillRect/>
          </a:stretch>
        </p:blipFill>
        <p:spPr>
          <a:xfrm>
            <a:off x="524348" y="2462215"/>
            <a:ext cx="428625" cy="361950"/>
          </a:xfrm>
          <a:prstGeom prst="rect">
            <a:avLst/>
          </a:prstGeom>
        </p:spPr>
      </p:pic>
      <p:sp>
        <p:nvSpPr>
          <p:cNvPr id="8" name="TextBox 7">
            <a:extLst>
              <a:ext uri="{FF2B5EF4-FFF2-40B4-BE49-F238E27FC236}">
                <a16:creationId xmlns:a16="http://schemas.microsoft.com/office/drawing/2014/main" id="{A34E01D5-E9A1-D067-26C5-D7F1C02ADC7E}"/>
              </a:ext>
            </a:extLst>
          </p:cNvPr>
          <p:cNvSpPr txBox="1"/>
          <p:nvPr/>
        </p:nvSpPr>
        <p:spPr>
          <a:xfrm>
            <a:off x="883465" y="2398412"/>
            <a:ext cx="7803335"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to access the </a:t>
            </a:r>
            <a:r>
              <a:rPr kumimoji="0" lang="en-US" sz="2800" b="1" i="0" u="none" strike="noStrike" kern="1200" cap="none" spc="0" normalizeH="0" baseline="0" noProof="0" dirty="0">
                <a:ln>
                  <a:noFill/>
                </a:ln>
                <a:solidFill>
                  <a:srgbClr val="366092"/>
                </a:solidFill>
                <a:effectLst/>
                <a:uLnTx/>
                <a:uFillTx/>
                <a:latin typeface="Calibri"/>
                <a:ea typeface="+mn-ea"/>
                <a:cs typeface="+mn-cs"/>
              </a:rPr>
              <a:t>MATRIX</a:t>
            </a:r>
            <a:r>
              <a:rPr kumimoji="0" lang="en-US" sz="2800" b="0" i="0" u="none" strike="noStrike" kern="1200" cap="none" spc="0" normalizeH="0" baseline="0" noProof="0" dirty="0">
                <a:ln>
                  <a:noFill/>
                </a:ln>
                <a:solidFill>
                  <a:srgbClr val="366092"/>
                </a:solidFill>
                <a:effectLst/>
                <a:uLnTx/>
                <a:uFillTx/>
                <a:latin typeface="Calibri"/>
                <a:ea typeface="+mn-ea"/>
                <a:cs typeface="+mn-cs"/>
              </a:rPr>
              <a:t> menu. Scroll over to </a:t>
            </a:r>
            <a:r>
              <a:rPr kumimoji="0" lang="en-US" sz="2800" b="1" i="0" u="none" strike="noStrike" kern="1200" cap="none" spc="0" normalizeH="0" baseline="0" noProof="0" dirty="0">
                <a:ln>
                  <a:noFill/>
                </a:ln>
                <a:solidFill>
                  <a:srgbClr val="366092"/>
                </a:solidFill>
                <a:effectLst/>
                <a:uLnTx/>
                <a:uFillTx/>
                <a:latin typeface="Calibri"/>
                <a:ea typeface="+mn-ea"/>
                <a:cs typeface="+mn-cs"/>
              </a:rPr>
              <a:t>EDIT</a:t>
            </a:r>
            <a:r>
              <a:rPr kumimoji="0" lang="en-US" sz="2800" b="0" i="0" u="none" strike="noStrike" kern="1200" cap="none" spc="0" normalizeH="0" baseline="0" noProof="0" dirty="0">
                <a:ln>
                  <a:noFill/>
                </a:ln>
                <a:solidFill>
                  <a:srgbClr val="366092"/>
                </a:solidFill>
                <a:effectLst/>
                <a:uLnTx/>
                <a:uFillTx/>
                <a:latin typeface="Calibri"/>
                <a:ea typeface="+mn-ea"/>
                <a:cs typeface="+mn-cs"/>
              </a:rPr>
              <a:t> and</a:t>
            </a:r>
            <a:endParaRPr lang="en-IN" dirty="0"/>
          </a:p>
        </p:txBody>
      </p:sp>
      <p:sp>
        <p:nvSpPr>
          <p:cNvPr id="10" name="TextBox 9">
            <a:extLst>
              <a:ext uri="{FF2B5EF4-FFF2-40B4-BE49-F238E27FC236}">
                <a16:creationId xmlns:a16="http://schemas.microsoft.com/office/drawing/2014/main" id="{03F5704E-E041-157E-A3A2-88120A7C0C87}"/>
              </a:ext>
            </a:extLst>
          </p:cNvPr>
          <p:cNvSpPr txBox="1"/>
          <p:nvPr/>
        </p:nvSpPr>
        <p:spPr>
          <a:xfrm>
            <a:off x="453422" y="2824677"/>
            <a:ext cx="816623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choose option </a:t>
            </a:r>
            <a:r>
              <a:rPr kumimoji="0" lang="en-US" sz="2800" b="1" i="0"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is the name of the first matrix. Now you need to enter the size of the matrix. There are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800" b="0" i="0" u="none" strike="noStrike" kern="1200" cap="none" spc="0" normalizeH="0" baseline="0" noProof="0" dirty="0">
                <a:ln>
                  <a:noFill/>
                </a:ln>
                <a:solidFill>
                  <a:srgbClr val="366092"/>
                </a:solidFill>
                <a:effectLst/>
                <a:uLnTx/>
                <a:uFillTx/>
                <a:latin typeface="Calibri"/>
                <a:ea typeface="+mn-ea"/>
                <a:cs typeface="+mn-cs"/>
              </a:rPr>
              <a:t> rows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800" b="0" i="0" u="none" strike="noStrike" kern="1200" cap="none" spc="0" normalizeH="0" baseline="0" noProof="0" dirty="0">
                <a:ln>
                  <a:noFill/>
                </a:ln>
                <a:solidFill>
                  <a:srgbClr val="366092"/>
                </a:solidFill>
                <a:effectLst/>
                <a:uLnTx/>
                <a:uFillTx/>
                <a:latin typeface="Calibri"/>
                <a:ea typeface="+mn-ea"/>
                <a:cs typeface="+mn-cs"/>
              </a:rPr>
              <a:t> columns (omitting the totals),</a:t>
            </a:r>
            <a:endParaRPr lang="en-IN" dirty="0"/>
          </a:p>
        </p:txBody>
      </p:sp>
      <p:sp>
        <p:nvSpPr>
          <p:cNvPr id="7" name="TextBox 6">
            <a:extLst>
              <a:ext uri="{FF2B5EF4-FFF2-40B4-BE49-F238E27FC236}">
                <a16:creationId xmlns:a16="http://schemas.microsoft.com/office/drawing/2014/main" id="{8DD9F1CE-0ACA-7578-A028-0251334769F5}"/>
              </a:ext>
            </a:extLst>
          </p:cNvPr>
          <p:cNvSpPr txBox="1"/>
          <p:nvPr/>
        </p:nvSpPr>
        <p:spPr>
          <a:xfrm>
            <a:off x="453423" y="4103485"/>
            <a:ext cx="4042377"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so the size of the matrix is</a:t>
            </a:r>
            <a:endParaRPr lang="en-IN" dirty="0"/>
          </a:p>
        </p:txBody>
      </p:sp>
      <p:pic>
        <p:nvPicPr>
          <p:cNvPr id="14" name="Picture 13" descr="4 by 4.">
            <a:extLst>
              <a:ext uri="{FF2B5EF4-FFF2-40B4-BE49-F238E27FC236}">
                <a16:creationId xmlns:a16="http://schemas.microsoft.com/office/drawing/2014/main" id="{CA0B620E-3547-FD20-9018-072879707B93}"/>
              </a:ext>
            </a:extLst>
          </p:cNvPr>
          <p:cNvPicPr>
            <a:picLocks noChangeAspect="1"/>
          </p:cNvPicPr>
          <p:nvPr/>
        </p:nvPicPr>
        <p:blipFill>
          <a:blip r:embed="rId3"/>
          <a:stretch>
            <a:fillRect/>
          </a:stretch>
        </p:blipFill>
        <p:spPr>
          <a:xfrm>
            <a:off x="4406395" y="4232162"/>
            <a:ext cx="757473" cy="294573"/>
          </a:xfrm>
          <a:prstGeom prst="rect">
            <a:avLst/>
          </a:prstGeom>
        </p:spPr>
      </p:pic>
      <p:sp>
        <p:nvSpPr>
          <p:cNvPr id="4" name="TextBox 3">
            <a:extLst>
              <a:ext uri="{FF2B5EF4-FFF2-40B4-BE49-F238E27FC236}">
                <a16:creationId xmlns:a16="http://schemas.microsoft.com/office/drawing/2014/main" id="{6D7F737A-908D-9F88-7CB2-A5A19F7C87B7}"/>
              </a:ext>
            </a:extLst>
          </p:cNvPr>
          <p:cNvSpPr txBox="1"/>
          <p:nvPr/>
        </p:nvSpPr>
        <p:spPr>
          <a:xfrm>
            <a:off x="5266853" y="4096694"/>
            <a:ext cx="33528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Now enter the data</a:t>
            </a:r>
            <a:endParaRPr lang="en-IN" dirty="0"/>
          </a:p>
        </p:txBody>
      </p:sp>
      <p:sp>
        <p:nvSpPr>
          <p:cNvPr id="5" name="TextBox 4">
            <a:extLst>
              <a:ext uri="{FF2B5EF4-FFF2-40B4-BE49-F238E27FC236}">
                <a16:creationId xmlns:a16="http://schemas.microsoft.com/office/drawing/2014/main" id="{5C8E5CE3-03C6-0CED-84FA-386F409E79F3}"/>
              </a:ext>
            </a:extLst>
          </p:cNvPr>
          <p:cNvSpPr txBox="1"/>
          <p:nvPr/>
        </p:nvSpPr>
        <p:spPr>
          <a:xfrm>
            <a:off x="457199" y="4526735"/>
            <a:ext cx="8162453"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from the table, as shown in the top screenshot below.</a:t>
            </a:r>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10</a:t>
            </a:r>
            <a:endParaRPr dirty="0"/>
          </a:p>
        </p:txBody>
      </p:sp>
      <p:pic>
        <p:nvPicPr>
          <p:cNvPr id="5" name="Content Placeholder 4" descr="A screenshot shows the observed values entered in the form of a matrix menu on a calculator screen. The matrix menu is titled, &quot;Matrix A 4 by 4.&quot; It is a 4 by 4 dimensional matrix with 16 elements; however, only the first three columns of the matrix are visible on the screen. The elements in the first column are  18 ,  20,  13, and  12. The elements in the second column are  19,  18,  22, and  24. The elements in the third column are  8,  9,  4, and  3.">
            <a:extLst>
              <a:ext uri="{FF2B5EF4-FFF2-40B4-BE49-F238E27FC236}">
                <a16:creationId xmlns:a16="http://schemas.microsoft.com/office/drawing/2014/main" id="{08C7A095-4209-4C9F-B9A7-9E205879BC9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11</a:t>
            </a:r>
            <a:endParaRPr dirty="0"/>
          </a:p>
        </p:txBody>
      </p:sp>
      <p:sp>
        <p:nvSpPr>
          <p:cNvPr id="3" name="Text Placeholder 2"/>
          <p:cNvSpPr>
            <a:spLocks noGrp="1"/>
          </p:cNvSpPr>
          <p:nvPr>
            <p:ph type="body" sz="quarter" idx="10"/>
          </p:nvPr>
        </p:nvSpPr>
        <p:spPr/>
        <p:txBody>
          <a:bodyPr>
            <a:normAutofit/>
          </a:bodyPr>
          <a:lstStyle/>
          <a:p>
            <a:r>
              <a:rPr dirty="0"/>
              <a:t>Next press </a:t>
            </a:r>
            <a:r>
              <a:rPr b="1" dirty="0"/>
              <a:t>STAT</a:t>
            </a:r>
            <a:r>
              <a:rPr dirty="0"/>
              <a:t> and scroll to </a:t>
            </a:r>
            <a:r>
              <a:rPr b="1" dirty="0"/>
              <a:t>TESTS</a:t>
            </a:r>
            <a:r>
              <a:rPr dirty="0"/>
              <a:t>. Choose option</a:t>
            </a:r>
          </a:p>
        </p:txBody>
      </p:sp>
      <p:sp>
        <p:nvSpPr>
          <p:cNvPr id="11" name="TextBox 10">
            <a:extLst>
              <a:ext uri="{FF2B5EF4-FFF2-40B4-BE49-F238E27FC236}">
                <a16:creationId xmlns:a16="http://schemas.microsoft.com/office/drawing/2014/main" id="{24CF9EDD-B076-7232-8261-97BEC7BBA826}"/>
              </a:ext>
            </a:extLst>
          </p:cNvPr>
          <p:cNvSpPr txBox="1"/>
          <p:nvPr/>
        </p:nvSpPr>
        <p:spPr>
          <a:xfrm>
            <a:off x="456223" y="1454184"/>
            <a:ext cx="5334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C:</a:t>
            </a:r>
            <a:endParaRPr lang="en-IN" dirty="0"/>
          </a:p>
        </p:txBody>
      </p:sp>
      <p:pic>
        <p:nvPicPr>
          <p:cNvPr id="5" name="Picture 4" descr="Chi Squared">
            <a:extLst>
              <a:ext uri="{FF2B5EF4-FFF2-40B4-BE49-F238E27FC236}">
                <a16:creationId xmlns:a16="http://schemas.microsoft.com/office/drawing/2014/main" id="{DFF87C7F-7E8C-ECF4-1480-822F34FC2BF3}"/>
              </a:ext>
            </a:extLst>
          </p:cNvPr>
          <p:cNvPicPr>
            <a:picLocks noChangeAspect="1"/>
          </p:cNvPicPr>
          <p:nvPr/>
        </p:nvPicPr>
        <p:blipFill>
          <a:blip r:embed="rId2"/>
          <a:stretch>
            <a:fillRect/>
          </a:stretch>
        </p:blipFill>
        <p:spPr>
          <a:xfrm>
            <a:off x="845306" y="1454184"/>
            <a:ext cx="333375" cy="428625"/>
          </a:xfrm>
          <a:prstGeom prst="rect">
            <a:avLst/>
          </a:prstGeom>
        </p:spPr>
      </p:pic>
      <p:sp>
        <p:nvSpPr>
          <p:cNvPr id="9" name="TextBox 8">
            <a:extLst>
              <a:ext uri="{FF2B5EF4-FFF2-40B4-BE49-F238E27FC236}">
                <a16:creationId xmlns:a16="http://schemas.microsoft.com/office/drawing/2014/main" id="{AB6476F6-1D21-5D42-6132-04A850B31BC4}"/>
              </a:ext>
            </a:extLst>
          </p:cNvPr>
          <p:cNvSpPr txBox="1"/>
          <p:nvPr/>
        </p:nvSpPr>
        <p:spPr>
          <a:xfrm>
            <a:off x="1012482" y="1468771"/>
            <a:ext cx="104491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a:t>
            </a:r>
            <a:endParaRPr lang="en-IN" dirty="0"/>
          </a:p>
        </p:txBody>
      </p:sp>
      <p:sp>
        <p:nvSpPr>
          <p:cNvPr id="4" name="TextBox 3">
            <a:extLst>
              <a:ext uri="{FF2B5EF4-FFF2-40B4-BE49-F238E27FC236}">
                <a16:creationId xmlns:a16="http://schemas.microsoft.com/office/drawing/2014/main" id="{41A442B2-3010-AF27-A822-633CF937C036}"/>
              </a:ext>
            </a:extLst>
          </p:cNvPr>
          <p:cNvSpPr txBox="1"/>
          <p:nvPr/>
        </p:nvSpPr>
        <p:spPr>
          <a:xfrm>
            <a:off x="457200" y="1961793"/>
            <a:ext cx="8229600" cy="1384995"/>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The default options of </a:t>
            </a:r>
            <a:r>
              <a:rPr kumimoji="0" lang="en-US" sz="2800" b="1" i="0" u="none" strike="noStrike" kern="1200" cap="none" spc="0" normalizeH="0" baseline="0" noProof="0">
                <a:ln>
                  <a:noFill/>
                </a:ln>
                <a:solidFill>
                  <a:srgbClr val="366092"/>
                </a:solidFill>
                <a:effectLst/>
                <a:uLnTx/>
                <a:uFillTx/>
                <a:latin typeface="Calibri"/>
                <a:ea typeface="+mn-ea"/>
                <a:cs typeface="+mn-cs"/>
              </a:rPr>
              <a:t>[A]</a:t>
            </a:r>
            <a:r>
              <a:rPr kumimoji="0" lang="en-US" sz="2800" b="0" i="0" u="none" strike="noStrike" kern="1200" cap="none" spc="0" normalizeH="0" baseline="0" noProof="0">
                <a:ln>
                  <a:noFill/>
                </a:ln>
                <a:solidFill>
                  <a:srgbClr val="366092"/>
                </a:solidFill>
                <a:effectLst/>
                <a:uLnTx/>
                <a:uFillTx/>
                <a:latin typeface="Calibri"/>
                <a:ea typeface="+mn-ea"/>
                <a:cs typeface="+mn-cs"/>
              </a:rPr>
              <a:t> for </a:t>
            </a:r>
            <a:r>
              <a:rPr kumimoji="0" lang="en-US" sz="2800" b="1" i="0" u="none" strike="noStrike" kern="1200" cap="none" spc="0" normalizeH="0" baseline="0" noProof="0">
                <a:ln>
                  <a:noFill/>
                </a:ln>
                <a:solidFill>
                  <a:srgbClr val="366092"/>
                </a:solidFill>
                <a:effectLst/>
                <a:uLnTx/>
                <a:uFillTx/>
                <a:latin typeface="Calibri"/>
                <a:ea typeface="+mn-ea"/>
                <a:cs typeface="+mn-cs"/>
              </a:rPr>
              <a:t>Observed</a:t>
            </a:r>
            <a:r>
              <a:rPr kumimoji="0" lang="en-US" sz="2800" b="0" i="0" u="none" strike="noStrike" kern="1200" cap="none" spc="0" normalizeH="0" baseline="0" noProof="0">
                <a:ln>
                  <a:noFill/>
                </a:ln>
                <a:solidFill>
                  <a:srgbClr val="366092"/>
                </a:solidFill>
                <a:effectLst/>
                <a:uLnTx/>
                <a:uFillTx/>
                <a:latin typeface="Calibri"/>
                <a:ea typeface="+mn-ea"/>
                <a:cs typeface="+mn-cs"/>
              </a:rPr>
              <a:t> and </a:t>
            </a:r>
            <a:r>
              <a:rPr kumimoji="0" lang="en-US" sz="2800" b="1" i="0" u="none" strike="noStrike" kern="1200" cap="none" spc="0" normalizeH="0" baseline="0" noProof="0">
                <a:ln>
                  <a:noFill/>
                </a:ln>
                <a:solidFill>
                  <a:srgbClr val="366092"/>
                </a:solidFill>
                <a:effectLst/>
                <a:uLnTx/>
                <a:uFillTx/>
                <a:latin typeface="Calibri"/>
                <a:ea typeface="+mn-ea"/>
                <a:cs typeface="+mn-cs"/>
              </a:rPr>
              <a:t>[B]</a:t>
            </a:r>
            <a:r>
              <a:rPr kumimoji="0" lang="en-US" sz="2800" b="0" i="0" u="none" strike="noStrike" kern="1200" cap="none" spc="0" normalizeH="0" baseline="0" noProof="0">
                <a:ln>
                  <a:noFill/>
                </a:ln>
                <a:solidFill>
                  <a:srgbClr val="366092"/>
                </a:solidFill>
                <a:effectLst/>
                <a:uLnTx/>
                <a:uFillTx/>
                <a:latin typeface="Calibri"/>
                <a:ea typeface="+mn-ea"/>
                <a:cs typeface="+mn-cs"/>
              </a:rPr>
              <a:t> for </a:t>
            </a:r>
            <a:r>
              <a:rPr kumimoji="0" lang="en-US" sz="2800" b="1" i="0" u="none" strike="noStrike" kern="1200" cap="none" spc="0" normalizeH="0" baseline="0" noProof="0">
                <a:ln>
                  <a:noFill/>
                </a:ln>
                <a:solidFill>
                  <a:srgbClr val="366092"/>
                </a:solidFill>
                <a:effectLst/>
                <a:uLnTx/>
                <a:uFillTx/>
                <a:latin typeface="Calibri"/>
                <a:ea typeface="+mn-ea"/>
                <a:cs typeface="+mn-cs"/>
              </a:rPr>
              <a:t>Expected</a:t>
            </a:r>
            <a:r>
              <a:rPr kumimoji="0" lang="en-US" sz="2800" b="0" i="0" u="none" strike="noStrike" kern="1200" cap="none" spc="0" normalizeH="0" baseline="0" noProof="0">
                <a:ln>
                  <a:noFill/>
                </a:ln>
                <a:solidFill>
                  <a:srgbClr val="366092"/>
                </a:solidFill>
                <a:effectLst/>
                <a:uLnTx/>
                <a:uFillTx/>
                <a:latin typeface="Calibri"/>
                <a:ea typeface="+mn-ea"/>
                <a:cs typeface="+mn-cs"/>
              </a:rPr>
              <a:t> are correct for our example. To run the test, scroll down to select </a:t>
            </a:r>
            <a:r>
              <a:rPr kumimoji="0" lang="en-US" sz="2800" b="1" i="0" u="none" strike="noStrike" kern="1200" cap="none" spc="0" normalizeH="0" baseline="0" noProof="0">
                <a:ln>
                  <a:noFill/>
                </a:ln>
                <a:solidFill>
                  <a:srgbClr val="366092"/>
                </a:solidFill>
                <a:effectLst/>
                <a:uLnTx/>
                <a:uFillTx/>
                <a:latin typeface="Calibri"/>
                <a:ea typeface="+mn-ea"/>
                <a:cs typeface="+mn-cs"/>
              </a:rPr>
              <a:t>Calculate</a:t>
            </a:r>
            <a:r>
              <a:rPr kumimoji="0" lang="en-US" sz="2800" b="0" i="0" u="none" strike="noStrike" kern="1200" cap="none" spc="0" normalizeH="0" baseline="0" noProof="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12</a:t>
            </a:r>
            <a:endParaRPr dirty="0"/>
          </a:p>
        </p:txBody>
      </p:sp>
      <p:pic>
        <p:nvPicPr>
          <p:cNvPr id="5" name="Content Placeholder 4" descr="Chi squared test data input screen, Observed data is set to Matrix A, and expected is set to Matrix B">
            <a:extLst>
              <a:ext uri="{FF2B5EF4-FFF2-40B4-BE49-F238E27FC236}">
                <a16:creationId xmlns:a16="http://schemas.microsoft.com/office/drawing/2014/main" id="{5BC4DB00-0CF4-4780-8026-4D9471E0AE3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Test Statistic for a Chi-Square Test for Association</a:t>
            </a:r>
          </a:p>
        </p:txBody>
      </p:sp>
      <p:sp>
        <p:nvSpPr>
          <p:cNvPr id="3" name="Text Placeholder 2"/>
          <p:cNvSpPr>
            <a:spLocks noGrp="1"/>
          </p:cNvSpPr>
          <p:nvPr>
            <p:ph type="body" sz="quarter" idx="10"/>
          </p:nvPr>
        </p:nvSpPr>
        <p:spPr>
          <a:xfrm>
            <a:off x="457200" y="1082078"/>
            <a:ext cx="8229600" cy="3794722"/>
          </a:xfrm>
        </p:spPr>
        <p:txBody>
          <a:bodyPr>
            <a:normAutofit/>
          </a:bodyPr>
          <a:lstStyle/>
          <a:p>
            <a:r>
              <a:rPr dirty="0"/>
              <a:t>The test statistic for a chi-square test for association is given by</a:t>
            </a:r>
          </a:p>
          <a:p>
            <a:endParaRPr dirty="0"/>
          </a:p>
        </p:txBody>
      </p:sp>
      <p:pic>
        <p:nvPicPr>
          <p:cNvPr id="15" name="Picture 14" descr="Chi squared equals the summation of open parentheses O subscript i minus E subscript i close parentheses squared, divided by E subscript i.">
            <a:extLst>
              <a:ext uri="{FF2B5EF4-FFF2-40B4-BE49-F238E27FC236}">
                <a16:creationId xmlns:a16="http://schemas.microsoft.com/office/drawing/2014/main" id="{033BA550-D794-9A93-AFA6-CD764AF92A7C}"/>
              </a:ext>
            </a:extLst>
          </p:cNvPr>
          <p:cNvPicPr>
            <a:picLocks noChangeAspect="1"/>
          </p:cNvPicPr>
          <p:nvPr/>
        </p:nvPicPr>
        <p:blipFill>
          <a:blip r:embed="rId2"/>
          <a:stretch>
            <a:fillRect/>
          </a:stretch>
        </p:blipFill>
        <p:spPr>
          <a:xfrm>
            <a:off x="3124200" y="1762774"/>
            <a:ext cx="2276475" cy="981075"/>
          </a:xfrm>
          <a:prstGeom prst="rect">
            <a:avLst/>
          </a:prstGeom>
        </p:spPr>
      </p:pic>
      <p:sp>
        <p:nvSpPr>
          <p:cNvPr id="4" name="TextBox 3">
            <a:extLst>
              <a:ext uri="{FF2B5EF4-FFF2-40B4-BE49-F238E27FC236}">
                <a16:creationId xmlns:a16="http://schemas.microsoft.com/office/drawing/2014/main" id="{7784DEC8-439F-0250-CA73-8E4E0AB94FA7}"/>
              </a:ext>
            </a:extLst>
          </p:cNvPr>
          <p:cNvSpPr txBox="1"/>
          <p:nvPr/>
        </p:nvSpPr>
        <p:spPr>
          <a:xfrm>
            <a:off x="457200" y="2948959"/>
            <a:ext cx="11430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where</a:t>
            </a:r>
            <a:endParaRPr lang="en-IN" dirty="0"/>
          </a:p>
        </p:txBody>
      </p:sp>
      <p:pic>
        <p:nvPicPr>
          <p:cNvPr id="19" name="Picture 18" descr="O subscript i">
            <a:extLst>
              <a:ext uri="{FF2B5EF4-FFF2-40B4-BE49-F238E27FC236}">
                <a16:creationId xmlns:a16="http://schemas.microsoft.com/office/drawing/2014/main" id="{413B3E4B-68DC-391E-4F65-6815A0D3960F}"/>
              </a:ext>
            </a:extLst>
          </p:cNvPr>
          <p:cNvPicPr>
            <a:picLocks noChangeAspect="1"/>
          </p:cNvPicPr>
          <p:nvPr/>
        </p:nvPicPr>
        <p:blipFill>
          <a:blip r:embed="rId3"/>
          <a:stretch>
            <a:fillRect/>
          </a:stretch>
        </p:blipFill>
        <p:spPr>
          <a:xfrm>
            <a:off x="1559242" y="3014705"/>
            <a:ext cx="295275" cy="419100"/>
          </a:xfrm>
          <a:prstGeom prst="rect">
            <a:avLst/>
          </a:prstGeom>
        </p:spPr>
      </p:pic>
      <p:sp>
        <p:nvSpPr>
          <p:cNvPr id="5" name="TextBox 4">
            <a:extLst>
              <a:ext uri="{FF2B5EF4-FFF2-40B4-BE49-F238E27FC236}">
                <a16:creationId xmlns:a16="http://schemas.microsoft.com/office/drawing/2014/main" id="{036C6581-8484-9AA6-B31E-610376C063D9}"/>
              </a:ext>
            </a:extLst>
          </p:cNvPr>
          <p:cNvSpPr txBox="1"/>
          <p:nvPr/>
        </p:nvSpPr>
        <p:spPr>
          <a:xfrm>
            <a:off x="1874520" y="2948959"/>
            <a:ext cx="498348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000000"/>
                </a:solidFill>
                <a:effectLst/>
                <a:uLnTx/>
                <a:uFillTx/>
                <a:latin typeface="Calibri"/>
                <a:ea typeface="+mn-ea"/>
                <a:cs typeface="+mn-cs"/>
              </a:rPr>
              <a:t>is the observed frequency for the</a:t>
            </a:r>
            <a:endParaRPr lang="en-IN" dirty="0"/>
          </a:p>
        </p:txBody>
      </p:sp>
      <p:pic>
        <p:nvPicPr>
          <p:cNvPr id="12" name="Picture 11" descr="i superscript th">
            <a:extLst>
              <a:ext uri="{FF2B5EF4-FFF2-40B4-BE49-F238E27FC236}">
                <a16:creationId xmlns:a16="http://schemas.microsoft.com/office/drawing/2014/main" id="{3C2B6474-F582-FCD0-B2A8-60DD5A2929E7}"/>
              </a:ext>
            </a:extLst>
          </p:cNvPr>
          <p:cNvPicPr>
            <a:picLocks noChangeAspect="1"/>
          </p:cNvPicPr>
          <p:nvPr/>
        </p:nvPicPr>
        <p:blipFill>
          <a:blip r:embed="rId4"/>
          <a:stretch>
            <a:fillRect/>
          </a:stretch>
        </p:blipFill>
        <p:spPr>
          <a:xfrm>
            <a:off x="6826568" y="3012442"/>
            <a:ext cx="352425" cy="400050"/>
          </a:xfrm>
          <a:prstGeom prst="rect">
            <a:avLst/>
          </a:prstGeom>
        </p:spPr>
      </p:pic>
      <p:sp>
        <p:nvSpPr>
          <p:cNvPr id="6" name="TextBox 5">
            <a:extLst>
              <a:ext uri="{FF2B5EF4-FFF2-40B4-BE49-F238E27FC236}">
                <a16:creationId xmlns:a16="http://schemas.microsoft.com/office/drawing/2014/main" id="{B6374A81-7260-B39D-2C78-9A0E1F94F778}"/>
              </a:ext>
            </a:extLst>
          </p:cNvPr>
          <p:cNvSpPr txBox="1"/>
          <p:nvPr/>
        </p:nvSpPr>
        <p:spPr>
          <a:xfrm>
            <a:off x="7147560" y="2946418"/>
            <a:ext cx="13716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possible</a:t>
            </a:r>
            <a:endParaRPr lang="en-IN" dirty="0"/>
          </a:p>
        </p:txBody>
      </p:sp>
      <p:sp>
        <p:nvSpPr>
          <p:cNvPr id="7" name="TextBox 6">
            <a:extLst>
              <a:ext uri="{FF2B5EF4-FFF2-40B4-BE49-F238E27FC236}">
                <a16:creationId xmlns:a16="http://schemas.microsoft.com/office/drawing/2014/main" id="{E8D5102A-274B-76CE-6B26-75C5C02F04C7}"/>
              </a:ext>
            </a:extLst>
          </p:cNvPr>
          <p:cNvSpPr txBox="1"/>
          <p:nvPr/>
        </p:nvSpPr>
        <p:spPr>
          <a:xfrm>
            <a:off x="457200" y="3374419"/>
            <a:ext cx="216408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outcome and</a:t>
            </a:r>
            <a:endParaRPr lang="en-IN" dirty="0"/>
          </a:p>
        </p:txBody>
      </p:sp>
      <p:pic>
        <p:nvPicPr>
          <p:cNvPr id="23" name="Picture 22" descr="E subscript i">
            <a:extLst>
              <a:ext uri="{FF2B5EF4-FFF2-40B4-BE49-F238E27FC236}">
                <a16:creationId xmlns:a16="http://schemas.microsoft.com/office/drawing/2014/main" id="{02B2B899-EBF8-1A94-5BE5-332DB0D211F6}"/>
              </a:ext>
            </a:extLst>
          </p:cNvPr>
          <p:cNvPicPr>
            <a:picLocks noChangeAspect="1"/>
          </p:cNvPicPr>
          <p:nvPr/>
        </p:nvPicPr>
        <p:blipFill>
          <a:blip r:embed="rId5"/>
          <a:stretch>
            <a:fillRect/>
          </a:stretch>
        </p:blipFill>
        <p:spPr>
          <a:xfrm>
            <a:off x="579120" y="3960180"/>
            <a:ext cx="266700" cy="419100"/>
          </a:xfrm>
          <a:prstGeom prst="rect">
            <a:avLst/>
          </a:prstGeom>
        </p:spPr>
      </p:pic>
      <p:sp>
        <p:nvSpPr>
          <p:cNvPr id="8" name="TextBox 7">
            <a:extLst>
              <a:ext uri="{FF2B5EF4-FFF2-40B4-BE49-F238E27FC236}">
                <a16:creationId xmlns:a16="http://schemas.microsoft.com/office/drawing/2014/main" id="{0E73FCDD-0CAF-52D1-2AAD-7EA94342B41D}"/>
              </a:ext>
            </a:extLst>
          </p:cNvPr>
          <p:cNvSpPr txBox="1"/>
          <p:nvPr/>
        </p:nvSpPr>
        <p:spPr>
          <a:xfrm>
            <a:off x="853440" y="3882399"/>
            <a:ext cx="498348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expected frequency for the</a:t>
            </a:r>
            <a:endParaRPr lang="en-IN" dirty="0"/>
          </a:p>
        </p:txBody>
      </p:sp>
      <p:pic>
        <p:nvPicPr>
          <p:cNvPr id="14" name="Picture 13" descr="i superscript th">
            <a:extLst>
              <a:ext uri="{FF2B5EF4-FFF2-40B4-BE49-F238E27FC236}">
                <a16:creationId xmlns:a16="http://schemas.microsoft.com/office/drawing/2014/main" id="{95C3AA94-CA78-B537-05B2-1DA37EDB1D3C}"/>
              </a:ext>
            </a:extLst>
          </p:cNvPr>
          <p:cNvPicPr>
            <a:picLocks noChangeAspect="1"/>
          </p:cNvPicPr>
          <p:nvPr/>
        </p:nvPicPr>
        <p:blipFill>
          <a:blip r:embed="rId4"/>
          <a:stretch>
            <a:fillRect/>
          </a:stretch>
        </p:blipFill>
        <p:spPr>
          <a:xfrm>
            <a:off x="5806205" y="3960180"/>
            <a:ext cx="352425" cy="400050"/>
          </a:xfrm>
          <a:prstGeom prst="rect">
            <a:avLst/>
          </a:prstGeom>
        </p:spPr>
      </p:pic>
      <p:sp>
        <p:nvSpPr>
          <p:cNvPr id="9" name="TextBox 8">
            <a:extLst>
              <a:ext uri="{FF2B5EF4-FFF2-40B4-BE49-F238E27FC236}">
                <a16:creationId xmlns:a16="http://schemas.microsoft.com/office/drawing/2014/main" id="{57AF0B31-7BFA-A75E-2CDA-023F6DEF687E}"/>
              </a:ext>
            </a:extLst>
          </p:cNvPr>
          <p:cNvSpPr txBox="1"/>
          <p:nvPr/>
        </p:nvSpPr>
        <p:spPr>
          <a:xfrm>
            <a:off x="6118860" y="3886200"/>
            <a:ext cx="14478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possible</a:t>
            </a:r>
            <a:endParaRPr lang="en-IN" dirty="0"/>
          </a:p>
        </p:txBody>
      </p:sp>
      <p:sp>
        <p:nvSpPr>
          <p:cNvPr id="10" name="TextBox 9">
            <a:extLst>
              <a:ext uri="{FF2B5EF4-FFF2-40B4-BE49-F238E27FC236}">
                <a16:creationId xmlns:a16="http://schemas.microsoft.com/office/drawing/2014/main" id="{8386AA44-28AC-A875-4F7F-0028CFEBA3A9}"/>
              </a:ext>
            </a:extLst>
          </p:cNvPr>
          <p:cNvSpPr txBox="1"/>
          <p:nvPr/>
        </p:nvSpPr>
        <p:spPr>
          <a:xfrm>
            <a:off x="457200" y="4312958"/>
            <a:ext cx="1600200"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000000"/>
                </a:solidFill>
                <a:effectLst/>
                <a:uLnTx/>
                <a:uFillTx/>
                <a:latin typeface="Calibri"/>
                <a:ea typeface="+mn-ea"/>
                <a:cs typeface="+mn-cs"/>
              </a:rPr>
              <a:t>outcome.</a:t>
            </a:r>
            <a:endParaRPr lang="en-IN"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13</a:t>
            </a:r>
            <a:endParaRPr dirty="0"/>
          </a:p>
        </p:txBody>
      </p:sp>
      <p:pic>
        <p:nvPicPr>
          <p:cNvPr id="5" name="Content Placeholder 4" descr="Chi squared test output screen. Chi squared equal to 7.520252624 , p equal to .5831186856 and df equal to 9.">
            <a:extLst>
              <a:ext uri="{FF2B5EF4-FFF2-40B4-BE49-F238E27FC236}">
                <a16:creationId xmlns:a16="http://schemas.microsoft.com/office/drawing/2014/main" id="{57902745-C03B-4A93-BECC-CF44B278E605}"/>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49D6-A237-6A54-DFFE-1EDFD0D8B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C5ACEC-D648-CFF2-AE6B-2F038A13DB58}"/>
              </a:ext>
            </a:extLst>
          </p:cNvPr>
          <p:cNvSpPr>
            <a:spLocks noGrp="1"/>
          </p:cNvSpPr>
          <p:nvPr>
            <p:ph type="title"/>
          </p:nvPr>
        </p:nvSpPr>
        <p:spPr/>
        <p:txBody>
          <a:bodyPr>
            <a:normAutofit/>
          </a:bodyPr>
          <a:lstStyle/>
          <a:p>
            <a:pPr>
              <a:defRPr sz="3200"/>
            </a:pPr>
            <a:r>
              <a:rPr dirty="0"/>
              <a:t>Example 10.7.2: Performing a Chi-Square Test for Association</a:t>
            </a:r>
            <a:r>
              <a:rPr lang="en-US" baseline="-25000" dirty="0"/>
              <a:t>14</a:t>
            </a:r>
            <a:endParaRPr dirty="0"/>
          </a:p>
        </p:txBody>
      </p:sp>
      <p:sp>
        <p:nvSpPr>
          <p:cNvPr id="3" name="Text Placeholder 2">
            <a:extLst>
              <a:ext uri="{FF2B5EF4-FFF2-40B4-BE49-F238E27FC236}">
                <a16:creationId xmlns:a16="http://schemas.microsoft.com/office/drawing/2014/main" id="{AF14B633-303B-54BD-06D6-C0E365AC11BB}"/>
              </a:ext>
            </a:extLst>
          </p:cNvPr>
          <p:cNvSpPr>
            <a:spLocks noGrp="1"/>
          </p:cNvSpPr>
          <p:nvPr>
            <p:ph type="body" sz="quarter" idx="10"/>
          </p:nvPr>
        </p:nvSpPr>
        <p:spPr/>
        <p:txBody>
          <a:bodyPr>
            <a:norm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output screen, shown on the following slides,</a:t>
            </a:r>
            <a:endParaRPr lang="en-IN" dirty="0"/>
          </a:p>
        </p:txBody>
      </p:sp>
      <p:sp>
        <p:nvSpPr>
          <p:cNvPr id="6" name="TextBox 5">
            <a:extLst>
              <a:ext uri="{FF2B5EF4-FFF2-40B4-BE49-F238E27FC236}">
                <a16:creationId xmlns:a16="http://schemas.microsoft.com/office/drawing/2014/main" id="{FACAD1BD-8962-9FF4-0C88-EBE5CA98B1B7}"/>
              </a:ext>
            </a:extLst>
          </p:cNvPr>
          <p:cNvSpPr txBox="1"/>
          <p:nvPr/>
        </p:nvSpPr>
        <p:spPr>
          <a:xfrm>
            <a:off x="457200" y="1455900"/>
            <a:ext cx="38100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displays the test statistic,</a:t>
            </a:r>
            <a:endParaRPr lang="en-IN" dirty="0"/>
          </a:p>
        </p:txBody>
      </p:sp>
      <p:pic>
        <p:nvPicPr>
          <p:cNvPr id="9" name="Picture 8" descr="Chi Squared approximately equals to 7.520,">
            <a:extLst>
              <a:ext uri="{FF2B5EF4-FFF2-40B4-BE49-F238E27FC236}">
                <a16:creationId xmlns:a16="http://schemas.microsoft.com/office/drawing/2014/main" id="{43EE1991-F110-259C-D23F-F27E45D2157C}"/>
              </a:ext>
            </a:extLst>
          </p:cNvPr>
          <p:cNvPicPr>
            <a:picLocks noChangeAspect="1"/>
          </p:cNvPicPr>
          <p:nvPr/>
        </p:nvPicPr>
        <p:blipFill>
          <a:blip r:embed="rId2"/>
          <a:stretch>
            <a:fillRect/>
          </a:stretch>
        </p:blipFill>
        <p:spPr>
          <a:xfrm>
            <a:off x="4235709" y="1494927"/>
            <a:ext cx="1485900" cy="428625"/>
          </a:xfrm>
          <a:prstGeom prst="rect">
            <a:avLst/>
          </a:prstGeom>
        </p:spPr>
      </p:pic>
      <p:sp>
        <p:nvSpPr>
          <p:cNvPr id="7" name="TextBox 6">
            <a:extLst>
              <a:ext uri="{FF2B5EF4-FFF2-40B4-BE49-F238E27FC236}">
                <a16:creationId xmlns:a16="http://schemas.microsoft.com/office/drawing/2014/main" id="{AEDA014C-A3FD-9720-FE08-613D53E4CC26}"/>
              </a:ext>
            </a:extLst>
          </p:cNvPr>
          <p:cNvSpPr txBox="1"/>
          <p:nvPr/>
        </p:nvSpPr>
        <p:spPr>
          <a:xfrm>
            <a:off x="5788894" y="1486206"/>
            <a:ext cx="20574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 </a:t>
            </a:r>
            <a:r>
              <a:rPr kumimoji="0" lang="en-IN" sz="2800" b="0" i="1" u="none" strike="noStrike" kern="1200" cap="none" spc="0" normalizeH="0" baseline="0" noProof="0" dirty="0">
                <a:ln>
                  <a:noFill/>
                </a:ln>
                <a:solidFill>
                  <a:srgbClr val="366092"/>
                </a:solidFill>
                <a:effectLst/>
                <a:uLnTx/>
                <a:uFillTx/>
                <a:latin typeface="Calibri"/>
                <a:ea typeface="+mn-ea"/>
                <a:cs typeface="+mn-cs"/>
              </a:rPr>
              <a:t>p</a:t>
            </a:r>
            <a:r>
              <a:rPr kumimoji="0" lang="en-IN" sz="2800" b="0" i="0" u="none" strike="noStrike" kern="1200" cap="none" spc="0" normalizeH="0" baseline="0" noProof="0" dirty="0">
                <a:ln>
                  <a:noFill/>
                </a:ln>
                <a:solidFill>
                  <a:srgbClr val="366092"/>
                </a:solidFill>
                <a:effectLst/>
                <a:uLnTx/>
                <a:uFillTx/>
                <a:latin typeface="Calibri"/>
                <a:ea typeface="+mn-ea"/>
                <a:cs typeface="+mn-cs"/>
              </a:rPr>
              <a:t>-value,</a:t>
            </a:r>
            <a:endParaRPr lang="en-IN"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D78AF0B-BC2D-D02C-AE1B-1385E7199975}"/>
                  </a:ext>
                </a:extLst>
              </p:cNvPr>
              <p:cNvSpPr txBox="1"/>
              <p:nvPr/>
            </p:nvSpPr>
            <p:spPr>
              <a:xfrm>
                <a:off x="457200" y="1923552"/>
                <a:ext cx="83820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is approximately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0.5831</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the number of degrees of freedom, </a:t>
                </a:r>
                <a:r>
                  <a:rPr kumimoji="0" lang="en-US" sz="2800" b="0" i="1" u="none" strike="noStrike" kern="1200" cap="none" spc="0" normalizeH="0" baseline="0" noProof="0" dirty="0">
                    <a:ln>
                      <a:noFill/>
                    </a:ln>
                    <a:solidFill>
                      <a:srgbClr val="366092"/>
                    </a:solidFill>
                    <a:effectLst/>
                    <a:uLnTx/>
                    <a:uFillTx/>
                    <a:latin typeface="Calibri"/>
                    <a:ea typeface="+mn-ea"/>
                    <a:cs typeface="+mn-cs"/>
                  </a:rPr>
                  <a:t>df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8" name="TextBox 7">
                <a:extLst>
                  <a:ext uri="{FF2B5EF4-FFF2-40B4-BE49-F238E27FC236}">
                    <a16:creationId xmlns:a16="http://schemas.microsoft.com/office/drawing/2014/main" id="{6D78AF0B-BC2D-D02C-AE1B-1385E7199975}"/>
                  </a:ext>
                </a:extLst>
              </p:cNvPr>
              <p:cNvSpPr txBox="1">
                <a:spLocks noRot="1" noChangeAspect="1" noMove="1" noResize="1" noEditPoints="1" noAdjustHandles="1" noChangeArrowheads="1" noChangeShapeType="1" noTextEdit="1"/>
              </p:cNvSpPr>
              <p:nvPr/>
            </p:nvSpPr>
            <p:spPr>
              <a:xfrm>
                <a:off x="457200" y="1923552"/>
                <a:ext cx="8382000" cy="954107"/>
              </a:xfrm>
              <a:prstGeom prst="rect">
                <a:avLst/>
              </a:prstGeom>
              <a:blipFill>
                <a:blip r:embed="rId3"/>
                <a:stretch>
                  <a:fillRect l="-1455" t="-8333" b="-17949"/>
                </a:stretch>
              </a:blipFill>
            </p:spPr>
            <p:txBody>
              <a:bodyPr/>
              <a:lstStyle/>
              <a:p>
                <a:r>
                  <a:rPr lang="en-IN">
                    <a:noFill/>
                  </a:rPr>
                  <a:t> </a:t>
                </a:r>
              </a:p>
            </p:txBody>
          </p:sp>
        </mc:Fallback>
      </mc:AlternateContent>
    </p:spTree>
    <p:extLst>
      <p:ext uri="{BB962C8B-B14F-4D97-AF65-F5344CB8AC3E}">
        <p14:creationId xmlns:p14="http://schemas.microsoft.com/office/powerpoint/2010/main" val="4098556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15</a:t>
            </a:r>
            <a:endParaRPr dirty="0"/>
          </a:p>
        </p:txBody>
      </p:sp>
      <p:sp>
        <p:nvSpPr>
          <p:cNvPr id="3" name="Text Placeholder 2"/>
          <p:cNvSpPr>
            <a:spLocks noGrp="1"/>
          </p:cNvSpPr>
          <p:nvPr>
            <p:ph type="body" sz="quarter" idx="10"/>
          </p:nvPr>
        </p:nvSpPr>
        <p:spPr/>
        <p:txBody>
          <a:bodyPr>
            <a:normAutofit/>
          </a:bodyPr>
          <a:lstStyle/>
          <a:p>
            <a:r>
              <a:rPr sz="2800" dirty="0"/>
              <a:t>After running the test, we can view the matrix of expected values calculated by the TI-83/84 Plus. Press</a:t>
            </a:r>
          </a:p>
          <a:p>
            <a:endParaRPr sz="2800" dirty="0"/>
          </a:p>
        </p:txBody>
      </p:sp>
      <p:sp>
        <p:nvSpPr>
          <p:cNvPr id="4" name="TextBox 3">
            <a:extLst>
              <a:ext uri="{FF2B5EF4-FFF2-40B4-BE49-F238E27FC236}">
                <a16:creationId xmlns:a16="http://schemas.microsoft.com/office/drawing/2014/main" id="{D0C008F6-5AA7-9606-C9BA-E75B9CA3B583}"/>
              </a:ext>
            </a:extLst>
          </p:cNvPr>
          <p:cNvSpPr txBox="1"/>
          <p:nvPr/>
        </p:nvSpPr>
        <p:spPr>
          <a:xfrm>
            <a:off x="457200" y="1885950"/>
            <a:ext cx="2209800" cy="523220"/>
          </a:xfrm>
          <a:prstGeom prst="rect">
            <a:avLst/>
          </a:prstGeom>
          <a:noFill/>
        </p:spPr>
        <p:txBody>
          <a:bodyPr wrap="square" rtlCol="0">
            <a:spAutoFit/>
          </a:bodyPr>
          <a:lstStyle/>
          <a:p>
            <a:r>
              <a:rPr kumimoji="0" lang="en-IN" sz="2800" b="1" i="0" u="none" strike="noStrike" kern="1200" cap="none" spc="0" normalizeH="0" baseline="0" noProof="0">
                <a:ln>
                  <a:noFill/>
                </a:ln>
                <a:solidFill>
                  <a:srgbClr val="366092"/>
                </a:solidFill>
                <a:effectLst/>
                <a:uLnTx/>
                <a:uFillTx/>
                <a:latin typeface="Calibri"/>
                <a:ea typeface="+mn-ea"/>
                <a:cs typeface="+mn-cs"/>
              </a:rPr>
              <a:t>2ND</a:t>
            </a:r>
            <a:r>
              <a:rPr kumimoji="0" lang="en-IN" sz="2800" b="0" i="0" u="none" strike="noStrike" kern="1200" cap="none" spc="0" normalizeH="0" baseline="0" noProof="0">
                <a:ln>
                  <a:noFill/>
                </a:ln>
                <a:solidFill>
                  <a:srgbClr val="366092"/>
                </a:solidFill>
                <a:effectLst/>
                <a:uLnTx/>
                <a:uFillTx/>
                <a:latin typeface="Calibri"/>
                <a:ea typeface="+mn-ea"/>
                <a:cs typeface="+mn-cs"/>
              </a:rPr>
              <a:t> and then</a:t>
            </a:r>
            <a:endParaRPr lang="en-IN" dirty="0"/>
          </a:p>
        </p:txBody>
      </p:sp>
      <p:pic>
        <p:nvPicPr>
          <p:cNvPr id="9" name="Picture 8" descr="x superscript minus 1">
            <a:extLst>
              <a:ext uri="{FF2B5EF4-FFF2-40B4-BE49-F238E27FC236}">
                <a16:creationId xmlns:a16="http://schemas.microsoft.com/office/drawing/2014/main" id="{192A9D4E-857D-C8F2-8EC6-6EDBCCEBF07E}"/>
              </a:ext>
            </a:extLst>
          </p:cNvPr>
          <p:cNvPicPr>
            <a:picLocks noChangeAspect="1"/>
          </p:cNvPicPr>
          <p:nvPr/>
        </p:nvPicPr>
        <p:blipFill>
          <a:blip r:embed="rId2"/>
          <a:stretch>
            <a:fillRect/>
          </a:stretch>
        </p:blipFill>
        <p:spPr>
          <a:xfrm>
            <a:off x="2614613" y="1943100"/>
            <a:ext cx="428625" cy="361950"/>
          </a:xfrm>
          <a:prstGeom prst="rect">
            <a:avLst/>
          </a:prstGeom>
        </p:spPr>
      </p:pic>
      <p:sp>
        <p:nvSpPr>
          <p:cNvPr id="5" name="TextBox 4">
            <a:extLst>
              <a:ext uri="{FF2B5EF4-FFF2-40B4-BE49-F238E27FC236}">
                <a16:creationId xmlns:a16="http://schemas.microsoft.com/office/drawing/2014/main" id="{8C7E6413-556B-8244-12CA-29F8EBCDA335}"/>
              </a:ext>
            </a:extLst>
          </p:cNvPr>
          <p:cNvSpPr txBox="1"/>
          <p:nvPr/>
        </p:nvSpPr>
        <p:spPr>
          <a:xfrm>
            <a:off x="2990850" y="1885950"/>
            <a:ext cx="53340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to access the </a:t>
            </a:r>
            <a:r>
              <a:rPr kumimoji="0" lang="en-US" sz="2800" b="1" i="0" u="none" strike="noStrike" kern="1200" cap="none" spc="0" normalizeH="0" baseline="0" noProof="0">
                <a:ln>
                  <a:noFill/>
                </a:ln>
                <a:solidFill>
                  <a:srgbClr val="366092"/>
                </a:solidFill>
                <a:effectLst/>
                <a:uLnTx/>
                <a:uFillTx/>
                <a:latin typeface="Calibri"/>
                <a:ea typeface="+mn-ea"/>
                <a:cs typeface="+mn-cs"/>
              </a:rPr>
              <a:t>MATRIX</a:t>
            </a:r>
            <a:r>
              <a:rPr kumimoji="0" lang="en-US" sz="2800" b="0" i="0" u="none" strike="noStrike" kern="1200" cap="none" spc="0" normalizeH="0" baseline="0" noProof="0">
                <a:ln>
                  <a:noFill/>
                </a:ln>
                <a:solidFill>
                  <a:srgbClr val="366092"/>
                </a:solidFill>
                <a:effectLst/>
                <a:uLnTx/>
                <a:uFillTx/>
                <a:latin typeface="Calibri"/>
                <a:ea typeface="+mn-ea"/>
                <a:cs typeface="+mn-cs"/>
              </a:rPr>
              <a:t> menu. Then</a:t>
            </a:r>
            <a:endParaRPr lang="en-IN" dirty="0"/>
          </a:p>
        </p:txBody>
      </p:sp>
      <p:sp>
        <p:nvSpPr>
          <p:cNvPr id="6" name="TextBox 5">
            <a:extLst>
              <a:ext uri="{FF2B5EF4-FFF2-40B4-BE49-F238E27FC236}">
                <a16:creationId xmlns:a16="http://schemas.microsoft.com/office/drawing/2014/main" id="{69F89628-9B6E-737F-DC0F-FC42638AFFED}"/>
              </a:ext>
            </a:extLst>
          </p:cNvPr>
          <p:cNvSpPr txBox="1"/>
          <p:nvPr/>
        </p:nvSpPr>
        <p:spPr>
          <a:xfrm>
            <a:off x="457200" y="2305050"/>
            <a:ext cx="8229600"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scroll over to </a:t>
            </a:r>
            <a:r>
              <a:rPr kumimoji="0" lang="en-US" sz="2800" b="1" i="0" u="none" strike="noStrike" kern="1200" cap="none" spc="0" normalizeH="0" baseline="0" noProof="0">
                <a:ln>
                  <a:noFill/>
                </a:ln>
                <a:solidFill>
                  <a:srgbClr val="366092"/>
                </a:solidFill>
                <a:effectLst/>
                <a:uLnTx/>
                <a:uFillTx/>
                <a:latin typeface="Calibri"/>
                <a:ea typeface="+mn-ea"/>
                <a:cs typeface="+mn-cs"/>
              </a:rPr>
              <a:t>EDIT</a:t>
            </a:r>
            <a:r>
              <a:rPr kumimoji="0" lang="en-US" sz="2800" b="0" i="0" u="none" strike="noStrike" kern="1200" cap="none" spc="0" normalizeH="0" baseline="0" noProof="0">
                <a:ln>
                  <a:noFill/>
                </a:ln>
                <a:solidFill>
                  <a:srgbClr val="366092"/>
                </a:solidFill>
                <a:effectLst/>
                <a:uLnTx/>
                <a:uFillTx/>
                <a:latin typeface="Calibri"/>
                <a:ea typeface="+mn-ea"/>
                <a:cs typeface="+mn-cs"/>
              </a:rPr>
              <a:t> and choose option </a:t>
            </a:r>
            <a:r>
              <a:rPr kumimoji="0" lang="en-US" sz="2800" b="1" i="0" u="none" strike="noStrike" kern="1200" cap="none" spc="0" normalizeH="0" baseline="0" noProof="0">
                <a:ln>
                  <a:noFill/>
                </a:ln>
                <a:solidFill>
                  <a:srgbClr val="366092"/>
                </a:solidFill>
                <a:effectLst/>
                <a:uLnTx/>
                <a:uFillTx/>
                <a:latin typeface="Calibri"/>
                <a:ea typeface="+mn-ea"/>
                <a:cs typeface="+mn-cs"/>
              </a:rPr>
              <a:t>[B]</a:t>
            </a:r>
            <a:r>
              <a:rPr kumimoji="0" lang="en-US" sz="2800" b="0" i="0" u="none" strike="noStrike" kern="1200" cap="none" spc="0" normalizeH="0" baseline="0" noProof="0">
                <a:ln>
                  <a:noFill/>
                </a:ln>
                <a:solidFill>
                  <a:srgbClr val="366092"/>
                </a:solidFill>
                <a:effectLst/>
                <a:uLnTx/>
                <a:uFillTx/>
                <a:latin typeface="Calibri"/>
                <a:ea typeface="+mn-ea"/>
                <a:cs typeface="+mn-cs"/>
              </a:rPr>
              <a:t>. The matrix of expected values is shown in the screenshot below.</a:t>
            </a:r>
            <a:endParaRPr lang="en-IN"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16</a:t>
            </a:r>
            <a:endParaRPr dirty="0"/>
          </a:p>
        </p:txBody>
      </p:sp>
      <p:pic>
        <p:nvPicPr>
          <p:cNvPr id="5" name="Content Placeholder 4" descr="A screenshot shows the observed values entered in the form of a matrix menu on a calculator screen. The matrix menu is titled, &quot;Matrix B 4 by 4.&quot; It is a 4 by 4 dimensional matrix with 16 elements; however, only the first three columns of the matrix are visible on the screen. The elements in the first column are  16.022, 17.379 ,  14.935 , and  14.664 . The elements in the second column are  21.108 ,  22.897 ,  19.677 , and  19.319 . The elements in the third column are  6.1034 ,  6.6207 ,  5.6897 , and  5.5862.">
            <a:extLst>
              <a:ext uri="{FF2B5EF4-FFF2-40B4-BE49-F238E27FC236}">
                <a16:creationId xmlns:a16="http://schemas.microsoft.com/office/drawing/2014/main" id="{AB491B15-C289-419F-8E58-986CE0BA0FB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10.7.2: Performing a Chi-Square Test for Association</a:t>
            </a:r>
            <a:r>
              <a:rPr lang="en-US" baseline="-25000" dirty="0"/>
              <a:t>17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pPr>
                  <a:defRPr b="1"/>
                </a:pPr>
                <a:r>
                  <a:rPr sz="2000" dirty="0"/>
                  <a:t>Step 4: Draw a conclusion and interpret the decision.</a:t>
                </a:r>
              </a:p>
              <a:p>
                <a:pPr>
                  <a:defRPr b="1"/>
                </a:pPr>
                <a:r>
                  <a:rPr sz="2000" dirty="0"/>
                  <a:t>Method 1: Rejection Regions</a:t>
                </a:r>
              </a:p>
              <a:p>
                <a:pPr>
                  <a:defRPr sz="2800"/>
                </a:pPr>
                <a:r>
                  <a:rPr sz="2000" dirty="0"/>
                  <a:t>The number of degrees of freedom for this test is </a:t>
                </a:r>
                <a:br>
                  <a:rPr lang="en-US" sz="2000" dirty="0"/>
                </a:br>
                <a:r>
                  <a:rPr lang="en-US" sz="2000" i="1" dirty="0"/>
                  <a:t>df</a:t>
                </a:r>
                <a14:m>
                  <m:oMath xmlns:m="http://schemas.openxmlformats.org/officeDocument/2006/math">
                    <m:r>
                      <a:rPr sz="2000">
                        <a:latin typeface="Cambria Math" panose="02040503050406030204" pitchFamily="18" charset="0"/>
                      </a:rPr>
                      <m:t>=</m:t>
                    </m:r>
                    <m:d>
                      <m:dPr>
                        <m:ctrlPr>
                          <a:rPr sz="2000" i="1">
                            <a:latin typeface="Cambria Math" panose="02040503050406030204" pitchFamily="18" charset="0"/>
                          </a:rPr>
                        </m:ctrlPr>
                      </m:dPr>
                      <m:e>
                        <m:r>
                          <a:rPr sz="2000">
                            <a:latin typeface="Cambria Math" panose="02040503050406030204" pitchFamily="18" charset="0"/>
                          </a:rPr>
                          <m:t>4</m:t>
                        </m:r>
                        <m:r>
                          <a:rPr sz="2000">
                            <a:latin typeface="Cambria Math" panose="02040503050406030204" pitchFamily="18" charset="0"/>
                          </a:rPr>
                          <m:t>−</m:t>
                        </m:r>
                        <m:r>
                          <a:rPr sz="2000">
                            <a:latin typeface="Cambria Math" panose="02040503050406030204" pitchFamily="18" charset="0"/>
                          </a:rPr>
                          <m:t>1</m:t>
                        </m:r>
                      </m:e>
                    </m:d>
                    <m:r>
                      <a:rPr lang="ar-AE" sz="2000">
                        <a:latin typeface="Cambria Math" panose="02040503050406030204" pitchFamily="18" charset="0"/>
                      </a:rPr>
                      <m:t>⋅</m:t>
                    </m:r>
                    <m:d>
                      <m:dPr>
                        <m:ctrlPr>
                          <a:rPr sz="2000" i="1">
                            <a:latin typeface="Cambria Math" panose="02040503050406030204" pitchFamily="18" charset="0"/>
                          </a:rPr>
                        </m:ctrlPr>
                      </m:dPr>
                      <m:e>
                        <m:r>
                          <a:rPr sz="2000">
                            <a:latin typeface="Cambria Math" panose="02040503050406030204" pitchFamily="18" charset="0"/>
                          </a:rPr>
                          <m:t>4</m:t>
                        </m:r>
                        <m:r>
                          <a:rPr sz="2000">
                            <a:latin typeface="Cambria Math" panose="02040503050406030204" pitchFamily="18" charset="0"/>
                          </a:rPr>
                          <m:t>−</m:t>
                        </m:r>
                        <m:r>
                          <a:rPr sz="2000">
                            <a:latin typeface="Cambria Math" panose="02040503050406030204" pitchFamily="18" charset="0"/>
                          </a:rPr>
                          <m:t>1</m:t>
                        </m:r>
                      </m:e>
                    </m:d>
                    <m:r>
                      <a:rPr sz="2000">
                        <a:latin typeface="Cambria Math" panose="02040503050406030204" pitchFamily="18" charset="0"/>
                      </a:rPr>
                      <m:t>=</m:t>
                    </m:r>
                    <m:r>
                      <a:rPr sz="2000">
                        <a:latin typeface="Cambria Math" panose="02040503050406030204" pitchFamily="18" charset="0"/>
                      </a:rPr>
                      <m:t>9</m:t>
                    </m:r>
                  </m:oMath>
                </a14:m>
                <a:r>
                  <a:rPr sz="2000" dirty="0"/>
                  <a:t>, and </a:t>
                </a:r>
                <a:r>
                  <a:rPr lang="el-GR" sz="2000" i="1" dirty="0">
                    <a:latin typeface="Calibri" panose="020F0502020204030204" pitchFamily="34" charset="0"/>
                    <a:ea typeface="Calibri" panose="020F0502020204030204" pitchFamily="34" charset="0"/>
                    <a:cs typeface="Calibri" panose="020F0502020204030204" pitchFamily="34" charset="0"/>
                  </a:rPr>
                  <a:t>α</a:t>
                </a:r>
                <a:r>
                  <a:rPr lang="en-US" sz="20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sz="2000">
                        <a:latin typeface="Cambria Math" panose="02040503050406030204" pitchFamily="18" charset="0"/>
                      </a:rPr>
                      <m:t>=</m:t>
                    </m:r>
                    <m:r>
                      <a:rPr sz="2000">
                        <a:latin typeface="Cambria Math" panose="02040503050406030204" pitchFamily="18" charset="0"/>
                      </a:rPr>
                      <m:t>0</m:t>
                    </m:r>
                    <m:r>
                      <a:rPr sz="2000">
                        <a:latin typeface="Cambria Math" panose="02040503050406030204" pitchFamily="18" charset="0"/>
                      </a:rPr>
                      <m:t>.</m:t>
                    </m:r>
                    <m:r>
                      <a:rPr sz="2000">
                        <a:latin typeface="Cambria Math" panose="02040503050406030204" pitchFamily="18" charset="0"/>
                      </a:rPr>
                      <m:t>10</m:t>
                    </m:r>
                  </m:oMath>
                </a14:m>
                <a:r>
                  <a:rPr sz="2000" dirty="0"/>
                  <a:t>. Using the table, we find that the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D8733C04-EB9E-7221-901E-2B967BD7600E}"/>
              </a:ext>
            </a:extLst>
          </p:cNvPr>
          <p:cNvSpPr txBox="1"/>
          <p:nvPr/>
        </p:nvSpPr>
        <p:spPr>
          <a:xfrm>
            <a:off x="452675" y="2382546"/>
            <a:ext cx="1757125" cy="400110"/>
          </a:xfrm>
          <a:prstGeom prst="rect">
            <a:avLst/>
          </a:prstGeom>
          <a:noFill/>
        </p:spPr>
        <p:txBody>
          <a:bodyPr wrap="square" rtlCol="0">
            <a:spAutoFit/>
          </a:bodyPr>
          <a:lstStyle/>
          <a:p>
            <a:r>
              <a:rPr kumimoji="0" lang="en-IN" sz="2000" b="0" i="0" u="none" strike="noStrike" kern="1200" cap="none" spc="0" normalizeH="0" baseline="0" noProof="0" dirty="0">
                <a:ln>
                  <a:noFill/>
                </a:ln>
                <a:solidFill>
                  <a:srgbClr val="366092"/>
                </a:solidFill>
                <a:effectLst/>
                <a:uLnTx/>
                <a:uFillTx/>
                <a:latin typeface="Calibri"/>
                <a:ea typeface="+mn-ea"/>
                <a:cs typeface="+mn-cs"/>
              </a:rPr>
              <a:t>critical value is</a:t>
            </a:r>
            <a:endParaRPr lang="en-IN" dirty="0"/>
          </a:p>
        </p:txBody>
      </p:sp>
      <p:pic>
        <p:nvPicPr>
          <p:cNvPr id="13" name="Picture 12" descr="Chi squared sub 0.100 equals 14.684.">
            <a:extLst>
              <a:ext uri="{FF2B5EF4-FFF2-40B4-BE49-F238E27FC236}">
                <a16:creationId xmlns:a16="http://schemas.microsoft.com/office/drawing/2014/main" id="{94FF122A-7A79-B8BD-7A84-9847D51FBF3C}"/>
              </a:ext>
            </a:extLst>
          </p:cNvPr>
          <p:cNvPicPr>
            <a:picLocks noChangeAspect="1"/>
          </p:cNvPicPr>
          <p:nvPr/>
        </p:nvPicPr>
        <p:blipFill>
          <a:blip r:embed="rId3"/>
          <a:stretch>
            <a:fillRect/>
          </a:stretch>
        </p:blipFill>
        <p:spPr>
          <a:xfrm>
            <a:off x="2209800" y="2352675"/>
            <a:ext cx="1638300" cy="390525"/>
          </a:xfrm>
          <a:prstGeom prst="rect">
            <a:avLst/>
          </a:prstGeom>
        </p:spPr>
      </p:pic>
      <p:sp>
        <p:nvSpPr>
          <p:cNvPr id="8" name="TextBox 7">
            <a:extLst>
              <a:ext uri="{FF2B5EF4-FFF2-40B4-BE49-F238E27FC236}">
                <a16:creationId xmlns:a16="http://schemas.microsoft.com/office/drawing/2014/main" id="{627BF19E-97DE-EB42-00EF-B160288A28FA}"/>
              </a:ext>
            </a:extLst>
          </p:cNvPr>
          <p:cNvSpPr txBox="1"/>
          <p:nvPr/>
        </p:nvSpPr>
        <p:spPr>
          <a:xfrm>
            <a:off x="3923369" y="2381692"/>
            <a:ext cx="4495800"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Comparing the test statistic to the critical</a:t>
            </a:r>
            <a:endParaRPr lang="en-IN"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E124E19-1ACB-B49B-500B-6C92F8AFBA30}"/>
                  </a:ext>
                </a:extLst>
              </p:cNvPr>
              <p:cNvSpPr txBox="1"/>
              <p:nvPr/>
            </p:nvSpPr>
            <p:spPr>
              <a:xfrm>
                <a:off x="452675" y="2691272"/>
                <a:ext cx="8225072"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value, we have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7</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520</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&lt;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14</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684</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 thus we fail to reject the null hypothesis.</a:t>
                </a:r>
                <a:endParaRPr lang="en-IN" dirty="0"/>
              </a:p>
            </p:txBody>
          </p:sp>
        </mc:Choice>
        <mc:Fallback xmlns="">
          <p:sp>
            <p:nvSpPr>
              <p:cNvPr id="9" name="TextBox 8">
                <a:extLst>
                  <a:ext uri="{FF2B5EF4-FFF2-40B4-BE49-F238E27FC236}">
                    <a16:creationId xmlns:a16="http://schemas.microsoft.com/office/drawing/2014/main" id="{0E124E19-1ACB-B49B-500B-6C92F8AFBA30}"/>
                  </a:ext>
                </a:extLst>
              </p:cNvPr>
              <p:cNvSpPr txBox="1">
                <a:spLocks noRot="1" noChangeAspect="1" noMove="1" noResize="1" noEditPoints="1" noAdjustHandles="1" noChangeArrowheads="1" noChangeShapeType="1" noTextEdit="1"/>
              </p:cNvSpPr>
              <p:nvPr/>
            </p:nvSpPr>
            <p:spPr>
              <a:xfrm>
                <a:off x="452675" y="2691272"/>
                <a:ext cx="8225072" cy="400110"/>
              </a:xfrm>
              <a:prstGeom prst="rect">
                <a:avLst/>
              </a:prstGeom>
              <a:blipFill>
                <a:blip r:embed="rId5"/>
                <a:stretch>
                  <a:fillRect l="-741" t="-7576" b="-25758"/>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EB5ED8E-E651-D539-B1A7-AA1F8A6B5863}"/>
                  </a:ext>
                </a:extLst>
              </p:cNvPr>
              <p:cNvSpPr txBox="1"/>
              <p:nvPr/>
            </p:nvSpPr>
            <p:spPr>
              <a:xfrm>
                <a:off x="457200" y="3048000"/>
                <a:ext cx="8229600"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b="1"/>
                </a:pPr>
                <a:r>
                  <a:rPr kumimoji="0" lang="en-US" sz="2000" b="1" i="0" u="none" strike="noStrike" kern="1200" cap="none" spc="0" normalizeH="0" baseline="0" noProof="0" dirty="0">
                    <a:ln>
                      <a:noFill/>
                    </a:ln>
                    <a:solidFill>
                      <a:srgbClr val="366092"/>
                    </a:solidFill>
                    <a:effectLst/>
                    <a:uLnTx/>
                    <a:uFillTx/>
                    <a:latin typeface="Calibri"/>
                    <a:ea typeface="+mn-ea"/>
                    <a:cs typeface="+mn-cs"/>
                  </a:rPr>
                  <a:t>Method 2: </a:t>
                </a:r>
                <a:r>
                  <a:rPr kumimoji="0" lang="en-US" sz="2000" b="1" i="1" u="none" strike="noStrike" kern="1200" cap="none" spc="0" normalizeH="0" baseline="0" noProof="0" dirty="0">
                    <a:ln>
                      <a:noFill/>
                    </a:ln>
                    <a:solidFill>
                      <a:srgbClr val="366092"/>
                    </a:solidFill>
                    <a:effectLst/>
                    <a:uLnTx/>
                    <a:uFillTx/>
                    <a:latin typeface="Calibri"/>
                    <a:ea typeface="+mn-ea"/>
                    <a:cs typeface="+mn-cs"/>
                  </a:rPr>
                  <a:t>p</a:t>
                </a:r>
                <a:r>
                  <a:rPr kumimoji="0" lang="en-US" sz="2000" b="1" i="0" u="none" strike="noStrike" kern="1200" cap="none" spc="0" normalizeH="0" baseline="0" noProof="0" dirty="0">
                    <a:ln>
                      <a:noFill/>
                    </a:ln>
                    <a:solidFill>
                      <a:srgbClr val="366092"/>
                    </a:solidFill>
                    <a:effectLst/>
                    <a:uLnTx/>
                    <a:uFillTx/>
                    <a:latin typeface="Calibri"/>
                    <a:ea typeface="+mn-ea"/>
                    <a:cs typeface="+mn-cs"/>
                  </a:rPr>
                  <a:t>-Values</a:t>
                </a:r>
              </a:p>
              <a:p>
                <a:pPr lvl="0">
                  <a:spcBef>
                    <a:spcPct val="20000"/>
                  </a:spcBef>
                  <a:defRPr sz="2800"/>
                </a:pPr>
                <a:r>
                  <a:rPr kumimoji="0" lang="en-US" sz="2000" b="0" i="0" u="none" strike="noStrike" kern="1200" cap="none" spc="0" normalizeH="0" baseline="0" noProof="0" dirty="0">
                    <a:ln>
                      <a:noFill/>
                    </a:ln>
                    <a:solidFill>
                      <a:srgbClr val="366092"/>
                    </a:solidFill>
                    <a:effectLst/>
                    <a:uLnTx/>
                    <a:uFillTx/>
                    <a:latin typeface="Calibri"/>
                    <a:ea typeface="+mn-ea"/>
                    <a:cs typeface="+mn-cs"/>
                  </a:rPr>
                  <a:t>The Instead of using a rejection region, the calculator reported a </a:t>
                </a:r>
                <a:br>
                  <a:rPr kumimoji="0" lang="en-US" sz="2000" b="0" i="0" u="none" strike="noStrike" kern="1200" cap="none" spc="0" normalizeH="0" baseline="0" noProof="0" dirty="0">
                    <a:ln>
                      <a:noFill/>
                    </a:ln>
                    <a:solidFill>
                      <a:srgbClr val="366092"/>
                    </a:solidFill>
                    <a:effectLst/>
                    <a:uLnTx/>
                    <a:uFillTx/>
                    <a:latin typeface="Calibri"/>
                    <a:ea typeface="+mn-ea"/>
                    <a:cs typeface="+mn-cs"/>
                  </a:rPr>
                </a:br>
                <a:r>
                  <a:rPr kumimoji="0" lang="en-US" sz="2000" b="0" i="1" u="none" strike="noStrike" kern="1200" cap="none" spc="0" normalizeH="0" baseline="0" noProof="0" dirty="0">
                    <a:ln>
                      <a:noFill/>
                    </a:ln>
                    <a:solidFill>
                      <a:srgbClr val="366092"/>
                    </a:solidFill>
                    <a:effectLst/>
                    <a:uLnTx/>
                    <a:uFillTx/>
                    <a:latin typeface="Calibri"/>
                    <a:ea typeface="+mn-ea"/>
                    <a:cs typeface="+mn-cs"/>
                  </a:rPr>
                  <a:t>p</a:t>
                </a:r>
                <a:r>
                  <a:rPr kumimoji="0" lang="en-US" sz="2000" b="0" i="0" u="none" strike="noStrike" kern="1200" cap="none" spc="0" normalizeH="0" baseline="0" noProof="0" dirty="0">
                    <a:ln>
                      <a:noFill/>
                    </a:ln>
                    <a:solidFill>
                      <a:srgbClr val="366092"/>
                    </a:solidFill>
                    <a:effectLst/>
                    <a:uLnTx/>
                    <a:uFillTx/>
                    <a:latin typeface="Calibri"/>
                    <a:ea typeface="+mn-ea"/>
                    <a:cs typeface="+mn-cs"/>
                  </a:rPr>
                  <a:t>-value of approximately </a:t>
                </a:r>
                <a:r>
                  <a:rPr kumimoji="0" lang="en-US" sz="2000" b="0" i="0" u="none" strike="noStrike" kern="1200" cap="none" spc="0" normalizeH="0" baseline="0" noProof="0" dirty="0">
                    <a:ln>
                      <a:noFill/>
                    </a:ln>
                    <a:solidFill>
                      <a:srgbClr val="366092"/>
                    </a:solidFill>
                    <a:effectLst/>
                    <a:uLnTx/>
                    <a:uFillTx/>
                    <a:latin typeface="Cambria Math"/>
                    <a:ea typeface="+mn-ea"/>
                    <a:cs typeface="+mn-cs"/>
                  </a:rPr>
                  <a:t>0.5831</a:t>
                </a:r>
                <a:r>
                  <a:rPr kumimoji="0" lang="en-US" sz="2000" b="0" i="0" u="none" strike="noStrike" kern="1200" cap="none" spc="0" normalizeH="0" baseline="0" noProof="0" dirty="0">
                    <a:ln>
                      <a:noFill/>
                    </a:ln>
                    <a:solidFill>
                      <a:srgbClr val="366092"/>
                    </a:solidFill>
                    <a:effectLst/>
                    <a:uLnTx/>
                    <a:uFillTx/>
                    <a:latin typeface="Calibri"/>
                    <a:ea typeface="+mn-ea"/>
                    <a:cs typeface="+mn-cs"/>
                  </a:rPr>
                  <a:t>, so we can compare that to the level of significance, </a:t>
                </a:r>
                <a:r>
                  <a:rPr lang="el-GR" sz="2000" i="1" dirty="0">
                    <a:latin typeface="Calibri" panose="020F0502020204030204" pitchFamily="34" charset="0"/>
                    <a:ea typeface="Calibri" panose="020F0502020204030204" pitchFamily="34" charset="0"/>
                    <a:cs typeface="Calibri" panose="020F0502020204030204" pitchFamily="34" charset="0"/>
                  </a:rPr>
                  <a:t>α</a:t>
                </a:r>
                <a:r>
                  <a:rPr lang="en-US" sz="20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10</m:t>
                    </m:r>
                  </m:oMath>
                </a14:m>
                <a:r>
                  <a:rPr kumimoji="0" lang="en-US" sz="2000" b="0" i="0" u="none" strike="noStrike" kern="1200" cap="none" spc="0" normalizeH="0" baseline="0" noProof="0" dirty="0">
                    <a:ln>
                      <a:noFill/>
                    </a:ln>
                    <a:solidFill>
                      <a:srgbClr val="366092"/>
                    </a:solidFill>
                    <a:effectLst/>
                    <a:uLnTx/>
                    <a:uFillTx/>
                    <a:latin typeface="Calibri"/>
                    <a:ea typeface="+mn-ea"/>
                    <a:cs typeface="+mn-cs"/>
                  </a:rPr>
                  <a:t>. Since</a:t>
                </a:r>
                <a:r>
                  <a:rPr kumimoji="0" lang="en-US" sz="2000" b="0" i="0" u="none" strike="noStrike" kern="1200" cap="none" spc="0" normalizeH="0" noProof="0" dirty="0">
                    <a:ln>
                      <a:noFill/>
                    </a:ln>
                    <a:solidFill>
                      <a:srgbClr val="366092"/>
                    </a:solidFill>
                    <a:effectLst/>
                    <a:uLnTx/>
                    <a:uFillTx/>
                    <a:latin typeface="Calibri"/>
                    <a:ea typeface="+mn-ea"/>
                    <a:cs typeface="+mn-cs"/>
                  </a:rPr>
                  <a:t> </a:t>
                </a:r>
                <a:r>
                  <a:rPr kumimoji="0" lang="en-US" sz="2000" b="0" i="1" u="none" strike="noStrike" kern="1200" cap="none" spc="0" normalizeH="0" noProof="0" dirty="0">
                    <a:ln>
                      <a:noFill/>
                    </a:ln>
                    <a:solidFill>
                      <a:srgbClr val="366092"/>
                    </a:solidFill>
                    <a:effectLst/>
                    <a:uLnTx/>
                    <a:uFillTx/>
                    <a:latin typeface="Calibri"/>
                    <a:ea typeface="+mn-ea"/>
                    <a:cs typeface="+mn-cs"/>
                  </a:rPr>
                  <a:t>p</a:t>
                </a:r>
                <a:r>
                  <a:rPr kumimoji="0" lang="en-US" sz="2000" b="0" i="0" u="none" strike="noStrike" kern="1200" cap="none" spc="0" normalizeH="0" noProof="0" dirty="0">
                    <a:ln>
                      <a:noFill/>
                    </a:ln>
                    <a:solidFill>
                      <a:srgbClr val="366092"/>
                    </a:solidFill>
                    <a:effectLst/>
                    <a:uLnTx/>
                    <a:uFillTx/>
                    <a:latin typeface="Calibri"/>
                    <a:ea typeface="+mn-ea"/>
                    <a:cs typeface="+mn-cs"/>
                  </a:rPr>
                  <a:t>-value </a:t>
                </a:r>
                <a14:m>
                  <m:oMath xmlns:m="http://schemas.openxmlformats.org/officeDocument/2006/math">
                    <m:r>
                      <a:rPr kumimoji="0" lang="en-US" sz="20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&gt;</m:t>
                    </m:r>
                    <m:r>
                      <a:rPr kumimoji="0" lang="en-US" sz="20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 </m:t>
                    </m:r>
                  </m:oMath>
                </a14:m>
                <a:r>
                  <a:rPr lang="el-GR" sz="2000" i="1" dirty="0">
                    <a:latin typeface="Calibri" panose="020F0502020204030204" pitchFamily="34" charset="0"/>
                    <a:ea typeface="Calibri" panose="020F0502020204030204" pitchFamily="34" charset="0"/>
                    <a:cs typeface="Calibri" panose="020F0502020204030204" pitchFamily="34" charset="0"/>
                  </a:rPr>
                  <a:t>α</a:t>
                </a:r>
                <a:r>
                  <a:rPr kumimoji="0" lang="en-US" sz="2000" b="0" i="0" u="none" strike="noStrike" kern="1200" cap="none" spc="0" normalizeH="0" baseline="0" noProof="0" dirty="0">
                    <a:ln>
                      <a:noFill/>
                    </a:ln>
                    <a:solidFill>
                      <a:srgbClr val="366092"/>
                    </a:solidFill>
                    <a:effectLst/>
                    <a:uLnTx/>
                    <a:uFillTx/>
                    <a:latin typeface="Calibri"/>
                    <a:ea typeface="+mn-ea"/>
                    <a:cs typeface="+mn-cs"/>
                  </a:rPr>
                  <a:t>, we fail to reject the null hypothesis.</a:t>
                </a:r>
                <a:endParaRPr lang="en-IN" dirty="0"/>
              </a:p>
            </p:txBody>
          </p:sp>
        </mc:Choice>
        <mc:Fallback xmlns="">
          <p:sp>
            <p:nvSpPr>
              <p:cNvPr id="5" name="TextBox 4">
                <a:extLst>
                  <a:ext uri="{FF2B5EF4-FFF2-40B4-BE49-F238E27FC236}">
                    <a16:creationId xmlns:a16="http://schemas.microsoft.com/office/drawing/2014/main" id="{3EB5ED8E-E651-D539-B1A7-AA1F8A6B5863}"/>
                  </a:ext>
                </a:extLst>
              </p:cNvPr>
              <p:cNvSpPr txBox="1">
                <a:spLocks noRot="1" noChangeAspect="1" noMove="1" noResize="1" noEditPoints="1" noAdjustHandles="1" noChangeArrowheads="1" noChangeShapeType="1" noTextEdit="1"/>
              </p:cNvSpPr>
              <p:nvPr/>
            </p:nvSpPr>
            <p:spPr>
              <a:xfrm>
                <a:off x="457200" y="3048000"/>
                <a:ext cx="8229600" cy="1384995"/>
              </a:xfrm>
              <a:prstGeom prst="rect">
                <a:avLst/>
              </a:prstGeom>
              <a:blipFill>
                <a:blip r:embed="rId6"/>
                <a:stretch>
                  <a:fillRect l="-741" t="-2203" r="-74" b="-7048"/>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8AF9696C-476D-C114-7C8A-8CDB8418E5C3}"/>
              </a:ext>
            </a:extLst>
          </p:cNvPr>
          <p:cNvSpPr txBox="1"/>
          <p:nvPr/>
        </p:nvSpPr>
        <p:spPr>
          <a:xfrm>
            <a:off x="448147" y="4443787"/>
            <a:ext cx="8229600" cy="1015663"/>
          </a:xfrm>
          <a:prstGeom prst="rect">
            <a:avLst/>
          </a:prstGeom>
          <a:noFill/>
        </p:spPr>
        <p:txBody>
          <a:bodyPr wrap="square" rtlCol="0">
            <a:spAutoFit/>
          </a:bodyPr>
          <a:lstStyle/>
          <a:p>
            <a:r>
              <a:rPr kumimoji="0" lang="en-US" sz="2000" b="0" i="1" u="none" strike="noStrike" kern="1200" cap="none" spc="0" normalizeH="0" baseline="0" noProof="0" dirty="0">
                <a:ln>
                  <a:noFill/>
                </a:ln>
                <a:solidFill>
                  <a:srgbClr val="366092"/>
                </a:solidFill>
                <a:effectLst/>
                <a:uLnTx/>
                <a:uFillTx/>
                <a:latin typeface="Calibri"/>
                <a:ea typeface="+mn-ea"/>
                <a:cs typeface="+mn-cs"/>
              </a:rPr>
              <a:t>Interpretation</a:t>
            </a:r>
            <a:r>
              <a:rPr kumimoji="0" lang="en-US" sz="2000" b="0" i="0" u="none" strike="noStrike" kern="1200" cap="none" spc="0" normalizeH="0" baseline="0" noProof="0" dirty="0">
                <a:ln>
                  <a:noFill/>
                </a:ln>
                <a:solidFill>
                  <a:srgbClr val="366092"/>
                </a:solidFill>
                <a:effectLst/>
                <a:uLnTx/>
                <a:uFillTx/>
                <a:latin typeface="Calibri"/>
                <a:ea typeface="+mn-ea"/>
                <a:cs typeface="+mn-cs"/>
              </a:rPr>
              <a:t>: Thus, there is not enough evidence at this level of significance to conclude that there is an association between hair color and the combination of gender and marital status for this hairdresser's clients.</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Degrees of Freedom in a Chi-Square Test for Association</a:t>
            </a:r>
          </a:p>
        </p:txBody>
      </p:sp>
      <p:sp>
        <p:nvSpPr>
          <p:cNvPr id="3" name="Text Placeholder 2"/>
          <p:cNvSpPr>
            <a:spLocks noGrp="1"/>
          </p:cNvSpPr>
          <p:nvPr>
            <p:ph type="body" sz="quarter" idx="10"/>
          </p:nvPr>
        </p:nvSpPr>
        <p:spPr>
          <a:xfrm>
            <a:off x="457200" y="1082078"/>
            <a:ext cx="8229600" cy="3794722"/>
          </a:xfrm>
        </p:spPr>
        <p:txBody>
          <a:bodyPr>
            <a:normAutofit/>
          </a:bodyPr>
          <a:lstStyle/>
          <a:p>
            <a:r>
              <a:rPr dirty="0"/>
              <a:t>In a chi-square test for association, the number of degrees of freedom for the chi-square distribution of the test statistic is given by</a:t>
            </a:r>
          </a:p>
          <a:p>
            <a:endParaRPr dirty="0"/>
          </a:p>
        </p:txBody>
      </p:sp>
      <p:pic>
        <p:nvPicPr>
          <p:cNvPr id="7" name="Picture 6" descr="df equals open parentheses R minus 1 close parentheses times open parentheses C minus 1 close parentheses">
            <a:extLst>
              <a:ext uri="{FF2B5EF4-FFF2-40B4-BE49-F238E27FC236}">
                <a16:creationId xmlns:a16="http://schemas.microsoft.com/office/drawing/2014/main" id="{0DDEA91F-62CA-DD3B-8153-EE8C4157C686}"/>
              </a:ext>
            </a:extLst>
          </p:cNvPr>
          <p:cNvPicPr>
            <a:picLocks noChangeAspect="1"/>
          </p:cNvPicPr>
          <p:nvPr/>
        </p:nvPicPr>
        <p:blipFill>
          <a:blip r:embed="rId2"/>
          <a:stretch>
            <a:fillRect/>
          </a:stretch>
        </p:blipFill>
        <p:spPr>
          <a:xfrm>
            <a:off x="3200400" y="2507798"/>
            <a:ext cx="2466975" cy="466725"/>
          </a:xfrm>
          <a:prstGeom prst="rect">
            <a:avLst/>
          </a:prstGeom>
        </p:spPr>
      </p:pic>
      <p:sp>
        <p:nvSpPr>
          <p:cNvPr id="6" name="TextBox 5">
            <a:extLst>
              <a:ext uri="{FF2B5EF4-FFF2-40B4-BE49-F238E27FC236}">
                <a16:creationId xmlns:a16="http://schemas.microsoft.com/office/drawing/2014/main" id="{21C009E3-2A15-9416-7AA8-6F2857BA3211}"/>
              </a:ext>
            </a:extLst>
          </p:cNvPr>
          <p:cNvSpPr txBox="1"/>
          <p:nvPr/>
        </p:nvSpPr>
        <p:spPr>
          <a:xfrm>
            <a:off x="533400" y="2948656"/>
            <a:ext cx="8077200" cy="190205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800" b="0" i="1" u="none" strike="noStrike" kern="1200" cap="none" spc="0" normalizeH="0" baseline="0" noProof="0" dirty="0">
                <a:ln>
                  <a:noFill/>
                </a:ln>
                <a:solidFill>
                  <a:srgbClr val="000000"/>
                </a:solidFill>
                <a:effectLst/>
                <a:uLnTx/>
                <a:uFillTx/>
                <a:latin typeface="Calibri"/>
                <a:ea typeface="+mn-ea"/>
                <a:cs typeface="+mn-cs"/>
              </a:rPr>
              <a:t>R</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rows of data in the contingency table (not including the row of totals)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C</a:t>
            </a:r>
            <a:r>
              <a:rPr kumimoji="0" lang="en-US" sz="2800" b="0" i="0" u="none" strike="noStrike" kern="1200" cap="none" spc="0" normalizeH="0" baseline="0" noProof="0" dirty="0">
                <a:ln>
                  <a:noFill/>
                </a:ln>
                <a:solidFill>
                  <a:srgbClr val="000000"/>
                </a:solidFill>
                <a:effectLst/>
                <a:uLnTx/>
                <a:uFillTx/>
                <a:latin typeface="Calibri"/>
                <a:ea typeface="+mn-ea"/>
                <a:cs typeface="+mn-cs"/>
              </a:rPr>
              <a:t> is the number of columns of data in the contingency table (not including the column of totals).</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Rejection Region for Chi-Square Tests for Association</a:t>
            </a:r>
          </a:p>
        </p:txBody>
      </p:sp>
      <p:sp>
        <p:nvSpPr>
          <p:cNvPr id="3" name="Text Placeholder 2"/>
          <p:cNvSpPr>
            <a:spLocks noGrp="1"/>
          </p:cNvSpPr>
          <p:nvPr>
            <p:ph type="body" sz="quarter" idx="10"/>
          </p:nvPr>
        </p:nvSpPr>
        <p:spPr>
          <a:xfrm>
            <a:off x="457200" y="1029287"/>
            <a:ext cx="8229600" cy="1180513"/>
          </a:xfrm>
        </p:spPr>
        <p:txBody>
          <a:bodyPr>
            <a:normAutofit/>
          </a:bodyPr>
          <a:lstStyle/>
          <a:p>
            <a:pPr>
              <a:defRPr sz="2800"/>
            </a:pPr>
            <a:r>
              <a:rPr lang="en-US" sz="2800" dirty="0"/>
              <a:t>Reject the null hypothesis, </a:t>
            </a:r>
            <a:r>
              <a:rPr lang="en-US" sz="2800" i="1" dirty="0"/>
              <a:t>H</a:t>
            </a:r>
            <a:r>
              <a:rPr lang="en-US" sz="2800" baseline="-25000" dirty="0"/>
              <a:t>0</a:t>
            </a:r>
            <a:r>
              <a:rPr lang="en-US" sz="2800" dirty="0"/>
              <a:t> if:</a:t>
            </a:r>
            <a:endParaRPr lang="ar-AE" sz="2800" dirty="0"/>
          </a:p>
          <a:p>
            <a:endParaRPr sz="2800" dirty="0"/>
          </a:p>
        </p:txBody>
      </p:sp>
      <p:pic>
        <p:nvPicPr>
          <p:cNvPr id="10" name="Picture 9" descr="Chi squared  is greater than or equal to chi squared sub alpha.">
            <a:extLst>
              <a:ext uri="{FF2B5EF4-FFF2-40B4-BE49-F238E27FC236}">
                <a16:creationId xmlns:a16="http://schemas.microsoft.com/office/drawing/2014/main" id="{805E41D5-1693-29BC-C950-2CE48FE4CD99}"/>
              </a:ext>
            </a:extLst>
          </p:cNvPr>
          <p:cNvPicPr>
            <a:picLocks noChangeAspect="1"/>
          </p:cNvPicPr>
          <p:nvPr/>
        </p:nvPicPr>
        <p:blipFill>
          <a:blip r:embed="rId2"/>
          <a:stretch>
            <a:fillRect/>
          </a:stretch>
        </p:blipFill>
        <p:spPr>
          <a:xfrm>
            <a:off x="3733800" y="1619543"/>
            <a:ext cx="1057275" cy="4572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sz="2800" dirty="0"/>
              <a:t>p</a:t>
            </a:r>
            <a:r>
              <a:rPr dirty="0"/>
              <a:t>-Values for</a:t>
            </a:r>
            <a:r>
              <a:rPr sz="2800" dirty="0"/>
              <a:t> </a:t>
            </a:r>
            <a:r>
              <a:rPr lang="en-US" sz="2800" dirty="0"/>
              <a:t>Chi-square</a:t>
            </a:r>
            <a:r>
              <a:rPr dirty="0"/>
              <a:t>-distribution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082078"/>
                <a:ext cx="8229600" cy="1584922"/>
              </a:xfrm>
            </p:spPr>
            <p:txBody>
              <a:bodyPr>
                <a:normAutofit/>
              </a:bodyPr>
              <a:lstStyle/>
              <a:p>
                <a:pPr marL="447675" indent="-447675">
                  <a:defRPr sz="2800"/>
                </a:pPr>
                <a:r>
                  <a:rPr lang="en-US" dirty="0"/>
                  <a:t>1.	</a:t>
                </a:r>
                <a:r>
                  <a:rPr dirty="0"/>
                  <a:t>​</a:t>
                </a:r>
                <a:r>
                  <a:rPr sz="2800" dirty="0"/>
                  <a:t>if</a:t>
                </a:r>
                <a:r>
                  <a:rPr lang="en-US" sz="2800" dirty="0"/>
                  <a:t> </a:t>
                </a:r>
                <a:r>
                  <a:rPr lang="en-US" sz="2800" i="1" dirty="0"/>
                  <a:t>p</a:t>
                </a:r>
                <a:r>
                  <a:rPr lang="en-US" sz="2800" dirty="0"/>
                  <a:t>-value</a:t>
                </a:r>
                <a14:m>
                  <m:oMath xmlns:m="http://schemas.openxmlformats.org/officeDocument/2006/math">
                    <m:r>
                      <a:rPr>
                        <a:latin typeface="Cambria Math" panose="02040503050406030204" pitchFamily="18" charset="0"/>
                      </a:rPr>
                      <m: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reject</a:t>
                </a:r>
                <a:r>
                  <a:rPr sz="2800" dirty="0"/>
                  <a:t> the null hypothesis.</a:t>
                </a:r>
              </a:p>
              <a:p>
                <a:pPr marL="447675" indent="-447675">
                  <a:defRPr sz="2800"/>
                </a:pPr>
                <a:r>
                  <a:rPr lang="en-US" dirty="0"/>
                  <a:t>2.	</a:t>
                </a:r>
                <a:r>
                  <a:rPr dirty="0"/>
                  <a:t>​</a:t>
                </a:r>
                <a:r>
                  <a:rPr sz="2800" dirty="0"/>
                  <a:t>If</a:t>
                </a:r>
                <a:r>
                  <a:rPr lang="en-US" sz="2800" dirty="0"/>
                  <a:t> </a:t>
                </a:r>
                <a:r>
                  <a:rPr lang="en-US" i="1" dirty="0"/>
                  <a:t>p</a:t>
                </a:r>
                <a:r>
                  <a:rPr lang="en-US" dirty="0"/>
                  <a:t>-value</a:t>
                </a:r>
                <a14:m>
                  <m:oMath xmlns:m="http://schemas.openxmlformats.org/officeDocument/2006/math">
                    <m:r>
                      <a:rPr>
                        <a:latin typeface="Cambria Math" panose="02040503050406030204" pitchFamily="18" charset="0"/>
                      </a:rPr>
                      <m:t>&gt;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fail to reject</a:t>
                </a:r>
                <a:r>
                  <a:rPr sz="2800" dirty="0"/>
                  <a:t> the null hypothesis.</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584922"/>
              </a:xfrm>
              <a:blipFill>
                <a:blip r:embed="rId2"/>
                <a:stretch>
                  <a:fillRect l="-1328" t="-3019"/>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10.7.1: Performing a Chi-Square Test for Association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Suppose that the following data were collected in a poll of </a:t>
            </a:r>
            <a:r>
              <a:rPr sz="2800" dirty="0">
                <a:latin typeface="Cambria Math"/>
              </a:rPr>
              <a:t>13,660</a:t>
            </a:r>
            <a:r>
              <a:rPr sz="2800" dirty="0"/>
              <a:t> randomly selected voters during a gubernatorial election campaign. The voters were asked if they lived in a rural or urban area of the state, as well as if they voted for the Republican, Democratic, or Independent candidate.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10.7.1: Performing a Chi-Square Test for Association</a:t>
            </a:r>
            <a:r>
              <a:rPr lang="en-US" baseline="-25000" dirty="0"/>
              <a:t>2</a:t>
            </a:r>
            <a:endParaRPr dirty="0"/>
          </a:p>
        </p:txBody>
      </p:sp>
      <p:sp>
        <p:nvSpPr>
          <p:cNvPr id="4" name="TextBox 3">
            <a:extLst>
              <a:ext uri="{FF2B5EF4-FFF2-40B4-BE49-F238E27FC236}">
                <a16:creationId xmlns:a16="http://schemas.microsoft.com/office/drawing/2014/main" id="{78AE9171-5B6B-67FD-4CDA-B40D6DA9C0C6}"/>
              </a:ext>
            </a:extLst>
          </p:cNvPr>
          <p:cNvSpPr txBox="1"/>
          <p:nvPr/>
        </p:nvSpPr>
        <p:spPr>
          <a:xfrm>
            <a:off x="2819400" y="1191791"/>
            <a:ext cx="3505200" cy="369332"/>
          </a:xfrm>
          <a:prstGeom prst="rect">
            <a:avLst/>
          </a:prstGeom>
          <a:noFill/>
        </p:spPr>
        <p:txBody>
          <a:bodyPr wrap="square">
            <a:spAutoFit/>
          </a:bodyPr>
          <a:lstStyle/>
          <a:p>
            <a:pPr algn="ctr">
              <a:defRPr sz="1800" b="1"/>
            </a:pPr>
            <a:r>
              <a:rPr lang="en-US" dirty="0"/>
              <a:t>Observed Sample of 13,660 Voters</a:t>
            </a:r>
          </a:p>
        </p:txBody>
      </p:sp>
      <p:graphicFrame>
        <p:nvGraphicFramePr>
          <p:cNvPr id="3" name="Table Placeholder 2" descr="The table presents voter affiliation data categorized by location (Rural and Urban) and political party (Republican, Democrat, and Independent). The first column indicates the location, while the next three columns show the number of voters for each political affiliation. The final column provides the total number of voters for each location. In rural areas, there are 3,455 Republicans, 2,764 Democrats, and 65 Independents, totaling 6,284 voters. In urban areas, there are 3,541 Republicans, 3,762 Democrats, and 73 Independents, totaling 7,376 voters. The bottom row sums the total number of voters across all locations, with 6,996 Republicans, 6,526 Democrats, and 138 Independents, leading to an overall total of 13,660 voters."/>
          <p:cNvGraphicFramePr>
            <a:graphicFrameLocks noGrp="1"/>
          </p:cNvGraphicFramePr>
          <p:nvPr>
            <p:ph type="tbl" sz="quarter" idx="10"/>
            <p:extLst>
              <p:ext uri="{D42A27DB-BD31-4B8C-83A1-F6EECF244321}">
                <p14:modId xmlns:p14="http://schemas.microsoft.com/office/powerpoint/2010/main" val="3192913763"/>
              </p:ext>
            </p:extLst>
          </p:nvPr>
        </p:nvGraphicFramePr>
        <p:xfrm>
          <a:off x="457200" y="1600200"/>
          <a:ext cx="8229600" cy="14833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endParaRPr dirty="0"/>
                    </a:p>
                  </a:txBody>
                  <a:tcPr/>
                </a:tc>
                <a:tc>
                  <a:txBody>
                    <a:bodyPr/>
                    <a:lstStyle/>
                    <a:p>
                      <a:pPr algn="ctr">
                        <a:defRPr sz="1600" b="1"/>
                      </a:pPr>
                      <a:r>
                        <a:t>Republican</a:t>
                      </a:r>
                    </a:p>
                  </a:txBody>
                  <a:tcPr/>
                </a:tc>
                <a:tc>
                  <a:txBody>
                    <a:bodyPr/>
                    <a:lstStyle/>
                    <a:p>
                      <a:pPr algn="ctr">
                        <a:defRPr sz="1600" b="1"/>
                      </a:pPr>
                      <a:r>
                        <a:t>Democrat</a:t>
                      </a:r>
                    </a:p>
                  </a:txBody>
                  <a:tcPr/>
                </a:tc>
                <a:tc>
                  <a:txBody>
                    <a:bodyPr/>
                    <a:lstStyle/>
                    <a:p>
                      <a:pPr algn="ctr">
                        <a:defRPr sz="1600" b="1"/>
                      </a:pPr>
                      <a:r>
                        <a:t>Independent</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rPr dirty="0"/>
                        <a:t>Rural</a:t>
                      </a:r>
                    </a:p>
                  </a:txBody>
                  <a:tcPr/>
                </a:tc>
                <a:tc>
                  <a:txBody>
                    <a:bodyPr/>
                    <a:lstStyle/>
                    <a:p>
                      <a:pPr algn="ctr"/>
                      <a:r>
                        <a:rPr sz="1600" dirty="0"/>
                        <a:t>3455</a:t>
                      </a:r>
                      <a:endParaRPr sz="1600" dirty="0">
                        <a:latin typeface="Cambria Math"/>
                      </a:endParaRPr>
                    </a:p>
                  </a:txBody>
                  <a:tcPr/>
                </a:tc>
                <a:tc>
                  <a:txBody>
                    <a:bodyPr/>
                    <a:lstStyle/>
                    <a:p>
                      <a:pPr algn="ctr"/>
                      <a:r>
                        <a:rPr sz="1600"/>
                        <a:t>2764</a:t>
                      </a:r>
                      <a:endParaRPr sz="1600">
                        <a:latin typeface="Cambria Math"/>
                      </a:endParaRPr>
                    </a:p>
                  </a:txBody>
                  <a:tcPr/>
                </a:tc>
                <a:tc>
                  <a:txBody>
                    <a:bodyPr/>
                    <a:lstStyle/>
                    <a:p>
                      <a:pPr algn="ctr"/>
                      <a:r>
                        <a:rPr sz="1600"/>
                        <a:t>65</a:t>
                      </a:r>
                      <a:endParaRPr sz="1600">
                        <a:latin typeface="Cambria Math"/>
                      </a:endParaRPr>
                    </a:p>
                  </a:txBody>
                  <a:tcPr/>
                </a:tc>
                <a:tc>
                  <a:txBody>
                    <a:bodyPr/>
                    <a:lstStyle/>
                    <a:p>
                      <a:pPr algn="ctr"/>
                      <a:r>
                        <a:rPr sz="1600"/>
                        <a:t>6284</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Urban</a:t>
                      </a:r>
                    </a:p>
                  </a:txBody>
                  <a:tcPr/>
                </a:tc>
                <a:tc>
                  <a:txBody>
                    <a:bodyPr/>
                    <a:lstStyle/>
                    <a:p>
                      <a:pPr algn="ctr"/>
                      <a:r>
                        <a:rPr sz="1600"/>
                        <a:t>3541</a:t>
                      </a:r>
                      <a:endParaRPr sz="1600">
                        <a:latin typeface="Cambria Math"/>
                      </a:endParaRPr>
                    </a:p>
                  </a:txBody>
                  <a:tcPr/>
                </a:tc>
                <a:tc>
                  <a:txBody>
                    <a:bodyPr/>
                    <a:lstStyle/>
                    <a:p>
                      <a:pPr algn="ctr"/>
                      <a:r>
                        <a:rPr sz="1600"/>
                        <a:t>3762</a:t>
                      </a:r>
                      <a:endParaRPr sz="1600">
                        <a:latin typeface="Cambria Math"/>
                      </a:endParaRPr>
                    </a:p>
                  </a:txBody>
                  <a:tcPr/>
                </a:tc>
                <a:tc>
                  <a:txBody>
                    <a:bodyPr/>
                    <a:lstStyle/>
                    <a:p>
                      <a:pPr algn="ctr"/>
                      <a:r>
                        <a:rPr sz="1600"/>
                        <a:t>73</a:t>
                      </a:r>
                      <a:endParaRPr sz="1600">
                        <a:latin typeface="Cambria Math"/>
                      </a:endParaRPr>
                    </a:p>
                  </a:txBody>
                  <a:tcPr/>
                </a:tc>
                <a:tc>
                  <a:txBody>
                    <a:bodyPr/>
                    <a:lstStyle/>
                    <a:p>
                      <a:pPr algn="ctr"/>
                      <a:r>
                        <a:rPr sz="1600"/>
                        <a:t>7376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Total</a:t>
                      </a:r>
                    </a:p>
                  </a:txBody>
                  <a:tcPr/>
                </a:tc>
                <a:tc>
                  <a:txBody>
                    <a:bodyPr/>
                    <a:lstStyle/>
                    <a:p>
                      <a:pPr algn="ctr"/>
                      <a:r>
                        <a:rPr sz="1600"/>
                        <a:t>6996</a:t>
                      </a:r>
                      <a:endParaRPr sz="1600">
                        <a:latin typeface="Cambria Math"/>
                      </a:endParaRPr>
                    </a:p>
                  </a:txBody>
                  <a:tcPr/>
                </a:tc>
                <a:tc>
                  <a:txBody>
                    <a:bodyPr/>
                    <a:lstStyle/>
                    <a:p>
                      <a:pPr algn="ctr"/>
                      <a:r>
                        <a:rPr sz="1600"/>
                        <a:t>6526</a:t>
                      </a:r>
                      <a:endParaRPr sz="1600">
                        <a:latin typeface="Cambria Math"/>
                      </a:endParaRPr>
                    </a:p>
                  </a:txBody>
                  <a:tcPr/>
                </a:tc>
                <a:tc>
                  <a:txBody>
                    <a:bodyPr/>
                    <a:lstStyle/>
                    <a:p>
                      <a:pPr algn="ctr"/>
                      <a:r>
                        <a:rPr sz="1600"/>
                        <a:t>138</a:t>
                      </a:r>
                      <a:endParaRPr sz="1600">
                        <a:latin typeface="Cambria Math"/>
                      </a:endParaRPr>
                    </a:p>
                  </a:txBody>
                  <a:tcPr/>
                </a:tc>
                <a:tc>
                  <a:txBody>
                    <a:bodyPr/>
                    <a:lstStyle/>
                    <a:p>
                      <a:pPr algn="ctr"/>
                      <a:r>
                        <a:rPr sz="1600" dirty="0"/>
                        <a:t>13,660</a:t>
                      </a:r>
                      <a:endParaRPr sz="1600" dirty="0">
                        <a:latin typeface="Cambria Math"/>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2345</Words>
  <Application>Microsoft Office PowerPoint</Application>
  <PresentationFormat>On-screen Show (4:3)</PresentationFormat>
  <Paragraphs>263</Paragraphs>
  <Slides>44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Calibri</vt:lpstr>
      <vt:lpstr>Courier New</vt:lpstr>
      <vt:lpstr>Arial</vt:lpstr>
      <vt:lpstr>Cambria Math</vt:lpstr>
      <vt:lpstr>Office Theme</vt:lpstr>
      <vt:lpstr>Section 10.7</vt:lpstr>
      <vt:lpstr>Procedure: Null and Alternative Hypotheses for a Chi-Square Test for Association</vt:lpstr>
      <vt:lpstr>Formula: Expected Value of a Frequency in a Contingency Table</vt:lpstr>
      <vt:lpstr>Formula: Test Statistic for a Chi-Square Test for Association</vt:lpstr>
      <vt:lpstr>Formula: Degrees of Freedom in a Chi-Square Test for Association</vt:lpstr>
      <vt:lpstr>Procedure: Rejection Region for Chi-Square Tests for Association</vt:lpstr>
      <vt:lpstr>Procedure: Conclusions Using p-Values for Chi-square-distribution</vt:lpstr>
      <vt:lpstr>Example 10.7.1: Performing a Chi-Square Test for Association1</vt:lpstr>
      <vt:lpstr>Example 10.7.1: Performing a Chi-Square Test for Association2</vt:lpstr>
      <vt:lpstr>Example 10.7.1: Performing a Chi-Square Test for Association3</vt:lpstr>
      <vt:lpstr>Example 10.7.1: Performing a Chi-Square Test for Association4</vt:lpstr>
      <vt:lpstr>Example 10.7.1: Performing a Chi-Square Test for Association5</vt:lpstr>
      <vt:lpstr>Example 10.7.1: Performing a Chi-Square Test for Association6</vt:lpstr>
      <vt:lpstr>Example 10.7.1: Performing a Chi-Square Test for Association7</vt:lpstr>
      <vt:lpstr>Example 10.7.1: Performing a Chi-Square Test for Association8</vt:lpstr>
      <vt:lpstr>Memory Booster1</vt:lpstr>
      <vt:lpstr>Example 10.7.1: Performing a Chi-Square Test for Association9</vt:lpstr>
      <vt:lpstr>Technology1</vt:lpstr>
      <vt:lpstr>Example 10.7.1: Performing a Chi-Square Test for Association10</vt:lpstr>
      <vt:lpstr>Example 10.7.1: Performing a Chi-Square Test for Association11</vt:lpstr>
      <vt:lpstr>Example 10.7.1: Performing a Chi-Square Test for Association12</vt:lpstr>
      <vt:lpstr>Example 10.7.1: Performing a Chi-Square Test for Association13</vt:lpstr>
      <vt:lpstr>Example 10.7.1: Performing a Chi-Square Test for Association14</vt:lpstr>
      <vt:lpstr>Example 10.7.1: Performing a Chi-Square Test for Association15</vt:lpstr>
      <vt:lpstr>Example 10.7.1: Performing a Chi-Square Test for Association16</vt:lpstr>
      <vt:lpstr>Technology2</vt:lpstr>
      <vt:lpstr>Example 10.7.2: Performing a Chi-Square Test for Association1</vt:lpstr>
      <vt:lpstr>Example 10.7.2: Performing a Chi-Square Test for Association2</vt:lpstr>
      <vt:lpstr>Example 10.7.2: Performing a Chi-Square Test for Association3</vt:lpstr>
      <vt:lpstr>Example 10.7.2: Performing a Chi-Square Test for Association4</vt:lpstr>
      <vt:lpstr>Example 10.7.2: Performing a Chi-Square Test for Association5</vt:lpstr>
      <vt:lpstr>Example 10.7.2: Performing a Chi-Square Test for Association6</vt:lpstr>
      <vt:lpstr>Example 10.7.2: Performing a Chi-Square Test for Association7</vt:lpstr>
      <vt:lpstr>Memory Booster2</vt:lpstr>
      <vt:lpstr>Example 10.7.2: Performing a Chi-Square Test for Association8</vt:lpstr>
      <vt:lpstr>Example 10.7.2: Performing a Chi-Square Test for Association9</vt:lpstr>
      <vt:lpstr>Example 10.7.2: Performing a Chi-Square Test for Association10</vt:lpstr>
      <vt:lpstr>Example 10.7.2: Performing a Chi-Square Test for Association11</vt:lpstr>
      <vt:lpstr>Example 10.7.2: Performing a Chi-Square Test for Association12</vt:lpstr>
      <vt:lpstr>Example 10.7.2: Performing a Chi-Square Test for Association13</vt:lpstr>
      <vt:lpstr>Example 10.7.2: Performing a Chi-Square Test for Association14</vt:lpstr>
      <vt:lpstr>Example 10.7.2: Performing a Chi-Square Test for Association15</vt:lpstr>
      <vt:lpstr>Example 10.7.2: Performing a Chi-Square Test for Association16</vt:lpstr>
      <vt:lpstr>Example 10.7.2: Performing a Chi-Square Test for Association17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218</cp:revision>
  <dcterms:created xsi:type="dcterms:W3CDTF">2013-04-26T14:43:13Z</dcterms:created>
  <dcterms:modified xsi:type="dcterms:W3CDTF">2025-08-18T09:39:48Z</dcterms:modified>
</cp:coreProperties>
</file>