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43"/>
  </p:notesMasterIdLst>
  <p:handoutMasterIdLst>
    <p:handoutMasterId r:id="rId44"/>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90" r:id="rId16"/>
    <p:sldId id="291" r:id="rId17"/>
    <p:sldId id="270" r:id="rId18"/>
    <p:sldId id="271" r:id="rId19"/>
    <p:sldId id="292" r:id="rId20"/>
    <p:sldId id="295" r:id="rId21"/>
    <p:sldId id="273" r:id="rId22"/>
    <p:sldId id="274" r:id="rId23"/>
    <p:sldId id="275" r:id="rId24"/>
    <p:sldId id="276" r:id="rId25"/>
    <p:sldId id="277" r:id="rId26"/>
    <p:sldId id="278" r:id="rId27"/>
    <p:sldId id="279" r:id="rId28"/>
    <p:sldId id="296" r:id="rId29"/>
    <p:sldId id="280" r:id="rId30"/>
    <p:sldId id="281" r:id="rId31"/>
    <p:sldId id="297" r:id="rId32"/>
    <p:sldId id="293" r:id="rId33"/>
    <p:sldId id="282" r:id="rId34"/>
    <p:sldId id="283" r:id="rId35"/>
    <p:sldId id="284" r:id="rId36"/>
    <p:sldId id="285" r:id="rId37"/>
    <p:sldId id="286" r:id="rId38"/>
    <p:sldId id="287" r:id="rId39"/>
    <p:sldId id="288" r:id="rId40"/>
    <p:sldId id="294" r:id="rId41"/>
    <p:sldId id="289" r:id="rId42"/>
  </p:sldIdLst>
  <p:sldSz cx="9144000" cy="6858000" type="screen4x3"/>
  <p:notesSz cx="6858000" cy="9144000"/>
  <p:embeddedFontLst>
    <p:embeddedFont>
      <p:font typeface="Cambria Math" panose="02040503050406030204" pitchFamily="18" charset="0"/>
      <p:regular r:id="rId45"/>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Asha" initials="A" lastIdx="3"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677" autoAdjust="0"/>
    <p:restoredTop sz="94673" autoAdjust="0"/>
  </p:normalViewPr>
  <p:slideViewPr>
    <p:cSldViewPr>
      <p:cViewPr varScale="1">
        <p:scale>
          <a:sx n="101" d="100"/>
          <a:sy n="101" d="100"/>
        </p:scale>
        <p:origin x="1776" y="108"/>
      </p:cViewPr>
      <p:guideLst>
        <p:guide orient="horz" pos="2160"/>
        <p:guide pos="2880"/>
      </p:guideLst>
    </p:cSldViewPr>
  </p:slideViewPr>
  <p:notesTextViewPr>
    <p:cViewPr>
      <p:scale>
        <a:sx n="3" d="2"/>
        <a:sy n="3" d="2"/>
      </p:scale>
      <p:origin x="-6" y="-18"/>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font" Target="fonts/font1.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commentAuthors" Target="commentAuthor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8/18/2025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8/18/2025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image" Target="../media/image13.pn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5.emf"/><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pn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19.svg"/><Relationship Id="rId2" Type="http://schemas.openxmlformats.org/officeDocument/2006/relationships/image" Target="../media/image18.png"/><Relationship Id="rId1" Type="http://schemas.openxmlformats.org/officeDocument/2006/relationships/slideLayout" Target="../slideLayouts/slideLayout4.xml"/><Relationship Id="rId4" Type="http://schemas.openxmlformats.org/officeDocument/2006/relationships/image" Target="../media/image20.emf"/></Relationships>
</file>

<file path=ppt/slides/_rels/slide19.x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2" Type="http://schemas.openxmlformats.org/officeDocument/2006/relationships/image" Target="../media/image200.png"/><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image" Target="../media/image23.emf"/><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3" Type="http://schemas.openxmlformats.org/officeDocument/2006/relationships/image" Target="../media/image25.emf"/><Relationship Id="rId2" Type="http://schemas.openxmlformats.org/officeDocument/2006/relationships/image" Target="../media/image24.emf"/><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6.emf"/><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image" Target="../media/image27.emf"/><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3" Type="http://schemas.openxmlformats.org/officeDocument/2006/relationships/image" Target="../media/image28.emf"/><Relationship Id="rId2" Type="http://schemas.openxmlformats.org/officeDocument/2006/relationships/image" Target="../media/image26.emf"/><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image" Target="../media/image26.emf"/><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image" Target="../media/image26.emf"/><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image" Target="../media/image32.png"/><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2" Type="http://schemas.openxmlformats.org/officeDocument/2006/relationships/image" Target="../media/image33.png"/><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2" Type="http://schemas.openxmlformats.org/officeDocument/2006/relationships/image" Target="../media/image26.emf"/><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3" Type="http://schemas.openxmlformats.org/officeDocument/2006/relationships/image" Target="../media/image34.emf"/><Relationship Id="rId2" Type="http://schemas.openxmlformats.org/officeDocument/2006/relationships/image" Target="../media/image35.png"/><Relationship Id="rId1" Type="http://schemas.openxmlformats.org/officeDocument/2006/relationships/slideLayout" Target="../slideLayouts/slideLayout3.xml"/><Relationship Id="rId4" Type="http://schemas.openxmlformats.org/officeDocument/2006/relationships/image" Target="../media/image35.emf"/></Relationships>
</file>

<file path=ppt/slides/_rels/slide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3" Type="http://schemas.openxmlformats.org/officeDocument/2006/relationships/image" Target="../media/image39.png"/><Relationship Id="rId2" Type="http://schemas.openxmlformats.org/officeDocument/2006/relationships/image" Target="../media/image36.emf"/><Relationship Id="rId1" Type="http://schemas.openxmlformats.org/officeDocument/2006/relationships/slideLayout" Target="../slideLayouts/slideLayout3.xml"/><Relationship Id="rId4" Type="http://schemas.openxmlformats.org/officeDocument/2006/relationships/image" Target="../media/image37.png"/></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Layout" Target="../slideLayouts/slideLayout7.xml"/><Relationship Id="rId5" Type="http://schemas.openxmlformats.org/officeDocument/2006/relationships/image" Target="../media/image8.emf"/><Relationship Id="rId4" Type="http://schemas.openxmlformats.org/officeDocument/2006/relationships/image" Target="../media/image7.emf"/></Relationships>
</file>

<file path=ppt/slides/_rels/slide6.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t>Section 10.6</a:t>
            </a:r>
          </a:p>
        </p:txBody>
      </p:sp>
      <p:sp>
        <p:nvSpPr>
          <p:cNvPr id="2" name="Text Placeholder 1"/>
          <p:cNvSpPr>
            <a:spLocks noGrp="1"/>
          </p:cNvSpPr>
          <p:nvPr>
            <p:ph type="body" sz="quarter" idx="10"/>
          </p:nvPr>
        </p:nvSpPr>
        <p:spPr/>
        <p:txBody>
          <a:bodyPr/>
          <a:lstStyle/>
          <a:p>
            <a:pPr algn="ctr"/>
            <a:r>
              <a:t>Chi-Square Test for Goodness of Fit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10.6.1: Chi-Square Test for Goodness of Fit</a:t>
            </a:r>
            <a:r>
              <a:rPr lang="en-US" baseline="-25000" dirty="0"/>
              <a:t>2</a:t>
            </a:r>
            <a:endParaRPr dirty="0"/>
          </a:p>
        </p:txBody>
      </p:sp>
      <p:sp>
        <p:nvSpPr>
          <p:cNvPr id="4" name="TextBox 3">
            <a:extLst>
              <a:ext uri="{FF2B5EF4-FFF2-40B4-BE49-F238E27FC236}">
                <a16:creationId xmlns:a16="http://schemas.microsoft.com/office/drawing/2014/main" id="{8B4DC980-7053-B1CA-C1A1-5DE2E35400F9}"/>
              </a:ext>
            </a:extLst>
          </p:cNvPr>
          <p:cNvSpPr txBox="1"/>
          <p:nvPr/>
        </p:nvSpPr>
        <p:spPr>
          <a:xfrm>
            <a:off x="2971800" y="1166860"/>
            <a:ext cx="3200400" cy="369332"/>
          </a:xfrm>
          <a:prstGeom prst="rect">
            <a:avLst/>
          </a:prstGeom>
          <a:noFill/>
        </p:spPr>
        <p:txBody>
          <a:bodyPr wrap="square">
            <a:spAutoFit/>
          </a:bodyPr>
          <a:lstStyle/>
          <a:p>
            <a:pPr algn="ctr">
              <a:defRPr sz="1800" b="1"/>
            </a:pPr>
            <a:r>
              <a:rPr lang="en-IN" sz="1800" b="1" dirty="0"/>
              <a:t>ATM</a:t>
            </a:r>
            <a:r>
              <a:rPr lang="en-IN" sz="1800" dirty="0"/>
              <a:t> Usage</a:t>
            </a:r>
            <a:endParaRPr lang="en-US" dirty="0"/>
          </a:p>
        </p:txBody>
      </p:sp>
      <p:graphicFrame>
        <p:nvGraphicFramePr>
          <p:cNvPr id="3" name="Table Placeholder 2" descr="A table displays ATM usage across different days of the week. The table has two columns: &quot;Day of the Week&quot; and &quot;Number of Times Used.&quot; The recorded ATM usage is as follows: Monday with 38 uses, Tuesday with 33, Wednesday with 41, Thursday with 25, Friday with 22, Saturday with 38, and Sunday with 45. The data provides insight into daily ATM usage patterns, with Sunday having the highest usage and Friday the lowest."/>
          <p:cNvGraphicFramePr>
            <a:graphicFrameLocks noGrp="1"/>
          </p:cNvGraphicFramePr>
          <p:nvPr>
            <p:ph type="tbl" sz="quarter" idx="10"/>
            <p:extLst>
              <p:ext uri="{D42A27DB-BD31-4B8C-83A1-F6EECF244321}">
                <p14:modId xmlns:p14="http://schemas.microsoft.com/office/powerpoint/2010/main" val="3246356384"/>
              </p:ext>
            </p:extLst>
          </p:nvPr>
        </p:nvGraphicFramePr>
        <p:xfrm>
          <a:off x="457200" y="1605280"/>
          <a:ext cx="8229600" cy="2966720"/>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pPr algn="ctr">
                        <a:defRPr sz="1800" b="1"/>
                      </a:pPr>
                      <a:r>
                        <a:rPr dirty="0"/>
                        <a:t>Day of the Week</a:t>
                      </a:r>
                    </a:p>
                  </a:txBody>
                  <a:tcPr/>
                </a:tc>
                <a:tc>
                  <a:txBody>
                    <a:bodyPr/>
                    <a:lstStyle/>
                    <a:p>
                      <a:pPr algn="ctr">
                        <a:defRPr sz="1800" b="1"/>
                      </a:pPr>
                      <a:r>
                        <a:rPr dirty="0"/>
                        <a:t>Number of Times Used</a:t>
                      </a:r>
                    </a:p>
                  </a:txBody>
                  <a:tcPr/>
                </a:tc>
                <a:extLst>
                  <a:ext uri="{0D108BD9-81ED-4DB2-BD59-A6C34878D82A}">
                    <a16:rowId xmlns:a16="http://schemas.microsoft.com/office/drawing/2014/main" val="10001"/>
                  </a:ext>
                </a:extLst>
              </a:tr>
              <a:tr h="370840">
                <a:tc>
                  <a:txBody>
                    <a:bodyPr/>
                    <a:lstStyle/>
                    <a:p>
                      <a:pPr algn="ctr">
                        <a:defRPr sz="1800" b="1"/>
                      </a:pPr>
                      <a:r>
                        <a:t>Monday</a:t>
                      </a:r>
                    </a:p>
                  </a:txBody>
                  <a:tcPr/>
                </a:tc>
                <a:tc>
                  <a:txBody>
                    <a:bodyPr/>
                    <a:lstStyle/>
                    <a:p>
                      <a:pPr algn="ctr"/>
                      <a:r>
                        <a:rPr sz="1800"/>
                        <a:t>38</a:t>
                      </a:r>
                      <a:endParaRPr sz="1800">
                        <a:latin typeface="Cambria Math"/>
                      </a:endParaRPr>
                    </a:p>
                  </a:txBody>
                  <a:tcPr/>
                </a:tc>
                <a:extLst>
                  <a:ext uri="{0D108BD9-81ED-4DB2-BD59-A6C34878D82A}">
                    <a16:rowId xmlns:a16="http://schemas.microsoft.com/office/drawing/2014/main" val="10002"/>
                  </a:ext>
                </a:extLst>
              </a:tr>
              <a:tr h="370840">
                <a:tc>
                  <a:txBody>
                    <a:bodyPr/>
                    <a:lstStyle/>
                    <a:p>
                      <a:pPr algn="ctr">
                        <a:defRPr sz="1800" b="1"/>
                      </a:pPr>
                      <a:r>
                        <a:t>Tuesday</a:t>
                      </a:r>
                    </a:p>
                  </a:txBody>
                  <a:tcPr/>
                </a:tc>
                <a:tc>
                  <a:txBody>
                    <a:bodyPr/>
                    <a:lstStyle/>
                    <a:p>
                      <a:pPr algn="ctr"/>
                      <a:r>
                        <a:rPr sz="1800"/>
                        <a:t>33</a:t>
                      </a:r>
                      <a:endParaRPr sz="1800">
                        <a:latin typeface="Cambria Math"/>
                      </a:endParaRPr>
                    </a:p>
                  </a:txBody>
                  <a:tcPr/>
                </a:tc>
                <a:extLst>
                  <a:ext uri="{0D108BD9-81ED-4DB2-BD59-A6C34878D82A}">
                    <a16:rowId xmlns:a16="http://schemas.microsoft.com/office/drawing/2014/main" val="10003"/>
                  </a:ext>
                </a:extLst>
              </a:tr>
              <a:tr h="370840">
                <a:tc>
                  <a:txBody>
                    <a:bodyPr/>
                    <a:lstStyle/>
                    <a:p>
                      <a:pPr algn="ctr">
                        <a:defRPr sz="1800" b="1"/>
                      </a:pPr>
                      <a:r>
                        <a:t>Wednesday</a:t>
                      </a:r>
                    </a:p>
                  </a:txBody>
                  <a:tcPr/>
                </a:tc>
                <a:tc>
                  <a:txBody>
                    <a:bodyPr/>
                    <a:lstStyle/>
                    <a:p>
                      <a:pPr algn="ctr"/>
                      <a:r>
                        <a:rPr sz="1800"/>
                        <a:t>41</a:t>
                      </a:r>
                      <a:endParaRPr sz="1800">
                        <a:latin typeface="Cambria Math"/>
                      </a:endParaRPr>
                    </a:p>
                  </a:txBody>
                  <a:tcPr/>
                </a:tc>
                <a:extLst>
                  <a:ext uri="{0D108BD9-81ED-4DB2-BD59-A6C34878D82A}">
                    <a16:rowId xmlns:a16="http://schemas.microsoft.com/office/drawing/2014/main" val="10004"/>
                  </a:ext>
                </a:extLst>
              </a:tr>
              <a:tr h="370840">
                <a:tc>
                  <a:txBody>
                    <a:bodyPr/>
                    <a:lstStyle/>
                    <a:p>
                      <a:pPr algn="ctr">
                        <a:defRPr sz="1800" b="1"/>
                      </a:pPr>
                      <a:r>
                        <a:t>Thursday</a:t>
                      </a:r>
                    </a:p>
                  </a:txBody>
                  <a:tcPr/>
                </a:tc>
                <a:tc>
                  <a:txBody>
                    <a:bodyPr/>
                    <a:lstStyle/>
                    <a:p>
                      <a:pPr algn="ctr"/>
                      <a:r>
                        <a:rPr sz="1800"/>
                        <a:t>25</a:t>
                      </a:r>
                      <a:endParaRPr sz="1800">
                        <a:latin typeface="Cambria Math"/>
                      </a:endParaRPr>
                    </a:p>
                  </a:txBody>
                  <a:tcPr/>
                </a:tc>
                <a:extLst>
                  <a:ext uri="{0D108BD9-81ED-4DB2-BD59-A6C34878D82A}">
                    <a16:rowId xmlns:a16="http://schemas.microsoft.com/office/drawing/2014/main" val="10005"/>
                  </a:ext>
                </a:extLst>
              </a:tr>
              <a:tr h="370840">
                <a:tc>
                  <a:txBody>
                    <a:bodyPr/>
                    <a:lstStyle/>
                    <a:p>
                      <a:pPr algn="ctr">
                        <a:defRPr sz="1800" b="1"/>
                      </a:pPr>
                      <a:r>
                        <a:t>Friday</a:t>
                      </a:r>
                    </a:p>
                  </a:txBody>
                  <a:tcPr/>
                </a:tc>
                <a:tc>
                  <a:txBody>
                    <a:bodyPr/>
                    <a:lstStyle/>
                    <a:p>
                      <a:pPr algn="ctr"/>
                      <a:r>
                        <a:rPr sz="1800"/>
                        <a:t>22</a:t>
                      </a:r>
                      <a:endParaRPr sz="1800">
                        <a:latin typeface="Cambria Math"/>
                      </a:endParaRPr>
                    </a:p>
                  </a:txBody>
                  <a:tcPr/>
                </a:tc>
                <a:extLst>
                  <a:ext uri="{0D108BD9-81ED-4DB2-BD59-A6C34878D82A}">
                    <a16:rowId xmlns:a16="http://schemas.microsoft.com/office/drawing/2014/main" val="10006"/>
                  </a:ext>
                </a:extLst>
              </a:tr>
              <a:tr h="370840">
                <a:tc>
                  <a:txBody>
                    <a:bodyPr/>
                    <a:lstStyle/>
                    <a:p>
                      <a:pPr algn="ctr">
                        <a:defRPr sz="1800" b="1"/>
                      </a:pPr>
                      <a:r>
                        <a:t>Saturday</a:t>
                      </a:r>
                    </a:p>
                  </a:txBody>
                  <a:tcPr/>
                </a:tc>
                <a:tc>
                  <a:txBody>
                    <a:bodyPr/>
                    <a:lstStyle/>
                    <a:p>
                      <a:pPr algn="ctr"/>
                      <a:r>
                        <a:rPr sz="1800"/>
                        <a:t>38</a:t>
                      </a:r>
                      <a:endParaRPr sz="1800">
                        <a:latin typeface="Cambria Math"/>
                      </a:endParaRPr>
                    </a:p>
                  </a:txBody>
                  <a:tcPr/>
                </a:tc>
                <a:extLst>
                  <a:ext uri="{0D108BD9-81ED-4DB2-BD59-A6C34878D82A}">
                    <a16:rowId xmlns:a16="http://schemas.microsoft.com/office/drawing/2014/main" val="10007"/>
                  </a:ext>
                </a:extLst>
              </a:tr>
              <a:tr h="370840">
                <a:tc>
                  <a:txBody>
                    <a:bodyPr/>
                    <a:lstStyle/>
                    <a:p>
                      <a:pPr algn="ctr">
                        <a:defRPr sz="1800" b="1"/>
                      </a:pPr>
                      <a:r>
                        <a:t>Sunday</a:t>
                      </a:r>
                    </a:p>
                  </a:txBody>
                  <a:tcPr/>
                </a:tc>
                <a:tc>
                  <a:txBody>
                    <a:bodyPr/>
                    <a:lstStyle/>
                    <a:p>
                      <a:pPr algn="ctr"/>
                      <a:r>
                        <a:rPr sz="1800" dirty="0"/>
                        <a:t>45</a:t>
                      </a:r>
                      <a:endParaRPr sz="1800" dirty="0">
                        <a:latin typeface="Cambria Math"/>
                      </a:endParaRPr>
                    </a:p>
                  </a:txBody>
                  <a:tcPr/>
                </a:tc>
                <a:extLst>
                  <a:ext uri="{0D108BD9-81ED-4DB2-BD59-A6C34878D82A}">
                    <a16:rowId xmlns:a16="http://schemas.microsoft.com/office/drawing/2014/main" val="10008"/>
                  </a:ext>
                </a:extLst>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10.6.1: Chi-Square Test for Goodness of Fit</a:t>
            </a:r>
            <a:r>
              <a:rPr lang="en-US" baseline="-25000" dirty="0"/>
              <a:t>3</a:t>
            </a:r>
            <a:endParaRPr dirty="0"/>
          </a:p>
        </p:txBody>
      </p:sp>
      <p:sp>
        <p:nvSpPr>
          <p:cNvPr id="3" name="Text Placeholder 2"/>
          <p:cNvSpPr>
            <a:spLocks noGrp="1"/>
          </p:cNvSpPr>
          <p:nvPr>
            <p:ph type="body" sz="quarter" idx="10"/>
          </p:nvPr>
        </p:nvSpPr>
        <p:spPr/>
        <p:txBody>
          <a:bodyPr>
            <a:normAutofit/>
          </a:bodyPr>
          <a:lstStyle/>
          <a:p>
            <a:r>
              <a:rPr sz="2800" b="1" dirty="0"/>
              <a:t>Solution</a:t>
            </a:r>
          </a:p>
          <a:p>
            <a:pPr>
              <a:defRPr b="1"/>
            </a:pPr>
            <a:r>
              <a:rPr sz="2800" dirty="0"/>
              <a:t>Step 1: State the null and alternative hypotheses.</a:t>
            </a:r>
          </a:p>
          <a:p>
            <a:r>
              <a:rPr sz="2800" dirty="0"/>
              <a:t>When stating the hypotheses to be tested, we take the null hypothesis to be that the proportions of customers are the same for every day of the week.</a:t>
            </a:r>
          </a:p>
        </p:txBody>
      </p:sp>
      <p:pic>
        <p:nvPicPr>
          <p:cNvPr id="6" name="Picture 5" descr="Null Hypotheses (H 0), The proportions of customers who use the ATM do not vary by the day of the week. Alternative Hypotheses (H a), The proportions of customers who use the ATM do vary by the day of the week.">
            <a:extLst>
              <a:ext uri="{FF2B5EF4-FFF2-40B4-BE49-F238E27FC236}">
                <a16:creationId xmlns:a16="http://schemas.microsoft.com/office/drawing/2014/main" id="{263C7462-D290-859F-4A23-96F67F061E38}"/>
              </a:ext>
            </a:extLst>
          </p:cNvPr>
          <p:cNvPicPr>
            <a:picLocks noChangeAspect="1"/>
          </p:cNvPicPr>
          <p:nvPr/>
        </p:nvPicPr>
        <p:blipFill>
          <a:blip r:embed="rId2"/>
          <a:stretch>
            <a:fillRect/>
          </a:stretch>
        </p:blipFill>
        <p:spPr>
          <a:xfrm>
            <a:off x="900112" y="3512820"/>
            <a:ext cx="7343775" cy="1847850"/>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10.6.1: Chi-Square Test for Goodness of Fit</a:t>
            </a:r>
            <a:r>
              <a:rPr lang="en-US" baseline="-25000" dirty="0"/>
              <a:t>4</a:t>
            </a:r>
            <a:endParaRPr dirty="0"/>
          </a:p>
        </p:txBody>
      </p:sp>
      <p:sp>
        <p:nvSpPr>
          <p:cNvPr id="3" name="Text Placeholder 2"/>
          <p:cNvSpPr>
            <a:spLocks noGrp="1"/>
          </p:cNvSpPr>
          <p:nvPr>
            <p:ph type="body" sz="quarter" idx="10"/>
          </p:nvPr>
        </p:nvSpPr>
        <p:spPr/>
        <p:txBody>
          <a:bodyPr>
            <a:normAutofit/>
          </a:bodyPr>
          <a:lstStyle/>
          <a:p>
            <a:r>
              <a:rPr sz="2800" dirty="0"/>
              <a:t>Mathematically, we can write the null and alternative hypotheses as follows.</a:t>
            </a:r>
          </a:p>
        </p:txBody>
      </p:sp>
      <p:pic>
        <p:nvPicPr>
          <p:cNvPr id="6" name="Picture 5" descr="Null hypotheses (H 0), p subscript 1 equals p subscript 2 equals p subscript 3 equals p subscript 4 equals p subscript 5 equals p subscript 6 equals p subscript 7 equals. Alternative Hypotheses (H a), There is some difference among the proportions.">
            <a:extLst>
              <a:ext uri="{FF2B5EF4-FFF2-40B4-BE49-F238E27FC236}">
                <a16:creationId xmlns:a16="http://schemas.microsoft.com/office/drawing/2014/main" id="{FA711016-3BD6-8105-D6A6-D7D6133D8CDD}"/>
              </a:ext>
            </a:extLst>
          </p:cNvPr>
          <p:cNvPicPr>
            <a:picLocks noChangeAspect="1"/>
          </p:cNvPicPr>
          <p:nvPr/>
        </p:nvPicPr>
        <p:blipFill>
          <a:blip r:embed="rId2"/>
          <a:stretch>
            <a:fillRect/>
          </a:stretch>
        </p:blipFill>
        <p:spPr>
          <a:xfrm>
            <a:off x="533400" y="2138302"/>
            <a:ext cx="7000875" cy="904875"/>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10.6.1: Chi-Square Test for Goodness of Fit</a:t>
            </a:r>
            <a:r>
              <a:rPr lang="en-US" baseline="-25000" dirty="0"/>
              <a:t>5</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lnSpcReduction="10000"/>
              </a:bodyPr>
              <a:lstStyle/>
              <a:p>
                <a:pPr>
                  <a:defRPr b="1"/>
                </a:pPr>
                <a:r>
                  <a:rPr sz="2800" dirty="0"/>
                  <a:t>Step 2: Determine which distribution to use for the test statistic, and state the level of significance.</a:t>
                </a:r>
              </a:p>
              <a:p>
                <a:pPr>
                  <a:defRPr sz="2800"/>
                </a:pPr>
                <a:r>
                  <a:rPr sz="2800" dirty="0"/>
                  <a:t>We are looking to see whether the observed values of </a:t>
                </a:r>
                <a:r>
                  <a:rPr sz="2800" b="1" dirty="0"/>
                  <a:t>ATM</a:t>
                </a:r>
                <a:r>
                  <a:rPr sz="2800" dirty="0"/>
                  <a:t> usage match the expected values for </a:t>
                </a:r>
                <a:r>
                  <a:rPr sz="2800" b="1" dirty="0"/>
                  <a:t>ATM</a:t>
                </a:r>
                <a:r>
                  <a:rPr sz="2800" dirty="0"/>
                  <a:t> usage at the bank. The sample data are randomly selected and the calculations use frequency counts of the data for each of the different categories. We will verify in the next step that the expected frequency for each category is at least </a:t>
                </a:r>
                <a:r>
                  <a:rPr sz="2800" dirty="0">
                    <a:latin typeface="Cambria Math"/>
                  </a:rPr>
                  <a:t>5</a:t>
                </a:r>
                <a:r>
                  <a:rPr sz="2800" dirty="0"/>
                  <a:t>. Thus, the chi-square test for the goodness of fit is the appropriate choice for this scenario. The level of significance given in the problem is </a:t>
                </a:r>
                <a:r>
                  <a:rPr lang="el-GR" i="1" dirty="0">
                    <a:latin typeface="Calibri" panose="020F0502020204030204" pitchFamily="34" charset="0"/>
                    <a:ea typeface="Calibri" panose="020F0502020204030204" pitchFamily="34" charset="0"/>
                    <a:cs typeface="Calibri" panose="020F0502020204030204" pitchFamily="34" charset="0"/>
                  </a:rPr>
                  <a:t>α</a:t>
                </a:r>
                <a14:m>
                  <m:oMath xmlns:m="http://schemas.openxmlformats.org/officeDocument/2006/math">
                    <m:r>
                      <a:rPr>
                        <a:latin typeface="Cambria Math" panose="02040503050406030204" pitchFamily="18" charset="0"/>
                      </a:rPr>
                      <m:t>=0.10</m:t>
                    </m:r>
                  </m:oMath>
                </a14:m>
                <a:r>
                  <a:rPr sz="2800" dirty="0"/>
                  <a:t>.</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2086" r="-2296"/>
                </a:stretch>
              </a:blipFill>
            </p:spPr>
            <p:txBody>
              <a:bodyPr/>
              <a:lstStyle/>
              <a:p>
                <a:r>
                  <a:rPr lang="en-IN">
                    <a:noFill/>
                  </a:rPr>
                  <a:t> </a:t>
                </a:r>
              </a:p>
            </p:txBody>
          </p:sp>
        </mc:Fallback>
      </mc:AlternateContent>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10.6.1: Chi-Square Test for Goodness of Fit</a:t>
            </a:r>
            <a:r>
              <a:rPr lang="en-US" baseline="-25000" dirty="0"/>
              <a:t>6</a:t>
            </a:r>
            <a:endParaRPr dirty="0"/>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p:txBody>
              <a:bodyPr>
                <a:normAutofit/>
              </a:bodyPr>
              <a:lstStyle/>
              <a:p>
                <a:pPr>
                  <a:defRPr b="1"/>
                </a:pPr>
                <a:r>
                  <a:rPr sz="2600" dirty="0"/>
                  <a:t>Step 3: Gather data and calculate the necessary sample statistics.</a:t>
                </a:r>
              </a:p>
              <a:p>
                <a:pPr>
                  <a:defRPr sz="2800"/>
                </a:pPr>
                <a:r>
                  <a:rPr sz="2600" dirty="0"/>
                  <a:t>Before we begin to calculate the test statistic, let's calculate the expected value for each day of the week. Since we are assuming that the number of times the </a:t>
                </a:r>
                <a:r>
                  <a:rPr sz="2600" b="1" dirty="0"/>
                  <a:t>ATM</a:t>
                </a:r>
                <a:r>
                  <a:rPr sz="2600" dirty="0"/>
                  <a:t> is used does not vary for each day, then the probability will be the same for every day, so the expected number of customers for each day of the week is calculated as follows. Note that </a:t>
                </a:r>
                <a:br>
                  <a:rPr lang="en-US" sz="2600" dirty="0"/>
                </a:br>
                <a:r>
                  <a:rPr lang="en-US" sz="2600" i="1" dirty="0"/>
                  <a:t>n</a:t>
                </a:r>
                <a14:m>
                  <m:oMath xmlns:m="http://schemas.openxmlformats.org/officeDocument/2006/math">
                    <m:r>
                      <a:rPr sz="2600" smtClean="0">
                        <a:latin typeface="Cambria Math" panose="02040503050406030204" pitchFamily="18" charset="0"/>
                      </a:rPr>
                      <m:t>=</m:t>
                    </m:r>
                    <m:r>
                      <a:rPr sz="2600">
                        <a:latin typeface="Cambria Math" panose="02040503050406030204" pitchFamily="18" charset="0"/>
                      </a:rPr>
                      <m:t>38+33+41+25+22+38+45=242</m:t>
                    </m:r>
                  </m:oMath>
                </a14:m>
                <a:r>
                  <a:rPr sz="2600" dirty="0"/>
                  <a:t> (the total number of times the </a:t>
                </a:r>
                <a:r>
                  <a:rPr sz="2600" b="1" dirty="0"/>
                  <a:t>ATM</a:t>
                </a:r>
                <a:r>
                  <a:rPr sz="2600" dirty="0"/>
                  <a:t> was used).</a:t>
                </a:r>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333" t="-982" r="-1259"/>
                </a:stretch>
              </a:blipFill>
            </p:spPr>
            <p:txBody>
              <a:bodyPr/>
              <a:lstStyle/>
              <a:p>
                <a:r>
                  <a:rPr lang="en-IN">
                    <a:noFill/>
                  </a:rPr>
                  <a:t> </a:t>
                </a:r>
              </a:p>
            </p:txBody>
          </p:sp>
        </mc:Fallback>
      </mc:AlternateContent>
      <p:pic>
        <p:nvPicPr>
          <p:cNvPr id="6" name="Picture 5" descr="E  subscript i  equals n times p subscript i, which equals 242 times 1 divided by 7 close parentheses, which equals 242 divided by 7">
            <a:extLst>
              <a:ext uri="{FF2B5EF4-FFF2-40B4-BE49-F238E27FC236}">
                <a16:creationId xmlns:a16="http://schemas.microsoft.com/office/drawing/2014/main" id="{0464F22E-634A-1E9A-F804-60B0FAE365C3}"/>
              </a:ext>
            </a:extLst>
          </p:cNvPr>
          <p:cNvPicPr>
            <a:picLocks noChangeAspect="1"/>
          </p:cNvPicPr>
          <p:nvPr/>
        </p:nvPicPr>
        <p:blipFill>
          <a:blip r:embed="rId3"/>
          <a:stretch>
            <a:fillRect/>
          </a:stretch>
        </p:blipFill>
        <p:spPr>
          <a:xfrm>
            <a:off x="2895600" y="5181600"/>
            <a:ext cx="2952750" cy="781050"/>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10.6.1: Chi-Square Test for Goodness of Fit</a:t>
            </a:r>
            <a:r>
              <a:rPr lang="en-US" baseline="-25000" dirty="0"/>
              <a:t>7</a:t>
            </a:r>
            <a:endParaRPr dirty="0"/>
          </a:p>
        </p:txBody>
      </p:sp>
      <p:sp>
        <p:nvSpPr>
          <p:cNvPr id="3" name="Text Placeholder 2"/>
          <p:cNvSpPr>
            <a:spLocks noGrp="1"/>
          </p:cNvSpPr>
          <p:nvPr>
            <p:ph type="body" sz="quarter" idx="10"/>
          </p:nvPr>
        </p:nvSpPr>
        <p:spPr/>
        <p:txBody>
          <a:bodyPr>
            <a:normAutofit/>
          </a:bodyPr>
          <a:lstStyle/>
          <a:p>
            <a:pPr>
              <a:defRPr b="1"/>
            </a:pPr>
            <a:r>
              <a:rPr sz="2200" dirty="0"/>
              <a:t>Tables:</a:t>
            </a:r>
          </a:p>
          <a:p>
            <a:pPr>
              <a:defRPr sz="2800"/>
            </a:pPr>
            <a:r>
              <a:rPr sz="2200" dirty="0"/>
              <a:t>When using the</a:t>
            </a:r>
          </a:p>
        </p:txBody>
      </p:sp>
      <p:pic>
        <p:nvPicPr>
          <p:cNvPr id="8" name="Picture 7" descr="Chi squared">
            <a:extLst>
              <a:ext uri="{FF2B5EF4-FFF2-40B4-BE49-F238E27FC236}">
                <a16:creationId xmlns:a16="http://schemas.microsoft.com/office/drawing/2014/main" id="{9FBF1542-A9AC-C668-9B3E-6D9A6B072DCC}"/>
              </a:ext>
            </a:extLst>
          </p:cNvPr>
          <p:cNvPicPr>
            <a:picLocks noChangeAspect="1"/>
          </p:cNvPicPr>
          <p:nvPr/>
        </p:nvPicPr>
        <p:blipFill>
          <a:blip r:embed="rId2"/>
          <a:stretch>
            <a:fillRect/>
          </a:stretch>
        </p:blipFill>
        <p:spPr>
          <a:xfrm>
            <a:off x="2371725" y="1400810"/>
            <a:ext cx="333375" cy="428625"/>
          </a:xfrm>
          <a:prstGeom prst="rect">
            <a:avLst/>
          </a:prstGeom>
        </p:spPr>
      </p:pic>
      <p:sp>
        <p:nvSpPr>
          <p:cNvPr id="6" name="TextBox 5">
            <a:extLst>
              <a:ext uri="{FF2B5EF4-FFF2-40B4-BE49-F238E27FC236}">
                <a16:creationId xmlns:a16="http://schemas.microsoft.com/office/drawing/2014/main" id="{8670B250-31DB-0104-AB76-097AEA6F3C3F}"/>
              </a:ext>
            </a:extLst>
          </p:cNvPr>
          <p:cNvSpPr txBox="1"/>
          <p:nvPr/>
        </p:nvSpPr>
        <p:spPr>
          <a:xfrm>
            <a:off x="2667000" y="1439609"/>
            <a:ext cx="5562600" cy="430887"/>
          </a:xfrm>
          <a:prstGeom prst="rect">
            <a:avLst/>
          </a:prstGeom>
          <a:noFill/>
        </p:spPr>
        <p:txBody>
          <a:bodyPr wrap="square">
            <a:spAutoFit/>
          </a:bodyPr>
          <a:lstStyle/>
          <a:p>
            <a:r>
              <a:rPr lang="en-IN" sz="2200" dirty="0"/>
              <a:t>critical value tables to calculate the rejection</a:t>
            </a:r>
          </a:p>
        </p:txBody>
      </p:sp>
      <p:sp>
        <p:nvSpPr>
          <p:cNvPr id="9" name="TextBox 8">
            <a:extLst>
              <a:ext uri="{FF2B5EF4-FFF2-40B4-BE49-F238E27FC236}">
                <a16:creationId xmlns:a16="http://schemas.microsoft.com/office/drawing/2014/main" id="{0367ABF2-A23B-4A8B-F81A-D8B3BF119655}"/>
              </a:ext>
            </a:extLst>
          </p:cNvPr>
          <p:cNvSpPr txBox="1"/>
          <p:nvPr/>
        </p:nvSpPr>
        <p:spPr>
          <a:xfrm>
            <a:off x="457200" y="1861856"/>
            <a:ext cx="4572000" cy="430887"/>
          </a:xfrm>
          <a:prstGeom prst="rect">
            <a:avLst/>
          </a:prstGeom>
          <a:noFill/>
        </p:spPr>
        <p:txBody>
          <a:bodyPr wrap="square">
            <a:spAutoFit/>
          </a:bodyPr>
          <a:lstStyle/>
          <a:p>
            <a:r>
              <a:rPr lang="en-IN" sz="2200" dirty="0"/>
              <a:t>region, you will need to calculate the</a:t>
            </a:r>
          </a:p>
        </p:txBody>
      </p:sp>
      <p:pic>
        <p:nvPicPr>
          <p:cNvPr id="10" name="Picture 9" descr="Chi squared">
            <a:extLst>
              <a:ext uri="{FF2B5EF4-FFF2-40B4-BE49-F238E27FC236}">
                <a16:creationId xmlns:a16="http://schemas.microsoft.com/office/drawing/2014/main" id="{141DB2E9-663B-9E49-7DAB-7F9B9E47F6AF}"/>
              </a:ext>
            </a:extLst>
          </p:cNvPr>
          <p:cNvPicPr>
            <a:picLocks noChangeAspect="1"/>
          </p:cNvPicPr>
          <p:nvPr/>
        </p:nvPicPr>
        <p:blipFill>
          <a:blip r:embed="rId2"/>
          <a:stretch>
            <a:fillRect/>
          </a:stretch>
        </p:blipFill>
        <p:spPr>
          <a:xfrm>
            <a:off x="4757737" y="1813394"/>
            <a:ext cx="333375" cy="428625"/>
          </a:xfrm>
          <a:prstGeom prst="rect">
            <a:avLst/>
          </a:prstGeom>
        </p:spPr>
      </p:pic>
      <p:sp>
        <p:nvSpPr>
          <p:cNvPr id="5" name="TextBox 4">
            <a:extLst>
              <a:ext uri="{FF2B5EF4-FFF2-40B4-BE49-F238E27FC236}">
                <a16:creationId xmlns:a16="http://schemas.microsoft.com/office/drawing/2014/main" id="{C7C7B9DE-D50C-C71C-10BD-3A687BE6B871}"/>
              </a:ext>
            </a:extLst>
          </p:cNvPr>
          <p:cNvSpPr txBox="1"/>
          <p:nvPr/>
        </p:nvSpPr>
        <p:spPr>
          <a:xfrm>
            <a:off x="5033965" y="1859475"/>
            <a:ext cx="2971800" cy="430887"/>
          </a:xfrm>
          <a:prstGeom prst="rect">
            <a:avLst/>
          </a:prstGeom>
          <a:noFill/>
        </p:spPr>
        <p:txBody>
          <a:bodyPr wrap="square" rtlCol="0">
            <a:spAutoFit/>
          </a:bodyPr>
          <a:lstStyle/>
          <a:p>
            <a:r>
              <a:rPr kumimoji="0" lang="en-IN" sz="2200" b="0" i="0" u="none" strike="noStrike" kern="1200" cap="none" spc="0" normalizeH="0" baseline="0" noProof="0" dirty="0">
                <a:ln>
                  <a:noFill/>
                </a:ln>
                <a:solidFill>
                  <a:srgbClr val="366092"/>
                </a:solidFill>
                <a:effectLst/>
                <a:uLnTx/>
                <a:uFillTx/>
                <a:latin typeface="Calibri"/>
                <a:ea typeface="+mn-ea"/>
                <a:cs typeface="+mn-cs"/>
              </a:rPr>
              <a:t>test statistic as follows:</a:t>
            </a:r>
            <a:endParaRPr lang="en-IN" dirty="0"/>
          </a:p>
        </p:txBody>
      </p:sp>
      <p:pic>
        <p:nvPicPr>
          <p:cNvPr id="18" name="Picture 17" descr="Chi squared  equals the summation of open parentheses O subscript i minus E subscript i close parentheses squared, divided by E subscript i. Substituting values: Chi squared equals open parentheses 38 minus 242 divided by 7 close parentheses squared, divided by 242 divided by 7, plus open parentheses 33 minus 242 divided by 7 close parentheses squared, divided by 242 divided by 7, plus open parentheses 41 minus 242 divided by 7 close parentheses squared, divided by 242 divided by 7, plus open parentheses 25 minus 242 divided by 7 close parentheses squared, divided by 242 divided by 7, plus open parentheses 22 minus 242 divided by 7 close parentheses squared, divided by 242 divided by 7, plus open parentheses 38 minus 242 divided by 7 close parentheses squared, divided by 242 divided by 7, plus open parentheses 45 minus 242 divided by 7 close parentheses squared, divided by 242 divided by 7. Approximately equal to 12.314.">
            <a:extLst>
              <a:ext uri="{FF2B5EF4-FFF2-40B4-BE49-F238E27FC236}">
                <a16:creationId xmlns:a16="http://schemas.microsoft.com/office/drawing/2014/main" id="{C2EDBA4C-607F-386B-71D2-4ABF2C095A62}"/>
              </a:ext>
            </a:extLst>
          </p:cNvPr>
          <p:cNvPicPr>
            <a:picLocks noChangeAspect="1"/>
          </p:cNvPicPr>
          <p:nvPr/>
        </p:nvPicPr>
        <p:blipFill>
          <a:blip r:embed="rId3"/>
          <a:stretch>
            <a:fillRect/>
          </a:stretch>
        </p:blipFill>
        <p:spPr>
          <a:xfrm>
            <a:off x="1676400" y="2225252"/>
            <a:ext cx="6000750" cy="3733800"/>
          </a:xfrm>
          <a:prstGeom prst="rect">
            <a:avLst/>
          </a:prstGeom>
        </p:spPr>
      </p:pic>
    </p:spTree>
    <p:extLst>
      <p:ext uri="{BB962C8B-B14F-4D97-AF65-F5344CB8AC3E}">
        <p14:creationId xmlns:p14="http://schemas.microsoft.com/office/powerpoint/2010/main" val="14357751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10.6.1: Chi-Square Test for Goodness of Fit</a:t>
            </a:r>
            <a:r>
              <a:rPr lang="en-US" baseline="-25000" dirty="0"/>
              <a:t>8</a:t>
            </a:r>
            <a:endParaRPr dirty="0"/>
          </a:p>
        </p:txBody>
      </p:sp>
      <p:sp>
        <p:nvSpPr>
          <p:cNvPr id="3" name="Text Placeholder 2"/>
          <p:cNvSpPr>
            <a:spLocks noGrp="1"/>
          </p:cNvSpPr>
          <p:nvPr>
            <p:ph type="body" sz="quarter" idx="10"/>
          </p:nvPr>
        </p:nvSpPr>
        <p:spPr/>
        <p:txBody>
          <a:bodyPr>
            <a:normAutofit lnSpcReduction="10000"/>
          </a:bodyPr>
          <a:lstStyle/>
          <a:p>
            <a:pPr>
              <a:defRPr b="1"/>
            </a:pPr>
            <a:r>
              <a:rPr sz="2800" dirty="0"/>
              <a:t>Microsoft Excel:</a:t>
            </a:r>
          </a:p>
          <a:p>
            <a:pPr>
              <a:defRPr sz="2800"/>
            </a:pPr>
            <a:r>
              <a:rPr sz="2800" dirty="0"/>
              <a:t>There are many available ways to use technology to perform this type of test. We will use Microsoft Excel for this example and a TI-83/84 Plus calculator for the next example. Additional methods can be found by going to the companion website at stat.hawkeslearning.com and navigating to Technology Instructions. Microsoft Excel calculates the </a:t>
            </a:r>
            <a:r>
              <a:rPr lang="en-US" sz="2800" i="1" dirty="0"/>
              <a:t>p</a:t>
            </a:r>
            <a:r>
              <a:rPr sz="2800" dirty="0"/>
              <a:t>-value needed to draw the conclusion directly from a list of the observed frequencies and the expected frequencies without reporting the test statistic. Therefore, we will discuss the details of this method in the next step.</a:t>
            </a:r>
          </a:p>
        </p:txBody>
      </p:sp>
    </p:spTree>
    <p:extLst>
      <p:ext uri="{BB962C8B-B14F-4D97-AF65-F5344CB8AC3E}">
        <p14:creationId xmlns:p14="http://schemas.microsoft.com/office/powerpoint/2010/main" val="24447813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10.6.1: Chi-Square Test for Goodness of Fit</a:t>
            </a:r>
            <a:r>
              <a:rPr lang="en-US" baseline="-25000" dirty="0"/>
              <a:t>9</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b="1"/>
                </a:pPr>
                <a:r>
                  <a:rPr sz="2800" dirty="0"/>
                  <a:t>Step 4: Draw a conclusion and interpret the decision.</a:t>
                </a:r>
              </a:p>
              <a:p>
                <a:pPr>
                  <a:defRPr b="1"/>
                </a:pPr>
                <a:r>
                  <a:rPr sz="2800" dirty="0"/>
                  <a:t>Method 1: Rejection Regions</a:t>
                </a:r>
              </a:p>
              <a:p>
                <a:pPr>
                  <a:defRPr sz="2800"/>
                </a:pPr>
                <a:r>
                  <a:rPr sz="2800" dirty="0"/>
                  <a:t>The number of degrees of freedom for the chi-square distribution for this test is </a:t>
                </a:r>
                <a:r>
                  <a:rPr lang="en-US" sz="2800" i="1" dirty="0"/>
                  <a:t>df </a:t>
                </a:r>
                <a14:m>
                  <m:oMath xmlns:m="http://schemas.openxmlformats.org/officeDocument/2006/math">
                    <m:r>
                      <a:rPr>
                        <a:latin typeface="Cambria Math" panose="02040503050406030204" pitchFamily="18" charset="0"/>
                      </a:rPr>
                      <m:t>=7−1=6</m:t>
                    </m:r>
                  </m:oMath>
                </a14:m>
                <a:r>
                  <a:rPr sz="2800" dirty="0"/>
                  <a:t>, and </a:t>
                </a:r>
                <a:br>
                  <a:rPr lang="en-US" sz="2800" dirty="0"/>
                </a:br>
                <a:r>
                  <a:rPr lang="el-GR" i="1" dirty="0">
                    <a:latin typeface="Calibri" panose="020F0502020204030204" pitchFamily="34" charset="0"/>
                    <a:ea typeface="Calibri" panose="020F0502020204030204" pitchFamily="34" charset="0"/>
                    <a:cs typeface="Calibri" panose="020F0502020204030204" pitchFamily="34" charset="0"/>
                  </a:rPr>
                  <a:t>α</a:t>
                </a:r>
                <a:r>
                  <a:rPr lang="en-US" i="1" dirty="0">
                    <a:latin typeface="Calibri" panose="020F0502020204030204" pitchFamily="34" charset="0"/>
                    <a:ea typeface="Calibri" panose="020F0502020204030204" pitchFamily="34" charset="0"/>
                    <a:cs typeface="Calibri" panose="020F0502020204030204" pitchFamily="34" charset="0"/>
                  </a:rPr>
                  <a:t> </a:t>
                </a:r>
                <a14:m>
                  <m:oMath xmlns:m="http://schemas.openxmlformats.org/officeDocument/2006/math">
                    <m:r>
                      <a:rPr>
                        <a:latin typeface="Cambria Math" panose="02040503050406030204" pitchFamily="18" charset="0"/>
                      </a:rPr>
                      <m:t>=0.10</m:t>
                    </m:r>
                  </m:oMath>
                </a14:m>
                <a:r>
                  <a:rPr sz="2800" dirty="0"/>
                  <a:t>. Using the table, we find that the critical value is</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2222"/>
                </a:stretch>
              </a:blipFill>
            </p:spPr>
            <p:txBody>
              <a:bodyPr/>
              <a:lstStyle/>
              <a:p>
                <a:r>
                  <a:rPr lang="en-IN">
                    <a:noFill/>
                  </a:rPr>
                  <a:t> </a:t>
                </a:r>
              </a:p>
            </p:txBody>
          </p:sp>
        </mc:Fallback>
      </mc:AlternateContent>
      <p:pic>
        <p:nvPicPr>
          <p:cNvPr id="7" name="Picture 6" descr="Chi squared sub 0.100 equals 10.645.">
            <a:extLst>
              <a:ext uri="{FF2B5EF4-FFF2-40B4-BE49-F238E27FC236}">
                <a16:creationId xmlns:a16="http://schemas.microsoft.com/office/drawing/2014/main" id="{99E1F315-5FBD-C751-A9DF-04470AAA5EF4}"/>
              </a:ext>
            </a:extLst>
          </p:cNvPr>
          <p:cNvPicPr>
            <a:picLocks noChangeAspect="1"/>
          </p:cNvPicPr>
          <p:nvPr/>
        </p:nvPicPr>
        <p:blipFill>
          <a:blip r:embed="rId3"/>
          <a:stretch>
            <a:fillRect/>
          </a:stretch>
        </p:blipFill>
        <p:spPr>
          <a:xfrm>
            <a:off x="838200" y="3352800"/>
            <a:ext cx="1943100" cy="457200"/>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10.6.1: Chi-Square Test for Goodness of Fit</a:t>
            </a:r>
            <a:r>
              <a:rPr lang="en-US" baseline="-25000" dirty="0"/>
              <a:t>10</a:t>
            </a:r>
            <a:endParaRPr dirty="0"/>
          </a:p>
        </p:txBody>
      </p:sp>
      <p:pic>
        <p:nvPicPr>
          <p:cNvPr id="5" name="Content Placeholder 4" descr="A chi-square distribution graph with the number of degrees of freedom,  6 is shown. The graph is skewed to the right along the horizontal axis labeled chi-square. The graph is divided into two regions by  Chi squared subscript 0.10 equals 10.645 . The region to the left is shaded and labeled Fail to Reject  Null hypotheses. The region to the right is differently shaded and labeled Reject  Null Hypotheses and  alpha equals 0.10. The value  12.314 is labeled in the right region.&#10;">
            <a:extLst>
              <a:ext uri="{FF2B5EF4-FFF2-40B4-BE49-F238E27FC236}">
                <a16:creationId xmlns:a16="http://schemas.microsoft.com/office/drawing/2014/main" id="{340E0D4D-0625-4488-B2C0-0D3AA213908C}"/>
              </a:ext>
            </a:extLst>
          </p:cNvPr>
          <p:cNvPicPr>
            <a:picLocks noGrp="1" noChangeAspect="1"/>
          </p:cNvPicPr>
          <p:nvPr>
            <p:ph sz="quarter" idx="11"/>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981200" y="1157370"/>
            <a:ext cx="4953000" cy="3524250"/>
          </a:xfrm>
        </p:spPr>
      </p:pic>
      <p:sp>
        <p:nvSpPr>
          <p:cNvPr id="3" name="TextBox 2">
            <a:extLst>
              <a:ext uri="{FF2B5EF4-FFF2-40B4-BE49-F238E27FC236}">
                <a16:creationId xmlns:a16="http://schemas.microsoft.com/office/drawing/2014/main" id="{BB65A3A8-BEDF-4DC4-9DCF-B8541443416F}"/>
              </a:ext>
            </a:extLst>
          </p:cNvPr>
          <p:cNvSpPr txBox="1"/>
          <p:nvPr/>
        </p:nvSpPr>
        <p:spPr>
          <a:xfrm>
            <a:off x="460695" y="4648200"/>
            <a:ext cx="8229600" cy="461665"/>
          </a:xfrm>
          <a:prstGeom prst="rect">
            <a:avLst/>
          </a:prstGeom>
          <a:noFill/>
        </p:spPr>
        <p:txBody>
          <a:bodyPr wrap="square" rtlCol="0" anchor="b">
            <a:spAutoFit/>
          </a:bodyPr>
          <a:lstStyle/>
          <a:p>
            <a:r>
              <a:rPr lang="en-US" sz="2400" dirty="0"/>
              <a:t>Comparing the test statistic to the critical value, we have</a:t>
            </a:r>
            <a:endParaRPr lang="en-US" dirty="0"/>
          </a:p>
        </p:txBody>
      </p:sp>
      <p:pic>
        <p:nvPicPr>
          <p:cNvPr id="9" name="Picture 8" descr="12.314 greater than 10.645 so Chi squared greater than Chi squared sub 0.100,">
            <a:extLst>
              <a:ext uri="{FF2B5EF4-FFF2-40B4-BE49-F238E27FC236}">
                <a16:creationId xmlns:a16="http://schemas.microsoft.com/office/drawing/2014/main" id="{EA52488E-82B4-BE2F-4FCC-34C2D2E632CF}"/>
              </a:ext>
            </a:extLst>
          </p:cNvPr>
          <p:cNvPicPr>
            <a:picLocks noChangeAspect="1"/>
          </p:cNvPicPr>
          <p:nvPr/>
        </p:nvPicPr>
        <p:blipFill>
          <a:blip r:embed="rId4"/>
          <a:stretch>
            <a:fillRect/>
          </a:stretch>
        </p:blipFill>
        <p:spPr>
          <a:xfrm>
            <a:off x="2362200" y="5109865"/>
            <a:ext cx="3886200" cy="457200"/>
          </a:xfrm>
          <a:prstGeom prst="rect">
            <a:avLst/>
          </a:prstGeom>
        </p:spPr>
      </p:pic>
      <p:sp>
        <p:nvSpPr>
          <p:cNvPr id="7" name="TextBox 6">
            <a:extLst>
              <a:ext uri="{FF2B5EF4-FFF2-40B4-BE49-F238E27FC236}">
                <a16:creationId xmlns:a16="http://schemas.microsoft.com/office/drawing/2014/main" id="{9BD77521-DF0C-5457-E643-5FE28A00FEED}"/>
              </a:ext>
            </a:extLst>
          </p:cNvPr>
          <p:cNvSpPr txBox="1"/>
          <p:nvPr/>
        </p:nvSpPr>
        <p:spPr>
          <a:xfrm>
            <a:off x="381000" y="5540883"/>
            <a:ext cx="8229600" cy="461665"/>
          </a:xfrm>
          <a:prstGeom prst="rect">
            <a:avLst/>
          </a:prstGeom>
          <a:noFill/>
        </p:spPr>
        <p:txBody>
          <a:bodyPr wrap="square">
            <a:spAutoFit/>
          </a:bodyPr>
          <a:lstStyle/>
          <a:p>
            <a:r>
              <a:rPr lang="ar-AE" sz="2400" dirty="0"/>
              <a:t> </a:t>
            </a:r>
            <a:r>
              <a:rPr lang="en-US" sz="2400" dirty="0"/>
              <a:t>and thus we reject the null hypothesis.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10.6.1: Chi-Square Test for Goodness of Fit</a:t>
            </a:r>
            <a:r>
              <a:rPr lang="en-US" baseline="-25000" dirty="0"/>
              <a:t>11</a:t>
            </a:r>
            <a:endParaRPr dirty="0"/>
          </a:p>
        </p:txBody>
      </p:sp>
      <p:sp>
        <p:nvSpPr>
          <p:cNvPr id="3" name="Text Placeholder 2"/>
          <p:cNvSpPr>
            <a:spLocks noGrp="1"/>
          </p:cNvSpPr>
          <p:nvPr>
            <p:ph type="body" sz="quarter" idx="10"/>
          </p:nvPr>
        </p:nvSpPr>
        <p:spPr/>
        <p:txBody>
          <a:bodyPr>
            <a:normAutofit/>
          </a:bodyPr>
          <a:lstStyle/>
          <a:p>
            <a:pPr>
              <a:defRPr sz="2800" b="1"/>
            </a:pPr>
            <a:r>
              <a:rPr sz="2800" dirty="0"/>
              <a:t>Method 2: </a:t>
            </a:r>
            <a:r>
              <a:rPr lang="en-US" sz="2800" i="1" dirty="0"/>
              <a:t>p</a:t>
            </a:r>
            <a:r>
              <a:rPr sz="2800" dirty="0"/>
              <a:t>-values</a:t>
            </a:r>
          </a:p>
          <a:p>
            <a:pPr>
              <a:defRPr sz="2800"/>
            </a:pPr>
            <a:r>
              <a:rPr sz="2800" dirty="0"/>
              <a:t>We will use Microsoft Excel in this example to find the </a:t>
            </a:r>
            <a:r>
              <a:rPr lang="en-US" sz="2800" i="1" dirty="0"/>
              <a:t>p</a:t>
            </a:r>
            <a:r>
              <a:rPr sz="2800" dirty="0"/>
              <a:t>-value. To use Excel, you need to enter the observed frequencies and the expected frequencies for each outcome in an array. For this example, let's enter the observed frequencies in cells </a:t>
            </a:r>
            <a:r>
              <a:rPr sz="2800" b="1" dirty="0"/>
              <a:t>B1</a:t>
            </a:r>
            <a:r>
              <a:rPr sz="2800" dirty="0"/>
              <a:t> through </a:t>
            </a:r>
            <a:r>
              <a:rPr sz="2800" b="1" dirty="0"/>
              <a:t>B7</a:t>
            </a:r>
            <a:r>
              <a:rPr sz="2800" dirty="0"/>
              <a:t>, which is the array </a:t>
            </a:r>
            <a:r>
              <a:rPr sz="2800" b="1" dirty="0"/>
              <a:t>B1:B7</a:t>
            </a:r>
            <a:r>
              <a:rPr sz="2800" dirty="0"/>
              <a:t>. The expected frequency is the same for each outcome,</a:t>
            </a:r>
          </a:p>
        </p:txBody>
      </p:sp>
      <p:pic>
        <p:nvPicPr>
          <p:cNvPr id="7" name="Picture 6" descr="242 divided by 7,">
            <a:extLst>
              <a:ext uri="{FF2B5EF4-FFF2-40B4-BE49-F238E27FC236}">
                <a16:creationId xmlns:a16="http://schemas.microsoft.com/office/drawing/2014/main" id="{A14DF23D-FE7D-54E4-5F7C-06E6833517E4}"/>
              </a:ext>
            </a:extLst>
          </p:cNvPr>
          <p:cNvPicPr>
            <a:picLocks noChangeAspect="1"/>
          </p:cNvPicPr>
          <p:nvPr/>
        </p:nvPicPr>
        <p:blipFill>
          <a:blip r:embed="rId2"/>
          <a:stretch>
            <a:fillRect/>
          </a:stretch>
        </p:blipFill>
        <p:spPr>
          <a:xfrm>
            <a:off x="3200400" y="4038600"/>
            <a:ext cx="676275" cy="781050"/>
          </a:xfrm>
          <a:prstGeom prst="rect">
            <a:avLst/>
          </a:prstGeom>
        </p:spPr>
      </p:pic>
      <p:sp>
        <p:nvSpPr>
          <p:cNvPr id="5" name="TextBox 4">
            <a:extLst>
              <a:ext uri="{FF2B5EF4-FFF2-40B4-BE49-F238E27FC236}">
                <a16:creationId xmlns:a16="http://schemas.microsoft.com/office/drawing/2014/main" id="{C2F55D97-DAA9-9A31-914D-3B8E57382E19}"/>
              </a:ext>
            </a:extLst>
          </p:cNvPr>
          <p:cNvSpPr txBox="1"/>
          <p:nvPr/>
        </p:nvSpPr>
        <p:spPr>
          <a:xfrm>
            <a:off x="457200" y="4648200"/>
            <a:ext cx="8229600" cy="954107"/>
          </a:xfrm>
          <a:prstGeom prst="rect">
            <a:avLst/>
          </a:prstGeom>
          <a:noFill/>
        </p:spPr>
        <p:txBody>
          <a:bodyPr wrap="square">
            <a:spAutoFit/>
          </a:bodyPr>
          <a:lstStyle/>
          <a:p>
            <a:r>
              <a:rPr lang="en-IN" sz="2800" dirty="0"/>
              <a:t>however we must enter this value into an array for each outcome. </a:t>
            </a:r>
          </a:p>
        </p:txBody>
      </p:sp>
    </p:spTree>
    <p:extLst>
      <p:ext uri="{BB962C8B-B14F-4D97-AF65-F5344CB8AC3E}">
        <p14:creationId xmlns:p14="http://schemas.microsoft.com/office/powerpoint/2010/main" val="6170577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Definition</a:t>
            </a:r>
            <a:endParaRPr dirty="0"/>
          </a:p>
        </p:txBody>
      </p:sp>
      <p:sp>
        <p:nvSpPr>
          <p:cNvPr id="3" name="Text Placeholder 2"/>
          <p:cNvSpPr>
            <a:spLocks noGrp="1"/>
          </p:cNvSpPr>
          <p:nvPr>
            <p:ph type="body" sz="quarter" idx="10"/>
          </p:nvPr>
        </p:nvSpPr>
        <p:spPr>
          <a:xfrm>
            <a:off x="457200" y="1082078"/>
            <a:ext cx="8229600" cy="2651722"/>
          </a:xfrm>
        </p:spPr>
        <p:txBody>
          <a:bodyPr>
            <a:noAutofit/>
          </a:bodyPr>
          <a:lstStyle/>
          <a:p>
            <a:r>
              <a:rPr dirty="0"/>
              <a:t>A </a:t>
            </a:r>
            <a:r>
              <a:rPr b="1" dirty="0"/>
              <a:t>multinomial experiment</a:t>
            </a:r>
            <a:r>
              <a:rPr dirty="0"/>
              <a:t> is a probability experiment consisting of a fixed number of identical independent trials. The outcome of each trial can be classified into exactly one of several different categories where the probabilities of each category remain constant for each trial.</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AC101A-7ACD-2614-31EC-F4177C9EAF8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B5655FE-F787-0CA2-DE53-87AB32A38392}"/>
              </a:ext>
            </a:extLst>
          </p:cNvPr>
          <p:cNvSpPr>
            <a:spLocks noGrp="1"/>
          </p:cNvSpPr>
          <p:nvPr>
            <p:ph type="title"/>
          </p:nvPr>
        </p:nvSpPr>
        <p:spPr/>
        <p:txBody>
          <a:bodyPr>
            <a:normAutofit/>
          </a:bodyPr>
          <a:lstStyle/>
          <a:p>
            <a:pPr>
              <a:defRPr sz="3200"/>
            </a:pPr>
            <a:r>
              <a:rPr dirty="0"/>
              <a:t>Example 10.6.1: Chi-Square Test for Goodness of Fit</a:t>
            </a:r>
            <a:r>
              <a:rPr lang="en-US" baseline="-25000" dirty="0"/>
              <a:t>12</a:t>
            </a:r>
            <a:endParaRPr dirty="0"/>
          </a:p>
        </p:txBody>
      </p:sp>
      <mc:AlternateContent xmlns:mc="http://schemas.openxmlformats.org/markup-compatibility/2006" xmlns:a14="http://schemas.microsoft.com/office/drawing/2010/main">
        <mc:Choice Requires="a14">
          <p:sp>
            <p:nvSpPr>
              <p:cNvPr id="3" name="Text Placeholder 2">
                <a:extLst>
                  <a:ext uri="{FF2B5EF4-FFF2-40B4-BE49-F238E27FC236}">
                    <a16:creationId xmlns:a16="http://schemas.microsoft.com/office/drawing/2014/main" id="{0F56FDF0-356E-4DF8-15E8-26C120931E68}"/>
                  </a:ext>
                </a:extLst>
              </p:cNvPr>
              <p:cNvSpPr>
                <a:spLocks noGrp="1"/>
              </p:cNvSpPr>
              <p:nvPr>
                <p:ph type="body" sz="quarter" idx="10"/>
              </p:nvPr>
            </p:nvSpPr>
            <p:spPr/>
            <p:txBody>
              <a:bodyPr>
                <a:normAutofit/>
              </a:bodyPr>
              <a:lstStyle/>
              <a:p>
                <a:pPr>
                  <a:defRPr sz="2800"/>
                </a:pPr>
                <a:r>
                  <a:rPr lang="en-IN" dirty="0"/>
                  <a:t>To enter this expected frequency for each outcome, you must type </a:t>
                </a:r>
                <a:r>
                  <a:rPr lang="en-IN" b="1" dirty="0"/>
                  <a:t>=242/7</a:t>
                </a:r>
                <a:r>
                  <a:rPr lang="en-IN" dirty="0"/>
                  <a:t> into each of the cells </a:t>
                </a:r>
                <a:r>
                  <a:rPr lang="en-IN" b="1" dirty="0"/>
                  <a:t>C1</a:t>
                </a:r>
                <a:r>
                  <a:rPr lang="en-IN" dirty="0"/>
                  <a:t> through </a:t>
                </a:r>
                <a:r>
                  <a:rPr lang="en-IN" b="1" dirty="0"/>
                  <a:t>C7</a:t>
                </a:r>
                <a:r>
                  <a:rPr lang="en-IN" dirty="0"/>
                  <a:t>, which is the array </a:t>
                </a:r>
                <a:r>
                  <a:rPr lang="en-IN" b="1" dirty="0"/>
                  <a:t>C1:C7</a:t>
                </a:r>
                <a:r>
                  <a:rPr lang="en-IN" dirty="0"/>
                  <a:t>. </a:t>
                </a:r>
                <a:r>
                  <a:rPr sz="2800" dirty="0"/>
                  <a:t>The formula for this test is </a:t>
                </a:r>
                <a:r>
                  <a:rPr sz="2800" b="1" dirty="0"/>
                  <a:t>=CHITEST(observed array, expected array)</a:t>
                </a:r>
                <a:r>
                  <a:rPr sz="2800" dirty="0"/>
                  <a:t>. In an empty cell, enter </a:t>
                </a:r>
                <a:r>
                  <a:rPr sz="2800" b="1" dirty="0"/>
                  <a:t>=CHITEST(B1:B7, C1:C7)</a:t>
                </a:r>
                <a:r>
                  <a:rPr sz="2800" dirty="0"/>
                  <a:t>. The output is the </a:t>
                </a:r>
                <a:r>
                  <a:rPr lang="en-US" sz="2800" i="1" dirty="0"/>
                  <a:t>p</a:t>
                </a:r>
                <a:r>
                  <a:rPr sz="2800" dirty="0"/>
                  <a:t>-value for this test. Thus, </a:t>
                </a:r>
                <a:r>
                  <a:rPr lang="en-US" sz="2800" i="1" dirty="0"/>
                  <a:t>p</a:t>
                </a:r>
                <a:r>
                  <a:rPr lang="en-US" sz="2800" dirty="0"/>
                  <a:t>-value</a:t>
                </a:r>
                <a14:m>
                  <m:oMath xmlns:m="http://schemas.openxmlformats.org/officeDocument/2006/math">
                    <m:r>
                      <a:rPr>
                        <a:latin typeface="Cambria Math" panose="02040503050406030204" pitchFamily="18" charset="0"/>
                      </a:rPr>
                      <m:t>=0.0553</m:t>
                    </m:r>
                  </m:oMath>
                </a14:m>
                <a:r>
                  <a:rPr sz="2800" dirty="0"/>
                  <a:t>. Since </a:t>
                </a:r>
                <a:r>
                  <a:rPr lang="en-US" sz="2800" i="1" dirty="0"/>
                  <a:t>p</a:t>
                </a:r>
                <a:r>
                  <a:rPr lang="en-US" sz="2800" dirty="0"/>
                  <a:t>-value</a:t>
                </a:r>
                <a14:m>
                  <m:oMath xmlns:m="http://schemas.openxmlformats.org/officeDocument/2006/math">
                    <m:r>
                      <a:rPr>
                        <a:latin typeface="Cambria Math" panose="02040503050406030204" pitchFamily="18" charset="0"/>
                      </a:rPr>
                      <m:t>&lt;0.10</m:t>
                    </m:r>
                  </m:oMath>
                </a14:m>
                <a:r>
                  <a:rPr sz="2800" dirty="0"/>
                  <a:t>, in other words, </a:t>
                </a:r>
                <a:r>
                  <a:rPr lang="en-US" sz="2800" i="1" dirty="0"/>
                  <a:t>p</a:t>
                </a:r>
                <a:r>
                  <a:rPr lang="en-US" sz="2800" dirty="0"/>
                  <a:t>-value</a:t>
                </a:r>
                <a14:m>
                  <m:oMath xmlns:m="http://schemas.openxmlformats.org/officeDocument/2006/math">
                    <m:r>
                      <a:rPr>
                        <a:latin typeface="Cambria Math" panose="02040503050406030204" pitchFamily="18" charset="0"/>
                      </a:rPr>
                      <m:t>≈</m:t>
                    </m:r>
                  </m:oMath>
                </a14:m>
                <a:r>
                  <a:rPr lang="el-GR" i="1" dirty="0">
                    <a:latin typeface="Calibri" panose="020F0502020204030204" pitchFamily="34" charset="0"/>
                    <a:ea typeface="Calibri" panose="020F0502020204030204" pitchFamily="34" charset="0"/>
                    <a:cs typeface="Calibri" panose="020F0502020204030204" pitchFamily="34" charset="0"/>
                  </a:rPr>
                  <a:t>α</a:t>
                </a:r>
                <a:r>
                  <a:rPr sz="2800" dirty="0"/>
                  <a:t>, we reject the null hypothesis.</a:t>
                </a:r>
              </a:p>
            </p:txBody>
          </p:sp>
        </mc:Choice>
        <mc:Fallback xmlns="">
          <p:sp>
            <p:nvSpPr>
              <p:cNvPr id="3" name="Text Placeholder 2">
                <a:extLst>
                  <a:ext uri="{FF2B5EF4-FFF2-40B4-BE49-F238E27FC236}">
                    <a16:creationId xmlns:a16="http://schemas.microsoft.com/office/drawing/2014/main" id="{0F56FDF0-356E-4DF8-15E8-26C120931E68}"/>
                  </a:ext>
                </a:extLst>
              </p:cNvPr>
              <p:cNvSpPr>
                <a:spLocks noGrp="1" noRot="1" noChangeAspect="1" noMove="1" noResize="1" noEditPoints="1" noAdjustHandles="1" noChangeArrowheads="1" noChangeShapeType="1" noTextEdit="1"/>
              </p:cNvSpPr>
              <p:nvPr>
                <p:ph type="body" sz="quarter" idx="10"/>
              </p:nvPr>
            </p:nvSpPr>
            <p:spPr>
              <a:blipFill>
                <a:blip r:embed="rId2"/>
                <a:stretch>
                  <a:fillRect l="-1481" t="-1227" r="-2296"/>
                </a:stretch>
              </a:blipFill>
            </p:spPr>
            <p:txBody>
              <a:bodyPr/>
              <a:lstStyle/>
              <a:p>
                <a:r>
                  <a:rPr lang="en-IN">
                    <a:noFill/>
                  </a:rPr>
                  <a:t> </a:t>
                </a:r>
              </a:p>
            </p:txBody>
          </p:sp>
        </mc:Fallback>
      </mc:AlternateContent>
    </p:spTree>
    <p:extLst>
      <p:ext uri="{BB962C8B-B14F-4D97-AF65-F5344CB8AC3E}">
        <p14:creationId xmlns:p14="http://schemas.microsoft.com/office/powerpoint/2010/main" val="50982560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10.6.1: Chi-Square Test for Goodness of Fit</a:t>
            </a:r>
            <a:r>
              <a:rPr lang="en-US" baseline="-25000" dirty="0"/>
              <a:t>13</a:t>
            </a:r>
            <a:endParaRPr dirty="0"/>
          </a:p>
        </p:txBody>
      </p:sp>
      <p:pic>
        <p:nvPicPr>
          <p:cNvPr id="5" name="Content Placeholder 4" descr="A screenshot of Microsoft Excel shows the calculation of a chi-test. In the formula box is written &quot;=CHITEST(B1:B7,C1:C7)&quot;. The values are displayed in cells B1 through B7 and C1 through C7. The values of the B column are &quot;38, 33, 41, 25, 22, 38, and 45&quot;. The values of the C column are all &quot;34.571429&quot;. The resulting p-value is displayed in cell C9 as &quot;0.055318&quot;.">
            <a:extLst>
              <a:ext uri="{FF2B5EF4-FFF2-40B4-BE49-F238E27FC236}">
                <a16:creationId xmlns:a16="http://schemas.microsoft.com/office/drawing/2014/main" id="{03DA5E9B-AA45-4F27-8212-F9EE9D0FA37C}"/>
              </a:ext>
            </a:extLst>
          </p:cNvPr>
          <p:cNvPicPr>
            <a:picLocks noGrp="1" noChangeAspect="1"/>
          </p:cNvPicPr>
          <p:nvPr>
            <p:ph sz="quarter" idx="11"/>
          </p:nvPr>
        </p:nvPicPr>
        <p:blipFill>
          <a:blip r:embed="rId2" cstate="print">
            <a:extLst>
              <a:ext uri="{28A0092B-C50C-407E-A947-70E740481C1C}">
                <a14:useLocalDpi xmlns:a14="http://schemas.microsoft.com/office/drawing/2010/main" val="0"/>
              </a:ext>
            </a:extLst>
          </a:blip>
          <a:stretch>
            <a:fillRect/>
          </a:stretch>
        </p:blipFill>
        <p:spPr>
          <a:xfrm>
            <a:off x="2614339" y="2040527"/>
            <a:ext cx="3915321" cy="2934109"/>
          </a:xfr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10.6.1: Chi-Square Test for Goodness of Fi</a:t>
            </a:r>
            <a:r>
              <a:rPr lang="en-IN" dirty="0"/>
              <a:t>t</a:t>
            </a:r>
            <a:r>
              <a:rPr lang="en-US" baseline="-25000" dirty="0"/>
              <a:t>14</a:t>
            </a:r>
            <a:endParaRPr dirty="0"/>
          </a:p>
        </p:txBody>
      </p:sp>
      <p:sp>
        <p:nvSpPr>
          <p:cNvPr id="3" name="Text Placeholder 2"/>
          <p:cNvSpPr>
            <a:spLocks noGrp="1"/>
          </p:cNvSpPr>
          <p:nvPr>
            <p:ph type="body" sz="quarter" idx="10"/>
          </p:nvPr>
        </p:nvSpPr>
        <p:spPr/>
        <p:txBody>
          <a:bodyPr>
            <a:normAutofit/>
          </a:bodyPr>
          <a:lstStyle/>
          <a:p>
            <a:r>
              <a:rPr sz="2800" i="1" dirty="0"/>
              <a:t>Interpretation</a:t>
            </a:r>
            <a:r>
              <a:rPr sz="2800" dirty="0"/>
              <a:t>: At the </a:t>
            </a:r>
            <a:r>
              <a:rPr sz="2800" dirty="0">
                <a:latin typeface="Cambria Math"/>
              </a:rPr>
              <a:t>0.10</a:t>
            </a:r>
            <a:r>
              <a:rPr sz="2800" dirty="0"/>
              <a:t> level of significance, there is sufficient evidence to support the customer's claim that the </a:t>
            </a:r>
            <a:r>
              <a:rPr sz="2800" b="1" dirty="0"/>
              <a:t>ATM</a:t>
            </a:r>
            <a:r>
              <a:rPr sz="2800" dirty="0"/>
              <a:t> is used significantly more on certain days of the week. Note, however, that the test does not tell us which days of the week it is used more. We might be able to guess which days from the data; however, the test gives no indication of which day the </a:t>
            </a:r>
            <a:r>
              <a:rPr sz="2800" b="1" dirty="0"/>
              <a:t>ATM</a:t>
            </a:r>
            <a:r>
              <a:rPr sz="2800" dirty="0"/>
              <a:t> is used more than any other.</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Technology</a:t>
            </a:r>
            <a:r>
              <a:rPr lang="en-US" baseline="-25000" dirty="0"/>
              <a:t>1</a:t>
            </a:r>
            <a:endParaRPr baseline="-25000" dirty="0"/>
          </a:p>
        </p:txBody>
      </p:sp>
      <p:sp>
        <p:nvSpPr>
          <p:cNvPr id="3" name="Text Placeholder 2"/>
          <p:cNvSpPr>
            <a:spLocks noGrp="1"/>
          </p:cNvSpPr>
          <p:nvPr>
            <p:ph type="body" sz="quarter" idx="10"/>
          </p:nvPr>
        </p:nvSpPr>
        <p:spPr>
          <a:xfrm>
            <a:off x="457200" y="1082078"/>
            <a:ext cx="8229600" cy="2270722"/>
          </a:xfrm>
        </p:spPr>
        <p:txBody>
          <a:bodyPr>
            <a:normAutofit/>
          </a:bodyPr>
          <a:lstStyle/>
          <a:p>
            <a:r>
              <a:rPr sz="2800" dirty="0"/>
              <a:t>For instructions on how to perform a chi-square goodness of fit test please visit stat.hawkeslearning.com and navigate to </a:t>
            </a:r>
            <a:r>
              <a:rPr sz="2800" b="1" dirty="0"/>
              <a:t>Technology Instructions </a:t>
            </a:r>
            <a:r>
              <a:rPr lang="en-US" b="1" dirty="0"/>
              <a:t>→</a:t>
            </a:r>
            <a:r>
              <a:rPr sz="2800" b="1" dirty="0"/>
              <a:t> Chi-Square Distribution </a:t>
            </a:r>
            <a:r>
              <a:rPr lang="en-US" b="1" dirty="0"/>
              <a:t>→</a:t>
            </a:r>
            <a:r>
              <a:rPr sz="2800" b="1" dirty="0"/>
              <a:t> Test for Goodness of Fit</a:t>
            </a:r>
            <a:r>
              <a:rPr sz="2800" dirty="0"/>
              <a:t>.</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10.6.2: Chi-Square Test for Goodness of Fit</a:t>
            </a:r>
            <a:r>
              <a:rPr lang="en-US" baseline="-25000" dirty="0"/>
              <a:t>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2800" dirty="0"/>
                  <a:t>In one region of the country, the participation rates for the most popular youth sports have historically been </a:t>
                </a:r>
                <a14:m>
                  <m:oMath xmlns:m="http://schemas.openxmlformats.org/officeDocument/2006/math">
                    <m:r>
                      <a:rPr>
                        <a:latin typeface="Cambria Math" panose="02040503050406030204" pitchFamily="18" charset="0"/>
                      </a:rPr>
                      <m:t>20%</m:t>
                    </m:r>
                  </m:oMath>
                </a14:m>
                <a:r>
                  <a:rPr sz="2800" dirty="0"/>
                  <a:t> hockey, </a:t>
                </a:r>
                <a14:m>
                  <m:oMath xmlns:m="http://schemas.openxmlformats.org/officeDocument/2006/math">
                    <m:r>
                      <a:rPr>
                        <a:latin typeface="Cambria Math" panose="02040503050406030204" pitchFamily="18" charset="0"/>
                      </a:rPr>
                      <m:t>50%</m:t>
                    </m:r>
                  </m:oMath>
                </a14:m>
                <a:r>
                  <a:rPr sz="2800" dirty="0"/>
                  <a:t> football, </a:t>
                </a:r>
                <a14:m>
                  <m:oMath xmlns:m="http://schemas.openxmlformats.org/officeDocument/2006/math">
                    <m:r>
                      <a:rPr>
                        <a:latin typeface="Cambria Math" panose="02040503050406030204" pitchFamily="18" charset="0"/>
                      </a:rPr>
                      <m:t>10%</m:t>
                    </m:r>
                  </m:oMath>
                </a14:m>
                <a:r>
                  <a:rPr sz="2800" dirty="0"/>
                  <a:t> soccer, </a:t>
                </a:r>
                <a14:m>
                  <m:oMath xmlns:m="http://schemas.openxmlformats.org/officeDocument/2006/math">
                    <m:r>
                      <a:rPr>
                        <a:latin typeface="Cambria Math" panose="02040503050406030204" pitchFamily="18" charset="0"/>
                      </a:rPr>
                      <m:t>10%</m:t>
                    </m:r>
                  </m:oMath>
                </a14:m>
                <a:r>
                  <a:rPr sz="2800" dirty="0"/>
                  <a:t> tennis, and </a:t>
                </a:r>
                <a14:m>
                  <m:oMath xmlns:m="http://schemas.openxmlformats.org/officeDocument/2006/math">
                    <m:r>
                      <a:rPr>
                        <a:latin typeface="Cambria Math" panose="02040503050406030204" pitchFamily="18" charset="0"/>
                      </a:rPr>
                      <m:t>10%</m:t>
                    </m:r>
                  </m:oMath>
                </a14:m>
                <a:r>
                  <a:rPr sz="2800" dirty="0"/>
                  <a:t> basketball. After running a campaign to educate parents about the dangers of </a:t>
                </a:r>
                <a:r>
                  <a:rPr sz="2800" b="1" dirty="0"/>
                  <a:t>CTE</a:t>
                </a:r>
                <a:r>
                  <a:rPr sz="2800" dirty="0"/>
                  <a:t> (Chronic Traumatic Encephalopathy) which can be caused by high contact sports such as hockey and football, they want to know if the campaign has made a difference. The results from the next season are listed in the following table.</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cstate="print"/>
                <a:stretch>
                  <a:fillRect l="-1481" t="-1227" r="-370"/>
                </a:stretch>
              </a:blipFill>
            </p:spPr>
            <p:txBody>
              <a:bodyPr/>
              <a:lstStyle/>
              <a:p>
                <a:r>
                  <a:rPr lang="en-US">
                    <a:noFill/>
                  </a:rPr>
                  <a:t> </a:t>
                </a:r>
              </a:p>
            </p:txBody>
          </p:sp>
        </mc:Fallback>
      </mc:AlternateContent>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10.6.2: Chi-Square Test for Goodness of Fit</a:t>
            </a:r>
            <a:r>
              <a:rPr lang="en-US" baseline="-25000" dirty="0"/>
              <a:t>2</a:t>
            </a:r>
            <a:endParaRPr dirty="0"/>
          </a:p>
        </p:txBody>
      </p:sp>
      <p:sp>
        <p:nvSpPr>
          <p:cNvPr id="4" name="TextBox 3">
            <a:extLst>
              <a:ext uri="{FF2B5EF4-FFF2-40B4-BE49-F238E27FC236}">
                <a16:creationId xmlns:a16="http://schemas.microsoft.com/office/drawing/2014/main" id="{0C8A55CE-0B96-4796-CB67-FA8279B9D96D}"/>
              </a:ext>
            </a:extLst>
          </p:cNvPr>
          <p:cNvSpPr txBox="1"/>
          <p:nvPr/>
        </p:nvSpPr>
        <p:spPr>
          <a:xfrm>
            <a:off x="2944368" y="1066800"/>
            <a:ext cx="3200400" cy="369332"/>
          </a:xfrm>
          <a:prstGeom prst="rect">
            <a:avLst/>
          </a:prstGeom>
          <a:noFill/>
        </p:spPr>
        <p:txBody>
          <a:bodyPr wrap="square">
            <a:spAutoFit/>
          </a:bodyPr>
          <a:lstStyle/>
          <a:p>
            <a:pPr algn="ctr">
              <a:defRPr sz="1800" b="1"/>
            </a:pPr>
            <a:r>
              <a:rPr lang="en-IN" dirty="0"/>
              <a:t>Youth Sports Participation</a:t>
            </a:r>
            <a:endParaRPr lang="en-US" dirty="0"/>
          </a:p>
        </p:txBody>
      </p:sp>
      <p:graphicFrame>
        <p:nvGraphicFramePr>
          <p:cNvPr id="3" name="Table Placeholder 2" descr="A table displays youth sports participation, listing different sports and the number of participants. The table has two columns: &quot;Sport&quot; and &quot;Number Participating.&quot; The recorded participation numbers are as follows: Hockey with 251 participants, Football with 630, Soccer with 115, Tennis with 141, and Basketball with 121. Football has the highest participation, while Soccer has the lowest. The data provides insight into the popularity of different youth sports."/>
          <p:cNvGraphicFramePr>
            <a:graphicFrameLocks noGrp="1"/>
          </p:cNvGraphicFramePr>
          <p:nvPr>
            <p:ph type="tbl" sz="quarter" idx="10"/>
            <p:extLst>
              <p:ext uri="{D42A27DB-BD31-4B8C-83A1-F6EECF244321}">
                <p14:modId xmlns:p14="http://schemas.microsoft.com/office/powerpoint/2010/main" val="2514199807"/>
              </p:ext>
            </p:extLst>
          </p:nvPr>
        </p:nvGraphicFramePr>
        <p:xfrm>
          <a:off x="457200" y="1518920"/>
          <a:ext cx="8229600" cy="2225040"/>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pPr algn="ctr">
                        <a:defRPr sz="1800" b="1"/>
                      </a:pPr>
                      <a:r>
                        <a:rPr dirty="0"/>
                        <a:t>Sport</a:t>
                      </a:r>
                    </a:p>
                  </a:txBody>
                  <a:tcPr/>
                </a:tc>
                <a:tc>
                  <a:txBody>
                    <a:bodyPr/>
                    <a:lstStyle/>
                    <a:p>
                      <a:pPr algn="ctr">
                        <a:defRPr sz="1800" b="1"/>
                      </a:pPr>
                      <a:r>
                        <a:rPr dirty="0"/>
                        <a:t>Number Participating</a:t>
                      </a:r>
                    </a:p>
                  </a:txBody>
                  <a:tcPr/>
                </a:tc>
                <a:extLst>
                  <a:ext uri="{0D108BD9-81ED-4DB2-BD59-A6C34878D82A}">
                    <a16:rowId xmlns:a16="http://schemas.microsoft.com/office/drawing/2014/main" val="10001"/>
                  </a:ext>
                </a:extLst>
              </a:tr>
              <a:tr h="370840">
                <a:tc>
                  <a:txBody>
                    <a:bodyPr/>
                    <a:lstStyle/>
                    <a:p>
                      <a:pPr algn="ctr">
                        <a:defRPr sz="1800" b="1"/>
                      </a:pPr>
                      <a:r>
                        <a:t>Hockey</a:t>
                      </a:r>
                    </a:p>
                  </a:txBody>
                  <a:tcPr/>
                </a:tc>
                <a:tc>
                  <a:txBody>
                    <a:bodyPr/>
                    <a:lstStyle/>
                    <a:p>
                      <a:pPr algn="ctr"/>
                      <a:r>
                        <a:rPr sz="1800"/>
                        <a:t>251</a:t>
                      </a:r>
                      <a:endParaRPr sz="1800">
                        <a:latin typeface="Cambria Math"/>
                      </a:endParaRPr>
                    </a:p>
                  </a:txBody>
                  <a:tcPr/>
                </a:tc>
                <a:extLst>
                  <a:ext uri="{0D108BD9-81ED-4DB2-BD59-A6C34878D82A}">
                    <a16:rowId xmlns:a16="http://schemas.microsoft.com/office/drawing/2014/main" val="10002"/>
                  </a:ext>
                </a:extLst>
              </a:tr>
              <a:tr h="370840">
                <a:tc>
                  <a:txBody>
                    <a:bodyPr/>
                    <a:lstStyle/>
                    <a:p>
                      <a:pPr algn="ctr">
                        <a:defRPr sz="1800" b="1"/>
                      </a:pPr>
                      <a:r>
                        <a:t>Football</a:t>
                      </a:r>
                    </a:p>
                  </a:txBody>
                  <a:tcPr/>
                </a:tc>
                <a:tc>
                  <a:txBody>
                    <a:bodyPr/>
                    <a:lstStyle/>
                    <a:p>
                      <a:pPr algn="ctr"/>
                      <a:r>
                        <a:rPr sz="1800" dirty="0"/>
                        <a:t>630</a:t>
                      </a:r>
                      <a:endParaRPr sz="1800" dirty="0">
                        <a:latin typeface="Cambria Math"/>
                      </a:endParaRPr>
                    </a:p>
                  </a:txBody>
                  <a:tcPr/>
                </a:tc>
                <a:extLst>
                  <a:ext uri="{0D108BD9-81ED-4DB2-BD59-A6C34878D82A}">
                    <a16:rowId xmlns:a16="http://schemas.microsoft.com/office/drawing/2014/main" val="10003"/>
                  </a:ext>
                </a:extLst>
              </a:tr>
              <a:tr h="370840">
                <a:tc>
                  <a:txBody>
                    <a:bodyPr/>
                    <a:lstStyle/>
                    <a:p>
                      <a:pPr algn="ctr">
                        <a:defRPr sz="1800" b="1"/>
                      </a:pPr>
                      <a:r>
                        <a:t>Soccer</a:t>
                      </a:r>
                    </a:p>
                  </a:txBody>
                  <a:tcPr/>
                </a:tc>
                <a:tc>
                  <a:txBody>
                    <a:bodyPr/>
                    <a:lstStyle/>
                    <a:p>
                      <a:pPr algn="ctr"/>
                      <a:r>
                        <a:rPr sz="1800"/>
                        <a:t>115</a:t>
                      </a:r>
                      <a:endParaRPr sz="1800">
                        <a:latin typeface="Cambria Math"/>
                      </a:endParaRPr>
                    </a:p>
                  </a:txBody>
                  <a:tcPr/>
                </a:tc>
                <a:extLst>
                  <a:ext uri="{0D108BD9-81ED-4DB2-BD59-A6C34878D82A}">
                    <a16:rowId xmlns:a16="http://schemas.microsoft.com/office/drawing/2014/main" val="10004"/>
                  </a:ext>
                </a:extLst>
              </a:tr>
              <a:tr h="370840">
                <a:tc>
                  <a:txBody>
                    <a:bodyPr/>
                    <a:lstStyle/>
                    <a:p>
                      <a:pPr algn="ctr">
                        <a:defRPr sz="1800" b="1"/>
                      </a:pPr>
                      <a:r>
                        <a:t>Tennis</a:t>
                      </a:r>
                    </a:p>
                  </a:txBody>
                  <a:tcPr/>
                </a:tc>
                <a:tc>
                  <a:txBody>
                    <a:bodyPr/>
                    <a:lstStyle/>
                    <a:p>
                      <a:pPr algn="ctr"/>
                      <a:r>
                        <a:rPr sz="1800"/>
                        <a:t>141</a:t>
                      </a:r>
                      <a:endParaRPr sz="1800">
                        <a:latin typeface="Cambria Math"/>
                      </a:endParaRPr>
                    </a:p>
                  </a:txBody>
                  <a:tcPr/>
                </a:tc>
                <a:extLst>
                  <a:ext uri="{0D108BD9-81ED-4DB2-BD59-A6C34878D82A}">
                    <a16:rowId xmlns:a16="http://schemas.microsoft.com/office/drawing/2014/main" val="10005"/>
                  </a:ext>
                </a:extLst>
              </a:tr>
              <a:tr h="370840">
                <a:tc>
                  <a:txBody>
                    <a:bodyPr/>
                    <a:lstStyle/>
                    <a:p>
                      <a:pPr algn="ctr">
                        <a:defRPr sz="1800" b="1"/>
                      </a:pPr>
                      <a:r>
                        <a:t>Basketball</a:t>
                      </a:r>
                    </a:p>
                  </a:txBody>
                  <a:tcPr/>
                </a:tc>
                <a:tc>
                  <a:txBody>
                    <a:bodyPr/>
                    <a:lstStyle/>
                    <a:p>
                      <a:pPr algn="ctr"/>
                      <a:r>
                        <a:rPr sz="1800" dirty="0"/>
                        <a:t>121</a:t>
                      </a:r>
                      <a:endParaRPr sz="1800" dirty="0">
                        <a:latin typeface="Cambria Math"/>
                      </a:endParaRPr>
                    </a:p>
                  </a:txBody>
                  <a:tcPr/>
                </a:tc>
                <a:extLst>
                  <a:ext uri="{0D108BD9-81ED-4DB2-BD59-A6C34878D82A}">
                    <a16:rowId xmlns:a16="http://schemas.microsoft.com/office/drawing/2014/main" val="10006"/>
                  </a:ext>
                </a:extLst>
              </a:tr>
            </a:tbl>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10.6.2: Chi-Square Test for Goodness of Fit</a:t>
            </a:r>
            <a:r>
              <a:rPr lang="en-US" baseline="-25000" dirty="0"/>
              <a:t>3</a:t>
            </a:r>
            <a:endParaRPr dirty="0"/>
          </a:p>
        </p:txBody>
      </p:sp>
      <p:sp>
        <p:nvSpPr>
          <p:cNvPr id="3" name="Text Placeholder 2"/>
          <p:cNvSpPr>
            <a:spLocks noGrp="1"/>
          </p:cNvSpPr>
          <p:nvPr>
            <p:ph type="body" sz="quarter" idx="10"/>
          </p:nvPr>
        </p:nvSpPr>
        <p:spPr/>
        <p:txBody>
          <a:bodyPr>
            <a:normAutofit/>
          </a:bodyPr>
          <a:lstStyle/>
          <a:p>
            <a:r>
              <a:rPr sz="2800" dirty="0"/>
              <a:t>Is there sufficient evidence at the </a:t>
            </a:r>
            <a:r>
              <a:rPr sz="2800" dirty="0">
                <a:latin typeface="Cambria Math"/>
              </a:rPr>
              <a:t>0.05</a:t>
            </a:r>
            <a:r>
              <a:rPr sz="2800" dirty="0"/>
              <a:t> level of significance to say that the educational campaign has made any difference in the proportions of children playing the most popular sports?</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10.6.2: Chi-Square Test for Goodness of Fit</a:t>
            </a:r>
            <a:r>
              <a:rPr lang="en-US" baseline="-25000" dirty="0"/>
              <a:t>4</a:t>
            </a:r>
            <a:endParaRPr dirty="0"/>
          </a:p>
        </p:txBody>
      </p:sp>
      <p:sp>
        <p:nvSpPr>
          <p:cNvPr id="3" name="Text Placeholder 2"/>
          <p:cNvSpPr>
            <a:spLocks noGrp="1"/>
          </p:cNvSpPr>
          <p:nvPr>
            <p:ph type="body" sz="quarter" idx="10"/>
          </p:nvPr>
        </p:nvSpPr>
        <p:spPr/>
        <p:txBody>
          <a:bodyPr>
            <a:normAutofit/>
          </a:bodyPr>
          <a:lstStyle/>
          <a:p>
            <a:r>
              <a:rPr sz="2800" b="1" dirty="0"/>
              <a:t>Solution</a:t>
            </a:r>
          </a:p>
          <a:p>
            <a:pPr>
              <a:defRPr b="1"/>
            </a:pPr>
            <a:r>
              <a:rPr sz="2800" dirty="0"/>
              <a:t>Step 1: State the null and alternative hypotheses.</a:t>
            </a:r>
          </a:p>
          <a:p>
            <a:pPr>
              <a:defRPr sz="2800"/>
            </a:pPr>
            <a:r>
              <a:rPr sz="2800" dirty="0"/>
              <a:t>The null hypothesis here is that the proportions of the kids playing sports are the same as they were before the educational campaign and the alternative is that they are different. To write this mathematically, we need to state the theoretical proportions for the five different sports. Let </a:t>
            </a:r>
            <a:endParaRPr lang="en-IN" sz="2800" dirty="0"/>
          </a:p>
        </p:txBody>
      </p:sp>
      <p:pic>
        <p:nvPicPr>
          <p:cNvPr id="7" name="Picture 6" descr="p subscript 1, p subscript 2, p subscript 3, p subscript 4, and p subscript 5">
            <a:extLst>
              <a:ext uri="{FF2B5EF4-FFF2-40B4-BE49-F238E27FC236}">
                <a16:creationId xmlns:a16="http://schemas.microsoft.com/office/drawing/2014/main" id="{C441B34F-B46D-B308-D1AA-AC29A3381C9A}"/>
              </a:ext>
            </a:extLst>
          </p:cNvPr>
          <p:cNvPicPr>
            <a:picLocks noChangeAspect="1"/>
          </p:cNvPicPr>
          <p:nvPr/>
        </p:nvPicPr>
        <p:blipFill>
          <a:blip r:embed="rId2"/>
          <a:stretch>
            <a:fillRect/>
          </a:stretch>
        </p:blipFill>
        <p:spPr>
          <a:xfrm>
            <a:off x="3429000" y="4254153"/>
            <a:ext cx="2533650" cy="419100"/>
          </a:xfrm>
          <a:prstGeom prst="rect">
            <a:avLst/>
          </a:prstGeom>
        </p:spPr>
      </p:pic>
      <p:sp>
        <p:nvSpPr>
          <p:cNvPr id="6" name="TextBox 5">
            <a:extLst>
              <a:ext uri="{FF2B5EF4-FFF2-40B4-BE49-F238E27FC236}">
                <a16:creationId xmlns:a16="http://schemas.microsoft.com/office/drawing/2014/main" id="{57BDD3F3-5B77-092F-B0A8-6A49F78CA3DA}"/>
              </a:ext>
            </a:extLst>
          </p:cNvPr>
          <p:cNvSpPr txBox="1"/>
          <p:nvPr/>
        </p:nvSpPr>
        <p:spPr>
          <a:xfrm>
            <a:off x="457200" y="4648200"/>
            <a:ext cx="8229600" cy="954107"/>
          </a:xfrm>
          <a:prstGeom prst="rect">
            <a:avLst/>
          </a:prstGeom>
          <a:noFill/>
        </p:spPr>
        <p:txBody>
          <a:bodyPr wrap="square">
            <a:spAutoFit/>
          </a:bodyPr>
          <a:lstStyle/>
          <a:p>
            <a:pPr>
              <a:defRPr sz="2800"/>
            </a:pPr>
            <a:r>
              <a:rPr lang="en-IN" sz="2800" dirty="0"/>
              <a:t>be the proportions for hockey, football, soccer, tennis, and basketball respectively.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6A8D66-94F1-83C2-686E-186B83E4AF8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A14ECF6-BE10-B71D-19EF-F8DA03CB0792}"/>
              </a:ext>
            </a:extLst>
          </p:cNvPr>
          <p:cNvSpPr>
            <a:spLocks noGrp="1"/>
          </p:cNvSpPr>
          <p:nvPr>
            <p:ph type="title"/>
          </p:nvPr>
        </p:nvSpPr>
        <p:spPr/>
        <p:txBody>
          <a:bodyPr>
            <a:normAutofit/>
          </a:bodyPr>
          <a:lstStyle/>
          <a:p>
            <a:pPr>
              <a:defRPr sz="3200"/>
            </a:pPr>
            <a:r>
              <a:rPr dirty="0"/>
              <a:t>Example 10.6.2: Chi-Square Test for Goodness of Fit</a:t>
            </a:r>
            <a:r>
              <a:rPr lang="en-US" baseline="-25000" dirty="0"/>
              <a:t>5</a:t>
            </a:r>
            <a:endParaRPr dirty="0"/>
          </a:p>
        </p:txBody>
      </p:sp>
      <p:sp>
        <p:nvSpPr>
          <p:cNvPr id="3" name="Text Placeholder 2">
            <a:extLst>
              <a:ext uri="{FF2B5EF4-FFF2-40B4-BE49-F238E27FC236}">
                <a16:creationId xmlns:a16="http://schemas.microsoft.com/office/drawing/2014/main" id="{B10C6893-AF20-0FA6-32FF-19DC88F62D7F}"/>
              </a:ext>
            </a:extLst>
          </p:cNvPr>
          <p:cNvSpPr>
            <a:spLocks noGrp="1"/>
          </p:cNvSpPr>
          <p:nvPr>
            <p:ph type="body" sz="quarter" idx="10"/>
          </p:nvPr>
        </p:nvSpPr>
        <p:spPr/>
        <p:txBody>
          <a:bodyPr>
            <a:normAutofit/>
          </a:bodyPr>
          <a:lstStyle/>
          <a:p>
            <a:r>
              <a:rPr sz="2800" dirty="0"/>
              <a:t>Then we have the following.</a:t>
            </a:r>
          </a:p>
        </p:txBody>
      </p:sp>
      <p:pic>
        <p:nvPicPr>
          <p:cNvPr id="7" name="Picture 6" descr="p subscript 1 equals 0.20,  p subscript equals 0.50, p subscript 3 equals 0.10, p subscript 4 equals 0.10, p subscript 5 equals 0.10">
            <a:extLst>
              <a:ext uri="{FF2B5EF4-FFF2-40B4-BE49-F238E27FC236}">
                <a16:creationId xmlns:a16="http://schemas.microsoft.com/office/drawing/2014/main" id="{B1DF0A07-3D7E-93F4-0956-A427400A74FA}"/>
              </a:ext>
            </a:extLst>
          </p:cNvPr>
          <p:cNvPicPr>
            <a:picLocks noChangeAspect="1"/>
          </p:cNvPicPr>
          <p:nvPr/>
        </p:nvPicPr>
        <p:blipFill>
          <a:blip r:embed="rId2"/>
          <a:stretch>
            <a:fillRect/>
          </a:stretch>
        </p:blipFill>
        <p:spPr>
          <a:xfrm>
            <a:off x="1295400" y="1638300"/>
            <a:ext cx="6429375" cy="419100"/>
          </a:xfrm>
          <a:prstGeom prst="rect">
            <a:avLst/>
          </a:prstGeom>
        </p:spPr>
      </p:pic>
      <p:sp>
        <p:nvSpPr>
          <p:cNvPr id="6" name="TextBox 5">
            <a:extLst>
              <a:ext uri="{FF2B5EF4-FFF2-40B4-BE49-F238E27FC236}">
                <a16:creationId xmlns:a16="http://schemas.microsoft.com/office/drawing/2014/main" id="{B37D8BE0-5AF9-F366-5478-C22AE8BF2AA5}"/>
              </a:ext>
            </a:extLst>
          </p:cNvPr>
          <p:cNvSpPr txBox="1"/>
          <p:nvPr/>
        </p:nvSpPr>
        <p:spPr>
          <a:xfrm>
            <a:off x="457200" y="2057400"/>
            <a:ext cx="8229600" cy="954107"/>
          </a:xfrm>
          <a:prstGeom prst="rect">
            <a:avLst/>
          </a:prstGeom>
          <a:noFill/>
        </p:spPr>
        <p:txBody>
          <a:bodyPr wrap="square">
            <a:spAutoFit/>
          </a:bodyPr>
          <a:lstStyle/>
          <a:p>
            <a:r>
              <a:rPr lang="en-IN" sz="2800" dirty="0"/>
              <a:t>Therefore, the null and alternative hypotheses are stated as follows.</a:t>
            </a:r>
          </a:p>
        </p:txBody>
      </p:sp>
      <p:pic>
        <p:nvPicPr>
          <p:cNvPr id="10" name="Picture 9" descr="Null hypotheses (H 0), p subscript 1 equals 0.20, p subscript 2 equals 0.50, p subscript 3 equals 0.10, p subscript 4 equals 0.10, p subscript 5 equals 0.10. Alternative hypotheses (H a), There is some differene from the started proportions.">
            <a:extLst>
              <a:ext uri="{FF2B5EF4-FFF2-40B4-BE49-F238E27FC236}">
                <a16:creationId xmlns:a16="http://schemas.microsoft.com/office/drawing/2014/main" id="{A7BC77E8-8438-D6AD-BC4A-6FE5E2D311A9}"/>
              </a:ext>
            </a:extLst>
          </p:cNvPr>
          <p:cNvPicPr>
            <a:picLocks noChangeAspect="1"/>
          </p:cNvPicPr>
          <p:nvPr/>
        </p:nvPicPr>
        <p:blipFill>
          <a:blip r:embed="rId3"/>
          <a:stretch>
            <a:fillRect/>
          </a:stretch>
        </p:blipFill>
        <p:spPr>
          <a:xfrm>
            <a:off x="838200" y="3107636"/>
            <a:ext cx="7629525" cy="904875"/>
          </a:xfrm>
          <a:prstGeom prst="rect">
            <a:avLst/>
          </a:prstGeom>
        </p:spPr>
      </p:pic>
    </p:spTree>
    <p:extLst>
      <p:ext uri="{BB962C8B-B14F-4D97-AF65-F5344CB8AC3E}">
        <p14:creationId xmlns:p14="http://schemas.microsoft.com/office/powerpoint/2010/main" val="246782065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10.6.2: Chi-Square Test for Goodness of Fit</a:t>
            </a:r>
            <a:r>
              <a:rPr lang="en-US" baseline="-25000" dirty="0"/>
              <a:t>6</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lnSpcReduction="10000"/>
              </a:bodyPr>
              <a:lstStyle/>
              <a:p>
                <a:pPr>
                  <a:defRPr b="1"/>
                </a:pPr>
                <a:r>
                  <a:rPr sz="2800" dirty="0"/>
                  <a:t>Step 2: Determine which distribution to use for the test statistic, and state the level of significance.</a:t>
                </a:r>
              </a:p>
              <a:p>
                <a:pPr>
                  <a:defRPr sz="2800"/>
                </a:pPr>
                <a:r>
                  <a:rPr sz="2800" dirty="0"/>
                  <a:t>We are evaluating whether the observed proportions of kids playing youth sports match the expected proportions for the five sports. The sample data are randomly selected and the calculations use frequency counts of the data for each of the different categories. We will verify in the next step that the expected frequency for each category is at least </a:t>
                </a:r>
                <a:r>
                  <a:rPr sz="2800" dirty="0">
                    <a:latin typeface="Cambria Math"/>
                  </a:rPr>
                  <a:t>5</a:t>
                </a:r>
                <a:r>
                  <a:rPr sz="2800" dirty="0"/>
                  <a:t>. Thus, the chi-square test for goodness of fit is the appropriate choice for this scenario. The level of significance given in the problem is </a:t>
                </a:r>
                <a:r>
                  <a:rPr lang="el-GR" i="1" dirty="0">
                    <a:latin typeface="Calibri" panose="020F0502020204030204" pitchFamily="34" charset="0"/>
                    <a:ea typeface="Calibri" panose="020F0502020204030204" pitchFamily="34" charset="0"/>
                    <a:cs typeface="Calibri" panose="020F0502020204030204" pitchFamily="34" charset="0"/>
                  </a:rPr>
                  <a:t>α</a:t>
                </a:r>
                <a14:m>
                  <m:oMath xmlns:m="http://schemas.openxmlformats.org/officeDocument/2006/math">
                    <m:r>
                      <a:rPr>
                        <a:latin typeface="Cambria Math" panose="02040503050406030204" pitchFamily="18" charset="0"/>
                      </a:rPr>
                      <m:t>=0.05</m:t>
                    </m:r>
                  </m:oMath>
                </a14:m>
                <a:r>
                  <a:rPr sz="2800" dirty="0"/>
                  <a:t>.</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2086" r="-2370"/>
                </a:stretch>
              </a:blipFill>
            </p:spPr>
            <p:txBody>
              <a:bodyPr/>
              <a:lstStyle/>
              <a:p>
                <a:r>
                  <a:rPr lang="en-IN">
                    <a:noFill/>
                  </a:rPr>
                  <a:t> </a:t>
                </a:r>
              </a:p>
            </p:txBody>
          </p:sp>
        </mc:Fallback>
      </mc:AlternateContent>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t>Procedure: Null and Alternative Hypotheses for a Chi-Square Test for Goodness of Fit</a:t>
            </a:r>
          </a:p>
        </p:txBody>
      </p:sp>
      <p:sp>
        <p:nvSpPr>
          <p:cNvPr id="3" name="Text Placeholder 2"/>
          <p:cNvSpPr>
            <a:spLocks noGrp="1"/>
          </p:cNvSpPr>
          <p:nvPr>
            <p:ph type="body" sz="quarter" idx="10"/>
          </p:nvPr>
        </p:nvSpPr>
        <p:spPr>
          <a:xfrm>
            <a:off x="457200" y="1082078"/>
            <a:ext cx="8229600" cy="4378009"/>
          </a:xfrm>
        </p:spPr>
        <p:txBody>
          <a:bodyPr>
            <a:normAutofit/>
          </a:bodyPr>
          <a:lstStyle/>
          <a:p>
            <a:r>
              <a:rPr sz="2200" dirty="0"/>
              <a:t>When the theoretical probabilities for the various outcomes are all the same, the null and alternative hypotheses for a chi-square test for goodness of fit are as follows.</a:t>
            </a:r>
          </a:p>
        </p:txBody>
      </p:sp>
      <p:pic>
        <p:nvPicPr>
          <p:cNvPr id="8" name="Picture 7" descr="Null hypothesis (H 0), p subscript 1 equals p subscript 2 equals ellipsis equals p subscript k. Alternative hypothesis (H a),There is some difference among the proportions.">
            <a:extLst>
              <a:ext uri="{FF2B5EF4-FFF2-40B4-BE49-F238E27FC236}">
                <a16:creationId xmlns:a16="http://schemas.microsoft.com/office/drawing/2014/main" id="{86832DE7-A93D-38A7-F1F5-65BE2A20A3C1}"/>
              </a:ext>
            </a:extLst>
          </p:cNvPr>
          <p:cNvPicPr>
            <a:picLocks noChangeAspect="1"/>
          </p:cNvPicPr>
          <p:nvPr/>
        </p:nvPicPr>
        <p:blipFill>
          <a:blip r:embed="rId2"/>
          <a:stretch>
            <a:fillRect/>
          </a:stretch>
        </p:blipFill>
        <p:spPr>
          <a:xfrm>
            <a:off x="533399" y="2129255"/>
            <a:ext cx="5848350" cy="771525"/>
          </a:xfrm>
          <a:prstGeom prst="rect">
            <a:avLst/>
          </a:prstGeom>
        </p:spPr>
      </p:pic>
      <p:sp>
        <p:nvSpPr>
          <p:cNvPr id="7" name="TextBox 6">
            <a:extLst>
              <a:ext uri="{FF2B5EF4-FFF2-40B4-BE49-F238E27FC236}">
                <a16:creationId xmlns:a16="http://schemas.microsoft.com/office/drawing/2014/main" id="{76DAA4B3-A236-4290-E537-36EB58ECB6BD}"/>
              </a:ext>
            </a:extLst>
          </p:cNvPr>
          <p:cNvSpPr txBox="1"/>
          <p:nvPr/>
        </p:nvSpPr>
        <p:spPr>
          <a:xfrm>
            <a:off x="457200" y="2819400"/>
            <a:ext cx="8229600" cy="1107996"/>
          </a:xfrm>
          <a:prstGeom prst="rect">
            <a:avLst/>
          </a:prstGeom>
          <a:noFill/>
        </p:spPr>
        <p:txBody>
          <a:bodyPr wrap="square">
            <a:spAutoFit/>
          </a:bodyPr>
          <a:lstStyle/>
          <a:p>
            <a:r>
              <a:rPr lang="en-IN" sz="2200" dirty="0">
                <a:solidFill>
                  <a:srgbClr val="000000"/>
                </a:solidFill>
              </a:rPr>
              <a:t>If the theoretical proportions for the various outcomes are not all the same, each probability must be stated in the null hypothesis, so in that case, the hypotheses are as follows.</a:t>
            </a:r>
          </a:p>
        </p:txBody>
      </p:sp>
      <p:pic>
        <p:nvPicPr>
          <p:cNvPr id="15" name="Picture 14" descr="Null hypothesis (H 0), p subscript 1  equals the proportion of the first outcome, p subscript 2  equals the proportion of the second outcome, continuing to p subscript k, which equals the proportion of the k superscript th  outcome. Alternative hypothesis (H a), There is some difference from the stated proportions.">
            <a:extLst>
              <a:ext uri="{FF2B5EF4-FFF2-40B4-BE49-F238E27FC236}">
                <a16:creationId xmlns:a16="http://schemas.microsoft.com/office/drawing/2014/main" id="{5A7D168B-BBE5-9C91-58BB-301508796AE0}"/>
              </a:ext>
            </a:extLst>
          </p:cNvPr>
          <p:cNvPicPr>
            <a:picLocks noChangeAspect="1"/>
          </p:cNvPicPr>
          <p:nvPr/>
        </p:nvPicPr>
        <p:blipFill>
          <a:blip r:embed="rId3"/>
          <a:stretch>
            <a:fillRect/>
          </a:stretch>
        </p:blipFill>
        <p:spPr>
          <a:xfrm>
            <a:off x="533399" y="3906798"/>
            <a:ext cx="7953375" cy="1143000"/>
          </a:xfrm>
          <a:prstGeom prst="rect">
            <a:avLst/>
          </a:prstGeom>
        </p:spPr>
      </p:pic>
      <p:sp>
        <p:nvSpPr>
          <p:cNvPr id="9" name="TextBox 8">
            <a:extLst>
              <a:ext uri="{FF2B5EF4-FFF2-40B4-BE49-F238E27FC236}">
                <a16:creationId xmlns:a16="http://schemas.microsoft.com/office/drawing/2014/main" id="{D0CCF81D-BEC4-BD37-6424-F635272FE191}"/>
              </a:ext>
            </a:extLst>
          </p:cNvPr>
          <p:cNvSpPr txBox="1"/>
          <p:nvPr/>
        </p:nvSpPr>
        <p:spPr>
          <a:xfrm>
            <a:off x="464388" y="5029200"/>
            <a:ext cx="8222411" cy="430887"/>
          </a:xfrm>
          <a:prstGeom prst="rect">
            <a:avLst/>
          </a:prstGeom>
          <a:noFill/>
        </p:spPr>
        <p:txBody>
          <a:bodyPr wrap="square">
            <a:spAutoFit/>
          </a:bodyPr>
          <a:lstStyle/>
          <a:p>
            <a:r>
              <a:rPr lang="en-IN" sz="2200" i="1" dirty="0">
                <a:solidFill>
                  <a:srgbClr val="000000"/>
                </a:solidFill>
              </a:rPr>
              <a:t>k</a:t>
            </a:r>
            <a:r>
              <a:rPr lang="en-IN" sz="2200" dirty="0">
                <a:solidFill>
                  <a:srgbClr val="000000"/>
                </a:solidFill>
              </a:rPr>
              <a:t> is the number of possible outcomes for each trial.</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10.6.2: Chi-Square Test for Goodness of Fit</a:t>
            </a:r>
            <a:r>
              <a:rPr lang="en-US" baseline="-25000" dirty="0"/>
              <a:t>7</a:t>
            </a:r>
            <a:endParaRPr dirty="0"/>
          </a:p>
        </p:txBody>
      </p:sp>
      <p:sp>
        <p:nvSpPr>
          <p:cNvPr id="3" name="Text Placeholder 2"/>
          <p:cNvSpPr>
            <a:spLocks noGrp="1"/>
          </p:cNvSpPr>
          <p:nvPr>
            <p:ph type="body" sz="quarter" idx="10"/>
          </p:nvPr>
        </p:nvSpPr>
        <p:spPr/>
        <p:txBody>
          <a:bodyPr>
            <a:normAutofit/>
          </a:bodyPr>
          <a:lstStyle/>
          <a:p>
            <a:pPr>
              <a:defRPr b="1"/>
            </a:pPr>
            <a:r>
              <a:rPr sz="2800" dirty="0"/>
              <a:t>Step 3: Gather data and calculate the necessary sample statistics.</a:t>
            </a:r>
          </a:p>
          <a:p>
            <a:pPr>
              <a:defRPr sz="2800"/>
            </a:pPr>
            <a:r>
              <a:rPr sz="2800" dirty="0"/>
              <a:t>Next, to calculate the</a:t>
            </a:r>
            <a:endParaRPr lang="en-IN" sz="2800" dirty="0"/>
          </a:p>
        </p:txBody>
      </p:sp>
      <p:pic>
        <p:nvPicPr>
          <p:cNvPr id="8" name="Picture 7" descr="Chi squared">
            <a:extLst>
              <a:ext uri="{FF2B5EF4-FFF2-40B4-BE49-F238E27FC236}">
                <a16:creationId xmlns:a16="http://schemas.microsoft.com/office/drawing/2014/main" id="{FEDBA627-419C-093E-0EA5-58257AA5008F}"/>
              </a:ext>
            </a:extLst>
          </p:cNvPr>
          <p:cNvPicPr>
            <a:picLocks noChangeAspect="1"/>
          </p:cNvPicPr>
          <p:nvPr/>
        </p:nvPicPr>
        <p:blipFill>
          <a:blip r:embed="rId2"/>
          <a:stretch>
            <a:fillRect/>
          </a:stretch>
        </p:blipFill>
        <p:spPr>
          <a:xfrm>
            <a:off x="3781425" y="1989907"/>
            <a:ext cx="333375" cy="428625"/>
          </a:xfrm>
          <a:prstGeom prst="rect">
            <a:avLst/>
          </a:prstGeom>
        </p:spPr>
      </p:pic>
      <p:sp>
        <p:nvSpPr>
          <p:cNvPr id="6" name="TextBox 5">
            <a:extLst>
              <a:ext uri="{FF2B5EF4-FFF2-40B4-BE49-F238E27FC236}">
                <a16:creationId xmlns:a16="http://schemas.microsoft.com/office/drawing/2014/main" id="{1EAD3A04-B02C-89E6-3195-CE74E480E990}"/>
              </a:ext>
            </a:extLst>
          </p:cNvPr>
          <p:cNvSpPr txBox="1"/>
          <p:nvPr/>
        </p:nvSpPr>
        <p:spPr>
          <a:xfrm>
            <a:off x="3992880" y="1974372"/>
            <a:ext cx="4747260" cy="523220"/>
          </a:xfrm>
          <a:prstGeom prst="rect">
            <a:avLst/>
          </a:prstGeom>
          <a:noFill/>
        </p:spPr>
        <p:txBody>
          <a:bodyPr wrap="square">
            <a:spAutoFit/>
          </a:bodyPr>
          <a:lstStyle/>
          <a:p>
            <a:r>
              <a:rPr lang="en-IN" sz="2800" dirty="0"/>
              <a:t>-test statistic for the data given, </a:t>
            </a:r>
          </a:p>
        </p:txBody>
      </p:sp>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F1688768-5D63-16EC-A982-C935416601D4}"/>
                  </a:ext>
                </a:extLst>
              </p:cNvPr>
              <p:cNvSpPr txBox="1"/>
              <p:nvPr/>
            </p:nvSpPr>
            <p:spPr>
              <a:xfrm>
                <a:off x="457200" y="2434066"/>
                <a:ext cx="8229600" cy="1815882"/>
              </a:xfrm>
              <a:prstGeom prst="rect">
                <a:avLst/>
              </a:prstGeom>
              <a:noFill/>
            </p:spPr>
            <p:txBody>
              <a:bodyPr wrap="square">
                <a:spAutoFit/>
              </a:bodyPr>
              <a:lstStyle/>
              <a:p>
                <a:pPr>
                  <a:defRPr sz="2800"/>
                </a:pPr>
                <a:r>
                  <a:rPr lang="en-IN" sz="2800" dirty="0"/>
                  <a:t>let's begin by calculating the expected value of the number of kids playing each sport since they are not all the same. Here, </a:t>
                </a:r>
                <a:r>
                  <a:rPr lang="en-IN" sz="2800" i="1" dirty="0"/>
                  <a:t>n </a:t>
                </a:r>
                <a14:m>
                  <m:oMath xmlns:m="http://schemas.openxmlformats.org/officeDocument/2006/math">
                    <m:r>
                      <a:rPr lang="en-IN" sz="2800">
                        <a:latin typeface="Cambria Math" panose="02040503050406030204" pitchFamily="18" charset="0"/>
                      </a:rPr>
                      <m:t>=251+630+115+141+121=1258</m:t>
                    </m:r>
                  </m:oMath>
                </a14:m>
                <a:r>
                  <a:rPr lang="en-IN" sz="2800" dirty="0"/>
                  <a:t> (the total number of children in the sample).</a:t>
                </a:r>
              </a:p>
            </p:txBody>
          </p:sp>
        </mc:Choice>
        <mc:Fallback xmlns="">
          <p:sp>
            <p:nvSpPr>
              <p:cNvPr id="10" name="TextBox 9">
                <a:extLst>
                  <a:ext uri="{FF2B5EF4-FFF2-40B4-BE49-F238E27FC236}">
                    <a16:creationId xmlns:a16="http://schemas.microsoft.com/office/drawing/2014/main" id="{F1688768-5D63-16EC-A982-C935416601D4}"/>
                  </a:ext>
                </a:extLst>
              </p:cNvPr>
              <p:cNvSpPr txBox="1">
                <a:spLocks noRot="1" noChangeAspect="1" noMove="1" noResize="1" noEditPoints="1" noAdjustHandles="1" noChangeArrowheads="1" noChangeShapeType="1" noTextEdit="1"/>
              </p:cNvSpPr>
              <p:nvPr/>
            </p:nvSpPr>
            <p:spPr>
              <a:xfrm>
                <a:off x="457200" y="2434066"/>
                <a:ext cx="8229600" cy="1815882"/>
              </a:xfrm>
              <a:prstGeom prst="rect">
                <a:avLst/>
              </a:prstGeom>
              <a:blipFill>
                <a:blip r:embed="rId3"/>
                <a:stretch>
                  <a:fillRect l="-1481" t="-3020" r="-1333" b="-8725"/>
                </a:stretch>
              </a:blipFill>
            </p:spPr>
            <p:txBody>
              <a:bodyPr/>
              <a:lstStyle/>
              <a:p>
                <a:r>
                  <a:rPr lang="en-IN">
                    <a:noFill/>
                  </a:rPr>
                  <a:t> </a:t>
                </a:r>
              </a:p>
            </p:txBody>
          </p:sp>
        </mc:Fallback>
      </mc:AlternateContent>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669AD9-C098-7275-1CC6-DBDC2B27FED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E499789-DC97-589C-8D1B-D1830C354799}"/>
              </a:ext>
            </a:extLst>
          </p:cNvPr>
          <p:cNvSpPr>
            <a:spLocks noGrp="1"/>
          </p:cNvSpPr>
          <p:nvPr>
            <p:ph type="title"/>
          </p:nvPr>
        </p:nvSpPr>
        <p:spPr/>
        <p:txBody>
          <a:bodyPr>
            <a:normAutofit/>
          </a:bodyPr>
          <a:lstStyle/>
          <a:p>
            <a:pPr>
              <a:defRPr sz="3200"/>
            </a:pPr>
            <a:r>
              <a:rPr dirty="0"/>
              <a:t>Example 10.6.2: Chi-Square Test for Goodness of Fit</a:t>
            </a:r>
            <a:r>
              <a:rPr lang="en-US" baseline="-25000" dirty="0"/>
              <a:t>8</a:t>
            </a:r>
            <a:endParaRPr dirty="0"/>
          </a:p>
        </p:txBody>
      </p:sp>
      <p:pic>
        <p:nvPicPr>
          <p:cNvPr id="4" name="Picture 3" descr="E of Hockey equals E subscript 1 equals np subscript 1 equals open parentheses 1258 close parentheses times open parentheses 0.20 close parentheses, which equals 251.6. E of Football equals E subscript 2 equals np subscript 2 equals open parentheses 1258 close parentheses times open parentheses 0.50 close parentheses, which equals 629. E of Soccer equals E subscript 3  equals np subscript 3 equals open parentheses 1258 close parentheses times open parentheses 0.10 close parentheses, which equals 125.8. E of Tennis equals E subscript 4  equals np subscript 4  equals open parentheses 1258 close parentheses times open parentheses 0.10 close parentheses, which equals 125.8. E of Basketball equals E subscript 5  equals np subscript 5  equals open parentheses 1258 close parentheses times open parentheses 0.10 close parentheses, which equals 125.8.">
            <a:extLst>
              <a:ext uri="{FF2B5EF4-FFF2-40B4-BE49-F238E27FC236}">
                <a16:creationId xmlns:a16="http://schemas.microsoft.com/office/drawing/2014/main" id="{446F9618-6F42-CB94-97AC-2AE7782F6863}"/>
              </a:ext>
            </a:extLst>
          </p:cNvPr>
          <p:cNvPicPr>
            <a:picLocks noChangeAspect="1"/>
          </p:cNvPicPr>
          <p:nvPr/>
        </p:nvPicPr>
        <p:blipFill>
          <a:blip r:embed="rId2"/>
          <a:stretch>
            <a:fillRect/>
          </a:stretch>
        </p:blipFill>
        <p:spPr>
          <a:xfrm>
            <a:off x="1462087" y="1752600"/>
            <a:ext cx="6219825" cy="2638425"/>
          </a:xfrm>
          <a:prstGeom prst="rect">
            <a:avLst/>
          </a:prstGeom>
        </p:spPr>
      </p:pic>
    </p:spTree>
    <p:extLst>
      <p:ext uri="{BB962C8B-B14F-4D97-AF65-F5344CB8AC3E}">
        <p14:creationId xmlns:p14="http://schemas.microsoft.com/office/powerpoint/2010/main" val="281512228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10.6.2: Chi-Square Test for Goodness of Fit</a:t>
            </a:r>
            <a:r>
              <a:rPr lang="en-US" baseline="-25000" dirty="0"/>
              <a:t>9</a:t>
            </a:r>
            <a:endParaRPr dirty="0"/>
          </a:p>
        </p:txBody>
      </p:sp>
      <p:sp>
        <p:nvSpPr>
          <p:cNvPr id="3" name="Text Placeholder 2"/>
          <p:cNvSpPr>
            <a:spLocks noGrp="1"/>
          </p:cNvSpPr>
          <p:nvPr>
            <p:ph type="body" sz="quarter" idx="10"/>
          </p:nvPr>
        </p:nvSpPr>
        <p:spPr/>
        <p:txBody>
          <a:bodyPr>
            <a:normAutofit/>
          </a:bodyPr>
          <a:lstStyle/>
          <a:p>
            <a:pPr>
              <a:defRPr b="1"/>
            </a:pPr>
            <a:r>
              <a:rPr sz="2800" dirty="0"/>
              <a:t>Tables:</a:t>
            </a:r>
          </a:p>
          <a:p>
            <a:pPr>
              <a:defRPr sz="2800"/>
            </a:pPr>
            <a:r>
              <a:rPr sz="2800" dirty="0"/>
              <a:t>When using the</a:t>
            </a:r>
          </a:p>
        </p:txBody>
      </p:sp>
      <p:pic>
        <p:nvPicPr>
          <p:cNvPr id="4" name="Picture 3" descr="Chi squared">
            <a:extLst>
              <a:ext uri="{FF2B5EF4-FFF2-40B4-BE49-F238E27FC236}">
                <a16:creationId xmlns:a16="http://schemas.microsoft.com/office/drawing/2014/main" id="{3621A099-911B-7253-19E3-43EE29AE342A}"/>
              </a:ext>
            </a:extLst>
          </p:cNvPr>
          <p:cNvPicPr>
            <a:picLocks noChangeAspect="1"/>
          </p:cNvPicPr>
          <p:nvPr/>
        </p:nvPicPr>
        <p:blipFill>
          <a:blip r:embed="rId2"/>
          <a:stretch>
            <a:fillRect/>
          </a:stretch>
        </p:blipFill>
        <p:spPr>
          <a:xfrm>
            <a:off x="2955865" y="1542151"/>
            <a:ext cx="333375" cy="428625"/>
          </a:xfrm>
          <a:prstGeom prst="rect">
            <a:avLst/>
          </a:prstGeom>
        </p:spPr>
      </p:pic>
      <p:sp>
        <p:nvSpPr>
          <p:cNvPr id="9" name="TextBox 8">
            <a:extLst>
              <a:ext uri="{FF2B5EF4-FFF2-40B4-BE49-F238E27FC236}">
                <a16:creationId xmlns:a16="http://schemas.microsoft.com/office/drawing/2014/main" id="{71FDF488-F9FC-99E4-FB62-4532D56AC411}"/>
              </a:ext>
            </a:extLst>
          </p:cNvPr>
          <p:cNvSpPr txBox="1"/>
          <p:nvPr/>
        </p:nvSpPr>
        <p:spPr>
          <a:xfrm>
            <a:off x="3253598" y="1532626"/>
            <a:ext cx="4747402" cy="523220"/>
          </a:xfrm>
          <a:prstGeom prst="rect">
            <a:avLst/>
          </a:prstGeom>
          <a:noFill/>
        </p:spPr>
        <p:txBody>
          <a:bodyPr wrap="square">
            <a:spAutoFit/>
          </a:bodyPr>
          <a:lstStyle/>
          <a:p>
            <a:r>
              <a:rPr lang="en-IN" sz="2800" dirty="0"/>
              <a:t>critical value tables to calculate </a:t>
            </a:r>
          </a:p>
        </p:txBody>
      </p:sp>
      <p:sp>
        <p:nvSpPr>
          <p:cNvPr id="6" name="TextBox 5">
            <a:extLst>
              <a:ext uri="{FF2B5EF4-FFF2-40B4-BE49-F238E27FC236}">
                <a16:creationId xmlns:a16="http://schemas.microsoft.com/office/drawing/2014/main" id="{83EA263A-3095-BACC-54A4-903E0A3AE262}"/>
              </a:ext>
            </a:extLst>
          </p:cNvPr>
          <p:cNvSpPr txBox="1"/>
          <p:nvPr/>
        </p:nvSpPr>
        <p:spPr>
          <a:xfrm>
            <a:off x="457200" y="1991380"/>
            <a:ext cx="7543800" cy="523220"/>
          </a:xfrm>
          <a:prstGeom prst="rect">
            <a:avLst/>
          </a:prstGeom>
          <a:noFill/>
        </p:spPr>
        <p:txBody>
          <a:bodyPr wrap="square">
            <a:spAutoFit/>
          </a:bodyPr>
          <a:lstStyle/>
          <a:p>
            <a:r>
              <a:rPr lang="en-IN" sz="2800" dirty="0"/>
              <a:t>the rejection region, you will need to calculate the </a:t>
            </a:r>
          </a:p>
        </p:txBody>
      </p:sp>
      <p:pic>
        <p:nvPicPr>
          <p:cNvPr id="5" name="Picture 4" descr="Chi squared">
            <a:extLst>
              <a:ext uri="{FF2B5EF4-FFF2-40B4-BE49-F238E27FC236}">
                <a16:creationId xmlns:a16="http://schemas.microsoft.com/office/drawing/2014/main" id="{A004D474-65F6-CC53-EE2F-9206C7E4BF47}"/>
              </a:ext>
            </a:extLst>
          </p:cNvPr>
          <p:cNvPicPr>
            <a:picLocks noChangeAspect="1"/>
          </p:cNvPicPr>
          <p:nvPr/>
        </p:nvPicPr>
        <p:blipFill>
          <a:blip r:embed="rId2"/>
          <a:stretch>
            <a:fillRect/>
          </a:stretch>
        </p:blipFill>
        <p:spPr>
          <a:xfrm>
            <a:off x="628189" y="2477155"/>
            <a:ext cx="333375" cy="428625"/>
          </a:xfrm>
          <a:prstGeom prst="rect">
            <a:avLst/>
          </a:prstGeom>
        </p:spPr>
      </p:pic>
      <p:sp>
        <p:nvSpPr>
          <p:cNvPr id="7" name="TextBox 6">
            <a:extLst>
              <a:ext uri="{FF2B5EF4-FFF2-40B4-BE49-F238E27FC236}">
                <a16:creationId xmlns:a16="http://schemas.microsoft.com/office/drawing/2014/main" id="{ACC7EC38-FD95-7ADF-92FB-89E81E06B324}"/>
              </a:ext>
            </a:extLst>
          </p:cNvPr>
          <p:cNvSpPr txBox="1"/>
          <p:nvPr/>
        </p:nvSpPr>
        <p:spPr>
          <a:xfrm>
            <a:off x="794877" y="2447026"/>
            <a:ext cx="3807542" cy="523220"/>
          </a:xfrm>
          <a:prstGeom prst="rect">
            <a:avLst/>
          </a:prstGeom>
          <a:noFill/>
        </p:spPr>
        <p:txBody>
          <a:bodyPr wrap="square">
            <a:spAutoFit/>
          </a:bodyPr>
          <a:lstStyle/>
          <a:p>
            <a:r>
              <a:rPr lang="en-US" sz="2800" dirty="0"/>
              <a:t>-</a:t>
            </a:r>
            <a:r>
              <a:rPr lang="en-IN" sz="2800" dirty="0"/>
              <a:t>test statistics as follows:</a:t>
            </a:r>
          </a:p>
        </p:txBody>
      </p:sp>
      <p:pic>
        <p:nvPicPr>
          <p:cNvPr id="15" name="Picture 14" descr="Chi squared equals the summation of open parentheses O subscript i minus E subscript i close parentheses squared, divided by E subscript i. Equals open parentheses 251 minus 251.6 close parentheses squared, divided by 251.6, plus open parentheses 630 minus 629 close parentheses squared, divided by 629, plus open parentheses 115 minus 125.8 close parentheses squared, divided by 125.8, plus open parentheses 141 minus 125.8 close parentheses squared, divided by 125.8, plus open parentheses 121 minus 125.8 close parentheses squared, divided by 125.8. Approximately equal to 2.950.">
            <a:extLst>
              <a:ext uri="{FF2B5EF4-FFF2-40B4-BE49-F238E27FC236}">
                <a16:creationId xmlns:a16="http://schemas.microsoft.com/office/drawing/2014/main" id="{9AAFDD97-26FE-2AF5-F93A-B9F5F7A736C5}"/>
              </a:ext>
            </a:extLst>
          </p:cNvPr>
          <p:cNvPicPr>
            <a:picLocks noChangeAspect="1"/>
          </p:cNvPicPr>
          <p:nvPr/>
        </p:nvPicPr>
        <p:blipFill>
          <a:blip r:embed="rId3"/>
          <a:stretch>
            <a:fillRect/>
          </a:stretch>
        </p:blipFill>
        <p:spPr>
          <a:xfrm>
            <a:off x="1716344" y="2869273"/>
            <a:ext cx="6105525" cy="3086100"/>
          </a:xfrm>
          <a:prstGeom prst="rect">
            <a:avLst/>
          </a:prstGeom>
        </p:spPr>
      </p:pic>
    </p:spTree>
    <p:extLst>
      <p:ext uri="{BB962C8B-B14F-4D97-AF65-F5344CB8AC3E}">
        <p14:creationId xmlns:p14="http://schemas.microsoft.com/office/powerpoint/2010/main" val="351740821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10.6.2: Chi-Square Test for Goodness of Fit</a:t>
            </a:r>
            <a:r>
              <a:rPr lang="en-US" baseline="-25000" dirty="0"/>
              <a:t>10</a:t>
            </a:r>
            <a:endParaRPr dirty="0"/>
          </a:p>
        </p:txBody>
      </p:sp>
      <p:sp>
        <p:nvSpPr>
          <p:cNvPr id="3" name="Text Placeholder 2"/>
          <p:cNvSpPr>
            <a:spLocks noGrp="1"/>
          </p:cNvSpPr>
          <p:nvPr>
            <p:ph type="body" sz="quarter" idx="10"/>
          </p:nvPr>
        </p:nvSpPr>
        <p:spPr/>
        <p:txBody>
          <a:bodyPr>
            <a:normAutofit/>
          </a:bodyPr>
          <a:lstStyle/>
          <a:p>
            <a:pPr>
              <a:defRPr b="1"/>
            </a:pPr>
            <a:r>
              <a:rPr sz="2800" dirty="0"/>
              <a:t>TI-83/84 Plus:</a:t>
            </a:r>
          </a:p>
          <a:p>
            <a:pPr>
              <a:defRPr sz="2800"/>
            </a:pPr>
            <a:r>
              <a:rPr sz="2800" dirty="0"/>
              <a:t>Some TI-84 Plus calculators can calculate the </a:t>
            </a:r>
          </a:p>
        </p:txBody>
      </p:sp>
      <p:pic>
        <p:nvPicPr>
          <p:cNvPr id="6" name="Picture 5" descr="Chi squared">
            <a:extLst>
              <a:ext uri="{FF2B5EF4-FFF2-40B4-BE49-F238E27FC236}">
                <a16:creationId xmlns:a16="http://schemas.microsoft.com/office/drawing/2014/main" id="{6E6CE5F4-28C8-70DA-08EB-4EC1FFCA82E7}"/>
              </a:ext>
            </a:extLst>
          </p:cNvPr>
          <p:cNvPicPr>
            <a:picLocks noChangeAspect="1"/>
          </p:cNvPicPr>
          <p:nvPr/>
        </p:nvPicPr>
        <p:blipFill>
          <a:blip r:embed="rId2"/>
          <a:stretch>
            <a:fillRect/>
          </a:stretch>
        </p:blipFill>
        <p:spPr>
          <a:xfrm>
            <a:off x="7162800" y="1543136"/>
            <a:ext cx="333375" cy="428625"/>
          </a:xfrm>
          <a:prstGeom prst="rect">
            <a:avLst/>
          </a:prstGeom>
        </p:spPr>
      </p:pic>
      <p:sp>
        <p:nvSpPr>
          <p:cNvPr id="4" name="TextBox 3">
            <a:extLst>
              <a:ext uri="{FF2B5EF4-FFF2-40B4-BE49-F238E27FC236}">
                <a16:creationId xmlns:a16="http://schemas.microsoft.com/office/drawing/2014/main" id="{02ADA7DA-D4BF-6CE3-8939-F110612B578F}"/>
              </a:ext>
            </a:extLst>
          </p:cNvPr>
          <p:cNvSpPr txBox="1"/>
          <p:nvPr/>
        </p:nvSpPr>
        <p:spPr>
          <a:xfrm>
            <a:off x="7365201" y="1547806"/>
            <a:ext cx="914400" cy="523220"/>
          </a:xfrm>
          <a:prstGeom prst="rect">
            <a:avLst/>
          </a:prstGeom>
          <a:noFill/>
        </p:spPr>
        <p:txBody>
          <a:bodyPr wrap="square" rtlCol="0">
            <a:spAutoFit/>
          </a:bodyPr>
          <a:lstStyle/>
          <a:p>
            <a:r>
              <a:rPr kumimoji="0" lang="en-IN" sz="2800" b="0" i="0" u="none" strike="noStrike" kern="1200" cap="none" spc="0" normalizeH="0" baseline="0" noProof="0" dirty="0">
                <a:ln>
                  <a:noFill/>
                </a:ln>
                <a:solidFill>
                  <a:srgbClr val="366092"/>
                </a:solidFill>
                <a:effectLst/>
                <a:uLnTx/>
                <a:uFillTx/>
                <a:latin typeface="Calibri"/>
                <a:ea typeface="+mn-ea"/>
                <a:cs typeface="+mn-cs"/>
              </a:rPr>
              <a:t>-test</a:t>
            </a:r>
            <a:endParaRPr lang="en-IN" dirty="0"/>
          </a:p>
        </p:txBody>
      </p:sp>
      <p:sp>
        <p:nvSpPr>
          <p:cNvPr id="5" name="TextBox 4">
            <a:extLst>
              <a:ext uri="{FF2B5EF4-FFF2-40B4-BE49-F238E27FC236}">
                <a16:creationId xmlns:a16="http://schemas.microsoft.com/office/drawing/2014/main" id="{4A88EF70-2758-6F4A-4BE5-6713556F2A95}"/>
              </a:ext>
            </a:extLst>
          </p:cNvPr>
          <p:cNvSpPr txBox="1"/>
          <p:nvPr/>
        </p:nvSpPr>
        <p:spPr>
          <a:xfrm>
            <a:off x="457200" y="1967091"/>
            <a:ext cx="8229600" cy="2246769"/>
          </a:xfrm>
          <a:prstGeom prst="rect">
            <a:avLst/>
          </a:prstGeom>
          <a:noFill/>
        </p:spPr>
        <p:txBody>
          <a:bodyPr wrap="square">
            <a:spAutoFit/>
          </a:bodyPr>
          <a:lstStyle/>
          <a:p>
            <a:r>
              <a:rPr lang="en-IN" sz="2800" dirty="0"/>
              <a:t>statistic as well as the </a:t>
            </a:r>
            <a:r>
              <a:rPr lang="en-IN" sz="2800" i="1" dirty="0"/>
              <a:t>p</a:t>
            </a:r>
            <a:r>
              <a:rPr lang="en-IN" sz="2800" dirty="0"/>
              <a:t>-value for a chi-square test for goodness of fit. Begin by pressing </a:t>
            </a:r>
            <a:r>
              <a:rPr lang="en-IN" sz="2800" b="1" dirty="0"/>
              <a:t>STAT</a:t>
            </a:r>
            <a:r>
              <a:rPr lang="en-IN" sz="2800" dirty="0"/>
              <a:t> and then choose option </a:t>
            </a:r>
            <a:r>
              <a:rPr lang="en-IN" sz="2800" b="1" dirty="0"/>
              <a:t>EDIT</a:t>
            </a:r>
            <a:r>
              <a:rPr lang="en-IN" sz="2800" dirty="0"/>
              <a:t>. Enter the observed values in </a:t>
            </a:r>
            <a:r>
              <a:rPr lang="en-IN" sz="2800" b="1" dirty="0"/>
              <a:t>L1</a:t>
            </a:r>
            <a:r>
              <a:rPr lang="en-IN" sz="2800" dirty="0"/>
              <a:t> and the expected values in </a:t>
            </a:r>
            <a:r>
              <a:rPr lang="en-IN" sz="2800" b="1" dirty="0"/>
              <a:t>L2</a:t>
            </a:r>
            <a:r>
              <a:rPr lang="en-IN" sz="2800" dirty="0"/>
              <a:t>, as shown in the screenshot below.</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10.6.2: Chi-Square Test for Goodness of Fit</a:t>
            </a:r>
            <a:r>
              <a:rPr lang="en-US" baseline="-25000" dirty="0"/>
              <a:t>11</a:t>
            </a:r>
            <a:endParaRPr dirty="0"/>
          </a:p>
        </p:txBody>
      </p:sp>
      <p:pic>
        <p:nvPicPr>
          <p:cNvPr id="5" name="Content Placeholder 4" descr="A screenshot shows the first step of a chi-square test displayed on a calculator screen. It displays the list environment in a tabular format with sample data entered in it. The data in L1 column are entered as follows:  251 ,  630 ,  115 ,  141 , and  121 . The data in L2 column are entered as follows:  251.6 ,  629 ,  125.8 ,  125.8 , and  125.8 . The L3 column is blank. The number  3  appears at the top-right section of the screen. The last row of the table reads &quot;L3 equals&quot; to indicate the sum of L1 and L2 values.">
            <a:extLst>
              <a:ext uri="{FF2B5EF4-FFF2-40B4-BE49-F238E27FC236}">
                <a16:creationId xmlns:a16="http://schemas.microsoft.com/office/drawing/2014/main" id="{32A3D68A-7DE0-4930-96F9-43B6D17AE187}"/>
              </a:ext>
            </a:extLst>
          </p:cNvPr>
          <p:cNvPicPr>
            <a:picLocks noGrp="1" noChangeAspect="1"/>
          </p:cNvPicPr>
          <p:nvPr>
            <p:ph sz="quarter" idx="11"/>
          </p:nvPr>
        </p:nvPicPr>
        <p:blipFill>
          <a:blip r:embed="rId2" cstate="print">
            <a:extLst>
              <a:ext uri="{28A0092B-C50C-407E-A947-70E740481C1C}">
                <a14:useLocalDpi xmlns:a14="http://schemas.microsoft.com/office/drawing/2010/main" val="0"/>
              </a:ext>
            </a:extLst>
          </a:blip>
          <a:stretch>
            <a:fillRect/>
          </a:stretch>
        </p:blipFill>
        <p:spPr>
          <a:xfrm>
            <a:off x="2286189" y="1983707"/>
            <a:ext cx="4571622" cy="3047748"/>
          </a:xfrm>
        </p:spPr>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10.6.2: Chi-Square Test for Goodness of Fit</a:t>
            </a:r>
            <a:r>
              <a:rPr lang="en-US" baseline="-25000" dirty="0"/>
              <a:t>12</a:t>
            </a:r>
            <a:endParaRPr dirty="0"/>
          </a:p>
        </p:txBody>
      </p:sp>
      <p:sp>
        <p:nvSpPr>
          <p:cNvPr id="3" name="Text Placeholder 2"/>
          <p:cNvSpPr>
            <a:spLocks noGrp="1"/>
          </p:cNvSpPr>
          <p:nvPr>
            <p:ph type="body" sz="quarter" idx="10"/>
          </p:nvPr>
        </p:nvSpPr>
        <p:spPr/>
        <p:txBody>
          <a:bodyPr>
            <a:normAutofit/>
          </a:bodyPr>
          <a:lstStyle/>
          <a:p>
            <a:pPr>
              <a:defRPr sz="2800"/>
            </a:pPr>
            <a:r>
              <a:rPr sz="2600" dirty="0"/>
              <a:t>Next, press </a:t>
            </a:r>
            <a:r>
              <a:rPr sz="2600" b="1" dirty="0"/>
              <a:t>STAT</a:t>
            </a:r>
            <a:r>
              <a:rPr sz="2600" dirty="0"/>
              <a:t>, scroll to </a:t>
            </a:r>
            <a:r>
              <a:rPr sz="2600" b="1" dirty="0"/>
              <a:t>TESTS</a:t>
            </a:r>
            <a:r>
              <a:rPr sz="2600" dirty="0"/>
              <a:t>, and then choose option</a:t>
            </a:r>
          </a:p>
        </p:txBody>
      </p:sp>
      <p:pic>
        <p:nvPicPr>
          <p:cNvPr id="4" name="Picture 3" descr="Chi squared">
            <a:extLst>
              <a:ext uri="{FF2B5EF4-FFF2-40B4-BE49-F238E27FC236}">
                <a16:creationId xmlns:a16="http://schemas.microsoft.com/office/drawing/2014/main" id="{744B2EFC-9706-573A-9E83-CDAC16D697E1}"/>
              </a:ext>
            </a:extLst>
          </p:cNvPr>
          <p:cNvPicPr>
            <a:picLocks noChangeAspect="1"/>
          </p:cNvPicPr>
          <p:nvPr/>
        </p:nvPicPr>
        <p:blipFill>
          <a:blip r:embed="rId2"/>
          <a:stretch>
            <a:fillRect/>
          </a:stretch>
        </p:blipFill>
        <p:spPr>
          <a:xfrm>
            <a:off x="8229600" y="1055536"/>
            <a:ext cx="333375" cy="428625"/>
          </a:xfrm>
          <a:prstGeom prst="rect">
            <a:avLst/>
          </a:prstGeom>
        </p:spPr>
      </p:pic>
      <mc:AlternateContent xmlns:mc="http://schemas.openxmlformats.org/markup-compatibility/2006">
        <mc:Choice xmlns:a14="http://schemas.microsoft.com/office/drawing/2010/main" Requires="a14">
          <p:sp>
            <p:nvSpPr>
              <p:cNvPr id="6" name="TextBox 5">
                <a:extLst>
                  <a:ext uri="{FF2B5EF4-FFF2-40B4-BE49-F238E27FC236}">
                    <a16:creationId xmlns:a16="http://schemas.microsoft.com/office/drawing/2014/main" id="{0B4EF38D-81DF-393A-D075-27829758DA7F}"/>
                  </a:ext>
                </a:extLst>
              </p:cNvPr>
              <p:cNvSpPr txBox="1"/>
              <p:nvPr/>
            </p:nvSpPr>
            <p:spPr>
              <a:xfrm>
                <a:off x="457200" y="1421922"/>
                <a:ext cx="8229600" cy="3293209"/>
              </a:xfrm>
              <a:prstGeom prst="rect">
                <a:avLst/>
              </a:prstGeom>
              <a:noFill/>
            </p:spPr>
            <p:txBody>
              <a:bodyPr wrap="square">
                <a:spAutoFit/>
              </a:bodyPr>
              <a:lstStyle/>
              <a:p>
                <a:r>
                  <a:rPr lang="en-IN" sz="2600" dirty="0"/>
                  <a:t>GOF-Test. The calculator will prompt you for the following: </a:t>
                </a:r>
                <a:r>
                  <a:rPr lang="en-IN" sz="2600" b="1" dirty="0"/>
                  <a:t>Observed, Expected,</a:t>
                </a:r>
                <a:r>
                  <a:rPr lang="en-IN" sz="2600" dirty="0"/>
                  <a:t> and </a:t>
                </a:r>
                <a:r>
                  <a:rPr lang="en-IN" sz="2600" b="1" dirty="0" err="1"/>
                  <a:t>df</a:t>
                </a:r>
                <a:r>
                  <a:rPr lang="en-IN" sz="2600" dirty="0"/>
                  <a:t>, as shown in the first screenshot below. Enter </a:t>
                </a:r>
                <a:r>
                  <a:rPr lang="en-IN" sz="2600" b="1" dirty="0"/>
                  <a:t>L1</a:t>
                </a:r>
                <a:r>
                  <a:rPr lang="en-IN" sz="2600" dirty="0"/>
                  <a:t> for </a:t>
                </a:r>
                <a:r>
                  <a:rPr lang="en-IN" sz="2600" b="1" dirty="0"/>
                  <a:t>Observed</a:t>
                </a:r>
                <a:r>
                  <a:rPr lang="en-IN" sz="2600" dirty="0"/>
                  <a:t> since that is the list where you entered the observed values. Enter </a:t>
                </a:r>
                <a:r>
                  <a:rPr lang="en-IN" sz="2600" b="1" dirty="0"/>
                  <a:t>L2</a:t>
                </a:r>
                <a:r>
                  <a:rPr lang="en-IN" sz="2600" dirty="0"/>
                  <a:t> for </a:t>
                </a:r>
                <a:r>
                  <a:rPr lang="en-IN" sz="2600" b="1" dirty="0"/>
                  <a:t>Expected</a:t>
                </a:r>
                <a:r>
                  <a:rPr lang="en-IN" sz="2600" dirty="0"/>
                  <a:t> and enter the number of degrees of freedom for </a:t>
                </a:r>
                <a:r>
                  <a:rPr lang="en-IN" sz="2600" b="1" dirty="0" err="1"/>
                  <a:t>df</a:t>
                </a:r>
                <a:r>
                  <a:rPr lang="en-IN" sz="2600" dirty="0"/>
                  <a:t>. The number of degrees of freedom for this test is </a:t>
                </a:r>
                <a:br>
                  <a:rPr lang="en-IN" sz="2600" dirty="0"/>
                </a:br>
                <a:r>
                  <a:rPr lang="en-IN" sz="2600" i="1" dirty="0" err="1"/>
                  <a:t>df</a:t>
                </a:r>
                <a:r>
                  <a:rPr lang="en-IN" sz="2600" i="1" dirty="0"/>
                  <a:t> </a:t>
                </a:r>
                <a14:m>
                  <m:oMath xmlns:m="http://schemas.openxmlformats.org/officeDocument/2006/math">
                    <m:r>
                      <a:rPr lang="en-IN" sz="2600">
                        <a:latin typeface="Cambria Math" panose="02040503050406030204" pitchFamily="18" charset="0"/>
                      </a:rPr>
                      <m:t>=</m:t>
                    </m:r>
                    <m:r>
                      <a:rPr lang="en-IN" sz="2600">
                        <a:latin typeface="Cambria Math" panose="02040503050406030204" pitchFamily="18" charset="0"/>
                      </a:rPr>
                      <m:t>5</m:t>
                    </m:r>
                    <m:r>
                      <a:rPr lang="en-IN" sz="2600">
                        <a:latin typeface="Cambria Math" panose="02040503050406030204" pitchFamily="18" charset="0"/>
                      </a:rPr>
                      <m:t>−</m:t>
                    </m:r>
                    <m:r>
                      <a:rPr lang="en-IN" sz="2600">
                        <a:latin typeface="Cambria Math" panose="02040503050406030204" pitchFamily="18" charset="0"/>
                      </a:rPr>
                      <m:t>1</m:t>
                    </m:r>
                    <m:r>
                      <a:rPr lang="en-IN" sz="2600">
                        <a:latin typeface="Cambria Math" panose="02040503050406030204" pitchFamily="18" charset="0"/>
                      </a:rPr>
                      <m:t>=</m:t>
                    </m:r>
                    <m:r>
                      <a:rPr lang="en-IN" sz="2600">
                        <a:latin typeface="Cambria Math" panose="02040503050406030204" pitchFamily="18" charset="0"/>
                      </a:rPr>
                      <m:t>4</m:t>
                    </m:r>
                  </m:oMath>
                </a14:m>
                <a:r>
                  <a:rPr lang="en-IN" sz="2600" dirty="0"/>
                  <a:t>, so enter </a:t>
                </a:r>
                <a:r>
                  <a:rPr lang="en-IN" sz="2600" dirty="0">
                    <a:latin typeface="Cambria Math"/>
                  </a:rPr>
                  <a:t>4</a:t>
                </a:r>
                <a:r>
                  <a:rPr lang="en-IN" sz="2600" dirty="0"/>
                  <a:t> for </a:t>
                </a:r>
                <a:r>
                  <a:rPr lang="en-IN" sz="2600" b="1" dirty="0" err="1"/>
                  <a:t>df</a:t>
                </a:r>
                <a:r>
                  <a:rPr lang="en-IN" sz="2600" dirty="0"/>
                  <a:t>. Finally, select </a:t>
                </a:r>
                <a:r>
                  <a:rPr lang="en-IN" sz="2600" b="1" dirty="0"/>
                  <a:t>Calculate</a:t>
                </a:r>
                <a:r>
                  <a:rPr lang="en-IN" sz="2600" dirty="0"/>
                  <a:t> and press </a:t>
                </a:r>
                <a:r>
                  <a:rPr lang="en-IN" sz="2600" b="1" dirty="0"/>
                  <a:t>ENTER</a:t>
                </a:r>
                <a:r>
                  <a:rPr lang="en-IN" sz="2600" dirty="0"/>
                  <a:t>.</a:t>
                </a:r>
              </a:p>
            </p:txBody>
          </p:sp>
        </mc:Choice>
        <mc:Fallback>
          <p:sp>
            <p:nvSpPr>
              <p:cNvPr id="6" name="TextBox 5">
                <a:extLst>
                  <a:ext uri="{FF2B5EF4-FFF2-40B4-BE49-F238E27FC236}">
                    <a16:creationId xmlns:a16="http://schemas.microsoft.com/office/drawing/2014/main" id="{0B4EF38D-81DF-393A-D075-27829758DA7F}"/>
                  </a:ext>
                </a:extLst>
              </p:cNvPr>
              <p:cNvSpPr txBox="1">
                <a:spLocks noRot="1" noChangeAspect="1" noMove="1" noResize="1" noEditPoints="1" noAdjustHandles="1" noChangeArrowheads="1" noChangeShapeType="1" noTextEdit="1"/>
              </p:cNvSpPr>
              <p:nvPr/>
            </p:nvSpPr>
            <p:spPr>
              <a:xfrm>
                <a:off x="457200" y="1421922"/>
                <a:ext cx="8229600" cy="3293209"/>
              </a:xfrm>
              <a:prstGeom prst="rect">
                <a:avLst/>
              </a:prstGeom>
              <a:blipFill>
                <a:blip r:embed="rId3"/>
                <a:stretch>
                  <a:fillRect l="-1333" t="-1481" b="-4074"/>
                </a:stretch>
              </a:blipFill>
            </p:spPr>
            <p:txBody>
              <a:bodyPr/>
              <a:lstStyle/>
              <a:p>
                <a:r>
                  <a:rPr lang="en-IN">
                    <a:noFill/>
                  </a:rPr>
                  <a:t> </a:t>
                </a:r>
              </a:p>
            </p:txBody>
          </p:sp>
        </mc:Fallback>
      </mc:AlternateContent>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10.6.2: Chi-Square Test for Goodness of Fit</a:t>
            </a:r>
            <a:r>
              <a:rPr lang="en-US" baseline="-25000" dirty="0"/>
              <a:t>13</a:t>
            </a:r>
            <a:endParaRPr dirty="0"/>
          </a:p>
        </p:txBody>
      </p:sp>
      <p:pic>
        <p:nvPicPr>
          <p:cNvPr id="5" name="Content Placeholder 4" descr="A screenshot shows the test menu as displayed on a calculator screen. It is titled, &quot;Chi-squared Goodness of Fit Test.&quot; The first line reads, &quot;Observed: L1.&quot; The second line reads, &quot;Expected: L2.&quot; The third line reads, &quot;df: 4.&quot; The fourth line reads, &quot;Calculate Draw.&quot;&#10;">
            <a:extLst>
              <a:ext uri="{FF2B5EF4-FFF2-40B4-BE49-F238E27FC236}">
                <a16:creationId xmlns:a16="http://schemas.microsoft.com/office/drawing/2014/main" id="{51868592-A22B-495E-A2C9-E051AF5F9C4A}"/>
              </a:ext>
            </a:extLst>
          </p:cNvPr>
          <p:cNvPicPr>
            <a:picLocks noGrp="1" noChangeAspect="1"/>
          </p:cNvPicPr>
          <p:nvPr>
            <p:ph sz="quarter" idx="11"/>
          </p:nvPr>
        </p:nvPicPr>
        <p:blipFill>
          <a:blip r:embed="rId2" cstate="print">
            <a:extLst>
              <a:ext uri="{28A0092B-C50C-407E-A947-70E740481C1C}">
                <a14:useLocalDpi xmlns:a14="http://schemas.microsoft.com/office/drawing/2010/main" val="0"/>
              </a:ext>
            </a:extLst>
          </a:blip>
          <a:stretch>
            <a:fillRect/>
          </a:stretch>
        </p:blipFill>
        <p:spPr>
          <a:xfrm>
            <a:off x="2286189" y="1983707"/>
            <a:ext cx="4571622" cy="3047748"/>
          </a:xfrm>
        </p:spPr>
      </p:pic>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10.6.2: Chi-Square Test for Goodness of Fit</a:t>
            </a:r>
            <a:r>
              <a:rPr lang="en-US" baseline="-25000" dirty="0"/>
              <a:t>14</a:t>
            </a:r>
            <a:endParaRPr dirty="0"/>
          </a:p>
        </p:txBody>
      </p:sp>
      <p:pic>
        <p:nvPicPr>
          <p:cNvPr id="5" name="Content Placeholder 4" descr="A screenshot shows the test menu as displayed on a calculator screen. It is titled, &quot;Chi-squared Goodness of Fit Test.&quot; The first line reads, &quot;  Chi squared equals 2.949920509 .&quot; The second line reads, &quot;  p equals 0.5662407617 .&quot; The third line reads, &quot;  df equals 4 .&quot; The fourth line reads, &quot;  CNTRB equals {0.001430,… .&quot;&#10;">
            <a:extLst>
              <a:ext uri="{FF2B5EF4-FFF2-40B4-BE49-F238E27FC236}">
                <a16:creationId xmlns:a16="http://schemas.microsoft.com/office/drawing/2014/main" id="{327766ED-A42A-4874-831E-EBDE6D1239FF}"/>
              </a:ext>
            </a:extLst>
          </p:cNvPr>
          <p:cNvPicPr>
            <a:picLocks noGrp="1" noChangeAspect="1"/>
          </p:cNvPicPr>
          <p:nvPr>
            <p:ph sz="quarter" idx="11"/>
          </p:nvPr>
        </p:nvPicPr>
        <p:blipFill>
          <a:blip r:embed="rId2" cstate="print">
            <a:extLst>
              <a:ext uri="{28A0092B-C50C-407E-A947-70E740481C1C}">
                <a14:useLocalDpi xmlns:a14="http://schemas.microsoft.com/office/drawing/2010/main" val="0"/>
              </a:ext>
            </a:extLst>
          </a:blip>
          <a:stretch>
            <a:fillRect/>
          </a:stretch>
        </p:blipFill>
        <p:spPr>
          <a:xfrm>
            <a:off x="2286189" y="1983707"/>
            <a:ext cx="4571622" cy="3047748"/>
          </a:xfrm>
        </p:spPr>
      </p:pic>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10.6.2: Chi-Square Test for Goodness of Fit</a:t>
            </a:r>
            <a:r>
              <a:rPr lang="en-US" baseline="-25000" dirty="0"/>
              <a:t>15</a:t>
            </a:r>
            <a:endParaRPr dirty="0"/>
          </a:p>
        </p:txBody>
      </p:sp>
      <p:sp>
        <p:nvSpPr>
          <p:cNvPr id="3" name="Text Placeholder 2"/>
          <p:cNvSpPr>
            <a:spLocks noGrp="1"/>
          </p:cNvSpPr>
          <p:nvPr>
            <p:ph type="body" sz="quarter" idx="10"/>
          </p:nvPr>
        </p:nvSpPr>
        <p:spPr/>
        <p:txBody>
          <a:bodyPr>
            <a:normAutofit/>
          </a:bodyPr>
          <a:lstStyle/>
          <a:p>
            <a:pPr>
              <a:defRPr sz="2800"/>
            </a:pPr>
            <a:r>
              <a:rPr dirty="0"/>
              <a:t>The output screen displays the</a:t>
            </a:r>
          </a:p>
        </p:txBody>
      </p:sp>
      <p:pic>
        <p:nvPicPr>
          <p:cNvPr id="5" name="Picture 4" descr="Chi squared">
            <a:extLst>
              <a:ext uri="{FF2B5EF4-FFF2-40B4-BE49-F238E27FC236}">
                <a16:creationId xmlns:a16="http://schemas.microsoft.com/office/drawing/2014/main" id="{DDF0ECF9-140C-5E5B-DA3C-7E5127A3C51F}"/>
              </a:ext>
            </a:extLst>
          </p:cNvPr>
          <p:cNvPicPr>
            <a:picLocks noChangeAspect="1"/>
          </p:cNvPicPr>
          <p:nvPr/>
        </p:nvPicPr>
        <p:blipFill>
          <a:blip r:embed="rId2"/>
          <a:stretch>
            <a:fillRect/>
          </a:stretch>
        </p:blipFill>
        <p:spPr>
          <a:xfrm>
            <a:off x="5031576" y="1034695"/>
            <a:ext cx="333375" cy="428625"/>
          </a:xfrm>
          <a:prstGeom prst="rect">
            <a:avLst/>
          </a:prstGeom>
        </p:spPr>
      </p:pic>
      <p:sp>
        <p:nvSpPr>
          <p:cNvPr id="4" name="TextBox 3">
            <a:extLst>
              <a:ext uri="{FF2B5EF4-FFF2-40B4-BE49-F238E27FC236}">
                <a16:creationId xmlns:a16="http://schemas.microsoft.com/office/drawing/2014/main" id="{E0A76A29-882D-D762-7FC5-3FD2DD90D9F7}"/>
              </a:ext>
            </a:extLst>
          </p:cNvPr>
          <p:cNvSpPr txBox="1"/>
          <p:nvPr/>
        </p:nvSpPr>
        <p:spPr>
          <a:xfrm>
            <a:off x="5198264" y="1041363"/>
            <a:ext cx="914400" cy="523220"/>
          </a:xfrm>
          <a:prstGeom prst="rect">
            <a:avLst/>
          </a:prstGeom>
          <a:noFill/>
        </p:spPr>
        <p:txBody>
          <a:bodyPr wrap="square" rtlCol="0">
            <a:spAutoFit/>
          </a:bodyPr>
          <a:lstStyle/>
          <a:p>
            <a:r>
              <a:rPr kumimoji="0" lang="en-IN" sz="2800" b="0" i="0" u="none" strike="noStrike" kern="1200" cap="none" spc="0" normalizeH="0" baseline="0" noProof="0" dirty="0">
                <a:ln>
                  <a:noFill/>
                </a:ln>
                <a:solidFill>
                  <a:srgbClr val="366092"/>
                </a:solidFill>
                <a:effectLst/>
                <a:uLnTx/>
                <a:uFillTx/>
                <a:latin typeface="Calibri"/>
                <a:ea typeface="+mn-ea"/>
                <a:cs typeface="+mn-cs"/>
              </a:rPr>
              <a:t>-test</a:t>
            </a:r>
            <a:endParaRPr lang="en-IN" dirty="0"/>
          </a:p>
        </p:txBody>
      </p:sp>
      <p:sp>
        <p:nvSpPr>
          <p:cNvPr id="8" name="TextBox 7">
            <a:extLst>
              <a:ext uri="{FF2B5EF4-FFF2-40B4-BE49-F238E27FC236}">
                <a16:creationId xmlns:a16="http://schemas.microsoft.com/office/drawing/2014/main" id="{152A0FBA-0D94-96B4-8F35-895734141BED}"/>
              </a:ext>
            </a:extLst>
          </p:cNvPr>
          <p:cNvSpPr txBox="1"/>
          <p:nvPr/>
        </p:nvSpPr>
        <p:spPr>
          <a:xfrm>
            <a:off x="457200" y="1451153"/>
            <a:ext cx="8229600" cy="954107"/>
          </a:xfrm>
          <a:prstGeom prst="rect">
            <a:avLst/>
          </a:prstGeom>
          <a:noFill/>
        </p:spPr>
        <p:txBody>
          <a:bodyPr wrap="square">
            <a:spAutoFit/>
          </a:bodyPr>
          <a:lstStyle/>
          <a:p>
            <a:r>
              <a:rPr lang="en-IN" sz="2800" dirty="0"/>
              <a:t>statistic and the </a:t>
            </a:r>
            <a:r>
              <a:rPr lang="en-IN" sz="2800" i="1" dirty="0"/>
              <a:t>p</a:t>
            </a:r>
            <a:r>
              <a:rPr lang="en-IN" sz="2800" dirty="0"/>
              <a:t>-value, and reiterates the number of degrees of freedom that was entered.</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10.6.2: Chi-Square Test for Goodness of Fit</a:t>
            </a:r>
            <a:r>
              <a:rPr lang="en-US" baseline="-25000" dirty="0"/>
              <a:t>16</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b="1"/>
                </a:pPr>
                <a:r>
                  <a:rPr sz="2800" dirty="0"/>
                  <a:t>Step 4: Draw a conclusion and interpret the decision.</a:t>
                </a:r>
              </a:p>
              <a:p>
                <a:pPr>
                  <a:defRPr b="1"/>
                </a:pPr>
                <a:r>
                  <a:rPr sz="2800" dirty="0"/>
                  <a:t>Method 1: Rejection Regions</a:t>
                </a:r>
              </a:p>
              <a:p>
                <a:pPr>
                  <a:defRPr sz="2800"/>
                </a:pPr>
                <a:r>
                  <a:rPr sz="2800" dirty="0"/>
                  <a:t>The number of degrees of freedom for the chi‑square distribution for this test is </a:t>
                </a:r>
                <a:r>
                  <a:rPr lang="en-US" sz="2800" i="1" dirty="0"/>
                  <a:t>df </a:t>
                </a:r>
                <a14:m>
                  <m:oMath xmlns:m="http://schemas.openxmlformats.org/officeDocument/2006/math">
                    <m:r>
                      <a:rPr>
                        <a:latin typeface="Cambria Math" panose="02040503050406030204" pitchFamily="18" charset="0"/>
                      </a:rPr>
                      <m:t>=5−1=4</m:t>
                    </m:r>
                  </m:oMath>
                </a14:m>
                <a:r>
                  <a:rPr sz="2800" dirty="0"/>
                  <a:t>, and </a:t>
                </a:r>
                <a:br>
                  <a:rPr lang="en-US" sz="2800" dirty="0"/>
                </a:br>
                <a:r>
                  <a:rPr lang="el-GR" i="1" dirty="0">
                    <a:latin typeface="Calibri" panose="020F0502020204030204" pitchFamily="34" charset="0"/>
                    <a:ea typeface="Calibri" panose="020F0502020204030204" pitchFamily="34" charset="0"/>
                    <a:cs typeface="Calibri" panose="020F0502020204030204" pitchFamily="34" charset="0"/>
                  </a:rPr>
                  <a:t>α</a:t>
                </a:r>
                <a:r>
                  <a:rPr lang="en-US" i="1" dirty="0">
                    <a:latin typeface="Calibri" panose="020F0502020204030204" pitchFamily="34" charset="0"/>
                    <a:ea typeface="Calibri" panose="020F0502020204030204" pitchFamily="34" charset="0"/>
                    <a:cs typeface="Calibri" panose="020F0502020204030204" pitchFamily="34" charset="0"/>
                  </a:rPr>
                  <a:t> </a:t>
                </a:r>
                <a14:m>
                  <m:oMath xmlns:m="http://schemas.openxmlformats.org/officeDocument/2006/math">
                    <m:r>
                      <a:rPr>
                        <a:latin typeface="Cambria Math" panose="02040503050406030204" pitchFamily="18" charset="0"/>
                      </a:rPr>
                      <m:t>=0.05</m:t>
                    </m:r>
                  </m:oMath>
                </a14:m>
                <a:r>
                  <a:rPr sz="2800" dirty="0"/>
                  <a:t>. Using the table, we find that the critical value is</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2222"/>
                </a:stretch>
              </a:blipFill>
            </p:spPr>
            <p:txBody>
              <a:bodyPr/>
              <a:lstStyle/>
              <a:p>
                <a:r>
                  <a:rPr lang="en-IN">
                    <a:noFill/>
                  </a:rPr>
                  <a:t> </a:t>
                </a:r>
              </a:p>
            </p:txBody>
          </p:sp>
        </mc:Fallback>
      </mc:AlternateContent>
      <p:pic>
        <p:nvPicPr>
          <p:cNvPr id="9" name="Picture 8" descr="Chi squared sub 0.05 equals 9.488.">
            <a:extLst>
              <a:ext uri="{FF2B5EF4-FFF2-40B4-BE49-F238E27FC236}">
                <a16:creationId xmlns:a16="http://schemas.microsoft.com/office/drawing/2014/main" id="{55DCEC10-00F5-350A-0708-2C69FFC7A8BC}"/>
              </a:ext>
            </a:extLst>
          </p:cNvPr>
          <p:cNvPicPr>
            <a:picLocks noChangeAspect="1"/>
          </p:cNvPicPr>
          <p:nvPr/>
        </p:nvPicPr>
        <p:blipFill>
          <a:blip r:embed="rId3"/>
          <a:stretch>
            <a:fillRect/>
          </a:stretch>
        </p:blipFill>
        <p:spPr>
          <a:xfrm>
            <a:off x="838200" y="3333395"/>
            <a:ext cx="1685925" cy="457200"/>
          </a:xfrm>
          <a:prstGeom prst="rect">
            <a:avLst/>
          </a:prstGeom>
        </p:spPr>
      </p:pic>
      <p:sp>
        <p:nvSpPr>
          <p:cNvPr id="8" name="TextBox 7">
            <a:extLst>
              <a:ext uri="{FF2B5EF4-FFF2-40B4-BE49-F238E27FC236}">
                <a16:creationId xmlns:a16="http://schemas.microsoft.com/office/drawing/2014/main" id="{AC77D478-2C80-CC0E-4E5D-EBD69C35CB6E}"/>
              </a:ext>
            </a:extLst>
          </p:cNvPr>
          <p:cNvSpPr txBox="1"/>
          <p:nvPr/>
        </p:nvSpPr>
        <p:spPr>
          <a:xfrm>
            <a:off x="448574" y="3818746"/>
            <a:ext cx="8229600" cy="523220"/>
          </a:xfrm>
          <a:prstGeom prst="rect">
            <a:avLst/>
          </a:prstGeom>
          <a:noFill/>
        </p:spPr>
        <p:txBody>
          <a:bodyPr wrap="square">
            <a:spAutoFit/>
          </a:bodyPr>
          <a:lstStyle/>
          <a:p>
            <a:r>
              <a:rPr lang="en-IN" sz="2800" dirty="0"/>
              <a:t>Comparing the test statistic to the critical value, we</a:t>
            </a:r>
          </a:p>
        </p:txBody>
      </p:sp>
      <p:sp>
        <p:nvSpPr>
          <p:cNvPr id="4" name="TextBox 3">
            <a:extLst>
              <a:ext uri="{FF2B5EF4-FFF2-40B4-BE49-F238E27FC236}">
                <a16:creationId xmlns:a16="http://schemas.microsoft.com/office/drawing/2014/main" id="{99B0A9E2-53F5-1474-12A2-0CADCDA997F8}"/>
              </a:ext>
            </a:extLst>
          </p:cNvPr>
          <p:cNvSpPr txBox="1"/>
          <p:nvPr/>
        </p:nvSpPr>
        <p:spPr>
          <a:xfrm>
            <a:off x="482494" y="4288496"/>
            <a:ext cx="914400" cy="523220"/>
          </a:xfrm>
          <a:prstGeom prst="rect">
            <a:avLst/>
          </a:prstGeom>
          <a:noFill/>
        </p:spPr>
        <p:txBody>
          <a:bodyPr wrap="square" rtlCol="0">
            <a:spAutoFit/>
          </a:bodyPr>
          <a:lstStyle/>
          <a:p>
            <a:r>
              <a:rPr kumimoji="0" lang="en-IN" sz="2800" b="0" i="0" u="none" strike="noStrike" kern="1200" cap="none" spc="0" normalizeH="0" baseline="0" noProof="0" dirty="0">
                <a:ln>
                  <a:noFill/>
                </a:ln>
                <a:solidFill>
                  <a:srgbClr val="366092"/>
                </a:solidFill>
                <a:effectLst/>
                <a:uLnTx/>
                <a:uFillTx/>
                <a:latin typeface="Calibri"/>
                <a:ea typeface="+mn-ea"/>
                <a:cs typeface="+mn-cs"/>
              </a:rPr>
              <a:t>have</a:t>
            </a:r>
            <a:endParaRPr lang="en-IN" dirty="0"/>
          </a:p>
        </p:txBody>
      </p:sp>
      <p:pic>
        <p:nvPicPr>
          <p:cNvPr id="14" name="Picture 13" descr="2.950 less than 9.488, so Chi squared less than Chi squared sub 0.05 ,">
            <a:extLst>
              <a:ext uri="{FF2B5EF4-FFF2-40B4-BE49-F238E27FC236}">
                <a16:creationId xmlns:a16="http://schemas.microsoft.com/office/drawing/2014/main" id="{E56C41E6-AA86-CF0A-6951-75E84CD409A7}"/>
              </a:ext>
            </a:extLst>
          </p:cNvPr>
          <p:cNvPicPr>
            <a:picLocks noChangeAspect="1"/>
          </p:cNvPicPr>
          <p:nvPr/>
        </p:nvPicPr>
        <p:blipFill>
          <a:blip r:embed="rId4"/>
          <a:stretch>
            <a:fillRect/>
          </a:stretch>
        </p:blipFill>
        <p:spPr>
          <a:xfrm>
            <a:off x="1336621" y="4341966"/>
            <a:ext cx="3629025" cy="457200"/>
          </a:xfrm>
          <a:prstGeom prst="rect">
            <a:avLst/>
          </a:prstGeom>
        </p:spPr>
      </p:pic>
      <p:sp>
        <p:nvSpPr>
          <p:cNvPr id="5" name="TextBox 4">
            <a:extLst>
              <a:ext uri="{FF2B5EF4-FFF2-40B4-BE49-F238E27FC236}">
                <a16:creationId xmlns:a16="http://schemas.microsoft.com/office/drawing/2014/main" id="{7395C65F-D5C9-1158-4790-593ABDA2DA1E}"/>
              </a:ext>
            </a:extLst>
          </p:cNvPr>
          <p:cNvSpPr txBox="1"/>
          <p:nvPr/>
        </p:nvSpPr>
        <p:spPr>
          <a:xfrm>
            <a:off x="457200" y="4773847"/>
            <a:ext cx="8077200" cy="523220"/>
          </a:xfrm>
          <a:prstGeom prst="rect">
            <a:avLst/>
          </a:prstGeom>
          <a:noFill/>
        </p:spPr>
        <p:txBody>
          <a:bodyPr wrap="square">
            <a:spAutoFit/>
          </a:bodyPr>
          <a:lstStyle/>
          <a:p>
            <a:r>
              <a:rPr lang="en-IN" sz="2800" dirty="0"/>
              <a:t>and thus we must fail to reject the null hypothesis.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Memory Booster</a:t>
            </a:r>
          </a:p>
        </p:txBody>
      </p:sp>
      <p:sp>
        <p:nvSpPr>
          <p:cNvPr id="3" name="Text Placeholder 2">
            <a:extLst>
              <a:ext uri="{C183D7F6-B498-43B3-948B-1728B52AA6E4}">
                <adec:decorative xmlns:adec="http://schemas.microsoft.com/office/drawing/2017/decorative" val="1"/>
              </a:ext>
            </a:extLst>
          </p:cNvPr>
          <p:cNvSpPr>
            <a:spLocks noGrp="1"/>
          </p:cNvSpPr>
          <p:nvPr>
            <p:ph type="body" sz="quarter" idx="10"/>
          </p:nvPr>
        </p:nvSpPr>
        <p:spPr>
          <a:xfrm>
            <a:off x="457200" y="1082078"/>
            <a:ext cx="8229600" cy="670522"/>
          </a:xfrm>
        </p:spPr>
        <p:txBody>
          <a:bodyPr>
            <a:normAutofit/>
          </a:bodyPr>
          <a:lstStyle/>
          <a:p>
            <a:pPr algn="ctr">
              <a:defRPr sz="2800"/>
            </a:pPr>
            <a:r>
              <a:rPr lang="en-US" dirty="0"/>
              <a:t>  </a:t>
            </a:r>
            <a:endParaRPr dirty="0"/>
          </a:p>
        </p:txBody>
      </p:sp>
      <p:pic>
        <p:nvPicPr>
          <p:cNvPr id="6" name="Picture 5" descr="E subscript i equals n times p subscript i.">
            <a:extLst>
              <a:ext uri="{FF2B5EF4-FFF2-40B4-BE49-F238E27FC236}">
                <a16:creationId xmlns:a16="http://schemas.microsoft.com/office/drawing/2014/main" id="{8AB9586C-DF8A-D55F-4D71-E27C34A00257}"/>
              </a:ext>
            </a:extLst>
          </p:cNvPr>
          <p:cNvPicPr>
            <a:picLocks noChangeAspect="1"/>
          </p:cNvPicPr>
          <p:nvPr/>
        </p:nvPicPr>
        <p:blipFill>
          <a:blip r:embed="rId2"/>
          <a:stretch>
            <a:fillRect/>
          </a:stretch>
        </p:blipFill>
        <p:spPr>
          <a:xfrm>
            <a:off x="609600" y="1207789"/>
            <a:ext cx="971550" cy="419100"/>
          </a:xfrm>
          <a:prstGeom prst="rect">
            <a:avLst/>
          </a:prstGeom>
        </p:spPr>
      </p:pic>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10.6.2: Chi-Square Test for Goodness of Fit</a:t>
            </a:r>
            <a:r>
              <a:rPr lang="en-US" baseline="-25000" dirty="0"/>
              <a:t>17</a:t>
            </a:r>
            <a:endParaRPr dirty="0"/>
          </a:p>
        </p:txBody>
      </p:sp>
      <p:sp>
        <p:nvSpPr>
          <p:cNvPr id="3" name="Text Placeholder 2"/>
          <p:cNvSpPr>
            <a:spLocks noGrp="1"/>
          </p:cNvSpPr>
          <p:nvPr>
            <p:ph type="body" sz="quarter" idx="10"/>
          </p:nvPr>
        </p:nvSpPr>
        <p:spPr/>
        <p:txBody>
          <a:bodyPr>
            <a:normAutofit/>
          </a:bodyPr>
          <a:lstStyle/>
          <a:p>
            <a:pPr>
              <a:defRPr sz="2800" b="1"/>
            </a:pPr>
            <a:r>
              <a:rPr dirty="0"/>
              <a:t>Method 2: </a:t>
            </a:r>
            <a:r>
              <a:rPr lang="en-US" i="1" dirty="0"/>
              <a:t>p</a:t>
            </a:r>
            <a:r>
              <a:rPr dirty="0"/>
              <a:t>-values</a:t>
            </a:r>
          </a:p>
          <a:p>
            <a:pPr>
              <a:defRPr sz="2800"/>
            </a:pPr>
            <a:r>
              <a:rPr dirty="0"/>
              <a:t>We see that</a:t>
            </a:r>
          </a:p>
        </p:txBody>
      </p:sp>
      <p:pic>
        <p:nvPicPr>
          <p:cNvPr id="9" name="Picture 8" descr="Chi squared approximately equals to 2.950">
            <a:extLst>
              <a:ext uri="{FF2B5EF4-FFF2-40B4-BE49-F238E27FC236}">
                <a16:creationId xmlns:a16="http://schemas.microsoft.com/office/drawing/2014/main" id="{A3737D57-6D9B-EBCB-2FCF-D94C04DA6B45}"/>
              </a:ext>
            </a:extLst>
          </p:cNvPr>
          <p:cNvPicPr>
            <a:picLocks noChangeAspect="1"/>
          </p:cNvPicPr>
          <p:nvPr/>
        </p:nvPicPr>
        <p:blipFill>
          <a:blip r:embed="rId2"/>
          <a:stretch>
            <a:fillRect/>
          </a:stretch>
        </p:blipFill>
        <p:spPr>
          <a:xfrm>
            <a:off x="2364099" y="1600200"/>
            <a:ext cx="1390650" cy="428625"/>
          </a:xfrm>
          <a:prstGeom prst="rect">
            <a:avLst/>
          </a:prstGeom>
        </p:spPr>
      </p:pic>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C8141A43-1DEF-C01C-C630-615911A50571}"/>
                  </a:ext>
                </a:extLst>
              </p:cNvPr>
              <p:cNvSpPr txBox="1"/>
              <p:nvPr/>
            </p:nvSpPr>
            <p:spPr>
              <a:xfrm>
                <a:off x="3773799" y="1524805"/>
                <a:ext cx="4495800" cy="492443"/>
              </a:xfrm>
              <a:prstGeom prst="rect">
                <a:avLst/>
              </a:prstGeom>
              <a:noFill/>
            </p:spPr>
            <p:txBody>
              <a:bodyPr wrap="square" rtlCol="0">
                <a:spAutoFit/>
              </a:bodyPr>
              <a:lstStyle/>
              <a:p>
                <a:r>
                  <a:rPr kumimoji="0" lang="en-IN" sz="2600" b="0" i="0" u="none" strike="noStrike" kern="1200" cap="none" spc="0" normalizeH="0" baseline="0" noProof="0" dirty="0">
                    <a:ln>
                      <a:noFill/>
                    </a:ln>
                    <a:solidFill>
                      <a:srgbClr val="366092"/>
                    </a:solidFill>
                    <a:effectLst/>
                    <a:uLnTx/>
                    <a:uFillTx/>
                    <a:latin typeface="Calibri"/>
                    <a:ea typeface="+mn-ea"/>
                    <a:cs typeface="+mn-cs"/>
                  </a:rPr>
                  <a:t>and the </a:t>
                </a:r>
                <a:r>
                  <a:rPr kumimoji="0" lang="en-IN" sz="2600" b="0" i="1" u="none" strike="noStrike" kern="1200" cap="none" spc="0" normalizeH="0" baseline="0" noProof="0" dirty="0">
                    <a:ln>
                      <a:noFill/>
                    </a:ln>
                    <a:solidFill>
                      <a:srgbClr val="366092"/>
                    </a:solidFill>
                    <a:effectLst/>
                    <a:uLnTx/>
                    <a:uFillTx/>
                    <a:latin typeface="Calibri"/>
                    <a:ea typeface="+mn-ea"/>
                    <a:cs typeface="+mn-cs"/>
                  </a:rPr>
                  <a:t>p</a:t>
                </a:r>
                <a:r>
                  <a:rPr kumimoji="0" lang="en-IN" sz="2600" b="0" i="0" u="none" strike="noStrike" kern="1200" cap="none" spc="0" normalizeH="0" baseline="0" noProof="0" dirty="0">
                    <a:ln>
                      <a:noFill/>
                    </a:ln>
                    <a:solidFill>
                      <a:srgbClr val="366092"/>
                    </a:solidFill>
                    <a:effectLst/>
                    <a:uLnTx/>
                    <a:uFillTx/>
                    <a:latin typeface="Calibri"/>
                    <a:ea typeface="+mn-ea"/>
                    <a:cs typeface="+mn-cs"/>
                  </a:rPr>
                  <a:t>-value </a:t>
                </a:r>
                <a14:m>
                  <m:oMath xmlns:m="http://schemas.openxmlformats.org/officeDocument/2006/math">
                    <m:r>
                      <m:rPr>
                        <m:nor/>
                      </m:rPr>
                      <a:rPr lang="en-US" sz="2600" b="0" i="0" smtClean="0"/>
                      <m:t>≈ 0.5662</m:t>
                    </m:r>
                  </m:oMath>
                </a14:m>
                <a:r>
                  <a:rPr kumimoji="0" lang="en-IN" sz="2600" b="0" i="0" u="none" strike="noStrike" kern="1200" cap="none" spc="0" normalizeH="0" baseline="0" noProof="0" dirty="0">
                    <a:ln>
                      <a:noFill/>
                    </a:ln>
                    <a:solidFill>
                      <a:srgbClr val="366092"/>
                    </a:solidFill>
                    <a:effectLst/>
                    <a:uLnTx/>
                    <a:uFillTx/>
                    <a:latin typeface="Calibri"/>
                    <a:ea typeface="+mn-ea"/>
                    <a:cs typeface="+mn-cs"/>
                  </a:rPr>
                  <a:t> from  </a:t>
                </a:r>
                <a:endParaRPr lang="en-IN" dirty="0"/>
              </a:p>
            </p:txBody>
          </p:sp>
        </mc:Choice>
        <mc:Fallback xmlns="">
          <p:sp>
            <p:nvSpPr>
              <p:cNvPr id="5" name="TextBox 4">
                <a:extLst>
                  <a:ext uri="{FF2B5EF4-FFF2-40B4-BE49-F238E27FC236}">
                    <a16:creationId xmlns:a16="http://schemas.microsoft.com/office/drawing/2014/main" id="{C8141A43-1DEF-C01C-C630-615911A50571}"/>
                  </a:ext>
                </a:extLst>
              </p:cNvPr>
              <p:cNvSpPr txBox="1">
                <a:spLocks noRot="1" noChangeAspect="1" noMove="1" noResize="1" noEditPoints="1" noAdjustHandles="1" noChangeArrowheads="1" noChangeShapeType="1" noTextEdit="1"/>
              </p:cNvSpPr>
              <p:nvPr/>
            </p:nvSpPr>
            <p:spPr>
              <a:xfrm>
                <a:off x="3773799" y="1524805"/>
                <a:ext cx="4495800" cy="492443"/>
              </a:xfrm>
              <a:prstGeom prst="rect">
                <a:avLst/>
              </a:prstGeom>
              <a:blipFill>
                <a:blip r:embed="rId3"/>
                <a:stretch>
                  <a:fillRect l="-2439" t="-9877" b="-32099"/>
                </a:stretch>
              </a:blipFill>
            </p:spPr>
            <p:txBody>
              <a:bodyPr/>
              <a:lstStyle/>
              <a:p>
                <a:r>
                  <a:rPr lang="en-IN">
                    <a:noFill/>
                  </a:rPr>
                  <a:t> </a:t>
                </a:r>
              </a:p>
            </p:txBody>
          </p:sp>
        </mc:Fallback>
      </mc:AlternateContent>
      <mc:AlternateContent xmlns:mc="http://schemas.openxmlformats.org/markup-compatibility/2006">
        <mc:Choice xmlns:a14="http://schemas.microsoft.com/office/drawing/2010/main" Requires="a14">
          <p:sp>
            <p:nvSpPr>
              <p:cNvPr id="6" name="TextBox 5">
                <a:extLst>
                  <a:ext uri="{FF2B5EF4-FFF2-40B4-BE49-F238E27FC236}">
                    <a16:creationId xmlns:a16="http://schemas.microsoft.com/office/drawing/2014/main" id="{061A6C45-7DE6-34EF-32DC-724E56859482}"/>
                  </a:ext>
                </a:extLst>
              </p:cNvPr>
              <p:cNvSpPr txBox="1"/>
              <p:nvPr/>
            </p:nvSpPr>
            <p:spPr>
              <a:xfrm>
                <a:off x="457200" y="1955322"/>
                <a:ext cx="8229600" cy="4093428"/>
              </a:xfrm>
              <a:prstGeom prst="rect">
                <a:avLst/>
              </a:prstGeom>
              <a:noFill/>
            </p:spPr>
            <p:txBody>
              <a:bodyPr wrap="square">
                <a:spAutoFit/>
              </a:bodyPr>
              <a:lstStyle/>
              <a:p>
                <a:pPr>
                  <a:defRPr sz="2800"/>
                </a:pPr>
                <a:r>
                  <a:rPr lang="en-IN" sz="2600" dirty="0"/>
                  <a:t>the output screen for the TI-83/84 Plus calculator. This </a:t>
                </a:r>
                <a:br>
                  <a:rPr lang="en-IN" sz="2600" dirty="0"/>
                </a:br>
                <a:r>
                  <a:rPr lang="en-IN" sz="2600" i="1" dirty="0"/>
                  <a:t>p</a:t>
                </a:r>
                <a:r>
                  <a:rPr lang="en-IN" sz="2600" dirty="0"/>
                  <a:t>-value can be compared to the level of significance, </a:t>
                </a:r>
                <a:br>
                  <a:rPr lang="en-IN" sz="2600" dirty="0"/>
                </a:br>
                <a:r>
                  <a:rPr lang="el-GR" sz="2600" i="1" dirty="0">
                    <a:latin typeface="Calibri" panose="020F0502020204030204" pitchFamily="34" charset="0"/>
                    <a:ea typeface="Calibri" panose="020F0502020204030204" pitchFamily="34" charset="0"/>
                    <a:cs typeface="Calibri" panose="020F0502020204030204" pitchFamily="34" charset="0"/>
                  </a:rPr>
                  <a:t>α</a:t>
                </a:r>
                <a:r>
                  <a:rPr lang="en-US" sz="2600" i="1" dirty="0">
                    <a:latin typeface="Calibri" panose="020F0502020204030204" pitchFamily="34" charset="0"/>
                    <a:ea typeface="Calibri" panose="020F0502020204030204" pitchFamily="34" charset="0"/>
                    <a:cs typeface="Calibri" panose="020F0502020204030204" pitchFamily="34" charset="0"/>
                  </a:rPr>
                  <a:t> </a:t>
                </a:r>
                <a14:m>
                  <m:oMath xmlns:m="http://schemas.openxmlformats.org/officeDocument/2006/math">
                    <m:r>
                      <a:rPr lang="en-IN" sz="2600">
                        <a:latin typeface="Cambria Math" panose="02040503050406030204" pitchFamily="18" charset="0"/>
                      </a:rPr>
                      <m:t>=0.05</m:t>
                    </m:r>
                  </m:oMath>
                </a14:m>
                <a:r>
                  <a:rPr lang="en-IN" sz="2600" dirty="0"/>
                  <a:t>, to draw a conclusion. Remember that if </a:t>
                </a:r>
                <a:r>
                  <a:rPr lang="en-IN" sz="2600" i="1" dirty="0"/>
                  <a:t>p</a:t>
                </a:r>
                <a:r>
                  <a:rPr lang="en-IN" sz="2600" dirty="0"/>
                  <a:t>-value</a:t>
                </a:r>
                <a14:m>
                  <m:oMath xmlns:m="http://schemas.openxmlformats.org/officeDocument/2006/math">
                    <m:r>
                      <a:rPr lang="en-US" sz="2600" b="0" i="0" smtClean="0">
                        <a:latin typeface="Cambria Math" panose="02040503050406030204" pitchFamily="18" charset="0"/>
                      </a:rPr>
                      <m:t> </m:t>
                    </m:r>
                    <m:r>
                      <a:rPr lang="en-IN" sz="2600" smtClean="0">
                        <a:latin typeface="Cambria Math" panose="02040503050406030204" pitchFamily="18" charset="0"/>
                      </a:rPr>
                      <m:t>≤</m:t>
                    </m:r>
                  </m:oMath>
                </a14:m>
                <a:r>
                  <a:rPr lang="en-US" sz="2600" i="1" dirty="0">
                    <a:latin typeface="Calibri" panose="020F0502020204030204" pitchFamily="34" charset="0"/>
                    <a:ea typeface="Calibri" panose="020F0502020204030204" pitchFamily="34" charset="0"/>
                    <a:cs typeface="Calibri" panose="020F0502020204030204" pitchFamily="34" charset="0"/>
                  </a:rPr>
                  <a:t> </a:t>
                </a:r>
                <a:r>
                  <a:rPr lang="el-GR" sz="2600" i="1" dirty="0">
                    <a:latin typeface="Calibri" panose="020F0502020204030204" pitchFamily="34" charset="0"/>
                    <a:ea typeface="Calibri" panose="020F0502020204030204" pitchFamily="34" charset="0"/>
                    <a:cs typeface="Calibri" panose="020F0502020204030204" pitchFamily="34" charset="0"/>
                  </a:rPr>
                  <a:t>α</a:t>
                </a:r>
                <a:r>
                  <a:rPr lang="en-IN" sz="2600" dirty="0"/>
                  <a:t>, then the conclusion is to reject the null hypothesis. In this case, </a:t>
                </a:r>
                <a:r>
                  <a:rPr lang="en-IN" sz="2600" i="1" dirty="0"/>
                  <a:t>p</a:t>
                </a:r>
                <a:r>
                  <a:rPr lang="en-IN" sz="2600" dirty="0"/>
                  <a:t>-value </a:t>
                </a:r>
                <a14:m>
                  <m:oMath xmlns:m="http://schemas.openxmlformats.org/officeDocument/2006/math">
                    <m:r>
                      <a:rPr lang="en-IN" sz="2600" smtClean="0">
                        <a:latin typeface="Cambria Math" panose="02040503050406030204" pitchFamily="18" charset="0"/>
                      </a:rPr>
                      <m:t>&gt;</m:t>
                    </m:r>
                  </m:oMath>
                </a14:m>
                <a:r>
                  <a:rPr lang="en-US" sz="2600" i="1" dirty="0">
                    <a:latin typeface="Calibri" panose="020F0502020204030204" pitchFamily="34" charset="0"/>
                    <a:ea typeface="Calibri" panose="020F0502020204030204" pitchFamily="34" charset="0"/>
                    <a:cs typeface="Calibri" panose="020F0502020204030204" pitchFamily="34" charset="0"/>
                  </a:rPr>
                  <a:t> </a:t>
                </a:r>
                <a:r>
                  <a:rPr lang="el-GR" sz="2600" i="1" dirty="0">
                    <a:latin typeface="Calibri" panose="020F0502020204030204" pitchFamily="34" charset="0"/>
                    <a:ea typeface="Calibri" panose="020F0502020204030204" pitchFamily="34" charset="0"/>
                    <a:cs typeface="Calibri" panose="020F0502020204030204" pitchFamily="34" charset="0"/>
                  </a:rPr>
                  <a:t>α</a:t>
                </a:r>
                <a:r>
                  <a:rPr lang="en-IN" sz="2600" dirty="0"/>
                  <a:t>, so the conclusion is to fail to reject the null hypothesis.</a:t>
                </a:r>
              </a:p>
              <a:p>
                <a:r>
                  <a:rPr lang="en-IN" sz="2600" i="1" dirty="0"/>
                  <a:t>Interpretation</a:t>
                </a:r>
                <a:r>
                  <a:rPr lang="en-IN" sz="2600" dirty="0"/>
                  <a:t>: The evidence does not support the claim that the proportions of kids playing youth sports have changed. The educational campaign does not appear to have made any difference based on this evidence.</a:t>
                </a:r>
              </a:p>
            </p:txBody>
          </p:sp>
        </mc:Choice>
        <mc:Fallback>
          <p:sp>
            <p:nvSpPr>
              <p:cNvPr id="6" name="TextBox 5">
                <a:extLst>
                  <a:ext uri="{FF2B5EF4-FFF2-40B4-BE49-F238E27FC236}">
                    <a16:creationId xmlns:a16="http://schemas.microsoft.com/office/drawing/2014/main" id="{061A6C45-7DE6-34EF-32DC-724E56859482}"/>
                  </a:ext>
                </a:extLst>
              </p:cNvPr>
              <p:cNvSpPr txBox="1">
                <a:spLocks noRot="1" noChangeAspect="1" noMove="1" noResize="1" noEditPoints="1" noAdjustHandles="1" noChangeArrowheads="1" noChangeShapeType="1" noTextEdit="1"/>
              </p:cNvSpPr>
              <p:nvPr/>
            </p:nvSpPr>
            <p:spPr>
              <a:xfrm>
                <a:off x="457200" y="1955322"/>
                <a:ext cx="8229600" cy="4093428"/>
              </a:xfrm>
              <a:prstGeom prst="rect">
                <a:avLst/>
              </a:prstGeom>
              <a:blipFill>
                <a:blip r:embed="rId4"/>
                <a:stretch>
                  <a:fillRect l="-1333" t="-1192" b="-2981"/>
                </a:stretch>
              </a:blipFill>
            </p:spPr>
            <p:txBody>
              <a:bodyPr/>
              <a:lstStyle/>
              <a:p>
                <a:r>
                  <a:rPr lang="en-IN">
                    <a:noFill/>
                  </a:rPr>
                  <a:t> </a:t>
                </a:r>
              </a:p>
            </p:txBody>
          </p:sp>
        </mc:Fallback>
      </mc:AlternateContent>
    </p:spTree>
    <p:extLst>
      <p:ext uri="{BB962C8B-B14F-4D97-AF65-F5344CB8AC3E}">
        <p14:creationId xmlns:p14="http://schemas.microsoft.com/office/powerpoint/2010/main" val="353272791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Technology</a:t>
            </a:r>
            <a:r>
              <a:rPr lang="en-US" baseline="-25000" dirty="0"/>
              <a:t>2</a:t>
            </a:r>
            <a:endParaRPr dirty="0"/>
          </a:p>
        </p:txBody>
      </p:sp>
      <p:sp>
        <p:nvSpPr>
          <p:cNvPr id="3" name="Text Placeholder 2"/>
          <p:cNvSpPr>
            <a:spLocks noGrp="1"/>
          </p:cNvSpPr>
          <p:nvPr>
            <p:ph type="body" sz="quarter" idx="10"/>
          </p:nvPr>
        </p:nvSpPr>
        <p:spPr>
          <a:xfrm>
            <a:off x="457200" y="1082078"/>
            <a:ext cx="8229600" cy="2270722"/>
          </a:xfrm>
        </p:spPr>
        <p:txBody>
          <a:bodyPr>
            <a:normAutofit/>
          </a:bodyPr>
          <a:lstStyle/>
          <a:p>
            <a:r>
              <a:rPr sz="2800" dirty="0"/>
              <a:t>For further instructions on performing a chi-square test for goodness of fit with a TI-83/84 Plus calculator or other technology, please visit stat.hawkeslearning.com and see </a:t>
            </a:r>
            <a:r>
              <a:rPr sz="2800" b="1" dirty="0"/>
              <a:t>Technology Instructions </a:t>
            </a:r>
            <a:r>
              <a:rPr lang="en-US" b="1" dirty="0"/>
              <a:t>→</a:t>
            </a:r>
            <a:r>
              <a:rPr sz="2800" b="1" dirty="0"/>
              <a:t> Chi-Square Distribution </a:t>
            </a:r>
            <a:r>
              <a:rPr lang="en-US" b="1" dirty="0"/>
              <a:t>→</a:t>
            </a:r>
            <a:r>
              <a:rPr sz="2800" b="1" dirty="0"/>
              <a:t> Test for Goodness of Fit</a:t>
            </a:r>
            <a:r>
              <a:rPr sz="2800" dirty="0"/>
              <a: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t>Formula: Test Statistic for a Chi-Square Test for Goodness of Fit</a:t>
            </a:r>
          </a:p>
        </p:txBody>
      </p:sp>
      <p:sp>
        <p:nvSpPr>
          <p:cNvPr id="3" name="Text Placeholder 2"/>
          <p:cNvSpPr>
            <a:spLocks noGrp="1"/>
          </p:cNvSpPr>
          <p:nvPr>
            <p:ph type="body" sz="quarter" idx="10"/>
          </p:nvPr>
        </p:nvSpPr>
        <p:spPr>
          <a:xfrm>
            <a:off x="457200" y="1082078"/>
            <a:ext cx="8229600" cy="3870922"/>
          </a:xfrm>
        </p:spPr>
        <p:txBody>
          <a:bodyPr>
            <a:normAutofit/>
          </a:bodyPr>
          <a:lstStyle/>
          <a:p>
            <a:r>
              <a:rPr sz="2800" dirty="0"/>
              <a:t>The test statistic for a chi-square test for goodness of fit is given by</a:t>
            </a:r>
          </a:p>
          <a:p>
            <a:pPr algn="ctr">
              <a:defRPr sz="2800"/>
            </a:pPr>
            <a:endParaRPr sz="2800" dirty="0"/>
          </a:p>
          <a:p>
            <a:endParaRPr sz="2800" dirty="0"/>
          </a:p>
        </p:txBody>
      </p:sp>
      <p:pic>
        <p:nvPicPr>
          <p:cNvPr id="11" name="Picture 10" descr="Chi squared equals the summation of open parentheses O subscript i  minus E subscript i close parentheses squared, divided by E subscript i">
            <a:extLst>
              <a:ext uri="{FF2B5EF4-FFF2-40B4-BE49-F238E27FC236}">
                <a16:creationId xmlns:a16="http://schemas.microsoft.com/office/drawing/2014/main" id="{9AD8BE78-3C82-42D6-2310-1A820A58D056}"/>
              </a:ext>
            </a:extLst>
          </p:cNvPr>
          <p:cNvPicPr>
            <a:picLocks noChangeAspect="1"/>
          </p:cNvPicPr>
          <p:nvPr/>
        </p:nvPicPr>
        <p:blipFill>
          <a:blip r:embed="rId2"/>
          <a:stretch>
            <a:fillRect/>
          </a:stretch>
        </p:blipFill>
        <p:spPr>
          <a:xfrm>
            <a:off x="3461831" y="1823453"/>
            <a:ext cx="2276475" cy="981075"/>
          </a:xfrm>
          <a:prstGeom prst="rect">
            <a:avLst/>
          </a:prstGeom>
        </p:spPr>
      </p:pic>
      <p:sp>
        <p:nvSpPr>
          <p:cNvPr id="6" name="TextBox 5">
            <a:extLst>
              <a:ext uri="{FF2B5EF4-FFF2-40B4-BE49-F238E27FC236}">
                <a16:creationId xmlns:a16="http://schemas.microsoft.com/office/drawing/2014/main" id="{DA31D950-882B-F0C0-F119-C77D42869F69}"/>
              </a:ext>
            </a:extLst>
          </p:cNvPr>
          <p:cNvSpPr txBox="1"/>
          <p:nvPr/>
        </p:nvSpPr>
        <p:spPr>
          <a:xfrm>
            <a:off x="443166" y="2949916"/>
            <a:ext cx="1143000" cy="523220"/>
          </a:xfrm>
          <a:prstGeom prst="rect">
            <a:avLst/>
          </a:prstGeom>
          <a:noFill/>
        </p:spPr>
        <p:txBody>
          <a:bodyPr wrap="square" rtlCol="0">
            <a:spAutoFit/>
          </a:bodyPr>
          <a:lstStyle/>
          <a:p>
            <a:r>
              <a:rPr kumimoji="0" lang="en-IN" sz="2800" b="0" i="0" u="none" strike="noStrike" kern="1200" cap="none" spc="0" normalizeH="0" baseline="0" noProof="0" dirty="0">
                <a:ln>
                  <a:noFill/>
                </a:ln>
                <a:solidFill>
                  <a:srgbClr val="000000"/>
                </a:solidFill>
                <a:effectLst/>
                <a:uLnTx/>
                <a:uFillTx/>
                <a:latin typeface="Calibri"/>
                <a:ea typeface="+mn-ea"/>
                <a:cs typeface="+mn-cs"/>
              </a:rPr>
              <a:t>where</a:t>
            </a:r>
            <a:endParaRPr lang="en-IN" dirty="0"/>
          </a:p>
        </p:txBody>
      </p:sp>
      <p:pic>
        <p:nvPicPr>
          <p:cNvPr id="12" name="Picture 11" descr="O subscript i">
            <a:extLst>
              <a:ext uri="{FF2B5EF4-FFF2-40B4-BE49-F238E27FC236}">
                <a16:creationId xmlns:a16="http://schemas.microsoft.com/office/drawing/2014/main" id="{B51B8508-F8F2-1B9C-68EB-A458C96EE33D}"/>
              </a:ext>
            </a:extLst>
          </p:cNvPr>
          <p:cNvPicPr>
            <a:picLocks noChangeAspect="1"/>
          </p:cNvPicPr>
          <p:nvPr/>
        </p:nvPicPr>
        <p:blipFill>
          <a:blip r:embed="rId3"/>
          <a:stretch>
            <a:fillRect/>
          </a:stretch>
        </p:blipFill>
        <p:spPr>
          <a:xfrm>
            <a:off x="1482725" y="3030529"/>
            <a:ext cx="295275" cy="419100"/>
          </a:xfrm>
          <a:prstGeom prst="rect">
            <a:avLst/>
          </a:prstGeom>
        </p:spPr>
      </p:pic>
      <p:sp>
        <p:nvSpPr>
          <p:cNvPr id="8" name="TextBox 7">
            <a:extLst>
              <a:ext uri="{FF2B5EF4-FFF2-40B4-BE49-F238E27FC236}">
                <a16:creationId xmlns:a16="http://schemas.microsoft.com/office/drawing/2014/main" id="{04DEB59F-D8FA-2844-EFAD-0DC878017BED}"/>
              </a:ext>
            </a:extLst>
          </p:cNvPr>
          <p:cNvSpPr txBox="1"/>
          <p:nvPr/>
        </p:nvSpPr>
        <p:spPr>
          <a:xfrm>
            <a:off x="1778000" y="2942641"/>
            <a:ext cx="5003800" cy="523220"/>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000000"/>
                </a:solidFill>
                <a:effectLst/>
                <a:uLnTx/>
                <a:uFillTx/>
                <a:latin typeface="Calibri"/>
                <a:ea typeface="+mn-ea"/>
                <a:cs typeface="+mn-cs"/>
              </a:rPr>
              <a:t>is the observed frequency for the</a:t>
            </a:r>
            <a:endParaRPr lang="en-IN" dirty="0"/>
          </a:p>
        </p:txBody>
      </p:sp>
      <p:pic>
        <p:nvPicPr>
          <p:cNvPr id="21" name="Picture 20" descr="i superscript th">
            <a:extLst>
              <a:ext uri="{FF2B5EF4-FFF2-40B4-BE49-F238E27FC236}">
                <a16:creationId xmlns:a16="http://schemas.microsoft.com/office/drawing/2014/main" id="{DB0674D6-840C-CA13-F70E-7D07F3E5F103}"/>
              </a:ext>
            </a:extLst>
          </p:cNvPr>
          <p:cNvPicPr>
            <a:picLocks noChangeAspect="1"/>
          </p:cNvPicPr>
          <p:nvPr/>
        </p:nvPicPr>
        <p:blipFill>
          <a:blip r:embed="rId4"/>
          <a:stretch>
            <a:fillRect/>
          </a:stretch>
        </p:blipFill>
        <p:spPr>
          <a:xfrm>
            <a:off x="6713949" y="3012013"/>
            <a:ext cx="304800" cy="361950"/>
          </a:xfrm>
          <a:prstGeom prst="rect">
            <a:avLst/>
          </a:prstGeom>
        </p:spPr>
      </p:pic>
      <p:sp>
        <p:nvSpPr>
          <p:cNvPr id="9" name="TextBox 8">
            <a:extLst>
              <a:ext uri="{FF2B5EF4-FFF2-40B4-BE49-F238E27FC236}">
                <a16:creationId xmlns:a16="http://schemas.microsoft.com/office/drawing/2014/main" id="{6C58ED62-3D42-73AF-A385-DB40E614F8BD}"/>
              </a:ext>
            </a:extLst>
          </p:cNvPr>
          <p:cNvSpPr txBox="1"/>
          <p:nvPr/>
        </p:nvSpPr>
        <p:spPr>
          <a:xfrm>
            <a:off x="7014002" y="2942641"/>
            <a:ext cx="1452437" cy="523220"/>
          </a:xfrm>
          <a:prstGeom prst="rect">
            <a:avLst/>
          </a:prstGeom>
          <a:noFill/>
        </p:spPr>
        <p:txBody>
          <a:bodyPr wrap="square" rtlCol="0">
            <a:spAutoFit/>
          </a:bodyPr>
          <a:lstStyle/>
          <a:p>
            <a:r>
              <a:rPr kumimoji="0" lang="en-IN" sz="2800" b="0" i="0" u="none" strike="noStrike" kern="1200" cap="none" spc="0" normalizeH="0" baseline="0" noProof="0" dirty="0">
                <a:ln>
                  <a:noFill/>
                </a:ln>
                <a:solidFill>
                  <a:srgbClr val="000000"/>
                </a:solidFill>
                <a:effectLst/>
                <a:uLnTx/>
                <a:uFillTx/>
                <a:latin typeface="Calibri"/>
                <a:ea typeface="+mn-ea"/>
                <a:cs typeface="+mn-cs"/>
              </a:rPr>
              <a:t>possible</a:t>
            </a:r>
            <a:endParaRPr lang="en-IN" dirty="0"/>
          </a:p>
        </p:txBody>
      </p:sp>
      <p:sp>
        <p:nvSpPr>
          <p:cNvPr id="10" name="TextBox 9">
            <a:extLst>
              <a:ext uri="{FF2B5EF4-FFF2-40B4-BE49-F238E27FC236}">
                <a16:creationId xmlns:a16="http://schemas.microsoft.com/office/drawing/2014/main" id="{5B6AD630-9945-F874-7061-AA2027B6E79B}"/>
              </a:ext>
            </a:extLst>
          </p:cNvPr>
          <p:cNvSpPr txBox="1"/>
          <p:nvPr/>
        </p:nvSpPr>
        <p:spPr>
          <a:xfrm>
            <a:off x="443166" y="3449629"/>
            <a:ext cx="2214437" cy="523220"/>
          </a:xfrm>
          <a:prstGeom prst="rect">
            <a:avLst/>
          </a:prstGeom>
          <a:noFill/>
        </p:spPr>
        <p:txBody>
          <a:bodyPr wrap="square" rtlCol="0">
            <a:spAutoFit/>
          </a:bodyPr>
          <a:lstStyle/>
          <a:p>
            <a:r>
              <a:rPr kumimoji="0" lang="en-IN" sz="2800" b="0" i="0" u="none" strike="noStrike" kern="1200" cap="none" spc="0" normalizeH="0" baseline="0" noProof="0" dirty="0">
                <a:ln>
                  <a:noFill/>
                </a:ln>
                <a:solidFill>
                  <a:srgbClr val="000000"/>
                </a:solidFill>
                <a:effectLst/>
                <a:uLnTx/>
                <a:uFillTx/>
                <a:latin typeface="Calibri"/>
                <a:ea typeface="+mn-ea"/>
                <a:cs typeface="+mn-cs"/>
              </a:rPr>
              <a:t>outcome and</a:t>
            </a:r>
            <a:endParaRPr lang="en-IN" dirty="0"/>
          </a:p>
        </p:txBody>
      </p:sp>
      <p:pic>
        <p:nvPicPr>
          <p:cNvPr id="24" name="Picture 23" descr="E subscript i">
            <a:extLst>
              <a:ext uri="{FF2B5EF4-FFF2-40B4-BE49-F238E27FC236}">
                <a16:creationId xmlns:a16="http://schemas.microsoft.com/office/drawing/2014/main" id="{DA49315D-0ACD-A2D1-1F72-E9F76D67C10F}"/>
              </a:ext>
            </a:extLst>
          </p:cNvPr>
          <p:cNvPicPr>
            <a:picLocks noChangeAspect="1"/>
          </p:cNvPicPr>
          <p:nvPr/>
        </p:nvPicPr>
        <p:blipFill>
          <a:blip r:embed="rId5"/>
          <a:stretch>
            <a:fillRect/>
          </a:stretch>
        </p:blipFill>
        <p:spPr>
          <a:xfrm>
            <a:off x="536301" y="3968009"/>
            <a:ext cx="266700" cy="419100"/>
          </a:xfrm>
          <a:prstGeom prst="rect">
            <a:avLst/>
          </a:prstGeom>
        </p:spPr>
      </p:pic>
      <p:sp>
        <p:nvSpPr>
          <p:cNvPr id="13" name="TextBox 12">
            <a:extLst>
              <a:ext uri="{FF2B5EF4-FFF2-40B4-BE49-F238E27FC236}">
                <a16:creationId xmlns:a16="http://schemas.microsoft.com/office/drawing/2014/main" id="{4FF681AD-7D96-108D-009B-797E53C7D0DE}"/>
              </a:ext>
            </a:extLst>
          </p:cNvPr>
          <p:cNvSpPr txBox="1"/>
          <p:nvPr/>
        </p:nvSpPr>
        <p:spPr>
          <a:xfrm>
            <a:off x="783336" y="3896514"/>
            <a:ext cx="5084064" cy="523220"/>
          </a:xfrm>
          <a:prstGeom prst="rect">
            <a:avLst/>
          </a:prstGeom>
          <a:noFill/>
        </p:spPr>
        <p:txBody>
          <a:bodyPr wrap="square" rtlCol="0">
            <a:spAutoFit/>
          </a:bodyPr>
          <a:lstStyle/>
          <a:p>
            <a:r>
              <a:rPr kumimoji="0" lang="en-IN" sz="2800" b="0" i="0" u="none" strike="noStrike" kern="1200" cap="none" spc="0" normalizeH="0" baseline="0" noProof="0" dirty="0">
                <a:ln>
                  <a:noFill/>
                </a:ln>
                <a:solidFill>
                  <a:srgbClr val="000000"/>
                </a:solidFill>
                <a:effectLst/>
                <a:uLnTx/>
                <a:uFillTx/>
                <a:latin typeface="Calibri"/>
                <a:ea typeface="+mn-ea"/>
                <a:cs typeface="+mn-cs"/>
              </a:rPr>
              <a:t>is the expected frequency for the</a:t>
            </a:r>
            <a:endParaRPr lang="en-IN" dirty="0"/>
          </a:p>
        </p:txBody>
      </p:sp>
      <p:pic>
        <p:nvPicPr>
          <p:cNvPr id="22" name="Picture 21" descr="i superscript th">
            <a:extLst>
              <a:ext uri="{FF2B5EF4-FFF2-40B4-BE49-F238E27FC236}">
                <a16:creationId xmlns:a16="http://schemas.microsoft.com/office/drawing/2014/main" id="{527001F4-8ABE-B27D-CC69-ED57E3D00708}"/>
              </a:ext>
            </a:extLst>
          </p:cNvPr>
          <p:cNvPicPr>
            <a:picLocks noChangeAspect="1"/>
          </p:cNvPicPr>
          <p:nvPr/>
        </p:nvPicPr>
        <p:blipFill>
          <a:blip r:embed="rId4"/>
          <a:stretch>
            <a:fillRect/>
          </a:stretch>
        </p:blipFill>
        <p:spPr>
          <a:xfrm>
            <a:off x="5728781" y="3962400"/>
            <a:ext cx="304800" cy="361950"/>
          </a:xfrm>
          <a:prstGeom prst="rect">
            <a:avLst/>
          </a:prstGeom>
        </p:spPr>
      </p:pic>
      <p:sp>
        <p:nvSpPr>
          <p:cNvPr id="14" name="TextBox 13">
            <a:extLst>
              <a:ext uri="{FF2B5EF4-FFF2-40B4-BE49-F238E27FC236}">
                <a16:creationId xmlns:a16="http://schemas.microsoft.com/office/drawing/2014/main" id="{EC0F718B-E3BC-682A-82E1-C4F468721C7C}"/>
              </a:ext>
            </a:extLst>
          </p:cNvPr>
          <p:cNvSpPr txBox="1"/>
          <p:nvPr/>
        </p:nvSpPr>
        <p:spPr>
          <a:xfrm>
            <a:off x="5987731" y="3893332"/>
            <a:ext cx="1452437" cy="523220"/>
          </a:xfrm>
          <a:prstGeom prst="rect">
            <a:avLst/>
          </a:prstGeom>
          <a:noFill/>
        </p:spPr>
        <p:txBody>
          <a:bodyPr wrap="square" rtlCol="0">
            <a:spAutoFit/>
          </a:bodyPr>
          <a:lstStyle/>
          <a:p>
            <a:r>
              <a:rPr kumimoji="0" lang="en-IN" sz="2800" b="0" i="0" u="none" strike="noStrike" kern="1200" cap="none" spc="0" normalizeH="0" baseline="0" noProof="0" dirty="0">
                <a:ln>
                  <a:noFill/>
                </a:ln>
                <a:solidFill>
                  <a:srgbClr val="000000"/>
                </a:solidFill>
                <a:effectLst/>
                <a:uLnTx/>
                <a:uFillTx/>
                <a:latin typeface="Calibri"/>
                <a:ea typeface="+mn-ea"/>
                <a:cs typeface="+mn-cs"/>
              </a:rPr>
              <a:t>possible</a:t>
            </a:r>
            <a:endParaRPr lang="en-IN" dirty="0"/>
          </a:p>
        </p:txBody>
      </p:sp>
      <p:sp>
        <p:nvSpPr>
          <p:cNvPr id="15" name="TextBox 14">
            <a:extLst>
              <a:ext uri="{FF2B5EF4-FFF2-40B4-BE49-F238E27FC236}">
                <a16:creationId xmlns:a16="http://schemas.microsoft.com/office/drawing/2014/main" id="{C1826B7E-C780-EF05-8DDF-3DCA428D6D73}"/>
              </a:ext>
            </a:extLst>
          </p:cNvPr>
          <p:cNvSpPr txBox="1"/>
          <p:nvPr/>
        </p:nvSpPr>
        <p:spPr>
          <a:xfrm>
            <a:off x="443419" y="4413504"/>
            <a:ext cx="1613981" cy="523220"/>
          </a:xfrm>
          <a:prstGeom prst="rect">
            <a:avLst/>
          </a:prstGeom>
          <a:noFill/>
        </p:spPr>
        <p:txBody>
          <a:bodyPr wrap="square" rtlCol="0">
            <a:spAutoFit/>
          </a:bodyPr>
          <a:lstStyle/>
          <a:p>
            <a:r>
              <a:rPr kumimoji="0" lang="en-IN" sz="2800" b="0" i="0" u="none" strike="noStrike" kern="1200" cap="none" spc="0" normalizeH="0" baseline="0" noProof="0" dirty="0">
                <a:ln>
                  <a:noFill/>
                </a:ln>
                <a:solidFill>
                  <a:srgbClr val="000000"/>
                </a:solidFill>
                <a:effectLst/>
                <a:uLnTx/>
                <a:uFillTx/>
                <a:latin typeface="Calibri"/>
                <a:ea typeface="+mn-ea"/>
                <a:cs typeface="+mn-cs"/>
              </a:rPr>
              <a:t>outcome.</a:t>
            </a:r>
            <a:endParaRPr lang="en-IN"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t>Formula: Degrees of Freedom in a Chi-Square Test for Goodness of Fit</a:t>
            </a:r>
          </a:p>
        </p:txBody>
      </p:sp>
      <p:sp>
        <p:nvSpPr>
          <p:cNvPr id="3" name="Text Placeholder 2"/>
          <p:cNvSpPr>
            <a:spLocks noGrp="1"/>
          </p:cNvSpPr>
          <p:nvPr>
            <p:ph type="body" sz="quarter" idx="10"/>
          </p:nvPr>
        </p:nvSpPr>
        <p:spPr>
          <a:xfrm>
            <a:off x="457200" y="1082078"/>
            <a:ext cx="8229600" cy="2804122"/>
          </a:xfrm>
        </p:spPr>
        <p:txBody>
          <a:bodyPr>
            <a:normAutofit/>
          </a:bodyPr>
          <a:lstStyle/>
          <a:p>
            <a:r>
              <a:rPr sz="2800" dirty="0"/>
              <a:t>In a chi-square test for goodness of fit, the number of degrees of freedom for the chi-square distribution of the test statistic is given by</a:t>
            </a:r>
          </a:p>
        </p:txBody>
      </p:sp>
      <p:pic>
        <p:nvPicPr>
          <p:cNvPr id="7" name="Picture 6" descr="df equals k minus 1">
            <a:extLst>
              <a:ext uri="{FF2B5EF4-FFF2-40B4-BE49-F238E27FC236}">
                <a16:creationId xmlns:a16="http://schemas.microsoft.com/office/drawing/2014/main" id="{5BD639D8-FDE7-9A1F-8200-23BB0DB92C67}"/>
              </a:ext>
            </a:extLst>
          </p:cNvPr>
          <p:cNvPicPr>
            <a:picLocks noChangeAspect="1"/>
          </p:cNvPicPr>
          <p:nvPr/>
        </p:nvPicPr>
        <p:blipFill>
          <a:blip r:embed="rId2"/>
          <a:stretch>
            <a:fillRect/>
          </a:stretch>
        </p:blipFill>
        <p:spPr>
          <a:xfrm>
            <a:off x="3813111" y="2521210"/>
            <a:ext cx="1517777" cy="450590"/>
          </a:xfrm>
          <a:prstGeom prst="rect">
            <a:avLst/>
          </a:prstGeom>
        </p:spPr>
      </p:pic>
      <p:sp>
        <p:nvSpPr>
          <p:cNvPr id="5" name="TextBox 4">
            <a:extLst>
              <a:ext uri="{FF2B5EF4-FFF2-40B4-BE49-F238E27FC236}">
                <a16:creationId xmlns:a16="http://schemas.microsoft.com/office/drawing/2014/main" id="{02B4B740-9569-0584-B42D-28B9A8243B98}"/>
              </a:ext>
            </a:extLst>
          </p:cNvPr>
          <p:cNvSpPr txBox="1"/>
          <p:nvPr/>
        </p:nvSpPr>
        <p:spPr>
          <a:xfrm>
            <a:off x="457200" y="2971800"/>
            <a:ext cx="8229600" cy="954107"/>
          </a:xfrm>
          <a:prstGeom prst="rect">
            <a:avLst/>
          </a:prstGeom>
          <a:noFill/>
        </p:spPr>
        <p:txBody>
          <a:bodyPr wrap="square">
            <a:spAutoFit/>
          </a:bodyPr>
          <a:lstStyle/>
          <a:p>
            <a:pPr>
              <a:defRPr sz="2800"/>
            </a:pPr>
            <a:r>
              <a:rPr lang="en-IN" sz="2800" dirty="0">
                <a:solidFill>
                  <a:srgbClr val="000000"/>
                </a:solidFill>
              </a:rPr>
              <a:t>where </a:t>
            </a:r>
            <a:r>
              <a:rPr lang="en-IN" sz="2800" i="1" dirty="0">
                <a:solidFill>
                  <a:srgbClr val="000000"/>
                </a:solidFill>
              </a:rPr>
              <a:t>k </a:t>
            </a:r>
            <a:r>
              <a:rPr lang="en-IN" sz="2800" dirty="0">
                <a:solidFill>
                  <a:srgbClr val="000000"/>
                </a:solidFill>
              </a:rPr>
              <a:t>is the number of possible outcomes for each trial.</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t>Procedure: Rejection Region for a Chi-Square Test for Goodness of Fit</a:t>
            </a:r>
          </a:p>
        </p:txBody>
      </p:sp>
      <p:sp>
        <p:nvSpPr>
          <p:cNvPr id="3" name="Text Placeholder 2"/>
          <p:cNvSpPr>
            <a:spLocks noGrp="1"/>
          </p:cNvSpPr>
          <p:nvPr>
            <p:ph type="body" sz="quarter" idx="10"/>
          </p:nvPr>
        </p:nvSpPr>
        <p:spPr>
          <a:xfrm>
            <a:off x="457200" y="1082078"/>
            <a:ext cx="8229600" cy="1127722"/>
          </a:xfrm>
        </p:spPr>
        <p:txBody>
          <a:bodyPr>
            <a:normAutofit/>
          </a:bodyPr>
          <a:lstStyle/>
          <a:p>
            <a:pPr>
              <a:defRPr sz="2800"/>
            </a:pPr>
            <a:r>
              <a:rPr sz="2800" dirty="0"/>
              <a:t>Reject the null hypothesis,</a:t>
            </a:r>
            <a:r>
              <a:rPr lang="en-US" sz="2800" dirty="0"/>
              <a:t> </a:t>
            </a:r>
            <a:r>
              <a:rPr lang="en-US" sz="2800" i="1" dirty="0"/>
              <a:t>H</a:t>
            </a:r>
            <a:r>
              <a:rPr lang="en-US" sz="2800" baseline="-25000" dirty="0"/>
              <a:t>0</a:t>
            </a:r>
            <a:r>
              <a:rPr lang="en-US" sz="2800" dirty="0"/>
              <a:t> if:</a:t>
            </a:r>
            <a:endParaRPr sz="2800" dirty="0"/>
          </a:p>
          <a:p>
            <a:pPr algn="ctr">
              <a:defRPr sz="2800"/>
            </a:pPr>
            <a:endParaRPr sz="2800" dirty="0"/>
          </a:p>
          <a:p>
            <a:endParaRPr sz="2800" dirty="0"/>
          </a:p>
        </p:txBody>
      </p:sp>
      <p:pic>
        <p:nvPicPr>
          <p:cNvPr id="6" name="Picture 5" descr="Chi squared greater than equal to Chi squared sub  alpha ">
            <a:extLst>
              <a:ext uri="{FF2B5EF4-FFF2-40B4-BE49-F238E27FC236}">
                <a16:creationId xmlns:a16="http://schemas.microsoft.com/office/drawing/2014/main" id="{F81DF663-D553-DE16-8062-634227746B1F}"/>
              </a:ext>
            </a:extLst>
          </p:cNvPr>
          <p:cNvPicPr>
            <a:picLocks noChangeAspect="1"/>
          </p:cNvPicPr>
          <p:nvPr/>
        </p:nvPicPr>
        <p:blipFill>
          <a:blip r:embed="rId2"/>
          <a:stretch>
            <a:fillRect/>
          </a:stretch>
        </p:blipFill>
        <p:spPr>
          <a:xfrm>
            <a:off x="3810000" y="1645939"/>
            <a:ext cx="962025" cy="45720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Procedure: Conclusions Using</a:t>
            </a:r>
            <a:r>
              <a:rPr sz="2800" dirty="0"/>
              <a:t> </a:t>
            </a:r>
            <a:r>
              <a:rPr lang="en-US" i="1" dirty="0"/>
              <a:t>p</a:t>
            </a:r>
            <a:r>
              <a:rPr lang="en-IN" dirty="0"/>
              <a:t>-</a:t>
            </a:r>
            <a:r>
              <a:rPr dirty="0"/>
              <a:t>Values</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a:xfrm>
                <a:off x="457200" y="1082078"/>
                <a:ext cx="8229600" cy="1584922"/>
              </a:xfrm>
            </p:spPr>
            <p:txBody>
              <a:bodyPr>
                <a:normAutofit/>
              </a:bodyPr>
              <a:lstStyle/>
              <a:p>
                <a:pPr marL="514350" indent="-514350">
                  <a:buFont typeface="+mj-lt"/>
                  <a:buChar char="•"/>
                  <a:defRPr sz="2800"/>
                </a:pPr>
                <a:r>
                  <a:rPr dirty="0"/>
                  <a:t>​</a:t>
                </a:r>
                <a:r>
                  <a:rPr sz="2800" dirty="0"/>
                  <a:t>If</a:t>
                </a:r>
                <a:r>
                  <a:rPr lang="en-US" sz="2800" dirty="0"/>
                  <a:t> </a:t>
                </a:r>
                <a:r>
                  <a:rPr lang="en-US" sz="2800" i="1" dirty="0"/>
                  <a:t>p</a:t>
                </a:r>
                <a:r>
                  <a:rPr lang="en-US" sz="2800" dirty="0"/>
                  <a:t>-value</a:t>
                </a:r>
                <a14:m>
                  <m:oMath xmlns:m="http://schemas.openxmlformats.org/officeDocument/2006/math">
                    <m:r>
                      <a:rPr>
                        <a:latin typeface="Cambria Math" panose="02040503050406030204" pitchFamily="18" charset="0"/>
                      </a:rPr>
                      <m:t>≤</m:t>
                    </m:r>
                  </m:oMath>
                </a14:m>
                <a:r>
                  <a:rPr lang="el-GR" i="1" dirty="0">
                    <a:latin typeface="Calibri" panose="020F0502020204030204" pitchFamily="34" charset="0"/>
                    <a:ea typeface="Calibri" panose="020F0502020204030204" pitchFamily="34" charset="0"/>
                    <a:cs typeface="Calibri" panose="020F0502020204030204" pitchFamily="34" charset="0"/>
                  </a:rPr>
                  <a:t>α</a:t>
                </a:r>
                <a:r>
                  <a:rPr sz="2800" dirty="0"/>
                  <a:t>, then </a:t>
                </a:r>
                <a:r>
                  <a:rPr sz="2800" i="1" dirty="0"/>
                  <a:t>reject</a:t>
                </a:r>
                <a:r>
                  <a:rPr sz="2800" dirty="0"/>
                  <a:t> the null hypothesis.</a:t>
                </a:r>
              </a:p>
              <a:p>
                <a:pPr marL="514350" indent="-514350">
                  <a:buFont typeface="+mj-lt"/>
                  <a:buChar char="•"/>
                  <a:defRPr sz="2800"/>
                </a:pPr>
                <a:r>
                  <a:rPr dirty="0"/>
                  <a:t>​</a:t>
                </a:r>
                <a:r>
                  <a:rPr sz="2800" dirty="0"/>
                  <a:t>If </a:t>
                </a:r>
                <a:r>
                  <a:rPr lang="en-US" sz="2800" i="1" dirty="0"/>
                  <a:t>p</a:t>
                </a:r>
                <a:r>
                  <a:rPr lang="en-US" sz="2800" dirty="0"/>
                  <a:t>-value</a:t>
                </a:r>
                <a14:m>
                  <m:oMath xmlns:m="http://schemas.openxmlformats.org/officeDocument/2006/math">
                    <m:r>
                      <a:rPr>
                        <a:latin typeface="Cambria Math" panose="02040503050406030204" pitchFamily="18" charset="0"/>
                      </a:rPr>
                      <m:t>&gt;</m:t>
                    </m:r>
                  </m:oMath>
                </a14:m>
                <a:r>
                  <a:rPr lang="el-GR" i="1" dirty="0">
                    <a:latin typeface="Calibri" panose="020F0502020204030204" pitchFamily="34" charset="0"/>
                    <a:ea typeface="Calibri" panose="020F0502020204030204" pitchFamily="34" charset="0"/>
                    <a:cs typeface="Calibri" panose="020F0502020204030204" pitchFamily="34" charset="0"/>
                  </a:rPr>
                  <a:t>α</a:t>
                </a:r>
                <a:r>
                  <a:rPr sz="2800" dirty="0"/>
                  <a:t>, then </a:t>
                </a:r>
                <a:r>
                  <a:rPr sz="2800" i="1" dirty="0"/>
                  <a:t>fail to reject</a:t>
                </a:r>
                <a:r>
                  <a:rPr sz="2800" dirty="0"/>
                  <a:t> the null hypothesis.</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xfrm>
                <a:off x="457200" y="1082078"/>
                <a:ext cx="8229600" cy="1584922"/>
              </a:xfrm>
              <a:blipFill>
                <a:blip r:embed="rId2"/>
                <a:stretch>
                  <a:fillRect l="-1402" t="-3396"/>
                </a:stretch>
              </a:blipFill>
            </p:spPr>
            <p:txBody>
              <a:bodyPr/>
              <a:lstStyle/>
              <a:p>
                <a:r>
                  <a:rPr lang="en-IN">
                    <a:noFill/>
                  </a:rPr>
                  <a:t> </a:t>
                </a:r>
              </a:p>
            </p:txBody>
          </p:sp>
        </mc:Fallback>
      </mc:AlternateContent>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10.6.1: Chi-Square Test for Goodness of Fit</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A local bank wants to evaluate the usage of its </a:t>
            </a:r>
            <a:r>
              <a:rPr sz="2800" b="1" dirty="0"/>
              <a:t>ATM</a:t>
            </a:r>
            <a:r>
              <a:rPr sz="2800" dirty="0"/>
              <a:t>. Currently, the bank manager assumes that the </a:t>
            </a:r>
            <a:r>
              <a:rPr sz="2800" b="1" dirty="0"/>
              <a:t>ATM</a:t>
            </a:r>
            <a:r>
              <a:rPr sz="2800" dirty="0"/>
              <a:t> is used consistently throughout the week, including weekends. She decides to use statistical inference with a </a:t>
            </a:r>
            <a:r>
              <a:rPr sz="2800" dirty="0">
                <a:latin typeface="Cambria Math"/>
              </a:rPr>
              <a:t>0.10</a:t>
            </a:r>
            <a:r>
              <a:rPr sz="2800" dirty="0"/>
              <a:t> level of significance to test a customer's claim that the </a:t>
            </a:r>
            <a:r>
              <a:rPr sz="2800" b="1" dirty="0"/>
              <a:t>ATM</a:t>
            </a:r>
            <a:r>
              <a:rPr sz="2800" dirty="0"/>
              <a:t> is much busier on some days of the week than it is on other days. During a randomly selected week, the bank recorded the number of times the </a:t>
            </a:r>
            <a:r>
              <a:rPr sz="2800" b="1" dirty="0"/>
              <a:t>ATM</a:t>
            </a:r>
            <a:r>
              <a:rPr sz="2800" dirty="0"/>
              <a:t> was used on each day. The results are listed in the following table.</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6523</TotalTime>
  <Words>2361</Words>
  <Application>Microsoft Office PowerPoint</Application>
  <PresentationFormat>On-screen Show (4:3)</PresentationFormat>
  <Paragraphs>157</Paragraphs>
  <Slides>41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41</vt:i4>
      </vt:variant>
    </vt:vector>
  </HeadingPairs>
  <TitlesOfParts>
    <vt:vector size="46" baseType="lpstr">
      <vt:lpstr>Calibri</vt:lpstr>
      <vt:lpstr>Courier New</vt:lpstr>
      <vt:lpstr>Arial</vt:lpstr>
      <vt:lpstr>Cambria Math</vt:lpstr>
      <vt:lpstr>Office Theme</vt:lpstr>
      <vt:lpstr>Section 10.6</vt:lpstr>
      <vt:lpstr>Definition</vt:lpstr>
      <vt:lpstr>Procedure: Null and Alternative Hypotheses for a Chi-Square Test for Goodness of Fit</vt:lpstr>
      <vt:lpstr>Memory Booster</vt:lpstr>
      <vt:lpstr>Formula: Test Statistic for a Chi-Square Test for Goodness of Fit</vt:lpstr>
      <vt:lpstr>Formula: Degrees of Freedom in a Chi-Square Test for Goodness of Fit</vt:lpstr>
      <vt:lpstr>Procedure: Rejection Region for a Chi-Square Test for Goodness of Fit</vt:lpstr>
      <vt:lpstr>Procedure: Conclusions Using p-Values</vt:lpstr>
      <vt:lpstr>Example 10.6.1: Chi-Square Test for Goodness of Fit1</vt:lpstr>
      <vt:lpstr>Example 10.6.1: Chi-Square Test for Goodness of Fit2</vt:lpstr>
      <vt:lpstr>Example 10.6.1: Chi-Square Test for Goodness of Fit3</vt:lpstr>
      <vt:lpstr>Example 10.6.1: Chi-Square Test for Goodness of Fit4</vt:lpstr>
      <vt:lpstr>Example 10.6.1: Chi-Square Test for Goodness of Fit5</vt:lpstr>
      <vt:lpstr>Example 10.6.1: Chi-Square Test for Goodness of Fit6</vt:lpstr>
      <vt:lpstr>Example 10.6.1: Chi-Square Test for Goodness of Fit7</vt:lpstr>
      <vt:lpstr>Example 10.6.1: Chi-Square Test for Goodness of Fit8</vt:lpstr>
      <vt:lpstr>Example 10.6.1: Chi-Square Test for Goodness of Fit9</vt:lpstr>
      <vt:lpstr>Example 10.6.1: Chi-Square Test for Goodness of Fit10</vt:lpstr>
      <vt:lpstr>Example 10.6.1: Chi-Square Test for Goodness of Fit11</vt:lpstr>
      <vt:lpstr>Example 10.6.1: Chi-Square Test for Goodness of Fit12</vt:lpstr>
      <vt:lpstr>Example 10.6.1: Chi-Square Test for Goodness of Fit13</vt:lpstr>
      <vt:lpstr>Example 10.6.1: Chi-Square Test for Goodness of Fit14</vt:lpstr>
      <vt:lpstr>Technology1</vt:lpstr>
      <vt:lpstr>Example 10.6.2: Chi-Square Test for Goodness of Fit1</vt:lpstr>
      <vt:lpstr>Example 10.6.2: Chi-Square Test for Goodness of Fit2</vt:lpstr>
      <vt:lpstr>Example 10.6.2: Chi-Square Test for Goodness of Fit3</vt:lpstr>
      <vt:lpstr>Example 10.6.2: Chi-Square Test for Goodness of Fit4</vt:lpstr>
      <vt:lpstr>Example 10.6.2: Chi-Square Test for Goodness of Fit5</vt:lpstr>
      <vt:lpstr>Example 10.6.2: Chi-Square Test for Goodness of Fit6</vt:lpstr>
      <vt:lpstr>Example 10.6.2: Chi-Square Test for Goodness of Fit7</vt:lpstr>
      <vt:lpstr>Example 10.6.2: Chi-Square Test for Goodness of Fit8</vt:lpstr>
      <vt:lpstr>Example 10.6.2: Chi-Square Test for Goodness of Fit9</vt:lpstr>
      <vt:lpstr>Example 10.6.2: Chi-Square Test for Goodness of Fit10</vt:lpstr>
      <vt:lpstr>Example 10.6.2: Chi-Square Test for Goodness of Fit11</vt:lpstr>
      <vt:lpstr>Example 10.6.2: Chi-Square Test for Goodness of Fit12</vt:lpstr>
      <vt:lpstr>Example 10.6.2: Chi-Square Test for Goodness of Fit13</vt:lpstr>
      <vt:lpstr>Example 10.6.2: Chi-Square Test for Goodness of Fit14</vt:lpstr>
      <vt:lpstr>Example 10.6.2: Chi-Square Test for Goodness of Fit15</vt:lpstr>
      <vt:lpstr>Example 10.6.2: Chi-Square Test for Goodness of Fit16</vt:lpstr>
      <vt:lpstr>Example 10.6.2: Chi-Square Test for Goodness of Fit17</vt:lpstr>
      <vt:lpstr>Technology2</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Beginning Statistics 3rd Edition</dc:title>
  <dc:creator>Hawkes Learning</dc:creator>
  <cp:lastModifiedBy>kanthi</cp:lastModifiedBy>
  <cp:revision>185</cp:revision>
  <dcterms:created xsi:type="dcterms:W3CDTF">2013-04-26T14:43:13Z</dcterms:created>
  <dcterms:modified xsi:type="dcterms:W3CDTF">2025-08-18T09:24:22Z</dcterms:modified>
</cp:coreProperties>
</file>