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7" r:id="rId3"/>
    <p:sldId id="259" r:id="rId4"/>
    <p:sldId id="260" r:id="rId5"/>
    <p:sldId id="261" r:id="rId6"/>
    <p:sldId id="262" r:id="rId7"/>
    <p:sldId id="287" r:id="rId8"/>
    <p:sldId id="263" r:id="rId9"/>
    <p:sldId id="264" r:id="rId10"/>
    <p:sldId id="265" r:id="rId11"/>
    <p:sldId id="266" r:id="rId12"/>
    <p:sldId id="267" r:id="rId13"/>
    <p:sldId id="268" r:id="rId14"/>
    <p:sldId id="269" r:id="rId15"/>
    <p:sldId id="28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8" r:id="rId31"/>
    <p:sldId id="284" r:id="rId32"/>
    <p:sldId id="285"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 id="2" name="Asha" initials="A" lastIdx="6"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15" autoAdjust="0"/>
    <p:restoredTop sz="94673" autoAdjust="0"/>
  </p:normalViewPr>
  <p:slideViewPr>
    <p:cSldViewPr>
      <p:cViewPr varScale="1">
        <p:scale>
          <a:sx n="101" d="100"/>
          <a:sy n="101" d="100"/>
        </p:scale>
        <p:origin x="1776" y="108"/>
      </p:cViewPr>
      <p:guideLst>
        <p:guide orient="horz" pos="2160"/>
        <p:guide pos="2880"/>
      </p:guideLst>
    </p:cSldViewPr>
  </p:slideViewPr>
  <p:notesTextViewPr>
    <p:cViewPr>
      <p:scale>
        <a:sx n="20" d="100"/>
        <a:sy n="20" d="100"/>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138466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7.emf"/><Relationship Id="rId2" Type="http://schemas.openxmlformats.org/officeDocument/2006/relationships/image" Target="../media/image14.emf"/><Relationship Id="rId1" Type="http://schemas.openxmlformats.org/officeDocument/2006/relationships/slideLayout" Target="../slideLayouts/slideLayout3.xml"/><Relationship Id="rId6" Type="http://schemas.openxmlformats.org/officeDocument/2006/relationships/image" Target="../media/image16.emf"/><Relationship Id="rId5" Type="http://schemas.openxmlformats.org/officeDocument/2006/relationships/image" Target="../media/image18.png"/><Relationship Id="rId4" Type="http://schemas.openxmlformats.org/officeDocument/2006/relationships/image" Target="../media/image15.emf"/></Relationships>
</file>

<file path=ppt/slides/_rels/slide13.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3.xml"/><Relationship Id="rId4" Type="http://schemas.openxmlformats.org/officeDocument/2006/relationships/image" Target="../media/image23.emf"/></Relationships>
</file>

<file path=ppt/slides/_rels/slide1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30.png"/><Relationship Id="rId1" Type="http://schemas.openxmlformats.org/officeDocument/2006/relationships/slideLayout" Target="../slideLayouts/slideLayout3.xml"/><Relationship Id="rId4" Type="http://schemas.openxmlformats.org/officeDocument/2006/relationships/image" Target="../media/image26.emf"/></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3.xml"/><Relationship Id="rId4" Type="http://schemas.openxmlformats.org/officeDocument/2006/relationships/image" Target="../media/image30.emf"/></Relationships>
</file>

<file path=ppt/slides/_rels/slide22.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1.emf"/><Relationship Id="rId1" Type="http://schemas.openxmlformats.org/officeDocument/2006/relationships/slideLayout" Target="../slideLayouts/slideLayout3.xml"/><Relationship Id="rId6" Type="http://schemas.openxmlformats.org/officeDocument/2006/relationships/image" Target="../media/image34.emf"/><Relationship Id="rId5" Type="http://schemas.openxmlformats.org/officeDocument/2006/relationships/image" Target="../media/image33.emf"/><Relationship Id="rId4" Type="http://schemas.openxmlformats.org/officeDocument/2006/relationships/image" Target="../media/image32.emf"/></Relationships>
</file>

<file path=ppt/slides/_rels/slide23.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5.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3.xml"/><Relationship Id="rId4" Type="http://schemas.openxmlformats.org/officeDocument/2006/relationships/image" Target="../media/image4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48.png"/></Relationships>
</file>

<file path=ppt/slides/_rels/slide28.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3.xml"/><Relationship Id="rId4" Type="http://schemas.openxmlformats.org/officeDocument/2006/relationships/image" Target="../media/image44.emf"/></Relationships>
</file>

<file path=ppt/slides/_rels/slide29.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45.emf"/><Relationship Id="rId1" Type="http://schemas.openxmlformats.org/officeDocument/2006/relationships/slideLayout" Target="../slideLayouts/slideLayout3.xml"/><Relationship Id="rId4" Type="http://schemas.openxmlformats.org/officeDocument/2006/relationships/image" Target="../media/image46.emf"/></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30.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58.png"/><Relationship Id="rId1" Type="http://schemas.openxmlformats.org/officeDocument/2006/relationships/slideLayout" Target="../slideLayouts/slideLayout3.xml"/><Relationship Id="rId5" Type="http://schemas.openxmlformats.org/officeDocument/2006/relationships/image" Target="../media/image49.emf"/><Relationship Id="rId4" Type="http://schemas.openxmlformats.org/officeDocument/2006/relationships/image" Target="../media/image48.emf"/></Relationships>
</file>

<file path=ppt/slides/_rels/slide31.xml.rels><?xml version="1.0" encoding="UTF-8" standalone="yes"?>
<Relationships xmlns="http://schemas.openxmlformats.org/package/2006/relationships"><Relationship Id="rId3" Type="http://schemas.openxmlformats.org/officeDocument/2006/relationships/image" Target="../media/image51.svg"/><Relationship Id="rId2" Type="http://schemas.openxmlformats.org/officeDocument/2006/relationships/image" Target="../media/image50.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52.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10.5</a:t>
            </a:r>
          </a:p>
        </p:txBody>
      </p:sp>
      <p:sp>
        <p:nvSpPr>
          <p:cNvPr id="2" name="Text Placeholder 1"/>
          <p:cNvSpPr>
            <a:spLocks noGrp="1"/>
          </p:cNvSpPr>
          <p:nvPr>
            <p:ph type="body" sz="quarter" idx="10"/>
          </p:nvPr>
        </p:nvSpPr>
        <p:spPr/>
        <p:txBody>
          <a:bodyPr/>
          <a:lstStyle/>
          <a:p>
            <a:pPr algn="ctr"/>
            <a:r>
              <a:rPr dirty="0"/>
              <a:t>Hypothesis Testing for Population Variances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10.5.1: Hypothesis Test for a Population Variance (Left-Tailed)</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are testing claims about a population variance, the sample is a simple random sample, and the population is normally distributed. Therefore, we can use the chi-square distribution and thus the</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805C8BB-7B41-A9CE-D089-5A3FF620E259}"/>
                  </a:ext>
                </a:extLst>
              </p:cNvPr>
              <p:cNvSpPr txBox="1"/>
              <p:nvPr/>
            </p:nvSpPr>
            <p:spPr>
              <a:xfrm>
                <a:off x="465826" y="3720405"/>
                <a:ext cx="8220974" cy="954107"/>
              </a:xfrm>
              <a:prstGeom prst="rect">
                <a:avLst/>
              </a:prstGeom>
              <a:noFill/>
            </p:spPr>
            <p:txBody>
              <a:bodyPr wrap="square">
                <a:spAutoFit/>
              </a:bodyPr>
              <a:lstStyle/>
              <a:p>
                <a:r>
                  <a:rPr lang="en-IN" sz="2800" dirty="0"/>
                  <a:t>The problem states that the level of significance is </a:t>
                </a:r>
                <a:br>
                  <a:rPr lang="en-IN" sz="2800" dirty="0"/>
                </a:br>
                <a:r>
                  <a:rPr lang="el-GR" sz="2800" i="1" dirty="0">
                    <a:latin typeface="Calibri" panose="020F0502020204030204" pitchFamily="34" charset="0"/>
                    <a:ea typeface="Calibri" panose="020F0502020204030204" pitchFamily="34" charset="0"/>
                    <a:cs typeface="Calibri" panose="020F0502020204030204" pitchFamily="34" charset="0"/>
                  </a:rPr>
                  <a:t>α</a:t>
                </a:r>
                <a:r>
                  <a:rPr lang="en-US" sz="28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n-IN" sz="2800">
                        <a:latin typeface="Cambria Math" panose="02040503050406030204" pitchFamily="18" charset="0"/>
                      </a:rPr>
                      <m:t>=</m:t>
                    </m:r>
                    <m:r>
                      <a:rPr lang="en-IN" sz="2800">
                        <a:latin typeface="Cambria Math" panose="02040503050406030204" pitchFamily="18" charset="0"/>
                      </a:rPr>
                      <m:t>0</m:t>
                    </m:r>
                    <m:r>
                      <a:rPr lang="en-IN" sz="2800">
                        <a:latin typeface="Cambria Math" panose="02040503050406030204" pitchFamily="18" charset="0"/>
                      </a:rPr>
                      <m:t>.</m:t>
                    </m:r>
                    <m:r>
                      <a:rPr lang="en-IN" sz="2800">
                        <a:latin typeface="Cambria Math" panose="02040503050406030204" pitchFamily="18" charset="0"/>
                      </a:rPr>
                      <m:t>01</m:t>
                    </m:r>
                  </m:oMath>
                </a14:m>
                <a:r>
                  <a:rPr lang="en-IN" sz="2800" dirty="0"/>
                  <a:t>.</a:t>
                </a:r>
              </a:p>
            </p:txBody>
          </p:sp>
        </mc:Choice>
        <mc:Fallback xmlns="">
          <p:sp>
            <p:nvSpPr>
              <p:cNvPr id="6" name="TextBox 5">
                <a:extLst>
                  <a:ext uri="{FF2B5EF4-FFF2-40B4-BE49-F238E27FC236}">
                    <a16:creationId xmlns:a16="http://schemas.microsoft.com/office/drawing/2014/main" id="{5805C8BB-7B41-A9CE-D089-5A3FF620E259}"/>
                  </a:ext>
                </a:extLst>
              </p:cNvPr>
              <p:cNvSpPr txBox="1">
                <a:spLocks noRot="1" noChangeAspect="1" noMove="1" noResize="1" noEditPoints="1" noAdjustHandles="1" noChangeArrowheads="1" noChangeShapeType="1" noTextEdit="1"/>
              </p:cNvSpPr>
              <p:nvPr/>
            </p:nvSpPr>
            <p:spPr>
              <a:xfrm>
                <a:off x="465826" y="3720405"/>
                <a:ext cx="8220974" cy="954107"/>
              </a:xfrm>
              <a:prstGeom prst="rect">
                <a:avLst/>
              </a:prstGeom>
              <a:blipFill>
                <a:blip r:embed="rId2"/>
                <a:stretch>
                  <a:fillRect l="-1483" t="-5732" b="-17197"/>
                </a:stretch>
              </a:blipFill>
            </p:spPr>
            <p:txBody>
              <a:bodyPr/>
              <a:lstStyle/>
              <a:p>
                <a:r>
                  <a:rPr lang="en-IN">
                    <a:noFill/>
                  </a:rPr>
                  <a:t> </a:t>
                </a:r>
              </a:p>
            </p:txBody>
          </p:sp>
        </mc:Fallback>
      </mc:AlternateContent>
      <p:pic>
        <p:nvPicPr>
          <p:cNvPr id="8" name="Picture 7" descr="Chi Squared -test statistic.">
            <a:extLst>
              <a:ext uri="{FF2B5EF4-FFF2-40B4-BE49-F238E27FC236}">
                <a16:creationId xmlns:a16="http://schemas.microsoft.com/office/drawing/2014/main" id="{6F6B47BC-936D-E6C5-4A3F-4BD22EA9BA3E}"/>
              </a:ext>
            </a:extLst>
          </p:cNvPr>
          <p:cNvPicPr>
            <a:picLocks noChangeAspect="1"/>
          </p:cNvPicPr>
          <p:nvPr/>
        </p:nvPicPr>
        <p:blipFill>
          <a:blip r:embed="rId3"/>
          <a:stretch>
            <a:fillRect/>
          </a:stretch>
        </p:blipFill>
        <p:spPr>
          <a:xfrm>
            <a:off x="5257800" y="3282255"/>
            <a:ext cx="2133600" cy="42862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10.5.1: Hypothesis Test for a Population Variance (Left-Tailed)</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400" dirty="0"/>
              <a:t>Step 3: Gather data and calculate the necessary sample statistics.</a:t>
            </a:r>
          </a:p>
          <a:p>
            <a:pPr>
              <a:defRPr sz="2800"/>
            </a:pPr>
            <a:r>
              <a:rPr sz="2400" dirty="0"/>
              <a:t>Using the information provided in the problem, we know that </a:t>
            </a:r>
            <a:endParaRPr lang="en-IN" sz="2400" dirty="0"/>
          </a:p>
          <a:p>
            <a:pPr>
              <a:defRPr sz="2800"/>
            </a:pPr>
            <a:endParaRPr lang="en-IN" sz="2400" dirty="0"/>
          </a:p>
          <a:p>
            <a:pPr>
              <a:defRPr sz="2800"/>
            </a:pPr>
            <a:endParaRPr lang="en-IN" sz="2400" dirty="0"/>
          </a:p>
          <a:p>
            <a:endParaRPr sz="2400" dirty="0"/>
          </a:p>
        </p:txBody>
      </p:sp>
      <p:pic>
        <p:nvPicPr>
          <p:cNvPr id="9" name="Picture 8" descr="n equals 100, s squared equals open parentheses 0.026 close parentheses squared, which equals 0.000676, and sigma squared equals 0.0009.">
            <a:extLst>
              <a:ext uri="{FF2B5EF4-FFF2-40B4-BE49-F238E27FC236}">
                <a16:creationId xmlns:a16="http://schemas.microsoft.com/office/drawing/2014/main" id="{BB0E3FC8-9936-3A2C-6E10-68AA882EA265}"/>
              </a:ext>
            </a:extLst>
          </p:cNvPr>
          <p:cNvPicPr>
            <a:picLocks noChangeAspect="1"/>
          </p:cNvPicPr>
          <p:nvPr/>
        </p:nvPicPr>
        <p:blipFill>
          <a:blip r:embed="rId2"/>
          <a:stretch>
            <a:fillRect/>
          </a:stretch>
        </p:blipFill>
        <p:spPr>
          <a:xfrm>
            <a:off x="533400" y="2279106"/>
            <a:ext cx="5581650" cy="533400"/>
          </a:xfrm>
          <a:prstGeom prst="rect">
            <a:avLst/>
          </a:prstGeom>
        </p:spPr>
      </p:pic>
      <p:sp>
        <p:nvSpPr>
          <p:cNvPr id="6" name="TextBox 5">
            <a:extLst>
              <a:ext uri="{FF2B5EF4-FFF2-40B4-BE49-F238E27FC236}">
                <a16:creationId xmlns:a16="http://schemas.microsoft.com/office/drawing/2014/main" id="{5E59530F-9B02-E234-42C1-2ED41E73279F}"/>
              </a:ext>
            </a:extLst>
          </p:cNvPr>
          <p:cNvSpPr txBox="1"/>
          <p:nvPr/>
        </p:nvSpPr>
        <p:spPr>
          <a:xfrm>
            <a:off x="457200" y="2818612"/>
            <a:ext cx="7239000" cy="461665"/>
          </a:xfrm>
          <a:prstGeom prst="rect">
            <a:avLst/>
          </a:prstGeom>
          <a:noFill/>
        </p:spPr>
        <p:txBody>
          <a:bodyPr wrap="square">
            <a:spAutoFit/>
          </a:bodyPr>
          <a:lstStyle/>
          <a:p>
            <a:pPr>
              <a:defRPr sz="2800"/>
            </a:pPr>
            <a:r>
              <a:rPr lang="en-IN" sz="2400" dirty="0"/>
              <a:t>Substituting these values into the formula, we obtain the</a:t>
            </a:r>
          </a:p>
        </p:txBody>
      </p:sp>
      <p:pic>
        <p:nvPicPr>
          <p:cNvPr id="13" name="Picture 12" descr="Chi squared -test">
            <a:extLst>
              <a:ext uri="{FF2B5EF4-FFF2-40B4-BE49-F238E27FC236}">
                <a16:creationId xmlns:a16="http://schemas.microsoft.com/office/drawing/2014/main" id="{C5E9CD11-3385-2876-8806-4722B7E11ECF}"/>
              </a:ext>
            </a:extLst>
          </p:cNvPr>
          <p:cNvPicPr>
            <a:picLocks noChangeAspect="1"/>
          </p:cNvPicPr>
          <p:nvPr/>
        </p:nvPicPr>
        <p:blipFill>
          <a:blip r:embed="rId3"/>
          <a:stretch>
            <a:fillRect/>
          </a:stretch>
        </p:blipFill>
        <p:spPr>
          <a:xfrm>
            <a:off x="7639050" y="2812506"/>
            <a:ext cx="971550" cy="428625"/>
          </a:xfrm>
          <a:prstGeom prst="rect">
            <a:avLst/>
          </a:prstGeom>
        </p:spPr>
      </p:pic>
      <p:sp>
        <p:nvSpPr>
          <p:cNvPr id="8" name="TextBox 7">
            <a:extLst>
              <a:ext uri="{FF2B5EF4-FFF2-40B4-BE49-F238E27FC236}">
                <a16:creationId xmlns:a16="http://schemas.microsoft.com/office/drawing/2014/main" id="{3CB7BC35-934A-EE69-5039-83859AF6E9BF}"/>
              </a:ext>
            </a:extLst>
          </p:cNvPr>
          <p:cNvSpPr txBox="1"/>
          <p:nvPr/>
        </p:nvSpPr>
        <p:spPr>
          <a:xfrm>
            <a:off x="457199" y="3269706"/>
            <a:ext cx="8229600" cy="461665"/>
          </a:xfrm>
          <a:prstGeom prst="rect">
            <a:avLst/>
          </a:prstGeom>
          <a:noFill/>
        </p:spPr>
        <p:txBody>
          <a:bodyPr wrap="square">
            <a:spAutoFit/>
          </a:bodyPr>
          <a:lstStyle/>
          <a:p>
            <a:pPr>
              <a:defRPr sz="2800"/>
            </a:pPr>
            <a:r>
              <a:rPr lang="en-IN" sz="2400" dirty="0"/>
              <a:t>statistic as shown below.</a:t>
            </a:r>
          </a:p>
        </p:txBody>
      </p:sp>
      <p:pic>
        <p:nvPicPr>
          <p:cNvPr id="17" name="Picture 16" descr="Chi squared equals open parentheses n minus 1 close parentheses times s squared, divided by Sigma squared, which equals open parentheses 100 minus 1 close parentheses times open parentheses 0.000676 close parentheses, divided by 0.0009. This simplifies to 74.36.">
            <a:extLst>
              <a:ext uri="{FF2B5EF4-FFF2-40B4-BE49-F238E27FC236}">
                <a16:creationId xmlns:a16="http://schemas.microsoft.com/office/drawing/2014/main" id="{2C4548F4-1A7C-5D69-1DFA-52C8AAA6E3AC}"/>
              </a:ext>
            </a:extLst>
          </p:cNvPr>
          <p:cNvPicPr>
            <a:picLocks noChangeAspect="1"/>
          </p:cNvPicPr>
          <p:nvPr/>
        </p:nvPicPr>
        <p:blipFill>
          <a:blip r:embed="rId4"/>
          <a:stretch>
            <a:fillRect/>
          </a:stretch>
        </p:blipFill>
        <p:spPr>
          <a:xfrm>
            <a:off x="2209800" y="4017121"/>
            <a:ext cx="4819650" cy="12573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10.5.1: Hypothesis Test for a Population Variance (Left-Tailed)</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600" dirty="0"/>
              <a:t>Step 4: Draw a conclusion and interpret the decision.</a:t>
            </a:r>
          </a:p>
          <a:p>
            <a:pPr>
              <a:defRPr b="1"/>
            </a:pPr>
            <a:r>
              <a:rPr sz="2600" dirty="0"/>
              <a:t>Method 1: Rejection Regions</a:t>
            </a:r>
          </a:p>
          <a:p>
            <a:pPr>
              <a:defRPr sz="2800"/>
            </a:pPr>
            <a:r>
              <a:rPr sz="2600" dirty="0"/>
              <a:t>This is a left-tailed test, so the rejection region is </a:t>
            </a:r>
            <a:br>
              <a:rPr lang="en-US" sz="2600" dirty="0"/>
            </a:br>
            <a:r>
              <a:rPr lang="en-US" sz="2600" dirty="0"/>
              <a:t>		</a:t>
            </a:r>
            <a:endParaRPr sz="2600" dirty="0"/>
          </a:p>
        </p:txBody>
      </p:sp>
      <p:pic>
        <p:nvPicPr>
          <p:cNvPr id="7" name="Picture 6" descr="Chi squared  is less than or equal to chi squared sub open parentheses 1 minus alpha close parentheses.">
            <a:extLst>
              <a:ext uri="{FF2B5EF4-FFF2-40B4-BE49-F238E27FC236}">
                <a16:creationId xmlns:a16="http://schemas.microsoft.com/office/drawing/2014/main" id="{4817792D-E79B-74DE-34AA-C1DF6D4FAFC8}"/>
              </a:ext>
            </a:extLst>
          </p:cNvPr>
          <p:cNvPicPr>
            <a:picLocks noChangeAspect="1"/>
          </p:cNvPicPr>
          <p:nvPr/>
        </p:nvPicPr>
        <p:blipFill>
          <a:blip r:embed="rId2"/>
          <a:stretch>
            <a:fillRect/>
          </a:stretch>
        </p:blipFill>
        <p:spPr>
          <a:xfrm>
            <a:off x="7086600" y="1979757"/>
            <a:ext cx="1390650" cy="5334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867400D3-0D33-E67D-29EF-D03753ADA412}"/>
                  </a:ext>
                </a:extLst>
              </p:cNvPr>
              <p:cNvSpPr txBox="1"/>
              <p:nvPr/>
            </p:nvSpPr>
            <p:spPr>
              <a:xfrm>
                <a:off x="457200" y="2394794"/>
                <a:ext cx="8229600" cy="892552"/>
              </a:xfrm>
              <a:prstGeom prst="rect">
                <a:avLst/>
              </a:prstGeom>
              <a:noFill/>
            </p:spPr>
            <p:txBody>
              <a:bodyPr wrap="square">
                <a:spAutoFit/>
              </a:bodyPr>
              <a:lstStyle/>
              <a:p>
                <a:r>
                  <a:rPr lang="en-IN" sz="2600" dirty="0"/>
                  <a:t>The level of significance is </a:t>
                </a:r>
                <a:r>
                  <a:rPr lang="el-GR" sz="2600" i="1" dirty="0">
                    <a:latin typeface="Calibri" panose="020F0502020204030204" pitchFamily="34" charset="0"/>
                    <a:ea typeface="Calibri" panose="020F0502020204030204" pitchFamily="34" charset="0"/>
                    <a:cs typeface="Calibri" panose="020F0502020204030204" pitchFamily="34" charset="0"/>
                  </a:rPr>
                  <a:t>α</a:t>
                </a:r>
                <a:r>
                  <a:rPr lang="en-US" sz="26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n-IN" sz="2600">
                        <a:latin typeface="Cambria Math" panose="02040503050406030204" pitchFamily="18" charset="0"/>
                      </a:rPr>
                      <m:t>=</m:t>
                    </m:r>
                    <m:r>
                      <a:rPr lang="en-IN" sz="2600">
                        <a:latin typeface="Cambria Math" panose="02040503050406030204" pitchFamily="18" charset="0"/>
                      </a:rPr>
                      <m:t>0</m:t>
                    </m:r>
                    <m:r>
                      <a:rPr lang="en-IN" sz="2600">
                        <a:latin typeface="Cambria Math" panose="02040503050406030204" pitchFamily="18" charset="0"/>
                      </a:rPr>
                      <m:t>.</m:t>
                    </m:r>
                    <m:r>
                      <a:rPr lang="en-IN" sz="2600">
                        <a:latin typeface="Cambria Math" panose="02040503050406030204" pitchFamily="18" charset="0"/>
                      </a:rPr>
                      <m:t>01</m:t>
                    </m:r>
                  </m:oMath>
                </a14:m>
                <a:r>
                  <a:rPr lang="en-IN" sz="2600" dirty="0"/>
                  <a:t> and the number of degrees of freedom is </a:t>
                </a:r>
              </a:p>
            </p:txBody>
          </p:sp>
        </mc:Choice>
        <mc:Fallback xmlns="">
          <p:sp>
            <p:nvSpPr>
              <p:cNvPr id="6" name="TextBox 5">
                <a:extLst>
                  <a:ext uri="{FF2B5EF4-FFF2-40B4-BE49-F238E27FC236}">
                    <a16:creationId xmlns:a16="http://schemas.microsoft.com/office/drawing/2014/main" id="{867400D3-0D33-E67D-29EF-D03753ADA412}"/>
                  </a:ext>
                </a:extLst>
              </p:cNvPr>
              <p:cNvSpPr txBox="1">
                <a:spLocks noRot="1" noChangeAspect="1" noMove="1" noResize="1" noEditPoints="1" noAdjustHandles="1" noChangeArrowheads="1" noChangeShapeType="1" noTextEdit="1"/>
              </p:cNvSpPr>
              <p:nvPr/>
            </p:nvSpPr>
            <p:spPr>
              <a:xfrm>
                <a:off x="457200" y="2394794"/>
                <a:ext cx="8229600" cy="892552"/>
              </a:xfrm>
              <a:prstGeom prst="rect">
                <a:avLst/>
              </a:prstGeom>
              <a:blipFill>
                <a:blip r:embed="rId3"/>
                <a:stretch>
                  <a:fillRect l="-1333" t="-5479" b="-17123"/>
                </a:stretch>
              </a:blipFill>
            </p:spPr>
            <p:txBody>
              <a:bodyPr/>
              <a:lstStyle/>
              <a:p>
                <a:r>
                  <a:rPr lang="en-IN">
                    <a:noFill/>
                  </a:rPr>
                  <a:t> </a:t>
                </a:r>
              </a:p>
            </p:txBody>
          </p:sp>
        </mc:Fallback>
      </mc:AlternateContent>
      <p:pic>
        <p:nvPicPr>
          <p:cNvPr id="14" name="Picture 13" descr="df equals n minus 1 equals 100 minus 1 equals 99.">
            <a:extLst>
              <a:ext uri="{FF2B5EF4-FFF2-40B4-BE49-F238E27FC236}">
                <a16:creationId xmlns:a16="http://schemas.microsoft.com/office/drawing/2014/main" id="{ADED2E23-C2A3-AF84-D22F-C2814004F364}"/>
              </a:ext>
            </a:extLst>
          </p:cNvPr>
          <p:cNvPicPr>
            <a:picLocks noChangeAspect="1"/>
          </p:cNvPicPr>
          <p:nvPr/>
        </p:nvPicPr>
        <p:blipFill>
          <a:blip r:embed="rId4"/>
          <a:stretch>
            <a:fillRect/>
          </a:stretch>
        </p:blipFill>
        <p:spPr>
          <a:xfrm>
            <a:off x="3533775" y="2909426"/>
            <a:ext cx="3095625" cy="361950"/>
          </a:xfrm>
          <a:prstGeom prst="rect">
            <a:avLst/>
          </a:prstGeom>
        </p:spPr>
      </p:pic>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C148A2B1-3F6D-B9BE-5A6E-0E83A735B801}"/>
                  </a:ext>
                </a:extLst>
              </p:cNvPr>
              <p:cNvSpPr txBox="1"/>
              <p:nvPr/>
            </p:nvSpPr>
            <p:spPr>
              <a:xfrm>
                <a:off x="457200" y="3164919"/>
                <a:ext cx="8229600" cy="2092881"/>
              </a:xfrm>
              <a:prstGeom prst="rect">
                <a:avLst/>
              </a:prstGeom>
              <a:noFill/>
            </p:spPr>
            <p:txBody>
              <a:bodyPr wrap="square">
                <a:spAutoFit/>
              </a:bodyPr>
              <a:lstStyle/>
              <a:p>
                <a:r>
                  <a:rPr lang="en-IN" sz="2600" dirty="0"/>
                  <a:t>Since the chi-square table only gives multiples of </a:t>
                </a:r>
                <a:r>
                  <a:rPr lang="en-IN" sz="2600" dirty="0">
                    <a:latin typeface="Cambria Math"/>
                  </a:rPr>
                  <a:t>10</a:t>
                </a:r>
                <a:r>
                  <a:rPr lang="en-IN" sz="2600" dirty="0"/>
                  <a:t> after </a:t>
                </a:r>
                <a:r>
                  <a:rPr lang="en-IN" sz="2600" dirty="0">
                    <a:latin typeface="Cambria Math"/>
                  </a:rPr>
                  <a:t>30</a:t>
                </a:r>
                <a:r>
                  <a:rPr lang="en-IN" sz="2600" dirty="0"/>
                  <a:t> degrees of freedom, we will approximate the critical value using the closest number of degrees of freedom given. The closest value to </a:t>
                </a:r>
                <a:r>
                  <a:rPr lang="en-IN" sz="2600" dirty="0">
                    <a:latin typeface="Cambria Math"/>
                  </a:rPr>
                  <a:t>99</a:t>
                </a:r>
                <a:r>
                  <a:rPr lang="en-IN" sz="2600" dirty="0"/>
                  <a:t> is </a:t>
                </a:r>
                <a:r>
                  <a:rPr lang="en-IN" sz="2600" dirty="0">
                    <a:latin typeface="Cambria Math"/>
                  </a:rPr>
                  <a:t>100</a:t>
                </a:r>
                <a:r>
                  <a:rPr lang="en-IN" sz="2600" dirty="0"/>
                  <a:t>, so we will use             </a:t>
                </a:r>
                <a:r>
                  <a:rPr lang="en-IN" sz="2600" i="1" dirty="0" err="1"/>
                  <a:t>df</a:t>
                </a:r>
                <a:r>
                  <a:rPr lang="en-IN" sz="2600" i="1" dirty="0"/>
                  <a:t> </a:t>
                </a:r>
                <a14:m>
                  <m:oMath xmlns:m="http://schemas.openxmlformats.org/officeDocument/2006/math">
                    <m:r>
                      <a:rPr lang="en-IN" sz="2600">
                        <a:latin typeface="Cambria Math" panose="02040503050406030204" pitchFamily="18" charset="0"/>
                      </a:rPr>
                      <m:t>=</m:t>
                    </m:r>
                    <m:r>
                      <a:rPr lang="en-IN" sz="2600">
                        <a:latin typeface="Cambria Math" panose="02040503050406030204" pitchFamily="18" charset="0"/>
                      </a:rPr>
                      <m:t>100</m:t>
                    </m:r>
                  </m:oMath>
                </a14:m>
                <a:r>
                  <a:rPr lang="en-IN" sz="2600" dirty="0"/>
                  <a:t>. Thus, the critical value is</a:t>
                </a:r>
              </a:p>
            </p:txBody>
          </p:sp>
        </mc:Choice>
        <mc:Fallback xmlns="">
          <p:sp>
            <p:nvSpPr>
              <p:cNvPr id="13" name="TextBox 12">
                <a:extLst>
                  <a:ext uri="{FF2B5EF4-FFF2-40B4-BE49-F238E27FC236}">
                    <a16:creationId xmlns:a16="http://schemas.microsoft.com/office/drawing/2014/main" id="{C148A2B1-3F6D-B9BE-5A6E-0E83A735B801}"/>
                  </a:ext>
                </a:extLst>
              </p:cNvPr>
              <p:cNvSpPr txBox="1">
                <a:spLocks noRot="1" noChangeAspect="1" noMove="1" noResize="1" noEditPoints="1" noAdjustHandles="1" noChangeArrowheads="1" noChangeShapeType="1" noTextEdit="1"/>
              </p:cNvSpPr>
              <p:nvPr/>
            </p:nvSpPr>
            <p:spPr>
              <a:xfrm>
                <a:off x="457200" y="3164919"/>
                <a:ext cx="8229600" cy="2092881"/>
              </a:xfrm>
              <a:prstGeom prst="rect">
                <a:avLst/>
              </a:prstGeom>
              <a:blipFill>
                <a:blip r:embed="rId5"/>
                <a:stretch>
                  <a:fillRect l="-1333" t="-3198" b="-6686"/>
                </a:stretch>
              </a:blipFill>
            </p:spPr>
            <p:txBody>
              <a:bodyPr/>
              <a:lstStyle/>
              <a:p>
                <a:r>
                  <a:rPr lang="en-IN">
                    <a:noFill/>
                  </a:rPr>
                  <a:t> </a:t>
                </a:r>
              </a:p>
            </p:txBody>
          </p:sp>
        </mc:Fallback>
      </mc:AlternateContent>
      <p:pic>
        <p:nvPicPr>
          <p:cNvPr id="12" name="Picture 11" descr="Chi squared subscript 0.990 equals 70.065.">
            <a:extLst>
              <a:ext uri="{FF2B5EF4-FFF2-40B4-BE49-F238E27FC236}">
                <a16:creationId xmlns:a16="http://schemas.microsoft.com/office/drawing/2014/main" id="{238AA40B-62A2-0828-BABB-0BBDFE172199}"/>
              </a:ext>
            </a:extLst>
          </p:cNvPr>
          <p:cNvPicPr>
            <a:picLocks noChangeAspect="1"/>
          </p:cNvPicPr>
          <p:nvPr/>
        </p:nvPicPr>
        <p:blipFill>
          <a:blip r:embed="rId6"/>
          <a:stretch>
            <a:fillRect/>
          </a:stretch>
        </p:blipFill>
        <p:spPr>
          <a:xfrm>
            <a:off x="5320701" y="4743395"/>
            <a:ext cx="1962150" cy="457200"/>
          </a:xfrm>
          <a:prstGeom prst="rect">
            <a:avLst/>
          </a:prstGeom>
        </p:spPr>
      </p:pic>
      <p:sp>
        <p:nvSpPr>
          <p:cNvPr id="11" name="TextBox 10">
            <a:extLst>
              <a:ext uri="{FF2B5EF4-FFF2-40B4-BE49-F238E27FC236}">
                <a16:creationId xmlns:a16="http://schemas.microsoft.com/office/drawing/2014/main" id="{C62D7360-67E0-9D98-1FAD-C273215F8674}"/>
              </a:ext>
            </a:extLst>
          </p:cNvPr>
          <p:cNvSpPr txBox="1"/>
          <p:nvPr/>
        </p:nvSpPr>
        <p:spPr>
          <a:xfrm>
            <a:off x="457200" y="5181600"/>
            <a:ext cx="5421702" cy="492443"/>
          </a:xfrm>
          <a:prstGeom prst="rect">
            <a:avLst/>
          </a:prstGeom>
          <a:noFill/>
        </p:spPr>
        <p:txBody>
          <a:bodyPr wrap="square">
            <a:spAutoFit/>
          </a:bodyPr>
          <a:lstStyle/>
          <a:p>
            <a:r>
              <a:rPr lang="en-IN" sz="2600" dirty="0"/>
              <a:t>Therefore, the decision rule is to reject </a:t>
            </a:r>
          </a:p>
        </p:txBody>
      </p:sp>
      <p:pic>
        <p:nvPicPr>
          <p:cNvPr id="22" name="Picture 21" descr="Chi squared subscript 0.990 equals 70.065.">
            <a:extLst>
              <a:ext uri="{FF2B5EF4-FFF2-40B4-BE49-F238E27FC236}">
                <a16:creationId xmlns:a16="http://schemas.microsoft.com/office/drawing/2014/main" id="{5A7FBC79-9A88-D846-F58A-06D866D275BA}"/>
              </a:ext>
            </a:extLst>
          </p:cNvPr>
          <p:cNvPicPr>
            <a:picLocks noChangeAspect="1"/>
          </p:cNvPicPr>
          <p:nvPr/>
        </p:nvPicPr>
        <p:blipFill>
          <a:blip r:embed="rId7"/>
          <a:stretch>
            <a:fillRect/>
          </a:stretch>
        </p:blipFill>
        <p:spPr>
          <a:xfrm>
            <a:off x="5791200" y="5216843"/>
            <a:ext cx="2228850" cy="4572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10.5.1: Hypothesis Test for a Population Variance (Left-Tailed)</a:t>
            </a:r>
            <a:r>
              <a:rPr lang="en-US" baseline="-25000" dirty="0"/>
              <a:t>6</a:t>
            </a:r>
            <a:endParaRPr dirty="0"/>
          </a:p>
        </p:txBody>
      </p:sp>
      <p:pic>
        <p:nvPicPr>
          <p:cNvPr id="5" name="Content Placeholder 4" descr="A chi-square distribution graph with the number of degrees of freedom, 100 is shown. The graph is skewed to the right along the horizontal axis labeled chi-square. The graph is divided into two regions by Chi squared subscript 0.990 equals 70.065 in the left tail. The region to the right is shaded and labeled Fail to Reject Null Hypotheses. The region to the left is differently shaded and labeled Reject Null Hypotheses and alpha equals 0.01. The value 74.36 is labeled in the right region.">
            <a:extLst>
              <a:ext uri="{FF2B5EF4-FFF2-40B4-BE49-F238E27FC236}">
                <a16:creationId xmlns:a16="http://schemas.microsoft.com/office/drawing/2014/main" id="{57131E93-ACBA-49AB-B0AF-8796C02C1443}"/>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840706"/>
            <a:ext cx="4953000" cy="333375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10.5.1: Hypothesis Test for a Population Variance (Left-Tailed)</a:t>
            </a:r>
            <a:r>
              <a:rPr lang="en-US" baseline="-25000" dirty="0"/>
              <a:t>7</a:t>
            </a:r>
            <a:endParaRPr dirty="0"/>
          </a:p>
        </p:txBody>
      </p:sp>
      <p:sp>
        <p:nvSpPr>
          <p:cNvPr id="3" name="Text Placeholder 2"/>
          <p:cNvSpPr>
            <a:spLocks noGrp="1"/>
          </p:cNvSpPr>
          <p:nvPr>
            <p:ph type="body" sz="quarter" idx="10"/>
          </p:nvPr>
        </p:nvSpPr>
        <p:spPr>
          <a:xfrm>
            <a:off x="469900" y="1041400"/>
            <a:ext cx="8229600" cy="4967067"/>
          </a:xfrm>
        </p:spPr>
        <p:txBody>
          <a:bodyPr>
            <a:noAutofit/>
          </a:bodyPr>
          <a:lstStyle/>
          <a:p>
            <a:pPr>
              <a:defRPr sz="2800"/>
            </a:pPr>
            <a:r>
              <a:rPr lang="en-US" sz="2500" dirty="0"/>
              <a:t>Since</a:t>
            </a:r>
            <a:endParaRPr sz="2500" dirty="0"/>
          </a:p>
        </p:txBody>
      </p:sp>
      <p:pic>
        <p:nvPicPr>
          <p:cNvPr id="8" name="Picture 7" descr="Chi squared equals 74.36,">
            <a:extLst>
              <a:ext uri="{FF2B5EF4-FFF2-40B4-BE49-F238E27FC236}">
                <a16:creationId xmlns:a16="http://schemas.microsoft.com/office/drawing/2014/main" id="{FA90B280-CB83-E45A-90A2-13B8C8339FE3}"/>
              </a:ext>
            </a:extLst>
          </p:cNvPr>
          <p:cNvPicPr>
            <a:picLocks noChangeAspect="1"/>
          </p:cNvPicPr>
          <p:nvPr/>
        </p:nvPicPr>
        <p:blipFill>
          <a:blip r:embed="rId2"/>
          <a:stretch>
            <a:fillRect/>
          </a:stretch>
        </p:blipFill>
        <p:spPr>
          <a:xfrm>
            <a:off x="1291970" y="1052914"/>
            <a:ext cx="1485900" cy="428625"/>
          </a:xfrm>
          <a:prstGeom prst="rect">
            <a:avLst/>
          </a:prstGeom>
        </p:spPr>
      </p:pic>
      <p:sp>
        <p:nvSpPr>
          <p:cNvPr id="12" name="TextBox 11">
            <a:extLst>
              <a:ext uri="{FF2B5EF4-FFF2-40B4-BE49-F238E27FC236}">
                <a16:creationId xmlns:a16="http://schemas.microsoft.com/office/drawing/2014/main" id="{0599130D-9AA6-CD88-9445-06C6F975CB68}"/>
              </a:ext>
            </a:extLst>
          </p:cNvPr>
          <p:cNvSpPr txBox="1"/>
          <p:nvPr/>
        </p:nvSpPr>
        <p:spPr>
          <a:xfrm>
            <a:off x="2781299" y="1028700"/>
            <a:ext cx="5915025" cy="477054"/>
          </a:xfrm>
          <a:prstGeom prst="rect">
            <a:avLst/>
          </a:prstGeom>
          <a:noFill/>
        </p:spPr>
        <p:txBody>
          <a:bodyPr wrap="square" rtlCol="0">
            <a:spAutoFit/>
          </a:bodyPr>
          <a:lstStyle/>
          <a:p>
            <a:r>
              <a:rPr kumimoji="0" lang="en-US" sz="2500" b="0" i="0" u="none" strike="noStrike" kern="1200" cap="none" spc="0" normalizeH="0" baseline="0" noProof="0" dirty="0">
                <a:ln>
                  <a:noFill/>
                </a:ln>
                <a:solidFill>
                  <a:srgbClr val="366092"/>
                </a:solidFill>
                <a:effectLst/>
                <a:uLnTx/>
                <a:uFillTx/>
                <a:latin typeface="Calibri"/>
                <a:ea typeface="+mn-ea"/>
                <a:cs typeface="+mn-cs"/>
              </a:rPr>
              <a:t>which is not in the rejection region, we fail</a:t>
            </a:r>
            <a:endParaRPr lang="en-IN" dirty="0"/>
          </a:p>
        </p:txBody>
      </p:sp>
      <p:sp>
        <p:nvSpPr>
          <p:cNvPr id="13" name="TextBox 12">
            <a:extLst>
              <a:ext uri="{FF2B5EF4-FFF2-40B4-BE49-F238E27FC236}">
                <a16:creationId xmlns:a16="http://schemas.microsoft.com/office/drawing/2014/main" id="{62EF5196-627E-CAEB-F01F-EDD8BD213B6C}"/>
              </a:ext>
            </a:extLst>
          </p:cNvPr>
          <p:cNvSpPr txBox="1"/>
          <p:nvPr/>
        </p:nvSpPr>
        <p:spPr>
          <a:xfrm>
            <a:off x="457201" y="1415412"/>
            <a:ext cx="4114800" cy="477054"/>
          </a:xfrm>
          <a:prstGeom prst="rect">
            <a:avLst/>
          </a:prstGeom>
          <a:noFill/>
        </p:spPr>
        <p:txBody>
          <a:bodyPr wrap="square" rtlCol="0">
            <a:spAutoFit/>
          </a:bodyPr>
          <a:lstStyle/>
          <a:p>
            <a:r>
              <a:rPr kumimoji="0" lang="en-US" sz="2500" b="0" i="0" u="none" strike="noStrike" kern="1200" cap="none" spc="0" normalizeH="0" baseline="0" noProof="0">
                <a:ln>
                  <a:noFill/>
                </a:ln>
                <a:solidFill>
                  <a:srgbClr val="366092"/>
                </a:solidFill>
                <a:effectLst/>
                <a:uLnTx/>
                <a:uFillTx/>
                <a:latin typeface="Calibri"/>
                <a:ea typeface="+mn-ea"/>
                <a:cs typeface="+mn-cs"/>
              </a:rPr>
              <a:t>to reject the null hypothesis.</a:t>
            </a:r>
            <a:endParaRPr lang="en-IN" dirty="0"/>
          </a:p>
        </p:txBody>
      </p:sp>
      <p:sp>
        <p:nvSpPr>
          <p:cNvPr id="14" name="TextBox 13">
            <a:extLst>
              <a:ext uri="{FF2B5EF4-FFF2-40B4-BE49-F238E27FC236}">
                <a16:creationId xmlns:a16="http://schemas.microsoft.com/office/drawing/2014/main" id="{242D2EF0-F172-161A-7F55-3F7DF8C89624}"/>
              </a:ext>
            </a:extLst>
          </p:cNvPr>
          <p:cNvSpPr txBox="1"/>
          <p:nvPr/>
        </p:nvSpPr>
        <p:spPr>
          <a:xfrm>
            <a:off x="466725" y="1878083"/>
            <a:ext cx="2971800" cy="477054"/>
          </a:xfrm>
          <a:prstGeom prst="rect">
            <a:avLst/>
          </a:prstGeom>
          <a:noFill/>
        </p:spPr>
        <p:txBody>
          <a:bodyPr wrap="square" rtlCol="0">
            <a:spAutoFit/>
          </a:bodyPr>
          <a:lstStyle/>
          <a:p>
            <a:r>
              <a:rPr kumimoji="0" lang="en-IN" sz="2500" b="0" i="0" u="none" strike="noStrike" kern="1200" cap="none" spc="0" normalizeH="0" baseline="0" noProof="0" dirty="0">
                <a:ln>
                  <a:noFill/>
                </a:ln>
                <a:solidFill>
                  <a:srgbClr val="366092"/>
                </a:solidFill>
                <a:effectLst/>
                <a:uLnTx/>
                <a:uFillTx/>
                <a:latin typeface="Calibri"/>
                <a:ea typeface="+mn-ea"/>
                <a:cs typeface="+mn-cs"/>
              </a:rPr>
              <a:t>Method 2: </a:t>
            </a:r>
            <a:r>
              <a:rPr kumimoji="0" lang="en-IN" sz="2500" b="0" i="1" u="none" strike="noStrike" kern="1200" cap="none" spc="0" normalizeH="0" baseline="0" noProof="0" dirty="0">
                <a:ln>
                  <a:noFill/>
                </a:ln>
                <a:solidFill>
                  <a:srgbClr val="366092"/>
                </a:solidFill>
                <a:effectLst/>
                <a:uLnTx/>
                <a:uFillTx/>
                <a:latin typeface="Calibri"/>
                <a:ea typeface="+mn-ea"/>
                <a:cs typeface="+mn-cs"/>
              </a:rPr>
              <a:t>p</a:t>
            </a:r>
            <a:r>
              <a:rPr kumimoji="0" lang="en-IN" sz="2500" b="0" i="0" u="none" strike="noStrike" kern="1200" cap="none" spc="0" normalizeH="0" baseline="0" noProof="0" dirty="0">
                <a:ln>
                  <a:noFill/>
                </a:ln>
                <a:solidFill>
                  <a:srgbClr val="366092"/>
                </a:solidFill>
                <a:effectLst/>
                <a:uLnTx/>
                <a:uFillTx/>
                <a:latin typeface="Calibri"/>
                <a:ea typeface="+mn-ea"/>
                <a:cs typeface="+mn-cs"/>
              </a:rPr>
              <a:t>-values</a:t>
            </a:r>
            <a:endParaRPr lang="en-IN" dirty="0"/>
          </a:p>
        </p:txBody>
      </p:sp>
      <p:sp>
        <p:nvSpPr>
          <p:cNvPr id="16" name="TextBox 15">
            <a:extLst>
              <a:ext uri="{FF2B5EF4-FFF2-40B4-BE49-F238E27FC236}">
                <a16:creationId xmlns:a16="http://schemas.microsoft.com/office/drawing/2014/main" id="{66DA94D3-C5BD-BBA5-1808-606EAFDDF706}"/>
              </a:ext>
            </a:extLst>
          </p:cNvPr>
          <p:cNvSpPr txBox="1"/>
          <p:nvPr/>
        </p:nvSpPr>
        <p:spPr>
          <a:xfrm>
            <a:off x="457200" y="2324100"/>
            <a:ext cx="2581276" cy="477054"/>
          </a:xfrm>
          <a:prstGeom prst="rect">
            <a:avLst/>
          </a:prstGeom>
          <a:noFill/>
        </p:spPr>
        <p:txBody>
          <a:bodyPr wrap="square" rtlCol="0">
            <a:spAutoFit/>
          </a:bodyPr>
          <a:lstStyle/>
          <a:p>
            <a:r>
              <a:rPr kumimoji="0" lang="en-IN" sz="2500" b="0" i="0" u="none" strike="noStrike" kern="1200" cap="none" spc="0" normalizeH="0" baseline="0" noProof="0" dirty="0">
                <a:ln>
                  <a:noFill/>
                </a:ln>
                <a:solidFill>
                  <a:srgbClr val="366092"/>
                </a:solidFill>
                <a:effectLst/>
                <a:uLnTx/>
                <a:uFillTx/>
                <a:latin typeface="Calibri"/>
                <a:ea typeface="+mn-ea"/>
                <a:cs typeface="+mn-cs"/>
              </a:rPr>
              <a:t>Since the standard</a:t>
            </a:r>
            <a:endParaRPr lang="en-IN" dirty="0"/>
          </a:p>
        </p:txBody>
      </p:sp>
      <p:pic>
        <p:nvPicPr>
          <p:cNvPr id="18" name="Picture 17" descr="Chi squared">
            <a:extLst>
              <a:ext uri="{FF2B5EF4-FFF2-40B4-BE49-F238E27FC236}">
                <a16:creationId xmlns:a16="http://schemas.microsoft.com/office/drawing/2014/main" id="{5416617C-1A55-AC7A-7829-300C8A54A29A}"/>
              </a:ext>
            </a:extLst>
          </p:cNvPr>
          <p:cNvPicPr>
            <a:picLocks noChangeAspect="1"/>
          </p:cNvPicPr>
          <p:nvPr/>
        </p:nvPicPr>
        <p:blipFill>
          <a:blip r:embed="rId3"/>
          <a:stretch>
            <a:fillRect/>
          </a:stretch>
        </p:blipFill>
        <p:spPr>
          <a:xfrm>
            <a:off x="3038476" y="2312555"/>
            <a:ext cx="333375" cy="428625"/>
          </a:xfrm>
          <a:prstGeom prst="rect">
            <a:avLst/>
          </a:prstGeom>
        </p:spPr>
      </p:pic>
      <p:sp>
        <p:nvSpPr>
          <p:cNvPr id="10" name="TextBox 9">
            <a:extLst>
              <a:ext uri="{FF2B5EF4-FFF2-40B4-BE49-F238E27FC236}">
                <a16:creationId xmlns:a16="http://schemas.microsoft.com/office/drawing/2014/main" id="{B6C871B7-CB8E-661F-5122-D2F391E55A1F}"/>
              </a:ext>
            </a:extLst>
          </p:cNvPr>
          <p:cNvSpPr txBox="1"/>
          <p:nvPr/>
        </p:nvSpPr>
        <p:spPr>
          <a:xfrm>
            <a:off x="3393785" y="2337756"/>
            <a:ext cx="5293015" cy="477054"/>
          </a:xfrm>
          <a:prstGeom prst="rect">
            <a:avLst/>
          </a:prstGeom>
          <a:noFill/>
        </p:spPr>
        <p:txBody>
          <a:bodyPr wrap="square">
            <a:spAutoFit/>
          </a:bodyPr>
          <a:lstStyle/>
          <a:p>
            <a:pPr>
              <a:defRPr sz="2800"/>
            </a:pPr>
            <a:r>
              <a:rPr lang="en-IN" sz="2500" dirty="0"/>
              <a:t>table does not give us the area directly,</a:t>
            </a:r>
          </a:p>
        </p:txBody>
      </p:sp>
      <p:sp>
        <p:nvSpPr>
          <p:cNvPr id="11" name="TextBox 10">
            <a:extLst>
              <a:ext uri="{FF2B5EF4-FFF2-40B4-BE49-F238E27FC236}">
                <a16:creationId xmlns:a16="http://schemas.microsoft.com/office/drawing/2014/main" id="{7FB459D2-5854-49FF-16F0-0843A9A1DA04}"/>
              </a:ext>
            </a:extLst>
          </p:cNvPr>
          <p:cNvSpPr txBox="1"/>
          <p:nvPr/>
        </p:nvSpPr>
        <p:spPr>
          <a:xfrm>
            <a:off x="457200" y="2723799"/>
            <a:ext cx="6934200" cy="477054"/>
          </a:xfrm>
          <a:prstGeom prst="rect">
            <a:avLst/>
          </a:prstGeom>
          <a:noFill/>
        </p:spPr>
        <p:txBody>
          <a:bodyPr wrap="square">
            <a:spAutoFit/>
          </a:bodyPr>
          <a:lstStyle/>
          <a:p>
            <a:pPr>
              <a:defRPr sz="2800"/>
            </a:pPr>
            <a:r>
              <a:rPr lang="en-IN" sz="2500" dirty="0"/>
              <a:t>we will use technology to find the area to the left of </a:t>
            </a:r>
          </a:p>
        </p:txBody>
      </p:sp>
      <p:pic>
        <p:nvPicPr>
          <p:cNvPr id="22" name="Picture 21" descr="Chi squared equals 74.36.">
            <a:extLst>
              <a:ext uri="{FF2B5EF4-FFF2-40B4-BE49-F238E27FC236}">
                <a16:creationId xmlns:a16="http://schemas.microsoft.com/office/drawing/2014/main" id="{C9B8C598-B424-E80B-52AA-57E634EC531E}"/>
              </a:ext>
            </a:extLst>
          </p:cNvPr>
          <p:cNvPicPr>
            <a:picLocks noChangeAspect="1"/>
          </p:cNvPicPr>
          <p:nvPr/>
        </p:nvPicPr>
        <p:blipFill>
          <a:blip r:embed="rId4"/>
          <a:stretch>
            <a:fillRect/>
          </a:stretch>
        </p:blipFill>
        <p:spPr>
          <a:xfrm>
            <a:off x="7262813" y="2695575"/>
            <a:ext cx="1476375" cy="428625"/>
          </a:xfrm>
          <a:prstGeom prst="rect">
            <a:avLst/>
          </a:prstGeom>
        </p:spPr>
      </p:pic>
      <p:sp>
        <p:nvSpPr>
          <p:cNvPr id="6" name="TextBox 5">
            <a:extLst>
              <a:ext uri="{FF2B5EF4-FFF2-40B4-BE49-F238E27FC236}">
                <a16:creationId xmlns:a16="http://schemas.microsoft.com/office/drawing/2014/main" id="{23908FA4-321B-16CF-96E6-C091A1FB452F}"/>
              </a:ext>
            </a:extLst>
          </p:cNvPr>
          <p:cNvSpPr txBox="1"/>
          <p:nvPr/>
        </p:nvSpPr>
        <p:spPr>
          <a:xfrm>
            <a:off x="457200" y="3124200"/>
            <a:ext cx="8229600" cy="2015936"/>
          </a:xfrm>
          <a:prstGeom prst="rect">
            <a:avLst/>
          </a:prstGeom>
          <a:noFill/>
        </p:spPr>
        <p:txBody>
          <a:bodyPr wrap="square">
            <a:spAutoFit/>
          </a:bodyPr>
          <a:lstStyle/>
          <a:p>
            <a:pPr>
              <a:defRPr sz="2800"/>
            </a:pPr>
            <a:r>
              <a:rPr lang="en-IN" sz="2500" dirty="0"/>
              <a:t>For this example we will use a TI-83/84 Plus calculator. Under the </a:t>
            </a:r>
            <a:r>
              <a:rPr lang="en-IN" sz="2500" b="1" dirty="0"/>
              <a:t>DISTR</a:t>
            </a:r>
            <a:r>
              <a:rPr lang="en-IN" sz="2500" dirty="0"/>
              <a:t> menu, use the </a:t>
            </a:r>
            <a:r>
              <a:rPr lang="en-IN" sz="2500" b="1" dirty="0"/>
              <a:t>chi-squared</a:t>
            </a:r>
            <a:r>
              <a:rPr lang="en-IN" sz="500" b="1" dirty="0"/>
              <a:t> </a:t>
            </a:r>
            <a:r>
              <a:rPr lang="en-IN" sz="2500" b="1" dirty="0" err="1"/>
              <a:t>cdf</a:t>
            </a:r>
            <a:r>
              <a:rPr lang="en-IN" sz="2500" dirty="0"/>
              <a:t> option. The format is </a:t>
            </a:r>
            <a:r>
              <a:rPr lang="en-IN" sz="2500" b="1" dirty="0" err="1"/>
              <a:t>chisquare</a:t>
            </a:r>
            <a:r>
              <a:rPr lang="en-IN" sz="2500" b="1" dirty="0"/>
              <a:t>-symbol</a:t>
            </a:r>
            <a:r>
              <a:rPr lang="en-IN" sz="500" b="1" dirty="0"/>
              <a:t> </a:t>
            </a:r>
            <a:r>
              <a:rPr lang="en-IN" sz="2500" b="1" dirty="0" err="1"/>
              <a:t>cdf</a:t>
            </a:r>
            <a:r>
              <a:rPr lang="en-IN" sz="2500" b="1" dirty="0"/>
              <a:t> (</a:t>
            </a:r>
            <a:r>
              <a:rPr lang="en-IN" sz="2500" b="1" dirty="0" err="1"/>
              <a:t>lowerbound</a:t>
            </a:r>
            <a:r>
              <a:rPr lang="en-IN" sz="2500" b="1" dirty="0"/>
              <a:t>, </a:t>
            </a:r>
            <a:r>
              <a:rPr lang="en-IN" sz="2500" b="1" dirty="0" err="1"/>
              <a:t>upperbound</a:t>
            </a:r>
            <a:r>
              <a:rPr lang="en-IN" sz="2500" b="1" dirty="0"/>
              <a:t>, </a:t>
            </a:r>
            <a:r>
              <a:rPr lang="en-IN" sz="2500" b="1" i="1" dirty="0" err="1"/>
              <a:t>df</a:t>
            </a:r>
            <a:r>
              <a:rPr lang="en-IN" sz="2500" b="1" dirty="0"/>
              <a:t>)</a:t>
            </a:r>
            <a:r>
              <a:rPr lang="en-IN" sz="2500" dirty="0"/>
              <a:t>.</a:t>
            </a:r>
          </a:p>
          <a:p>
            <a:r>
              <a:rPr lang="en-IN" sz="2500" i="1" dirty="0" err="1"/>
              <a:t>lowerbound</a:t>
            </a:r>
            <a:r>
              <a:rPr lang="en-IN" sz="2500" dirty="0"/>
              <a:t>: Since the chi-square distribution is always greater than or equal to </a:t>
            </a:r>
            <a:r>
              <a:rPr lang="en-IN" sz="2500" dirty="0">
                <a:latin typeface="Cambria Math"/>
              </a:rPr>
              <a:t>0</a:t>
            </a:r>
            <a:r>
              <a:rPr lang="en-IN" sz="2500" dirty="0"/>
              <a:t>, the </a:t>
            </a:r>
            <a:r>
              <a:rPr lang="en-IN" sz="2500" dirty="0" err="1"/>
              <a:t>lowerbound</a:t>
            </a:r>
            <a:r>
              <a:rPr lang="en-IN" sz="2500" dirty="0"/>
              <a:t> is </a:t>
            </a:r>
            <a:r>
              <a:rPr lang="en-IN" sz="2500" dirty="0">
                <a:latin typeface="Cambria Math"/>
              </a:rPr>
              <a:t>0</a:t>
            </a:r>
            <a:r>
              <a:rPr lang="en-IN" sz="25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A2B07-54B8-4FCB-098C-8247081286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CDA35A-AB79-1226-94A7-92BF271E1384}"/>
              </a:ext>
            </a:extLst>
          </p:cNvPr>
          <p:cNvSpPr>
            <a:spLocks noGrp="1"/>
          </p:cNvSpPr>
          <p:nvPr>
            <p:ph type="title"/>
          </p:nvPr>
        </p:nvSpPr>
        <p:spPr/>
        <p:txBody>
          <a:bodyPr>
            <a:normAutofit/>
          </a:bodyPr>
          <a:lstStyle/>
          <a:p>
            <a:pPr>
              <a:defRPr sz="3200"/>
            </a:pPr>
            <a:r>
              <a:rPr dirty="0"/>
              <a:t>Example 10.5.1: Hypothesis Test for a Population Variance (Left-Tailed)</a:t>
            </a:r>
            <a:r>
              <a:rPr lang="en-US" baseline="-25000" dirty="0"/>
              <a:t>8</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5C4C9702-C671-0188-D285-D66B290A367A}"/>
                  </a:ext>
                </a:extLst>
              </p:cNvPr>
              <p:cNvSpPr>
                <a:spLocks noGrp="1"/>
              </p:cNvSpPr>
              <p:nvPr>
                <p:ph type="body" sz="quarter" idx="10"/>
              </p:nvPr>
            </p:nvSpPr>
            <p:spPr/>
            <p:txBody>
              <a:bodyPr>
                <a:normAutofit/>
              </a:bodyPr>
              <a:lstStyle/>
              <a:p>
                <a:r>
                  <a:rPr sz="2800" i="1" dirty="0" err="1"/>
                  <a:t>upperbound</a:t>
                </a:r>
                <a:r>
                  <a:rPr sz="2800" dirty="0"/>
                  <a:t>: The </a:t>
                </a:r>
                <a:r>
                  <a:rPr sz="2800" dirty="0" err="1"/>
                  <a:t>upperbound</a:t>
                </a:r>
                <a:r>
                  <a:rPr sz="2800" dirty="0"/>
                  <a:t> is our test statistic</a:t>
                </a:r>
                <a:r>
                  <a:rPr lang="en-IN" sz="2800" dirty="0"/>
                  <a:t>, </a:t>
                </a:r>
                <a:r>
                  <a:rPr sz="2800" dirty="0">
                    <a:latin typeface="Cambria Math"/>
                  </a:rPr>
                  <a:t>74.36</a:t>
                </a:r>
                <a:r>
                  <a:rPr sz="2800" dirty="0"/>
                  <a:t>.</a:t>
                </a:r>
              </a:p>
              <a:p>
                <a:r>
                  <a:rPr lang="en-US" sz="2800" i="1" dirty="0" err="1"/>
                  <a:t>df</a:t>
                </a:r>
                <a:r>
                  <a:rPr sz="2800" dirty="0"/>
                  <a:t>: The degrees of freedom is </a:t>
                </a:r>
                <a:r>
                  <a:rPr lang="en-US" sz="2800" i="1" dirty="0"/>
                  <a:t>n</a:t>
                </a:r>
                <a14:m>
                  <m:oMath xmlns:m="http://schemas.openxmlformats.org/officeDocument/2006/math">
                    <m:r>
                      <a:rPr>
                        <a:latin typeface="Cambria Math" panose="02040503050406030204" pitchFamily="18" charset="0"/>
                      </a:rPr>
                      <m:t>−1=100−1=99</m:t>
                    </m:r>
                  </m:oMath>
                </a14:m>
                <a:r>
                  <a:rPr sz="2800" dirty="0"/>
                  <a:t>.</a:t>
                </a:r>
              </a:p>
              <a:p>
                <a:pPr>
                  <a:defRPr sz="2800"/>
                </a:pPr>
                <a:r>
                  <a:rPr sz="2800" dirty="0"/>
                  <a:t>Therefore, the </a:t>
                </a:r>
                <a:r>
                  <a:rPr lang="en-US" sz="2800" i="1" dirty="0"/>
                  <a:t>p</a:t>
                </a:r>
                <a:r>
                  <a:rPr sz="2800" dirty="0"/>
                  <a:t>-value is approximately </a:t>
                </a:r>
                <a:r>
                  <a:rPr sz="2800" dirty="0">
                    <a:latin typeface="Cambria Math"/>
                  </a:rPr>
                  <a:t>0.0305</a:t>
                </a:r>
                <a:r>
                  <a:rPr sz="2800" dirty="0"/>
                  <a:t>. Since we reject the null hypothesis if </a:t>
                </a:r>
                <a:r>
                  <a:rPr lang="en-US" sz="2800" i="1" dirty="0"/>
                  <a:t>p</a:t>
                </a:r>
                <a14:m>
                  <m:oMath xmlns:m="http://schemas.openxmlformats.org/officeDocument/2006/math">
                    <m:r>
                      <a:rPr>
                        <a:latin typeface="Cambria Math" panose="02040503050406030204" pitchFamily="18" charset="0"/>
                      </a:rPr>
                      <m:t>≤</m:t>
                    </m:r>
                  </m:oMath>
                </a14:m>
                <a:r>
                  <a:rPr lang="el-GR" sz="2800" i="1" dirty="0">
                    <a:latin typeface="Calibri" panose="020F0502020204030204" pitchFamily="34" charset="0"/>
                    <a:ea typeface="Calibri" panose="020F0502020204030204" pitchFamily="34" charset="0"/>
                    <a:cs typeface="Calibri" panose="020F0502020204030204" pitchFamily="34" charset="0"/>
                  </a:rPr>
                  <a:t>α</a:t>
                </a:r>
                <a:r>
                  <a:rPr sz="2800" dirty="0"/>
                  <a:t>, and the </a:t>
                </a:r>
                <a:r>
                  <a:rPr lang="en-US" sz="2800" i="1" dirty="0"/>
                  <a:t>p</a:t>
                </a:r>
                <a:r>
                  <a:rPr lang="en-US" sz="2800" dirty="0"/>
                  <a:t>-</a:t>
                </a:r>
                <a:r>
                  <a:rPr sz="2800" dirty="0"/>
                  <a:t>value is greater than </a:t>
                </a:r>
                <a:r>
                  <a:rPr lang="el-GR" sz="2800"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a:latin typeface="Cambria Math" panose="02040503050406030204" pitchFamily="18" charset="0"/>
                      </a:rPr>
                      <m:t>=0.01</m:t>
                    </m:r>
                  </m:oMath>
                </a14:m>
                <a:r>
                  <a:rPr sz="2800" dirty="0"/>
                  <a:t>, we fail to reject the null hypothesis.</a:t>
                </a:r>
              </a:p>
            </p:txBody>
          </p:sp>
        </mc:Choice>
        <mc:Fallback xmlns="">
          <p:sp>
            <p:nvSpPr>
              <p:cNvPr id="3" name="Text Placeholder 2">
                <a:extLst>
                  <a:ext uri="{FF2B5EF4-FFF2-40B4-BE49-F238E27FC236}">
                    <a16:creationId xmlns:a16="http://schemas.microsoft.com/office/drawing/2014/main" id="{5C4C9702-C671-0188-D285-D66B290A367A}"/>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444"/>
                </a:stretch>
              </a:blipFill>
            </p:spPr>
            <p:txBody>
              <a:bodyPr/>
              <a:lstStyle/>
              <a:p>
                <a:r>
                  <a:rPr lang="en-IN">
                    <a:noFill/>
                  </a:rPr>
                  <a:t> </a:t>
                </a:r>
              </a:p>
            </p:txBody>
          </p:sp>
        </mc:Fallback>
      </mc:AlternateContent>
    </p:spTree>
    <p:extLst>
      <p:ext uri="{BB962C8B-B14F-4D97-AF65-F5344CB8AC3E}">
        <p14:creationId xmlns:p14="http://schemas.microsoft.com/office/powerpoint/2010/main" val="2351886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10.5.1: Hypothesis Test for a Population Variance (Left-Tailed)</a:t>
            </a:r>
            <a:r>
              <a:rPr lang="en-US" baseline="-25000" dirty="0"/>
              <a:t>9</a:t>
            </a:r>
            <a:endParaRPr dirty="0"/>
          </a:p>
        </p:txBody>
      </p:sp>
      <p:pic>
        <p:nvPicPr>
          <p:cNvPr id="5" name="Content Placeholder 4" descr="A screenshot shows Chi squared output, as displayed on a calculator screen. The first line reads  Chi squared  cdf open parentheses 0, 74.36, 99 close parentheses. The second line reads .0304994843.">
            <a:extLst>
              <a:ext uri="{FF2B5EF4-FFF2-40B4-BE49-F238E27FC236}">
                <a16:creationId xmlns:a16="http://schemas.microsoft.com/office/drawing/2014/main" id="{904EFD3A-09FF-4CFB-97F8-4316B490C73F}"/>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10.5.1: Hypothesis Test for a Population Variance (Left-Tailed)</a:t>
            </a:r>
            <a:r>
              <a:rPr lang="en-US" baseline="-25000" dirty="0"/>
              <a:t>10</a:t>
            </a:r>
            <a:endParaRPr dirty="0"/>
          </a:p>
        </p:txBody>
      </p:sp>
      <p:sp>
        <p:nvSpPr>
          <p:cNvPr id="3" name="Text Placeholder 2"/>
          <p:cNvSpPr>
            <a:spLocks noGrp="1"/>
          </p:cNvSpPr>
          <p:nvPr>
            <p:ph type="body" sz="quarter" idx="10"/>
          </p:nvPr>
        </p:nvSpPr>
        <p:spPr/>
        <p:txBody>
          <a:bodyPr>
            <a:normAutofit/>
          </a:bodyPr>
          <a:lstStyle/>
          <a:p>
            <a:r>
              <a:rPr sz="2800" i="1" dirty="0"/>
              <a:t>Interpretation</a:t>
            </a:r>
            <a:r>
              <a:rPr sz="2800" dirty="0"/>
              <a:t>: Failing to reject the null hypothesis means that there is not sufficient evidence at the </a:t>
            </a:r>
            <a:r>
              <a:rPr sz="2800" dirty="0">
                <a:latin typeface="Cambria Math"/>
              </a:rPr>
              <a:t>0.01</a:t>
            </a:r>
            <a:r>
              <a:rPr sz="2800" dirty="0"/>
              <a:t> level of significance to support the new drug company's claim that the variance in the amount of the active ingredient in its drug is less than </a:t>
            </a:r>
            <a:r>
              <a:rPr sz="2800" dirty="0">
                <a:latin typeface="Cambria Math"/>
              </a:rPr>
              <a:t>0.0009</a:t>
            </a:r>
            <a:r>
              <a:rPr sz="28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10.5.2: Hypothesis Test for a Population Standard Deviation (Right-Tailed)</a:t>
            </a:r>
            <a:r>
              <a:rPr lang="en-US" baseline="-25000" dirty="0"/>
              <a:t>1</a:t>
            </a:r>
            <a:endParaRPr dirty="0"/>
          </a:p>
        </p:txBody>
      </p:sp>
      <p:sp>
        <p:nvSpPr>
          <p:cNvPr id="3" name="Text Placeholder 2"/>
          <p:cNvSpPr>
            <a:spLocks noGrp="1"/>
          </p:cNvSpPr>
          <p:nvPr>
            <p:ph type="body" sz="quarter" idx="10"/>
          </p:nvPr>
        </p:nvSpPr>
        <p:spPr/>
        <p:txBody>
          <a:bodyPr>
            <a:normAutofit fontScale="92500"/>
          </a:bodyPr>
          <a:lstStyle/>
          <a:p>
            <a:r>
              <a:rPr sz="2800" dirty="0"/>
              <a:t>A manufacturer of golf balls requires that the weights of its golf balls have a standard deviation that does not exceed </a:t>
            </a:r>
            <a:r>
              <a:rPr sz="2800" dirty="0">
                <a:latin typeface="Cambria Math"/>
              </a:rPr>
              <a:t>0.08</a:t>
            </a:r>
            <a:r>
              <a:rPr sz="2800" dirty="0"/>
              <a:t> ounces. One of the quality control inspectors says that the machines need to be recalibrated because he believes the standard deviation of the weights of the golf balls is more than </a:t>
            </a:r>
            <a:r>
              <a:rPr sz="2800" dirty="0">
                <a:latin typeface="Cambria Math"/>
              </a:rPr>
              <a:t>0.08</a:t>
            </a:r>
            <a:r>
              <a:rPr sz="2800" dirty="0"/>
              <a:t> ounces. To test the machines, he selects a simple random sample of </a:t>
            </a:r>
            <a:r>
              <a:rPr sz="2800" dirty="0">
                <a:latin typeface="Cambria Math"/>
              </a:rPr>
              <a:t>30</a:t>
            </a:r>
            <a:r>
              <a:rPr sz="2800" dirty="0"/>
              <a:t> golf balls off the assembly line and finds that they have a mean weight of </a:t>
            </a:r>
            <a:r>
              <a:rPr sz="2800" dirty="0">
                <a:latin typeface="Cambria Math"/>
              </a:rPr>
              <a:t>1.6200</a:t>
            </a:r>
            <a:r>
              <a:rPr sz="2800" dirty="0"/>
              <a:t> ounces and a standard deviation of </a:t>
            </a:r>
            <a:r>
              <a:rPr sz="2800" dirty="0">
                <a:latin typeface="Cambria Math"/>
              </a:rPr>
              <a:t>0.0804</a:t>
            </a:r>
            <a:r>
              <a:rPr sz="2800" dirty="0"/>
              <a:t> ounces. Does this evidence support the need to recalibrate the machines, at the </a:t>
            </a:r>
            <a:r>
              <a:rPr sz="2800" dirty="0">
                <a:latin typeface="Cambria Math"/>
              </a:rPr>
              <a:t>0.05</a:t>
            </a:r>
            <a:r>
              <a:rPr sz="2800" dirty="0"/>
              <a:t> level of significance? Assume that the weights of the golf balls are normally distributed.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10.5.2: Hypothesis Test for a Population Standard Deviation (Right-Tailed)</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500" b="1" dirty="0"/>
              <a:t>Solution</a:t>
            </a:r>
            <a:endParaRPr lang="en-IN" sz="2500" b="1" dirty="0"/>
          </a:p>
          <a:p>
            <a:pPr>
              <a:defRPr b="1"/>
            </a:pPr>
            <a:r>
              <a:rPr lang="en-IN" sz="2500" dirty="0"/>
              <a:t>Step 1: State the null and alternative hypotheses.</a:t>
            </a:r>
          </a:p>
          <a:p>
            <a:pPr>
              <a:defRPr sz="2800"/>
            </a:pPr>
            <a:r>
              <a:rPr lang="en-IN" sz="2500" dirty="0"/>
              <a:t>The inspector believes that the machines need to be recalibrated because the standard deviation is greater than </a:t>
            </a:r>
            <a:r>
              <a:rPr kumimoji="0" lang="en-US" sz="2500" b="0" i="0" u="none" strike="noStrike" kern="1200" cap="none" spc="0" normalizeH="0" baseline="0" noProof="0" dirty="0">
                <a:ln>
                  <a:noFill/>
                </a:ln>
                <a:solidFill>
                  <a:srgbClr val="366092"/>
                </a:solidFill>
                <a:effectLst/>
                <a:uLnTx/>
                <a:uFillTx/>
                <a:latin typeface="Calibri"/>
                <a:ea typeface="+mn-ea"/>
                <a:cs typeface="+mn-cs"/>
              </a:rPr>
              <a:t>the allowed </a:t>
            </a:r>
            <a:r>
              <a:rPr kumimoji="0" lang="en-US" sz="2500" b="0" i="0" u="none" strike="noStrike" kern="1200" cap="none" spc="0" normalizeH="0" baseline="0" noProof="0" dirty="0">
                <a:ln>
                  <a:noFill/>
                </a:ln>
                <a:solidFill>
                  <a:srgbClr val="366092"/>
                </a:solidFill>
                <a:effectLst/>
                <a:uLnTx/>
                <a:uFillTx/>
                <a:latin typeface="Cambria Math"/>
                <a:ea typeface="+mn-ea"/>
                <a:cs typeface="+mn-cs"/>
              </a:rPr>
              <a:t>0.08</a:t>
            </a:r>
            <a:r>
              <a:rPr kumimoji="0" lang="en-US" sz="2500" b="0" i="0" u="none" strike="noStrike" kern="1200" cap="none" spc="0" normalizeH="0" baseline="0" noProof="0" dirty="0">
                <a:ln>
                  <a:noFill/>
                </a:ln>
                <a:solidFill>
                  <a:srgbClr val="366092"/>
                </a:solidFill>
                <a:effectLst/>
                <a:uLnTx/>
                <a:uFillTx/>
                <a:latin typeface="Calibri"/>
                <a:ea typeface="+mn-ea"/>
                <a:cs typeface="+mn-cs"/>
              </a:rPr>
              <a:t> ounces. Thus, the research hypothesis, </a:t>
            </a:r>
            <a:r>
              <a:rPr lang="en-US" sz="2500" i="1" dirty="0"/>
              <a:t>H </a:t>
            </a:r>
            <a:r>
              <a:rPr lang="en-US" sz="2500" baseline="-25000" dirty="0"/>
              <a:t>a</a:t>
            </a:r>
            <a:r>
              <a:rPr kumimoji="0" lang="en-US" sz="2500" b="0" i="0" u="none" strike="noStrike" kern="1200" cap="none" spc="0" normalizeH="0" baseline="0" noProof="0" dirty="0">
                <a:ln>
                  <a:noFill/>
                </a:ln>
                <a:solidFill>
                  <a:srgbClr val="366092"/>
                </a:solidFill>
                <a:effectLst/>
                <a:uLnTx/>
                <a:uFillTx/>
                <a:latin typeface="Calibri"/>
                <a:ea typeface="+mn-ea"/>
                <a:cs typeface="+mn-cs"/>
              </a:rPr>
              <a:t> is that the standard deviation of the weights of the golf balls is more than </a:t>
            </a:r>
            <a:r>
              <a:rPr kumimoji="0" lang="en-US" sz="2500" b="0" i="0" u="none" strike="noStrike" kern="1200" cap="none" spc="0" normalizeH="0" baseline="0" noProof="0" dirty="0">
                <a:ln>
                  <a:noFill/>
                </a:ln>
                <a:solidFill>
                  <a:srgbClr val="366092"/>
                </a:solidFill>
                <a:effectLst/>
                <a:uLnTx/>
                <a:uFillTx/>
                <a:latin typeface="Cambria Math"/>
                <a:ea typeface="+mn-ea"/>
                <a:cs typeface="+mn-cs"/>
              </a:rPr>
              <a:t>0.08</a:t>
            </a:r>
            <a:r>
              <a:rPr kumimoji="0" lang="en-US" sz="2500" b="0" i="0" u="none" strike="noStrike" kern="1200" cap="none" spc="0" normalizeH="0" baseline="0" noProof="0" dirty="0">
                <a:ln>
                  <a:noFill/>
                </a:ln>
                <a:solidFill>
                  <a:srgbClr val="366092"/>
                </a:solidFill>
                <a:effectLst/>
                <a:uLnTx/>
                <a:uFillTx/>
                <a:latin typeface="Calibri"/>
                <a:ea typeface="+mn-ea"/>
                <a:cs typeface="+mn-cs"/>
              </a:rPr>
              <a:t> ounces, which is written mathematically as</a:t>
            </a:r>
            <a:endParaRPr lang="en-IN" sz="2800" dirty="0"/>
          </a:p>
          <a:p>
            <a:pPr>
              <a:defRPr sz="2800"/>
            </a:pPr>
            <a:endParaRPr lang="en-IN" sz="2500" dirty="0"/>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412CE635-DCF4-16DC-92E1-A05453A45712}"/>
                  </a:ext>
                </a:extLst>
              </p:cNvPr>
              <p:cNvSpPr txBox="1"/>
              <p:nvPr/>
            </p:nvSpPr>
            <p:spPr>
              <a:xfrm>
                <a:off x="460437" y="3810000"/>
                <a:ext cx="5346636" cy="523220"/>
              </a:xfrm>
              <a:prstGeom prst="rect">
                <a:avLst/>
              </a:prstGeom>
              <a:noFill/>
            </p:spPr>
            <p:txBody>
              <a:bodyPr wrap="square" rtlCol="0">
                <a:spAutoFit/>
              </a:bodyPr>
              <a:lstStyle/>
              <a:p>
                <a:r>
                  <a:rPr lang="el-GR" sz="2800" i="1" dirty="0">
                    <a:latin typeface="Calibri" panose="020F0502020204030204" pitchFamily="34" charset="0"/>
                    <a:ea typeface="Calibri" panose="020F0502020204030204" pitchFamily="34" charset="0"/>
                    <a:cs typeface="Calibri" panose="020F0502020204030204" pitchFamily="34" charset="0"/>
                  </a:rPr>
                  <a:t>σ </a:t>
                </a:r>
                <a14:m>
                  <m:oMath xmlns:m="http://schemas.openxmlformats.org/officeDocument/2006/math">
                    <m:r>
                      <a:rPr kumimoji="0" lang="en-US" sz="25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&gt;</m:t>
                    </m:r>
                    <m:r>
                      <a:rPr kumimoji="0" lang="en-US" sz="25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0</m:t>
                    </m:r>
                    <m:r>
                      <a:rPr kumimoji="0" lang="en-US" sz="25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m:t>
                    </m:r>
                    <m:r>
                      <a:rPr kumimoji="0" lang="en-US" sz="25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08</m:t>
                    </m:r>
                  </m:oMath>
                </a14:m>
                <a:r>
                  <a:rPr kumimoji="0" lang="en-US" sz="2500" b="0" i="0" u="none" strike="noStrike" kern="1200" cap="none" spc="0" normalizeH="0" baseline="0" noProof="0" dirty="0">
                    <a:ln>
                      <a:noFill/>
                    </a:ln>
                    <a:solidFill>
                      <a:srgbClr val="366092"/>
                    </a:solidFill>
                    <a:effectLst/>
                    <a:uLnTx/>
                    <a:uFillTx/>
                    <a:latin typeface="Calibri"/>
                    <a:ea typeface="+mn-ea"/>
                    <a:cs typeface="+mn-cs"/>
                  </a:rPr>
                  <a:t>. Notice that we use </a:t>
                </a:r>
                <a:r>
                  <a:rPr lang="el-GR" sz="2500" i="1" dirty="0">
                    <a:latin typeface="Calibri" panose="020F0502020204030204" pitchFamily="34" charset="0"/>
                    <a:ea typeface="Calibri" panose="020F0502020204030204" pitchFamily="34" charset="0"/>
                    <a:cs typeface="Calibri" panose="020F0502020204030204" pitchFamily="34" charset="0"/>
                  </a:rPr>
                  <a:t>σ</a:t>
                </a:r>
                <a:r>
                  <a:rPr lang="el-GR" sz="2400" i="1" dirty="0">
                    <a:latin typeface="Calibri" panose="020F0502020204030204" pitchFamily="34" charset="0"/>
                    <a:ea typeface="Calibri" panose="020F0502020204030204" pitchFamily="34" charset="0"/>
                    <a:cs typeface="Calibri" panose="020F0502020204030204" pitchFamily="34" charset="0"/>
                  </a:rPr>
                  <a:t> </a:t>
                </a:r>
                <a:r>
                  <a:rPr kumimoji="0" lang="en-US" sz="2500" b="0" i="0" u="none" strike="noStrike" kern="1200" cap="none" spc="0" normalizeH="0" baseline="0" noProof="0" dirty="0">
                    <a:ln>
                      <a:noFill/>
                    </a:ln>
                    <a:solidFill>
                      <a:srgbClr val="366092"/>
                    </a:solidFill>
                    <a:effectLst/>
                    <a:uLnTx/>
                    <a:uFillTx/>
                    <a:latin typeface="Calibri"/>
                    <a:ea typeface="+mn-ea"/>
                    <a:cs typeface="+mn-cs"/>
                  </a:rPr>
                  <a:t>and not</a:t>
                </a:r>
                <a:endParaRPr lang="en-IN" dirty="0"/>
              </a:p>
            </p:txBody>
          </p:sp>
        </mc:Choice>
        <mc:Fallback xmlns="">
          <p:sp>
            <p:nvSpPr>
              <p:cNvPr id="16" name="TextBox 15">
                <a:extLst>
                  <a:ext uri="{FF2B5EF4-FFF2-40B4-BE49-F238E27FC236}">
                    <a16:creationId xmlns:a16="http://schemas.microsoft.com/office/drawing/2014/main" id="{412CE635-DCF4-16DC-92E1-A05453A45712}"/>
                  </a:ext>
                </a:extLst>
              </p:cNvPr>
              <p:cNvSpPr txBox="1">
                <a:spLocks noRot="1" noChangeAspect="1" noMove="1" noResize="1" noEditPoints="1" noAdjustHandles="1" noChangeArrowheads="1" noChangeShapeType="1" noTextEdit="1"/>
              </p:cNvSpPr>
              <p:nvPr/>
            </p:nvSpPr>
            <p:spPr>
              <a:xfrm>
                <a:off x="460437" y="3810000"/>
                <a:ext cx="5346636" cy="523220"/>
              </a:xfrm>
              <a:prstGeom prst="rect">
                <a:avLst/>
              </a:prstGeom>
              <a:blipFill>
                <a:blip r:embed="rId2"/>
                <a:stretch>
                  <a:fillRect l="-2395" t="-10465" b="-32558"/>
                </a:stretch>
              </a:blipFill>
            </p:spPr>
            <p:txBody>
              <a:bodyPr/>
              <a:lstStyle/>
              <a:p>
                <a:r>
                  <a:rPr lang="en-IN">
                    <a:noFill/>
                  </a:rPr>
                  <a:t> </a:t>
                </a:r>
              </a:p>
            </p:txBody>
          </p:sp>
        </mc:Fallback>
      </mc:AlternateContent>
      <p:pic>
        <p:nvPicPr>
          <p:cNvPr id="6" name="Picture 5" descr="Sigma squared">
            <a:extLst>
              <a:ext uri="{FF2B5EF4-FFF2-40B4-BE49-F238E27FC236}">
                <a16:creationId xmlns:a16="http://schemas.microsoft.com/office/drawing/2014/main" id="{55B6170A-9DA5-F440-8652-ADBBC4B48505}"/>
              </a:ext>
            </a:extLst>
          </p:cNvPr>
          <p:cNvPicPr>
            <a:picLocks noChangeAspect="1"/>
          </p:cNvPicPr>
          <p:nvPr/>
        </p:nvPicPr>
        <p:blipFill>
          <a:blip r:embed="rId3"/>
          <a:stretch>
            <a:fillRect/>
          </a:stretch>
        </p:blipFill>
        <p:spPr>
          <a:xfrm>
            <a:off x="5807073" y="3862789"/>
            <a:ext cx="333375" cy="371475"/>
          </a:xfrm>
          <a:prstGeom prst="rect">
            <a:avLst/>
          </a:prstGeom>
        </p:spPr>
      </p:pic>
      <p:sp>
        <p:nvSpPr>
          <p:cNvPr id="8" name="TextBox 7">
            <a:extLst>
              <a:ext uri="{FF2B5EF4-FFF2-40B4-BE49-F238E27FC236}">
                <a16:creationId xmlns:a16="http://schemas.microsoft.com/office/drawing/2014/main" id="{B729F5AA-3280-E4A6-F8A5-1A8CEF5EE624}"/>
              </a:ext>
            </a:extLst>
          </p:cNvPr>
          <p:cNvSpPr txBox="1"/>
          <p:nvPr/>
        </p:nvSpPr>
        <p:spPr>
          <a:xfrm>
            <a:off x="6172200" y="3810000"/>
            <a:ext cx="2390713" cy="477054"/>
          </a:xfrm>
          <a:prstGeom prst="rect">
            <a:avLst/>
          </a:prstGeom>
          <a:noFill/>
        </p:spPr>
        <p:txBody>
          <a:bodyPr wrap="square" rtlCol="0">
            <a:spAutoFit/>
          </a:bodyPr>
          <a:lstStyle/>
          <a:p>
            <a:r>
              <a:rPr kumimoji="0" lang="en-IN" sz="2500" b="0" i="0" u="none" strike="noStrike" kern="1200" cap="none" spc="0" normalizeH="0" baseline="0" noProof="0" dirty="0">
                <a:ln>
                  <a:noFill/>
                </a:ln>
                <a:solidFill>
                  <a:srgbClr val="366092"/>
                </a:solidFill>
                <a:effectLst/>
                <a:uLnTx/>
                <a:uFillTx/>
                <a:latin typeface="Calibri"/>
                <a:ea typeface="+mn-ea"/>
                <a:cs typeface="+mn-cs"/>
              </a:rPr>
              <a:t>here because we</a:t>
            </a:r>
            <a:endParaRPr lang="en-IN" dirty="0"/>
          </a:p>
        </p:txBody>
      </p:sp>
      <p:sp>
        <p:nvSpPr>
          <p:cNvPr id="9" name="TextBox 8">
            <a:extLst>
              <a:ext uri="{FF2B5EF4-FFF2-40B4-BE49-F238E27FC236}">
                <a16:creationId xmlns:a16="http://schemas.microsoft.com/office/drawing/2014/main" id="{14BDF7E3-C828-AE5E-E88A-1BF38986CB7E}"/>
              </a:ext>
            </a:extLst>
          </p:cNvPr>
          <p:cNvSpPr txBox="1"/>
          <p:nvPr/>
        </p:nvSpPr>
        <p:spPr>
          <a:xfrm>
            <a:off x="457197" y="4254500"/>
            <a:ext cx="8305801" cy="861774"/>
          </a:xfrm>
          <a:prstGeom prst="rect">
            <a:avLst/>
          </a:prstGeom>
          <a:noFill/>
        </p:spPr>
        <p:txBody>
          <a:bodyPr wrap="square" rtlCol="0">
            <a:spAutoFit/>
          </a:bodyPr>
          <a:lstStyle/>
          <a:p>
            <a:r>
              <a:rPr kumimoji="0" lang="en-IN" sz="2500" b="0" i="0" u="none" strike="noStrike" kern="1200" cap="none" spc="0" normalizeH="0" baseline="0" noProof="0" dirty="0">
                <a:ln>
                  <a:noFill/>
                </a:ln>
                <a:solidFill>
                  <a:srgbClr val="366092"/>
                </a:solidFill>
                <a:effectLst/>
                <a:uLnTx/>
                <a:uFillTx/>
                <a:latin typeface="Calibri"/>
                <a:ea typeface="+mn-ea"/>
                <a:cs typeface="+mn-cs"/>
              </a:rPr>
              <a:t>are testing the standard deviation and not the variance. Thus, the hypotheses are stated as follows.</a:t>
            </a:r>
            <a:endParaRPr lang="en-IN" dirty="0"/>
          </a:p>
        </p:txBody>
      </p:sp>
      <p:pic>
        <p:nvPicPr>
          <p:cNvPr id="12" name="Picture 11" descr="Null Hypotheses (H 0) is Sigma equals 0.08, Alternative Hypotheses (H a) is Sigma greater than 0.08">
            <a:extLst>
              <a:ext uri="{FF2B5EF4-FFF2-40B4-BE49-F238E27FC236}">
                <a16:creationId xmlns:a16="http://schemas.microsoft.com/office/drawing/2014/main" id="{BBE45972-57A5-E4C4-7D75-FD4D8A81615F}"/>
              </a:ext>
            </a:extLst>
          </p:cNvPr>
          <p:cNvPicPr>
            <a:picLocks noChangeAspect="1"/>
          </p:cNvPicPr>
          <p:nvPr/>
        </p:nvPicPr>
        <p:blipFill>
          <a:blip r:embed="rId4"/>
          <a:stretch>
            <a:fillRect/>
          </a:stretch>
        </p:blipFill>
        <p:spPr>
          <a:xfrm>
            <a:off x="4225923" y="5091874"/>
            <a:ext cx="1581150" cy="9048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Caution</a:t>
            </a:r>
          </a:p>
        </p:txBody>
      </p:sp>
      <p:sp>
        <p:nvSpPr>
          <p:cNvPr id="3" name="Text Placeholder 2"/>
          <p:cNvSpPr>
            <a:spLocks noGrp="1"/>
          </p:cNvSpPr>
          <p:nvPr>
            <p:ph type="body" sz="quarter" idx="10"/>
          </p:nvPr>
        </p:nvSpPr>
        <p:spPr>
          <a:xfrm>
            <a:off x="457200" y="1082078"/>
            <a:ext cx="8229600" cy="1432522"/>
          </a:xfrm>
        </p:spPr>
        <p:txBody>
          <a:bodyPr>
            <a:normAutofit/>
          </a:bodyPr>
          <a:lstStyle/>
          <a:p>
            <a:pPr>
              <a:defRPr sz="2800"/>
            </a:pPr>
            <a:r>
              <a:rPr sz="2800" dirty="0"/>
              <a:t>Read each example and exercise carefully. Some describe hypothesis tests for variance, </a:t>
            </a:r>
          </a:p>
        </p:txBody>
      </p:sp>
      <p:sp>
        <p:nvSpPr>
          <p:cNvPr id="7" name="TextBox 6">
            <a:extLst>
              <a:ext uri="{FF2B5EF4-FFF2-40B4-BE49-F238E27FC236}">
                <a16:creationId xmlns:a16="http://schemas.microsoft.com/office/drawing/2014/main" id="{EFF89D26-E877-4C6A-0113-93ABDDA9416A}"/>
              </a:ext>
            </a:extLst>
          </p:cNvPr>
          <p:cNvSpPr txBox="1"/>
          <p:nvPr/>
        </p:nvSpPr>
        <p:spPr>
          <a:xfrm>
            <a:off x="457200" y="1971587"/>
            <a:ext cx="8229600" cy="523220"/>
          </a:xfrm>
          <a:prstGeom prst="rect">
            <a:avLst/>
          </a:prstGeom>
          <a:noFill/>
        </p:spPr>
        <p:txBody>
          <a:bodyPr wrap="square">
            <a:spAutoFit/>
          </a:bodyPr>
          <a:lstStyle/>
          <a:p>
            <a:r>
              <a:rPr lang="en-IN" sz="2800" dirty="0"/>
              <a:t>while others involve standard deviation, </a:t>
            </a:r>
            <a:r>
              <a:rPr lang="el-GR" sz="2800" i="1" dirty="0">
                <a:latin typeface="Calibri" panose="020F0502020204030204" pitchFamily="34" charset="0"/>
                <a:ea typeface="Calibri" panose="020F0502020204030204" pitchFamily="34" charset="0"/>
                <a:cs typeface="Calibri" panose="020F0502020204030204" pitchFamily="34" charset="0"/>
              </a:rPr>
              <a:t>σ</a:t>
            </a:r>
            <a:r>
              <a:rPr lang="en-IN" sz="2800" dirty="0"/>
              <a:t>.</a:t>
            </a:r>
          </a:p>
        </p:txBody>
      </p:sp>
      <p:pic>
        <p:nvPicPr>
          <p:cNvPr id="8" name="Picture 7" descr="Sigma squared,">
            <a:extLst>
              <a:ext uri="{FF2B5EF4-FFF2-40B4-BE49-F238E27FC236}">
                <a16:creationId xmlns:a16="http://schemas.microsoft.com/office/drawing/2014/main" id="{508C18F0-6C36-FCE1-BB31-C08503C734CA}"/>
              </a:ext>
            </a:extLst>
          </p:cNvPr>
          <p:cNvPicPr>
            <a:picLocks noChangeAspect="1"/>
          </p:cNvPicPr>
          <p:nvPr/>
        </p:nvPicPr>
        <p:blipFill>
          <a:blip r:embed="rId2"/>
          <a:stretch>
            <a:fillRect/>
          </a:stretch>
        </p:blipFill>
        <p:spPr>
          <a:xfrm>
            <a:off x="6096000" y="1588789"/>
            <a:ext cx="438150" cy="4191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10.5.2: Hypothesis Test for a Population Standard Deviation (Right-Tailed)</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are testing claims about a population standard deviation, the sample is a simple random sample, and the population is normally distributed. Therefore, we can use the chi-square distribution just as we did for</a:t>
            </a:r>
          </a:p>
        </p:txBody>
      </p:sp>
      <p:sp>
        <p:nvSpPr>
          <p:cNvPr id="7" name="TextBox 6">
            <a:extLst>
              <a:ext uri="{FF2B5EF4-FFF2-40B4-BE49-F238E27FC236}">
                <a16:creationId xmlns:a16="http://schemas.microsoft.com/office/drawing/2014/main" id="{C941A3C6-A677-C296-0FDB-4D8104D0AA6F}"/>
              </a:ext>
            </a:extLst>
          </p:cNvPr>
          <p:cNvSpPr txBox="1"/>
          <p:nvPr/>
        </p:nvSpPr>
        <p:spPr>
          <a:xfrm>
            <a:off x="457200" y="3675744"/>
            <a:ext cx="35052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variance, and thus the</a:t>
            </a:r>
            <a:endParaRPr lang="en-IN" dirty="0"/>
          </a:p>
        </p:txBody>
      </p:sp>
      <p:pic>
        <p:nvPicPr>
          <p:cNvPr id="11" name="Picture 10" descr="Chi squared">
            <a:extLst>
              <a:ext uri="{FF2B5EF4-FFF2-40B4-BE49-F238E27FC236}">
                <a16:creationId xmlns:a16="http://schemas.microsoft.com/office/drawing/2014/main" id="{8D71303B-1F26-2F8F-130E-019DC8F8416B}"/>
              </a:ext>
            </a:extLst>
          </p:cNvPr>
          <p:cNvPicPr>
            <a:picLocks noChangeAspect="1"/>
          </p:cNvPicPr>
          <p:nvPr/>
        </p:nvPicPr>
        <p:blipFill>
          <a:blip r:embed="rId2"/>
          <a:stretch>
            <a:fillRect/>
          </a:stretch>
        </p:blipFill>
        <p:spPr>
          <a:xfrm>
            <a:off x="3857109" y="3693180"/>
            <a:ext cx="333375" cy="428625"/>
          </a:xfrm>
          <a:prstGeom prst="rect">
            <a:avLst/>
          </a:prstGeom>
        </p:spPr>
      </p:pic>
      <p:sp>
        <p:nvSpPr>
          <p:cNvPr id="10" name="TextBox 9">
            <a:extLst>
              <a:ext uri="{FF2B5EF4-FFF2-40B4-BE49-F238E27FC236}">
                <a16:creationId xmlns:a16="http://schemas.microsoft.com/office/drawing/2014/main" id="{663A4786-1CD5-CC31-B0E9-F982D2123E33}"/>
              </a:ext>
            </a:extLst>
          </p:cNvPr>
          <p:cNvSpPr txBox="1"/>
          <p:nvPr/>
        </p:nvSpPr>
        <p:spPr>
          <a:xfrm>
            <a:off x="4085192" y="3693385"/>
            <a:ext cx="4191000" cy="523220"/>
          </a:xfrm>
          <a:prstGeom prst="rect">
            <a:avLst/>
          </a:prstGeom>
          <a:noFill/>
        </p:spPr>
        <p:txBody>
          <a:bodyPr wrap="square" rtlCol="0">
            <a:spAutoFit/>
          </a:bodyPr>
          <a:lstStyle/>
          <a:p>
            <a:r>
              <a:rPr lang="en-IN" sz="2800" dirty="0">
                <a:solidFill>
                  <a:srgbClr val="366092"/>
                </a:solidFill>
                <a:latin typeface="Calibri"/>
              </a:rPr>
              <a:t>-test </a:t>
            </a:r>
            <a:r>
              <a:rPr kumimoji="0" lang="en-IN" sz="2800" b="0" i="0" u="none" strike="noStrike" kern="1200" cap="none" spc="0" normalizeH="0" baseline="0" noProof="0" dirty="0">
                <a:ln>
                  <a:noFill/>
                </a:ln>
                <a:solidFill>
                  <a:srgbClr val="366092"/>
                </a:solidFill>
                <a:effectLst/>
                <a:uLnTx/>
                <a:uFillTx/>
                <a:latin typeface="Calibri"/>
                <a:ea typeface="+mn-ea"/>
                <a:cs typeface="+mn-cs"/>
              </a:rPr>
              <a:t>statistic with the given</a:t>
            </a:r>
            <a:endParaRPr lang="en-IN" dirty="0"/>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6E3C4DCE-E571-B996-400E-EB2C22B480D2}"/>
                  </a:ext>
                </a:extLst>
              </p:cNvPr>
              <p:cNvSpPr txBox="1"/>
              <p:nvPr/>
            </p:nvSpPr>
            <p:spPr>
              <a:xfrm>
                <a:off x="457200" y="4112280"/>
                <a:ext cx="49530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level of significance of </a:t>
                </a:r>
                <a:r>
                  <a:rPr lang="el-GR" sz="2800" i="1" dirty="0">
                    <a:latin typeface="Calibri" panose="020F0502020204030204" pitchFamily="34" charset="0"/>
                    <a:ea typeface="Calibri" panose="020F0502020204030204" pitchFamily="34" charset="0"/>
                    <a:cs typeface="Calibri" panose="020F0502020204030204" pitchFamily="34" charset="0"/>
                  </a:rPr>
                  <a:t>α</a:t>
                </a:r>
                <a:r>
                  <a:rPr lang="en-US" sz="28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=0.05</m:t>
                    </m:r>
                  </m:oMath>
                </a14:m>
                <a:r>
                  <a:rPr kumimoji="0" lang="en-IN"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9" name="TextBox 8">
                <a:extLst>
                  <a:ext uri="{FF2B5EF4-FFF2-40B4-BE49-F238E27FC236}">
                    <a16:creationId xmlns:a16="http://schemas.microsoft.com/office/drawing/2014/main" id="{6E3C4DCE-E571-B996-400E-EB2C22B480D2}"/>
                  </a:ext>
                </a:extLst>
              </p:cNvPr>
              <p:cNvSpPr txBox="1">
                <a:spLocks noRot="1" noChangeAspect="1" noMove="1" noResize="1" noEditPoints="1" noAdjustHandles="1" noChangeArrowheads="1" noChangeShapeType="1" noTextEdit="1"/>
              </p:cNvSpPr>
              <p:nvPr/>
            </p:nvSpPr>
            <p:spPr>
              <a:xfrm>
                <a:off x="457200" y="4112280"/>
                <a:ext cx="4953000" cy="523220"/>
              </a:xfrm>
              <a:prstGeom prst="rect">
                <a:avLst/>
              </a:prstGeom>
              <a:blipFill>
                <a:blip r:embed="rId3"/>
                <a:stretch>
                  <a:fillRect l="-2460" t="-11765" r="-246" b="-34118"/>
                </a:stretch>
              </a:blipFill>
            </p:spPr>
            <p:txBody>
              <a:bodyPr/>
              <a:lstStyle/>
              <a:p>
                <a:r>
                  <a:rPr lang="en-IN">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10.5.2: Hypothesis Test for a Population Standard Deviation (Right-Tailed)</a:t>
            </a:r>
            <a:r>
              <a:rPr lang="en-US" baseline="-25000" dirty="0"/>
              <a:t>4</a:t>
            </a:r>
            <a:endParaRPr dirty="0"/>
          </a:p>
        </p:txBody>
      </p:sp>
      <p:sp>
        <p:nvSpPr>
          <p:cNvPr id="3" name="Text Placeholder 2"/>
          <p:cNvSpPr>
            <a:spLocks noGrp="1"/>
          </p:cNvSpPr>
          <p:nvPr>
            <p:ph type="body" sz="quarter" idx="10"/>
          </p:nvPr>
        </p:nvSpPr>
        <p:spPr>
          <a:xfrm>
            <a:off x="457200" y="1029287"/>
            <a:ext cx="8229600" cy="1332913"/>
          </a:xfrm>
        </p:spPr>
        <p:txBody>
          <a:bodyPr>
            <a:normAutofit/>
          </a:bodyPr>
          <a:lstStyle/>
          <a:p>
            <a:pPr>
              <a:defRPr b="1"/>
            </a:pPr>
            <a:r>
              <a:rPr sz="2500" dirty="0"/>
              <a:t>Step 3: Gather data and calculate the necessary sample statistics.</a:t>
            </a:r>
          </a:p>
          <a:p>
            <a:pPr>
              <a:defRPr sz="2800"/>
            </a:pPr>
            <a:r>
              <a:rPr sz="2500" dirty="0"/>
              <a:t>Using the information provided in the problem, we know that</a:t>
            </a:r>
          </a:p>
          <a:p>
            <a:endParaRPr sz="2500" dirty="0"/>
          </a:p>
        </p:txBody>
      </p:sp>
      <p:pic>
        <p:nvPicPr>
          <p:cNvPr id="7" name="Picture 6" descr="n equals 30, s equals 0.804, and sigma equals 0.08.">
            <a:extLst>
              <a:ext uri="{FF2B5EF4-FFF2-40B4-BE49-F238E27FC236}">
                <a16:creationId xmlns:a16="http://schemas.microsoft.com/office/drawing/2014/main" id="{8BEBF11D-8B55-3D1F-593B-96F1038F5DA4}"/>
              </a:ext>
            </a:extLst>
          </p:cNvPr>
          <p:cNvPicPr>
            <a:picLocks noChangeAspect="1"/>
          </p:cNvPicPr>
          <p:nvPr/>
        </p:nvPicPr>
        <p:blipFill>
          <a:blip r:embed="rId2"/>
          <a:stretch>
            <a:fillRect/>
          </a:stretch>
        </p:blipFill>
        <p:spPr>
          <a:xfrm>
            <a:off x="525410" y="2346855"/>
            <a:ext cx="3857625" cy="352425"/>
          </a:xfrm>
          <a:prstGeom prst="rect">
            <a:avLst/>
          </a:prstGeom>
        </p:spPr>
      </p:pic>
      <p:sp>
        <p:nvSpPr>
          <p:cNvPr id="5" name="TextBox 4">
            <a:extLst>
              <a:ext uri="{FF2B5EF4-FFF2-40B4-BE49-F238E27FC236}">
                <a16:creationId xmlns:a16="http://schemas.microsoft.com/office/drawing/2014/main" id="{C119965A-1237-F1DF-9549-3439466FAB09}"/>
              </a:ext>
            </a:extLst>
          </p:cNvPr>
          <p:cNvSpPr txBox="1"/>
          <p:nvPr/>
        </p:nvSpPr>
        <p:spPr>
          <a:xfrm>
            <a:off x="457200" y="2667650"/>
            <a:ext cx="8229600" cy="477054"/>
          </a:xfrm>
          <a:prstGeom prst="rect">
            <a:avLst/>
          </a:prstGeom>
          <a:noFill/>
        </p:spPr>
        <p:txBody>
          <a:bodyPr wrap="square">
            <a:spAutoFit/>
          </a:bodyPr>
          <a:lstStyle/>
          <a:p>
            <a:pPr>
              <a:defRPr sz="2800"/>
            </a:pPr>
            <a:r>
              <a:rPr lang="en-IN" sz="2500" dirty="0"/>
              <a:t>Substituting these values into the formula, we obtain the</a:t>
            </a:r>
          </a:p>
        </p:txBody>
      </p:sp>
      <p:pic>
        <p:nvPicPr>
          <p:cNvPr id="13" name="Picture 12" descr="Chi Squared">
            <a:extLst>
              <a:ext uri="{FF2B5EF4-FFF2-40B4-BE49-F238E27FC236}">
                <a16:creationId xmlns:a16="http://schemas.microsoft.com/office/drawing/2014/main" id="{F0BA39E1-AE1E-1B5D-7C6E-0AC338F0CFF6}"/>
              </a:ext>
            </a:extLst>
          </p:cNvPr>
          <p:cNvPicPr>
            <a:picLocks noChangeAspect="1"/>
          </p:cNvPicPr>
          <p:nvPr/>
        </p:nvPicPr>
        <p:blipFill>
          <a:blip r:embed="rId3"/>
          <a:stretch>
            <a:fillRect/>
          </a:stretch>
        </p:blipFill>
        <p:spPr>
          <a:xfrm>
            <a:off x="550757" y="3042701"/>
            <a:ext cx="333375" cy="428625"/>
          </a:xfrm>
          <a:prstGeom prst="rect">
            <a:avLst/>
          </a:prstGeom>
        </p:spPr>
      </p:pic>
      <p:sp>
        <p:nvSpPr>
          <p:cNvPr id="8" name="TextBox 7">
            <a:extLst>
              <a:ext uri="{FF2B5EF4-FFF2-40B4-BE49-F238E27FC236}">
                <a16:creationId xmlns:a16="http://schemas.microsoft.com/office/drawing/2014/main" id="{7048310D-5307-9902-2A85-618A9B677DEE}"/>
              </a:ext>
            </a:extLst>
          </p:cNvPr>
          <p:cNvSpPr txBox="1"/>
          <p:nvPr/>
        </p:nvSpPr>
        <p:spPr>
          <a:xfrm>
            <a:off x="771144" y="3052226"/>
            <a:ext cx="4267200" cy="477054"/>
          </a:xfrm>
          <a:prstGeom prst="rect">
            <a:avLst/>
          </a:prstGeom>
          <a:noFill/>
        </p:spPr>
        <p:txBody>
          <a:bodyPr wrap="square">
            <a:spAutoFit/>
          </a:bodyPr>
          <a:lstStyle/>
          <a:p>
            <a:pPr>
              <a:defRPr sz="2800"/>
            </a:pPr>
            <a:r>
              <a:rPr lang="en-IN" sz="2500" dirty="0"/>
              <a:t>-test statistic as shown below.</a:t>
            </a:r>
          </a:p>
        </p:txBody>
      </p:sp>
      <p:pic>
        <p:nvPicPr>
          <p:cNvPr id="17" name="Picture 16" descr="Chi squared equals open parentheses n minus 1 close parentheses times s squared , divided by sigma squared , which equals open parentheses 30 minus 1 close parentheses times open parentheses 0.0804 close parentheses squared, divided by open parentheses 0.08 close parentheses squared. This simplifies to approximately 29.291.">
            <a:extLst>
              <a:ext uri="{FF2B5EF4-FFF2-40B4-BE49-F238E27FC236}">
                <a16:creationId xmlns:a16="http://schemas.microsoft.com/office/drawing/2014/main" id="{9060A71C-23FD-047F-587C-546C92EB97AB}"/>
              </a:ext>
            </a:extLst>
          </p:cNvPr>
          <p:cNvPicPr>
            <a:picLocks noChangeAspect="1"/>
          </p:cNvPicPr>
          <p:nvPr/>
        </p:nvPicPr>
        <p:blipFill>
          <a:blip r:embed="rId4"/>
          <a:stretch>
            <a:fillRect/>
          </a:stretch>
        </p:blipFill>
        <p:spPr>
          <a:xfrm>
            <a:off x="2328862" y="3810000"/>
            <a:ext cx="4486275" cy="147637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10.5.2: Hypothesis Test for a Population Standard Deviation (Right-Tailed)</a:t>
            </a:r>
            <a:r>
              <a:rPr lang="en-US" baseline="-25000" dirty="0"/>
              <a:t>5</a:t>
            </a:r>
            <a:endParaRPr dirty="0"/>
          </a:p>
        </p:txBody>
      </p:sp>
      <p:sp>
        <p:nvSpPr>
          <p:cNvPr id="3" name="Text Placeholder 2"/>
          <p:cNvSpPr>
            <a:spLocks noGrp="1"/>
          </p:cNvSpPr>
          <p:nvPr>
            <p:ph type="body" sz="quarter" idx="10"/>
          </p:nvPr>
        </p:nvSpPr>
        <p:spPr>
          <a:xfrm>
            <a:off x="457200" y="1029287"/>
            <a:ext cx="8229600" cy="1713913"/>
          </a:xfrm>
        </p:spPr>
        <p:txBody>
          <a:bodyPr>
            <a:normAutofit/>
          </a:bodyPr>
          <a:lstStyle/>
          <a:p>
            <a:pPr>
              <a:defRPr b="1"/>
            </a:pPr>
            <a:r>
              <a:rPr dirty="0"/>
              <a:t>Step 4: Draw a conclusion and interpret the decision.</a:t>
            </a:r>
          </a:p>
          <a:p>
            <a:pPr>
              <a:defRPr b="1"/>
            </a:pPr>
            <a:r>
              <a:rPr dirty="0"/>
              <a:t>Method 1: Rejection Regions</a:t>
            </a:r>
          </a:p>
          <a:p>
            <a:pPr>
              <a:defRPr sz="2800"/>
            </a:pPr>
            <a:r>
              <a:rPr dirty="0"/>
              <a:t>This is a right-tailed test, so the rejection region is</a:t>
            </a:r>
          </a:p>
        </p:txBody>
      </p:sp>
      <p:pic>
        <p:nvPicPr>
          <p:cNvPr id="8" name="Picture 7" descr="Chi squared greater than or equals to chi squared sub alpha.">
            <a:extLst>
              <a:ext uri="{FF2B5EF4-FFF2-40B4-BE49-F238E27FC236}">
                <a16:creationId xmlns:a16="http://schemas.microsoft.com/office/drawing/2014/main" id="{144A5293-77AC-ADBC-2539-7BDF73342A03}"/>
              </a:ext>
            </a:extLst>
          </p:cNvPr>
          <p:cNvPicPr>
            <a:picLocks noChangeAspect="1"/>
          </p:cNvPicPr>
          <p:nvPr/>
        </p:nvPicPr>
        <p:blipFill>
          <a:blip r:embed="rId2"/>
          <a:stretch>
            <a:fillRect/>
          </a:stretch>
        </p:blipFill>
        <p:spPr>
          <a:xfrm>
            <a:off x="533400" y="2505288"/>
            <a:ext cx="1057275" cy="45720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A89DAF5-416D-A6B5-4C66-4E98CFD6AFDF}"/>
                  </a:ext>
                </a:extLst>
              </p:cNvPr>
              <p:cNvSpPr txBox="1"/>
              <p:nvPr/>
            </p:nvSpPr>
            <p:spPr>
              <a:xfrm>
                <a:off x="457200" y="2975064"/>
                <a:ext cx="8229600" cy="923330"/>
              </a:xfrm>
              <a:prstGeom prst="rect">
                <a:avLst/>
              </a:prstGeom>
              <a:noFill/>
            </p:spPr>
            <p:txBody>
              <a:bodyPr wrap="square">
                <a:spAutoFit/>
              </a:bodyPr>
              <a:lstStyle/>
              <a:p>
                <a:r>
                  <a:rPr lang="en-IN" sz="2600" dirty="0"/>
                  <a:t>The level of significance is </a:t>
                </a:r>
                <a:r>
                  <a:rPr lang="el-GR" sz="2800" i="1" dirty="0">
                    <a:latin typeface="Calibri" panose="020F0502020204030204" pitchFamily="34" charset="0"/>
                    <a:ea typeface="Calibri" panose="020F0502020204030204" pitchFamily="34" charset="0"/>
                    <a:cs typeface="Calibri" panose="020F0502020204030204" pitchFamily="34" charset="0"/>
                  </a:rPr>
                  <a:t>α</a:t>
                </a:r>
                <a:r>
                  <a:rPr lang="en-US" sz="28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n-IN" sz="2600">
                        <a:latin typeface="Cambria Math" panose="02040503050406030204" pitchFamily="18" charset="0"/>
                      </a:rPr>
                      <m:t>=0.05</m:t>
                    </m:r>
                  </m:oMath>
                </a14:m>
                <a:r>
                  <a:rPr lang="en-IN" sz="2600" dirty="0"/>
                  <a:t>, and the number of degrees of freedom is </a:t>
                </a:r>
              </a:p>
            </p:txBody>
          </p:sp>
        </mc:Choice>
        <mc:Fallback xmlns="">
          <p:sp>
            <p:nvSpPr>
              <p:cNvPr id="7" name="TextBox 6">
                <a:extLst>
                  <a:ext uri="{FF2B5EF4-FFF2-40B4-BE49-F238E27FC236}">
                    <a16:creationId xmlns:a16="http://schemas.microsoft.com/office/drawing/2014/main" id="{0A89DAF5-416D-A6B5-4C66-4E98CFD6AFDF}"/>
                  </a:ext>
                </a:extLst>
              </p:cNvPr>
              <p:cNvSpPr txBox="1">
                <a:spLocks noRot="1" noChangeAspect="1" noMove="1" noResize="1" noEditPoints="1" noAdjustHandles="1" noChangeArrowheads="1" noChangeShapeType="1" noTextEdit="1"/>
              </p:cNvSpPr>
              <p:nvPr/>
            </p:nvSpPr>
            <p:spPr>
              <a:xfrm>
                <a:off x="457200" y="2975064"/>
                <a:ext cx="8229600" cy="923330"/>
              </a:xfrm>
              <a:prstGeom prst="rect">
                <a:avLst/>
              </a:prstGeom>
              <a:blipFill>
                <a:blip r:embed="rId3"/>
                <a:stretch>
                  <a:fillRect l="-1333" t="-5921" b="-16447"/>
                </a:stretch>
              </a:blipFill>
            </p:spPr>
            <p:txBody>
              <a:bodyPr/>
              <a:lstStyle/>
              <a:p>
                <a:r>
                  <a:rPr lang="en-IN">
                    <a:noFill/>
                  </a:rPr>
                  <a:t> </a:t>
                </a:r>
              </a:p>
            </p:txBody>
          </p:sp>
        </mc:Fallback>
      </mc:AlternateContent>
      <p:pic>
        <p:nvPicPr>
          <p:cNvPr id="14" name="Picture 13" descr="df equals n minus 1 equals 30 minus 1 equals 29.">
            <a:extLst>
              <a:ext uri="{FF2B5EF4-FFF2-40B4-BE49-F238E27FC236}">
                <a16:creationId xmlns:a16="http://schemas.microsoft.com/office/drawing/2014/main" id="{EB3A943A-8C79-D491-9ECA-457889825408}"/>
              </a:ext>
            </a:extLst>
          </p:cNvPr>
          <p:cNvPicPr>
            <a:picLocks noChangeAspect="1"/>
          </p:cNvPicPr>
          <p:nvPr/>
        </p:nvPicPr>
        <p:blipFill>
          <a:blip r:embed="rId4"/>
          <a:stretch>
            <a:fillRect/>
          </a:stretch>
        </p:blipFill>
        <p:spPr>
          <a:xfrm>
            <a:off x="3549393" y="3520043"/>
            <a:ext cx="2933700" cy="361950"/>
          </a:xfrm>
          <a:prstGeom prst="rect">
            <a:avLst/>
          </a:prstGeom>
        </p:spPr>
      </p:pic>
      <p:sp>
        <p:nvSpPr>
          <p:cNvPr id="5" name="TextBox 4">
            <a:extLst>
              <a:ext uri="{FF2B5EF4-FFF2-40B4-BE49-F238E27FC236}">
                <a16:creationId xmlns:a16="http://schemas.microsoft.com/office/drawing/2014/main" id="{FAFA3007-E37A-4F5A-5E30-2F70F684D9C5}"/>
              </a:ext>
            </a:extLst>
          </p:cNvPr>
          <p:cNvSpPr txBox="1"/>
          <p:nvPr/>
        </p:nvSpPr>
        <p:spPr>
          <a:xfrm>
            <a:off x="457200" y="3881993"/>
            <a:ext cx="3581400" cy="492443"/>
          </a:xfrm>
          <a:prstGeom prst="rect">
            <a:avLst/>
          </a:prstGeom>
          <a:noFill/>
        </p:spPr>
        <p:txBody>
          <a:bodyPr wrap="square">
            <a:spAutoFit/>
          </a:bodyPr>
          <a:lstStyle/>
          <a:p>
            <a:r>
              <a:rPr lang="en-IN" sz="2600" dirty="0"/>
              <a:t>Thus, the critical value is </a:t>
            </a:r>
          </a:p>
        </p:txBody>
      </p:sp>
      <p:pic>
        <p:nvPicPr>
          <p:cNvPr id="13" name="Picture 12" descr="Chi squared sub 0.050 equals 42.557.">
            <a:extLst>
              <a:ext uri="{FF2B5EF4-FFF2-40B4-BE49-F238E27FC236}">
                <a16:creationId xmlns:a16="http://schemas.microsoft.com/office/drawing/2014/main" id="{1D070626-B93F-DDBB-A496-32C4F6D8D7DE}"/>
              </a:ext>
            </a:extLst>
          </p:cNvPr>
          <p:cNvPicPr>
            <a:picLocks noChangeAspect="1"/>
          </p:cNvPicPr>
          <p:nvPr/>
        </p:nvPicPr>
        <p:blipFill>
          <a:blip r:embed="rId5"/>
          <a:stretch>
            <a:fillRect/>
          </a:stretch>
        </p:blipFill>
        <p:spPr>
          <a:xfrm>
            <a:off x="3886200" y="3851216"/>
            <a:ext cx="1962150" cy="457200"/>
          </a:xfrm>
          <a:prstGeom prst="rect">
            <a:avLst/>
          </a:prstGeom>
        </p:spPr>
      </p:pic>
      <p:sp>
        <p:nvSpPr>
          <p:cNvPr id="12" name="TextBox 11">
            <a:extLst>
              <a:ext uri="{FF2B5EF4-FFF2-40B4-BE49-F238E27FC236}">
                <a16:creationId xmlns:a16="http://schemas.microsoft.com/office/drawing/2014/main" id="{50057325-8BAC-5A14-E33E-DC002FF2CF43}"/>
              </a:ext>
            </a:extLst>
          </p:cNvPr>
          <p:cNvSpPr txBox="1"/>
          <p:nvPr/>
        </p:nvSpPr>
        <p:spPr>
          <a:xfrm>
            <a:off x="381000" y="4343400"/>
            <a:ext cx="8229600" cy="523220"/>
          </a:xfrm>
          <a:prstGeom prst="rect">
            <a:avLst/>
          </a:prstGeom>
          <a:noFill/>
        </p:spPr>
        <p:txBody>
          <a:bodyPr wrap="square">
            <a:spAutoFit/>
          </a:bodyPr>
          <a:lstStyle/>
          <a:p>
            <a:r>
              <a:rPr lang="ar-AE" sz="2800" dirty="0"/>
              <a:t> </a:t>
            </a:r>
            <a:r>
              <a:rPr lang="en-IN" sz="2800" dirty="0"/>
              <a:t>Therefore, the decision rule is to reject </a:t>
            </a:r>
            <a:r>
              <a:rPr lang="en-US" sz="2800" i="1" dirty="0"/>
              <a:t>H</a:t>
            </a:r>
            <a:r>
              <a:rPr lang="en-US" sz="2800" baseline="-25000" dirty="0"/>
              <a:t>0 </a:t>
            </a:r>
            <a:r>
              <a:rPr lang="en-IN" sz="2800" dirty="0"/>
              <a:t>if </a:t>
            </a:r>
          </a:p>
        </p:txBody>
      </p:sp>
      <p:pic>
        <p:nvPicPr>
          <p:cNvPr id="19" name="Picture 18" descr="Chi squared greater than or equals to 42.557.">
            <a:extLst>
              <a:ext uri="{FF2B5EF4-FFF2-40B4-BE49-F238E27FC236}">
                <a16:creationId xmlns:a16="http://schemas.microsoft.com/office/drawing/2014/main" id="{21D952AF-FEDD-2C2D-D6EE-737E39489907}"/>
              </a:ext>
            </a:extLst>
          </p:cNvPr>
          <p:cNvPicPr>
            <a:picLocks noChangeAspect="1"/>
          </p:cNvPicPr>
          <p:nvPr/>
        </p:nvPicPr>
        <p:blipFill>
          <a:blip r:embed="rId6"/>
          <a:stretch>
            <a:fillRect/>
          </a:stretch>
        </p:blipFill>
        <p:spPr>
          <a:xfrm>
            <a:off x="6858000" y="4374436"/>
            <a:ext cx="1638300" cy="42862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10.5.2: Hypothesis Test for a Population Standard Deviation (Right-Tailed)</a:t>
            </a:r>
            <a:r>
              <a:rPr lang="en-US" baseline="-25000" dirty="0"/>
              <a:t>6</a:t>
            </a:r>
            <a:endParaRPr dirty="0"/>
          </a:p>
        </p:txBody>
      </p:sp>
      <p:pic>
        <p:nvPicPr>
          <p:cNvPr id="5" name="Content Placeholder 4" descr="A chi-square distribution graph with the number of degrees of freedom,  29 is shown. The graph is skewed to the right along the horizontal axis labeled chi-square. The graph is divided into two regions by  chi squared subscript 0.050 equals 42.557 in the right tail. The region to the left is shaded and labeled Fail to Reject Null Hypotheses. The region to the right is differently shaded and labeled Reject  Null Hypotheses and  alpha equals 0.05. The value  29.291 is labeled in the left region.">
            <a:extLst>
              <a:ext uri="{FF2B5EF4-FFF2-40B4-BE49-F238E27FC236}">
                <a16:creationId xmlns:a16="http://schemas.microsoft.com/office/drawing/2014/main" id="{B7FF26F1-0EA9-4AEE-AAE8-AFBE3C8925A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600200"/>
            <a:ext cx="4953000" cy="3810000"/>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10.5.2: Hypothesis Test for a Population Standard Deviation (Right-Tailed</a:t>
            </a:r>
            <a:r>
              <a:rPr lang="en-IN" dirty="0"/>
              <a:t>)</a:t>
            </a:r>
            <a:r>
              <a:rPr lang="en-US" baseline="-25000" dirty="0"/>
              <a:t>7</a:t>
            </a:r>
            <a:endParaRPr dirty="0"/>
          </a:p>
        </p:txBody>
      </p:sp>
      <p:sp>
        <p:nvSpPr>
          <p:cNvPr id="3" name="Text Placeholder 2"/>
          <p:cNvSpPr>
            <a:spLocks noGrp="1"/>
          </p:cNvSpPr>
          <p:nvPr>
            <p:ph type="body" sz="quarter" idx="10"/>
          </p:nvPr>
        </p:nvSpPr>
        <p:spPr>
          <a:xfrm>
            <a:off x="458296" y="1048512"/>
            <a:ext cx="8229600" cy="4967067"/>
          </a:xfrm>
        </p:spPr>
        <p:txBody>
          <a:bodyPr>
            <a:normAutofit/>
          </a:bodyPr>
          <a:lstStyle/>
          <a:p>
            <a:pPr>
              <a:defRPr sz="2800"/>
            </a:pPr>
            <a:r>
              <a:rPr lang="en-IN" sz="2200" dirty="0"/>
              <a:t>Since</a:t>
            </a:r>
            <a:endParaRPr sz="2200" dirty="0"/>
          </a:p>
        </p:txBody>
      </p:sp>
      <p:pic>
        <p:nvPicPr>
          <p:cNvPr id="14" name="Picture 13" descr="Chi squared equals 29.291,">
            <a:extLst>
              <a:ext uri="{FF2B5EF4-FFF2-40B4-BE49-F238E27FC236}">
                <a16:creationId xmlns:a16="http://schemas.microsoft.com/office/drawing/2014/main" id="{72A42453-D100-A772-97BF-BCD6D9521695}"/>
              </a:ext>
            </a:extLst>
          </p:cNvPr>
          <p:cNvPicPr>
            <a:picLocks noChangeAspect="1"/>
          </p:cNvPicPr>
          <p:nvPr/>
        </p:nvPicPr>
        <p:blipFill>
          <a:blip r:embed="rId2"/>
          <a:stretch>
            <a:fillRect/>
          </a:stretch>
        </p:blipFill>
        <p:spPr>
          <a:xfrm>
            <a:off x="1163146" y="1036508"/>
            <a:ext cx="1485900" cy="400050"/>
          </a:xfrm>
          <a:prstGeom prst="rect">
            <a:avLst/>
          </a:prstGeom>
        </p:spPr>
      </p:pic>
      <p:sp>
        <p:nvSpPr>
          <p:cNvPr id="5" name="TextBox 4">
            <a:extLst>
              <a:ext uri="{FF2B5EF4-FFF2-40B4-BE49-F238E27FC236}">
                <a16:creationId xmlns:a16="http://schemas.microsoft.com/office/drawing/2014/main" id="{FE5001DC-9207-BBB7-BF54-78E5589A45AA}"/>
              </a:ext>
            </a:extLst>
          </p:cNvPr>
          <p:cNvSpPr txBox="1"/>
          <p:nvPr/>
        </p:nvSpPr>
        <p:spPr>
          <a:xfrm>
            <a:off x="2485216" y="1048512"/>
            <a:ext cx="6146720" cy="430887"/>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  which is not in the rejection region, we fail to reject</a:t>
            </a:r>
            <a:endParaRPr lang="en-IN" dirty="0"/>
          </a:p>
        </p:txBody>
      </p:sp>
      <p:sp>
        <p:nvSpPr>
          <p:cNvPr id="10" name="TextBox 9">
            <a:extLst>
              <a:ext uri="{FF2B5EF4-FFF2-40B4-BE49-F238E27FC236}">
                <a16:creationId xmlns:a16="http://schemas.microsoft.com/office/drawing/2014/main" id="{8BF23A93-B193-295E-96A5-07C27D3CC1DA}"/>
              </a:ext>
            </a:extLst>
          </p:cNvPr>
          <p:cNvSpPr txBox="1"/>
          <p:nvPr/>
        </p:nvSpPr>
        <p:spPr>
          <a:xfrm>
            <a:off x="457200" y="1380744"/>
            <a:ext cx="2514600" cy="430887"/>
          </a:xfrm>
          <a:prstGeom prst="rect">
            <a:avLst/>
          </a:prstGeom>
          <a:noFill/>
        </p:spPr>
        <p:txBody>
          <a:bodyPr wrap="square" rtlCol="0">
            <a:spAutoFit/>
          </a:bodyPr>
          <a:lstStyle/>
          <a:p>
            <a:r>
              <a:rPr kumimoji="0" lang="en-IN" sz="2200" b="0" i="0" u="none" strike="noStrike" kern="1200" cap="none" spc="0" normalizeH="0" baseline="0" noProof="0">
                <a:ln>
                  <a:noFill/>
                </a:ln>
                <a:solidFill>
                  <a:srgbClr val="366092"/>
                </a:solidFill>
                <a:effectLst/>
                <a:uLnTx/>
                <a:uFillTx/>
                <a:latin typeface="Calibri"/>
                <a:ea typeface="+mn-ea"/>
                <a:cs typeface="+mn-cs"/>
              </a:rPr>
              <a:t>the null hypothesis.</a:t>
            </a:r>
            <a:endParaRPr lang="en-IN" dirty="0"/>
          </a:p>
        </p:txBody>
      </p:sp>
      <p:sp>
        <p:nvSpPr>
          <p:cNvPr id="11" name="TextBox 10">
            <a:extLst>
              <a:ext uri="{FF2B5EF4-FFF2-40B4-BE49-F238E27FC236}">
                <a16:creationId xmlns:a16="http://schemas.microsoft.com/office/drawing/2014/main" id="{92B9DF2E-045B-6C22-6447-14240C230E28}"/>
              </a:ext>
            </a:extLst>
          </p:cNvPr>
          <p:cNvSpPr txBox="1"/>
          <p:nvPr/>
        </p:nvSpPr>
        <p:spPr>
          <a:xfrm>
            <a:off x="458296" y="1779276"/>
            <a:ext cx="2895600" cy="430887"/>
          </a:xfrm>
          <a:prstGeom prst="rect">
            <a:avLst/>
          </a:prstGeom>
          <a:noFill/>
        </p:spPr>
        <p:txBody>
          <a:bodyPr wrap="square" rtlCol="0">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Method 2: </a:t>
            </a:r>
            <a:r>
              <a:rPr kumimoji="0" lang="en-IN" sz="2200" b="0" i="1" u="none" strike="noStrike" kern="1200" cap="none" spc="0" normalizeH="0" baseline="0" noProof="0" dirty="0">
                <a:ln>
                  <a:noFill/>
                </a:ln>
                <a:solidFill>
                  <a:srgbClr val="366092"/>
                </a:solidFill>
                <a:effectLst/>
                <a:uLnTx/>
                <a:uFillTx/>
                <a:latin typeface="Calibri"/>
                <a:ea typeface="+mn-ea"/>
                <a:cs typeface="+mn-cs"/>
              </a:rPr>
              <a:t>p</a:t>
            </a:r>
            <a:r>
              <a:rPr kumimoji="0" lang="en-IN" sz="2200" b="0" i="0" u="none" strike="noStrike" kern="1200" cap="none" spc="0" normalizeH="0" baseline="0" noProof="0" dirty="0">
                <a:ln>
                  <a:noFill/>
                </a:ln>
                <a:solidFill>
                  <a:srgbClr val="366092"/>
                </a:solidFill>
                <a:effectLst/>
                <a:uLnTx/>
                <a:uFillTx/>
                <a:latin typeface="Calibri"/>
                <a:ea typeface="+mn-ea"/>
                <a:cs typeface="+mn-cs"/>
              </a:rPr>
              <a:t>-values</a:t>
            </a:r>
            <a:endParaRPr lang="en-IN" dirty="0"/>
          </a:p>
        </p:txBody>
      </p:sp>
      <p:sp>
        <p:nvSpPr>
          <p:cNvPr id="12" name="TextBox 11">
            <a:extLst>
              <a:ext uri="{FF2B5EF4-FFF2-40B4-BE49-F238E27FC236}">
                <a16:creationId xmlns:a16="http://schemas.microsoft.com/office/drawing/2014/main" id="{0F045342-0700-EB75-9A5B-F431821F82ED}"/>
              </a:ext>
            </a:extLst>
          </p:cNvPr>
          <p:cNvSpPr txBox="1"/>
          <p:nvPr/>
        </p:nvSpPr>
        <p:spPr>
          <a:xfrm>
            <a:off x="458296" y="2184071"/>
            <a:ext cx="8218264" cy="430887"/>
          </a:xfrm>
          <a:prstGeom prst="rect">
            <a:avLst/>
          </a:prstGeom>
          <a:noFill/>
        </p:spPr>
        <p:txBody>
          <a:bodyPr wrap="square" rtlCol="0">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For a right-tailed test, the </a:t>
            </a:r>
            <a:r>
              <a:rPr kumimoji="0" lang="en-US" sz="2200" b="0" i="1" u="none" strike="noStrike" kern="1200" cap="none" spc="0" normalizeH="0" baseline="0" noProof="0" dirty="0">
                <a:ln>
                  <a:noFill/>
                </a:ln>
                <a:solidFill>
                  <a:srgbClr val="366092"/>
                </a:solidFill>
                <a:effectLst/>
                <a:uLnTx/>
                <a:uFillTx/>
                <a:latin typeface="Calibri"/>
                <a:ea typeface="+mn-ea"/>
                <a:cs typeface="+mn-cs"/>
              </a:rPr>
              <a:t>p</a:t>
            </a:r>
            <a:r>
              <a:rPr kumimoji="0" lang="en-US" sz="2200" b="0" i="0" u="none" strike="noStrike" kern="1200" cap="none" spc="0" normalizeH="0" baseline="0" noProof="0" dirty="0">
                <a:ln>
                  <a:noFill/>
                </a:ln>
                <a:solidFill>
                  <a:srgbClr val="366092"/>
                </a:solidFill>
                <a:effectLst/>
                <a:uLnTx/>
                <a:uFillTx/>
                <a:latin typeface="Calibri"/>
                <a:ea typeface="+mn-ea"/>
                <a:cs typeface="+mn-cs"/>
              </a:rPr>
              <a:t>-value is the area to the right of the test</a:t>
            </a:r>
            <a:endParaRPr lang="en-IN" dirty="0"/>
          </a:p>
        </p:txBody>
      </p:sp>
      <p:sp>
        <p:nvSpPr>
          <p:cNvPr id="13" name="TextBox 12">
            <a:extLst>
              <a:ext uri="{FF2B5EF4-FFF2-40B4-BE49-F238E27FC236}">
                <a16:creationId xmlns:a16="http://schemas.microsoft.com/office/drawing/2014/main" id="{45127E38-CD4C-CB89-37A7-68712F562250}"/>
              </a:ext>
            </a:extLst>
          </p:cNvPr>
          <p:cNvSpPr txBox="1"/>
          <p:nvPr/>
        </p:nvSpPr>
        <p:spPr>
          <a:xfrm>
            <a:off x="458296" y="2522770"/>
            <a:ext cx="1218104" cy="430887"/>
          </a:xfrm>
          <a:prstGeom prst="rect">
            <a:avLst/>
          </a:prstGeom>
          <a:noFill/>
        </p:spPr>
        <p:txBody>
          <a:bodyPr wrap="square" rtlCol="0">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statistic,</a:t>
            </a:r>
            <a:endParaRPr lang="en-IN" dirty="0"/>
          </a:p>
        </p:txBody>
      </p:sp>
      <p:pic>
        <p:nvPicPr>
          <p:cNvPr id="20" name="Picture 19" descr="Chi squared equals 29.291.">
            <a:extLst>
              <a:ext uri="{FF2B5EF4-FFF2-40B4-BE49-F238E27FC236}">
                <a16:creationId xmlns:a16="http://schemas.microsoft.com/office/drawing/2014/main" id="{D0E62542-7F9F-1A6F-2205-B8FD914BB000}"/>
              </a:ext>
            </a:extLst>
          </p:cNvPr>
          <p:cNvPicPr>
            <a:picLocks noChangeAspect="1"/>
          </p:cNvPicPr>
          <p:nvPr/>
        </p:nvPicPr>
        <p:blipFill>
          <a:blip r:embed="rId3"/>
          <a:stretch>
            <a:fillRect/>
          </a:stretch>
        </p:blipFill>
        <p:spPr>
          <a:xfrm>
            <a:off x="1524000" y="2509160"/>
            <a:ext cx="1485900" cy="40005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5CD37C0-3265-971E-CC70-95B61840A358}"/>
                  </a:ext>
                </a:extLst>
              </p:cNvPr>
              <p:cNvSpPr txBox="1"/>
              <p:nvPr/>
            </p:nvSpPr>
            <p:spPr>
              <a:xfrm>
                <a:off x="457200" y="2895600"/>
                <a:ext cx="8229600" cy="3231654"/>
              </a:xfrm>
              <a:prstGeom prst="rect">
                <a:avLst/>
              </a:prstGeom>
              <a:noFill/>
            </p:spPr>
            <p:txBody>
              <a:bodyPr wrap="square">
                <a:spAutoFit/>
              </a:bodyPr>
              <a:lstStyle/>
              <a:p>
                <a:pPr>
                  <a:defRPr sz="2800"/>
                </a:pPr>
                <a:r>
                  <a:rPr lang="en-IN" sz="2200" dirty="0"/>
                  <a:t>We will use Microsoft Excel to calculate the </a:t>
                </a:r>
                <a:r>
                  <a:rPr lang="en-IN" sz="2200" i="1" dirty="0"/>
                  <a:t>p</a:t>
                </a:r>
                <a:r>
                  <a:rPr lang="en-IN" sz="2200" dirty="0"/>
                  <a:t>-value. In an empty cell, enter the formula </a:t>
                </a:r>
                <a:r>
                  <a:rPr lang="en-IN" sz="2200" b="1" dirty="0"/>
                  <a:t>=CHISQ.DIST.RT(x, df)</a:t>
                </a:r>
                <a:r>
                  <a:rPr lang="en-IN" sz="2200" dirty="0"/>
                  <a:t>, where </a:t>
                </a:r>
                <a:r>
                  <a:rPr lang="en-IN" sz="2200" b="1" dirty="0"/>
                  <a:t>x</a:t>
                </a:r>
                <a:r>
                  <a:rPr lang="en-IN" sz="2200" dirty="0"/>
                  <a:t> is your test statistic and </a:t>
                </a:r>
                <a:r>
                  <a:rPr lang="en-IN" sz="2200" b="1" dirty="0"/>
                  <a:t>df</a:t>
                </a:r>
                <a:r>
                  <a:rPr lang="en-IN" sz="2200" dirty="0"/>
                  <a:t> is the degrees of freedom. Thus, enter </a:t>
                </a:r>
                <a:r>
                  <a:rPr lang="en-IN" sz="2200" b="1" dirty="0"/>
                  <a:t>=CHISQ.DIST.RT(29.291,29)</a:t>
                </a:r>
                <a:r>
                  <a:rPr lang="en-IN" sz="2200" dirty="0"/>
                  <a:t>. Therefore, the </a:t>
                </a:r>
                <a:r>
                  <a:rPr lang="en-IN" sz="2200" i="1" dirty="0"/>
                  <a:t>p</a:t>
                </a:r>
                <a:r>
                  <a:rPr lang="en-IN" sz="2200" dirty="0"/>
                  <a:t>-value is approximately </a:t>
                </a:r>
                <a14:m>
                  <m:oMath xmlns:m="http://schemas.openxmlformats.org/officeDocument/2006/math">
                    <m:r>
                      <a:rPr lang="en-IN" sz="2200">
                        <a:latin typeface="Cambria Math" panose="02040503050406030204" pitchFamily="18" charset="0"/>
                      </a:rPr>
                      <m:t>=</m:t>
                    </m:r>
                    <m:r>
                      <a:rPr lang="en-IN" sz="2200">
                        <a:latin typeface="Cambria Math" panose="02040503050406030204" pitchFamily="18" charset="0"/>
                      </a:rPr>
                      <m:t>0</m:t>
                    </m:r>
                    <m:r>
                      <a:rPr lang="en-IN" sz="2200">
                        <a:latin typeface="Cambria Math" panose="02040503050406030204" pitchFamily="18" charset="0"/>
                      </a:rPr>
                      <m:t>.</m:t>
                    </m:r>
                    <m:r>
                      <a:rPr lang="en-IN" sz="2200">
                        <a:latin typeface="Cambria Math" panose="02040503050406030204" pitchFamily="18" charset="0"/>
                      </a:rPr>
                      <m:t>4500</m:t>
                    </m:r>
                  </m:oMath>
                </a14:m>
                <a:r>
                  <a:rPr lang="en-IN" sz="2200" dirty="0"/>
                  <a:t>. Since </a:t>
                </a:r>
                <a:r>
                  <a:rPr lang="en-IN" sz="2200" i="1" dirty="0"/>
                  <a:t>p-</a:t>
                </a:r>
                <a:r>
                  <a:rPr lang="en-IN" sz="2200" dirty="0"/>
                  <a:t>value</a:t>
                </a:r>
                <a14:m>
                  <m:oMath xmlns:m="http://schemas.openxmlformats.org/officeDocument/2006/math">
                    <m:r>
                      <a:rPr lang="en-IN" sz="2200">
                        <a:latin typeface="Cambria Math" panose="02040503050406030204" pitchFamily="18" charset="0"/>
                      </a:rPr>
                      <m:t>&gt;</m:t>
                    </m:r>
                  </m:oMath>
                </a14:m>
                <a:r>
                  <a:rPr lang="el-GR" sz="2400" i="1" dirty="0">
                    <a:latin typeface="Calibri" panose="020F0502020204030204" pitchFamily="34" charset="0"/>
                    <a:ea typeface="Calibri" panose="020F0502020204030204" pitchFamily="34" charset="0"/>
                    <a:cs typeface="Calibri" panose="020F0502020204030204" pitchFamily="34" charset="0"/>
                  </a:rPr>
                  <a:t>α</a:t>
                </a:r>
                <a:r>
                  <a:rPr lang="en-IN" sz="2200" dirty="0"/>
                  <a:t> for </a:t>
                </a:r>
                <a:r>
                  <a:rPr lang="el-GR" sz="2400" i="1" dirty="0">
                    <a:latin typeface="Calibri" panose="020F0502020204030204" pitchFamily="34" charset="0"/>
                    <a:ea typeface="Calibri" panose="020F0502020204030204" pitchFamily="34" charset="0"/>
                    <a:cs typeface="Calibri" panose="020F0502020204030204" pitchFamily="34" charset="0"/>
                  </a:rPr>
                  <a:t>α</a:t>
                </a:r>
                <a:r>
                  <a:rPr lang="en-US" sz="2400"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n-IN" sz="2200">
                        <a:latin typeface="Cambria Math" panose="02040503050406030204" pitchFamily="18" charset="0"/>
                      </a:rPr>
                      <m:t>=</m:t>
                    </m:r>
                    <m:r>
                      <a:rPr lang="en-IN" sz="2200">
                        <a:latin typeface="Cambria Math" panose="02040503050406030204" pitchFamily="18" charset="0"/>
                      </a:rPr>
                      <m:t>0</m:t>
                    </m:r>
                    <m:r>
                      <a:rPr lang="en-IN" sz="2200">
                        <a:latin typeface="Cambria Math" panose="02040503050406030204" pitchFamily="18" charset="0"/>
                      </a:rPr>
                      <m:t>.</m:t>
                    </m:r>
                    <m:r>
                      <a:rPr lang="en-IN" sz="2200">
                        <a:latin typeface="Cambria Math" panose="02040503050406030204" pitchFamily="18" charset="0"/>
                      </a:rPr>
                      <m:t>05</m:t>
                    </m:r>
                  </m:oMath>
                </a14:m>
                <a:r>
                  <a:rPr lang="en-IN" sz="2200" dirty="0"/>
                  <a:t>, we fail to reject the null hypothesis.</a:t>
                </a:r>
              </a:p>
              <a:p>
                <a:r>
                  <a:rPr lang="en-IN" sz="2200" i="1" dirty="0"/>
                  <a:t>Interpretation</a:t>
                </a:r>
                <a:r>
                  <a:rPr lang="en-IN" sz="2200" dirty="0"/>
                  <a:t>: Failing to reject the null hypothesis means that there is not sufficient evidence at the </a:t>
                </a:r>
                <a:r>
                  <a:rPr lang="en-IN" sz="2200" dirty="0">
                    <a:latin typeface="Cambria Math"/>
                  </a:rPr>
                  <a:t>0.05</a:t>
                </a:r>
                <a:r>
                  <a:rPr lang="en-IN" sz="2200" dirty="0"/>
                  <a:t> level of significance to support the need to recalibrate the machines.</a:t>
                </a:r>
              </a:p>
            </p:txBody>
          </p:sp>
        </mc:Choice>
        <mc:Fallback xmlns="">
          <p:sp>
            <p:nvSpPr>
              <p:cNvPr id="6" name="TextBox 5">
                <a:extLst>
                  <a:ext uri="{FF2B5EF4-FFF2-40B4-BE49-F238E27FC236}">
                    <a16:creationId xmlns:a16="http://schemas.microsoft.com/office/drawing/2014/main" id="{35CD37C0-3265-971E-CC70-95B61840A358}"/>
                  </a:ext>
                </a:extLst>
              </p:cNvPr>
              <p:cNvSpPr txBox="1">
                <a:spLocks noRot="1" noChangeAspect="1" noMove="1" noResize="1" noEditPoints="1" noAdjustHandles="1" noChangeArrowheads="1" noChangeShapeType="1" noTextEdit="1"/>
              </p:cNvSpPr>
              <p:nvPr/>
            </p:nvSpPr>
            <p:spPr>
              <a:xfrm>
                <a:off x="457200" y="2895600"/>
                <a:ext cx="8229600" cy="3231654"/>
              </a:xfrm>
              <a:prstGeom prst="rect">
                <a:avLst/>
              </a:prstGeom>
              <a:blipFill>
                <a:blip r:embed="rId4"/>
                <a:stretch>
                  <a:fillRect l="-963" t="-1321" r="-222" b="-943"/>
                </a:stretch>
              </a:blipFill>
            </p:spPr>
            <p:txBody>
              <a:bodyPr/>
              <a:lstStyle/>
              <a:p>
                <a:r>
                  <a:rPr lang="en-IN">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10.5.3: Hypothesis Test for a Population Variance (Two-Tailed)</a:t>
            </a:r>
            <a:r>
              <a:rPr lang="en-US" baseline="-25000" dirty="0"/>
              <a:t>1</a:t>
            </a:r>
            <a:endParaRPr dirty="0"/>
          </a:p>
        </p:txBody>
      </p:sp>
      <p:sp>
        <p:nvSpPr>
          <p:cNvPr id="3" name="Text Placeholder 2"/>
          <p:cNvSpPr>
            <a:spLocks noGrp="1"/>
          </p:cNvSpPr>
          <p:nvPr>
            <p:ph type="body" sz="quarter" idx="10"/>
          </p:nvPr>
        </p:nvSpPr>
        <p:spPr/>
        <p:txBody>
          <a:bodyPr>
            <a:normAutofit lnSpcReduction="10000"/>
          </a:bodyPr>
          <a:lstStyle/>
          <a:p>
            <a:r>
              <a:rPr sz="2800" dirty="0"/>
              <a:t>A tree farmer would like to know how much variance there is in the heights of two-year-old trees on the farm. It is generally accepted by botanists that after two years of growth, the heights of this variety of tree, measured in feet, should have a variance of </a:t>
            </a:r>
            <a:r>
              <a:rPr sz="2800" dirty="0">
                <a:latin typeface="Cambria Math"/>
              </a:rPr>
              <a:t>16</a:t>
            </a:r>
            <a:r>
              <a:rPr sz="2800" dirty="0"/>
              <a:t>. The farmer claims that after two years of growth, the variance in the heights of the trees is not </a:t>
            </a:r>
            <a:r>
              <a:rPr sz="2800" dirty="0">
                <a:latin typeface="Cambria Math"/>
              </a:rPr>
              <a:t>16</a:t>
            </a:r>
            <a:r>
              <a:rPr sz="2800" dirty="0"/>
              <a:t>. A simple random sample of </a:t>
            </a:r>
            <a:r>
              <a:rPr sz="2800" dirty="0">
                <a:latin typeface="Cambria Math"/>
              </a:rPr>
              <a:t>40</a:t>
            </a:r>
            <a:r>
              <a:rPr sz="2800" dirty="0"/>
              <a:t> two-year-old trees on the farm finds that their heights have a standard deviation of </a:t>
            </a:r>
            <a:r>
              <a:rPr sz="2800" dirty="0">
                <a:latin typeface="Cambria Math"/>
              </a:rPr>
              <a:t>3.2</a:t>
            </a:r>
            <a:r>
              <a:rPr sz="2800" dirty="0"/>
              <a:t> feet. Does this evidence, at the </a:t>
            </a:r>
            <a:r>
              <a:rPr sz="2800" dirty="0">
                <a:latin typeface="Cambria Math"/>
              </a:rPr>
              <a:t>0.10</a:t>
            </a:r>
            <a:r>
              <a:rPr sz="2800" dirty="0"/>
              <a:t> level of significance, support the farmer's claim? Assume that the heights of the trees are normally distributed.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10.5.3: Hypothesis Test for a Population Variance (Two-Tailed)</a:t>
            </a:r>
            <a:r>
              <a:rPr lang="en-US" baseline="-25000" dirty="0"/>
              <a:t>2</a:t>
            </a:r>
            <a:endParaRPr dirty="0"/>
          </a:p>
        </p:txBody>
      </p:sp>
      <p:sp>
        <p:nvSpPr>
          <p:cNvPr id="3" name="Text Placeholder 2"/>
          <p:cNvSpPr>
            <a:spLocks noGrp="1"/>
          </p:cNvSpPr>
          <p:nvPr>
            <p:ph type="body" sz="quarter" idx="10"/>
          </p:nvPr>
        </p:nvSpPr>
        <p:spPr>
          <a:xfrm>
            <a:off x="457200" y="1029287"/>
            <a:ext cx="8229600" cy="2399713"/>
          </a:xfrm>
        </p:spPr>
        <p:txBody>
          <a:bodyPr>
            <a:normAutofit/>
          </a:bodyPr>
          <a:lstStyle/>
          <a:p>
            <a:r>
              <a:rPr sz="2800" b="1" dirty="0"/>
              <a:t>Solution</a:t>
            </a:r>
          </a:p>
          <a:p>
            <a:pPr>
              <a:defRPr b="1"/>
            </a:pPr>
            <a:r>
              <a:rPr sz="2800" dirty="0"/>
              <a:t>Step 1: State the null and alternative hypotheses.</a:t>
            </a:r>
          </a:p>
          <a:p>
            <a:pPr>
              <a:defRPr sz="2800"/>
            </a:pPr>
            <a:r>
              <a:rPr sz="2800" dirty="0"/>
              <a:t>The farmer's claim is that the variance of the heights of the trees is not </a:t>
            </a:r>
            <a:r>
              <a:rPr sz="2800" dirty="0">
                <a:latin typeface="Cambria Math"/>
              </a:rPr>
              <a:t>16</a:t>
            </a:r>
            <a:r>
              <a:rPr sz="2800" dirty="0"/>
              <a:t>. This claim is the research hypothesis, which is written mathematically as </a:t>
            </a:r>
            <a:endParaRPr lang="en-IN" sz="2800" dirty="0"/>
          </a:p>
        </p:txBody>
      </p:sp>
      <p:pic>
        <p:nvPicPr>
          <p:cNvPr id="7" name="Picture 6" descr="Alternative Hypotheses (H a) Sigma squared not equals to 16.">
            <a:extLst>
              <a:ext uri="{FF2B5EF4-FFF2-40B4-BE49-F238E27FC236}">
                <a16:creationId xmlns:a16="http://schemas.microsoft.com/office/drawing/2014/main" id="{742492D6-12C5-4973-1DBA-C5C3B8147C6F}"/>
              </a:ext>
            </a:extLst>
          </p:cNvPr>
          <p:cNvPicPr>
            <a:picLocks noChangeAspect="1"/>
          </p:cNvPicPr>
          <p:nvPr/>
        </p:nvPicPr>
        <p:blipFill>
          <a:blip r:embed="rId2"/>
          <a:stretch>
            <a:fillRect/>
          </a:stretch>
        </p:blipFill>
        <p:spPr>
          <a:xfrm>
            <a:off x="533400" y="3425412"/>
            <a:ext cx="1524000" cy="457200"/>
          </a:xfrm>
          <a:prstGeom prst="rect">
            <a:avLst/>
          </a:prstGeom>
        </p:spPr>
      </p:pic>
      <p:sp>
        <p:nvSpPr>
          <p:cNvPr id="5" name="TextBox 4">
            <a:extLst>
              <a:ext uri="{FF2B5EF4-FFF2-40B4-BE49-F238E27FC236}">
                <a16:creationId xmlns:a16="http://schemas.microsoft.com/office/drawing/2014/main" id="{22DD0EC3-AB96-22A7-E106-F998085A8AAA}"/>
              </a:ext>
            </a:extLst>
          </p:cNvPr>
          <p:cNvSpPr txBox="1"/>
          <p:nvPr/>
        </p:nvSpPr>
        <p:spPr>
          <a:xfrm>
            <a:off x="457200" y="3955224"/>
            <a:ext cx="8229600" cy="523220"/>
          </a:xfrm>
          <a:prstGeom prst="rect">
            <a:avLst/>
          </a:prstGeom>
          <a:noFill/>
        </p:spPr>
        <p:txBody>
          <a:bodyPr wrap="square">
            <a:spAutoFit/>
          </a:bodyPr>
          <a:lstStyle/>
          <a:p>
            <a:pPr>
              <a:defRPr sz="2800"/>
            </a:pPr>
            <a:r>
              <a:rPr lang="en-IN" sz="2800" dirty="0"/>
              <a:t>Thus, the hypotheses are stated as follows.</a:t>
            </a:r>
          </a:p>
        </p:txBody>
      </p:sp>
      <p:pic>
        <p:nvPicPr>
          <p:cNvPr id="12" name="Picture 11" descr="Null Hypotheses (H 0) is Sigma squared equals 16, Alternative Hypotheses (H a) is Sigma squared not equals to 16.">
            <a:extLst>
              <a:ext uri="{FF2B5EF4-FFF2-40B4-BE49-F238E27FC236}">
                <a16:creationId xmlns:a16="http://schemas.microsoft.com/office/drawing/2014/main" id="{4F31F653-9206-58B1-18D9-A1B5B8E8BAD2}"/>
              </a:ext>
            </a:extLst>
          </p:cNvPr>
          <p:cNvPicPr>
            <a:picLocks noChangeAspect="1"/>
          </p:cNvPicPr>
          <p:nvPr/>
        </p:nvPicPr>
        <p:blipFill>
          <a:blip r:embed="rId3"/>
          <a:stretch>
            <a:fillRect/>
          </a:stretch>
        </p:blipFill>
        <p:spPr>
          <a:xfrm>
            <a:off x="3886200" y="4551056"/>
            <a:ext cx="1447800" cy="98107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10.5.3: Hypothesis Test for a Population Variance (Two-Tailed)</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dirty="0"/>
              <a:t>Step 2: Determine which distribution to use for the test statistic, and state the level of significance.</a:t>
            </a:r>
          </a:p>
          <a:p>
            <a:pPr>
              <a:defRPr sz="2800"/>
            </a:pPr>
            <a:r>
              <a:rPr dirty="0"/>
              <a:t>We are testing claims about a population variance, the sample is a simple random sample, and the population is normally distributed. Therefore, we can use the chi-square distribution and the</a:t>
            </a:r>
            <a:endParaRPr lang="en-IN" dirty="0"/>
          </a:p>
        </p:txBody>
      </p:sp>
      <p:graphicFrame>
        <p:nvGraphicFramePr>
          <p:cNvPr id="10" name="Object 9" descr="Chi squared">
            <a:extLst>
              <a:ext uri="{FF2B5EF4-FFF2-40B4-BE49-F238E27FC236}">
                <a16:creationId xmlns:a16="http://schemas.microsoft.com/office/drawing/2014/main" id="{2E50FA04-FDE9-A930-9FEA-4DEBD4246200}"/>
              </a:ext>
            </a:extLst>
          </p:cNvPr>
          <p:cNvGraphicFramePr>
            <a:graphicFrameLocks noChangeAspect="1"/>
          </p:cNvGraphicFramePr>
          <p:nvPr>
            <p:extLst>
              <p:ext uri="{D42A27DB-BD31-4B8C-83A1-F6EECF244321}">
                <p14:modId xmlns:p14="http://schemas.microsoft.com/office/powerpoint/2010/main" val="2826365469"/>
              </p:ext>
            </p:extLst>
          </p:nvPr>
        </p:nvGraphicFramePr>
        <p:xfrm>
          <a:off x="4533900" y="3273004"/>
          <a:ext cx="325437" cy="419100"/>
        </p:xfrm>
        <a:graphic>
          <a:graphicData uri="http://schemas.openxmlformats.org/presentationml/2006/ole">
            <mc:AlternateContent xmlns:mc="http://schemas.openxmlformats.org/markup-compatibility/2006">
              <mc:Choice xmlns:v="urn:schemas-microsoft-com:vml" Requires="v">
                <p:oleObj name="Equation" r:id="rId2" imgW="325035" imgH="419541" progId="Equation.DSMT4">
                  <p:embed/>
                </p:oleObj>
              </mc:Choice>
              <mc:Fallback>
                <p:oleObj name="Equation" r:id="rId2" imgW="325035" imgH="419541" progId="Equation.DSMT4">
                  <p:embed/>
                  <p:pic>
                    <p:nvPicPr>
                      <p:cNvPr id="0" name=""/>
                      <p:cNvPicPr/>
                      <p:nvPr/>
                    </p:nvPicPr>
                    <p:blipFill>
                      <a:blip r:embed="rId3"/>
                      <a:stretch>
                        <a:fillRect/>
                      </a:stretch>
                    </p:blipFill>
                    <p:spPr>
                      <a:xfrm>
                        <a:off x="4533900" y="3273004"/>
                        <a:ext cx="325437" cy="419100"/>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A520913D-CAD8-B798-FE9C-F4B9B6E0D62D}"/>
              </a:ext>
            </a:extLst>
          </p:cNvPr>
          <p:cNvSpPr txBox="1"/>
          <p:nvPr/>
        </p:nvSpPr>
        <p:spPr>
          <a:xfrm>
            <a:off x="4849368" y="3261758"/>
            <a:ext cx="33528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-test statistic with the</a:t>
            </a:r>
            <a:endParaRPr lang="en-IN"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759744D-1E2D-9DA7-57C1-AE19CA1E5B23}"/>
                  </a:ext>
                </a:extLst>
              </p:cNvPr>
              <p:cNvSpPr txBox="1"/>
              <p:nvPr/>
            </p:nvSpPr>
            <p:spPr>
              <a:xfrm>
                <a:off x="381000" y="3692104"/>
                <a:ext cx="8305800" cy="523220"/>
              </a:xfrm>
              <a:prstGeom prst="rect">
                <a:avLst/>
              </a:prstGeom>
              <a:noFill/>
            </p:spPr>
            <p:txBody>
              <a:bodyPr wrap="square">
                <a:spAutoFit/>
              </a:bodyPr>
              <a:lstStyle/>
              <a:p>
                <a:pPr>
                  <a:defRPr sz="2800"/>
                </a:pPr>
                <a:r>
                  <a:rPr lang="en-IN" sz="2800" dirty="0"/>
                  <a:t> given level of significance of </a:t>
                </a:r>
                <a:r>
                  <a:rPr lang="el-GR" i="1" dirty="0">
                    <a:latin typeface="Calibri" panose="020F0502020204030204" pitchFamily="34" charset="0"/>
                    <a:ea typeface="Calibri" panose="020F0502020204030204" pitchFamily="34" charset="0"/>
                    <a:cs typeface="Calibri" panose="020F0502020204030204" pitchFamily="34" charset="0"/>
                  </a:rPr>
                  <a:t>α</a:t>
                </a:r>
                <a:r>
                  <a:rPr lang="en-US" i="1"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en-IN" sz="2800">
                        <a:latin typeface="Cambria Math" panose="02040503050406030204" pitchFamily="18" charset="0"/>
                      </a:rPr>
                      <m:t>=</m:t>
                    </m:r>
                    <m:r>
                      <a:rPr lang="en-IN" sz="2800">
                        <a:latin typeface="Cambria Math" panose="02040503050406030204" pitchFamily="18" charset="0"/>
                      </a:rPr>
                      <m:t>0</m:t>
                    </m:r>
                    <m:r>
                      <a:rPr lang="en-IN" sz="2800">
                        <a:latin typeface="Cambria Math" panose="02040503050406030204" pitchFamily="18" charset="0"/>
                      </a:rPr>
                      <m:t>.</m:t>
                    </m:r>
                    <m:r>
                      <a:rPr lang="en-IN" sz="2800">
                        <a:latin typeface="Cambria Math" panose="02040503050406030204" pitchFamily="18" charset="0"/>
                      </a:rPr>
                      <m:t>10</m:t>
                    </m:r>
                  </m:oMath>
                </a14:m>
                <a:r>
                  <a:rPr lang="en-IN" sz="2800" dirty="0"/>
                  <a:t>.</a:t>
                </a:r>
              </a:p>
            </p:txBody>
          </p:sp>
        </mc:Choice>
        <mc:Fallback xmlns="">
          <p:sp>
            <p:nvSpPr>
              <p:cNvPr id="6" name="TextBox 5">
                <a:extLst>
                  <a:ext uri="{FF2B5EF4-FFF2-40B4-BE49-F238E27FC236}">
                    <a16:creationId xmlns:a16="http://schemas.microsoft.com/office/drawing/2014/main" id="{7759744D-1E2D-9DA7-57C1-AE19CA1E5B23}"/>
                  </a:ext>
                </a:extLst>
              </p:cNvPr>
              <p:cNvSpPr txBox="1">
                <a:spLocks noRot="1" noChangeAspect="1" noMove="1" noResize="1" noEditPoints="1" noAdjustHandles="1" noChangeArrowheads="1" noChangeShapeType="1" noTextEdit="1"/>
              </p:cNvSpPr>
              <p:nvPr/>
            </p:nvSpPr>
            <p:spPr>
              <a:xfrm>
                <a:off x="381000" y="3692104"/>
                <a:ext cx="8305800" cy="523220"/>
              </a:xfrm>
              <a:prstGeom prst="rect">
                <a:avLst/>
              </a:prstGeom>
              <a:blipFill>
                <a:blip r:embed="rId4"/>
                <a:stretch>
                  <a:fillRect l="-587" t="-11765" b="-34118"/>
                </a:stretch>
              </a:blipFill>
            </p:spPr>
            <p:txBody>
              <a:bodyPr/>
              <a:lstStyle/>
              <a:p>
                <a:r>
                  <a:rPr lang="en-IN">
                    <a:noFill/>
                  </a:rPr>
                  <a:t> </a:t>
                </a:r>
              </a:p>
            </p:txBody>
          </p:sp>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10.5.3: Hypothesis Test for a Population Variance (Two-Tailed</a:t>
            </a:r>
            <a:r>
              <a:rPr lang="en-IN" dirty="0"/>
              <a:t>)</a:t>
            </a:r>
            <a:r>
              <a:rPr lang="en-US" baseline="-25000" dirty="0"/>
              <a:t>4</a:t>
            </a:r>
            <a:endParaRPr dirty="0"/>
          </a:p>
        </p:txBody>
      </p:sp>
      <p:sp>
        <p:nvSpPr>
          <p:cNvPr id="3" name="Text Placeholder 2"/>
          <p:cNvSpPr>
            <a:spLocks noGrp="1"/>
          </p:cNvSpPr>
          <p:nvPr>
            <p:ph type="body" sz="quarter" idx="10"/>
          </p:nvPr>
        </p:nvSpPr>
        <p:spPr>
          <a:xfrm>
            <a:off x="457200" y="1029287"/>
            <a:ext cx="8229600" cy="2018713"/>
          </a:xfrm>
        </p:spPr>
        <p:txBody>
          <a:bodyPr>
            <a:normAutofit/>
          </a:bodyPr>
          <a:lstStyle/>
          <a:p>
            <a:pPr>
              <a:defRPr b="1"/>
            </a:pPr>
            <a:r>
              <a:rPr dirty="0"/>
              <a:t>Step 3: Gather data and calculate the necessary sample statistics.</a:t>
            </a:r>
          </a:p>
          <a:p>
            <a:pPr>
              <a:defRPr sz="2800"/>
            </a:pPr>
            <a:r>
              <a:rPr dirty="0"/>
              <a:t>Using the information provided in the problem, we know that</a:t>
            </a:r>
            <a:endParaRPr lang="en-IN" dirty="0"/>
          </a:p>
        </p:txBody>
      </p:sp>
      <p:pic>
        <p:nvPicPr>
          <p:cNvPr id="7" name="Picture 6" descr="n equals 40, s equals 3.2 and sigma squared equals 16.">
            <a:extLst>
              <a:ext uri="{FF2B5EF4-FFF2-40B4-BE49-F238E27FC236}">
                <a16:creationId xmlns:a16="http://schemas.microsoft.com/office/drawing/2014/main" id="{3019EB1A-E5A8-0EAD-69F5-D3471AD77BB9}"/>
              </a:ext>
            </a:extLst>
          </p:cNvPr>
          <p:cNvPicPr>
            <a:picLocks noChangeAspect="1"/>
          </p:cNvPicPr>
          <p:nvPr/>
        </p:nvPicPr>
        <p:blipFill>
          <a:blip r:embed="rId2"/>
          <a:stretch>
            <a:fillRect/>
          </a:stretch>
        </p:blipFill>
        <p:spPr>
          <a:xfrm>
            <a:off x="2057400" y="2459962"/>
            <a:ext cx="3409950" cy="457200"/>
          </a:xfrm>
          <a:prstGeom prst="rect">
            <a:avLst/>
          </a:prstGeom>
        </p:spPr>
      </p:pic>
      <p:sp>
        <p:nvSpPr>
          <p:cNvPr id="6" name="TextBox 5">
            <a:extLst>
              <a:ext uri="{FF2B5EF4-FFF2-40B4-BE49-F238E27FC236}">
                <a16:creationId xmlns:a16="http://schemas.microsoft.com/office/drawing/2014/main" id="{233AA5C9-676B-4C09-5DD5-7830EE95088D}"/>
              </a:ext>
            </a:extLst>
          </p:cNvPr>
          <p:cNvSpPr txBox="1"/>
          <p:nvPr/>
        </p:nvSpPr>
        <p:spPr>
          <a:xfrm>
            <a:off x="457200" y="2819400"/>
            <a:ext cx="7924800" cy="523220"/>
          </a:xfrm>
          <a:prstGeom prst="rect">
            <a:avLst/>
          </a:prstGeom>
          <a:noFill/>
        </p:spPr>
        <p:txBody>
          <a:bodyPr wrap="square">
            <a:spAutoFit/>
          </a:bodyPr>
          <a:lstStyle/>
          <a:p>
            <a:pPr>
              <a:defRPr sz="2800"/>
            </a:pPr>
            <a:r>
              <a:rPr lang="en-IN" sz="2800" dirty="0"/>
              <a:t>Substituting these values into the formula, we obtain</a:t>
            </a:r>
          </a:p>
        </p:txBody>
      </p:sp>
      <p:sp>
        <p:nvSpPr>
          <p:cNvPr id="8" name="TextBox 7">
            <a:extLst>
              <a:ext uri="{FF2B5EF4-FFF2-40B4-BE49-F238E27FC236}">
                <a16:creationId xmlns:a16="http://schemas.microsoft.com/office/drawing/2014/main" id="{7E54DB77-5F19-9708-377E-FD6B86BF8C2C}"/>
              </a:ext>
            </a:extLst>
          </p:cNvPr>
          <p:cNvSpPr txBox="1"/>
          <p:nvPr/>
        </p:nvSpPr>
        <p:spPr>
          <a:xfrm>
            <a:off x="454152" y="3247674"/>
            <a:ext cx="76504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the</a:t>
            </a:r>
            <a:endParaRPr lang="en-IN" dirty="0"/>
          </a:p>
        </p:txBody>
      </p:sp>
      <p:pic>
        <p:nvPicPr>
          <p:cNvPr id="14" name="Picture 13" descr="Chi squared">
            <a:extLst>
              <a:ext uri="{FF2B5EF4-FFF2-40B4-BE49-F238E27FC236}">
                <a16:creationId xmlns:a16="http://schemas.microsoft.com/office/drawing/2014/main" id="{9B19E3F6-78E6-AC2A-54C2-5C4FF63EC9B7}"/>
              </a:ext>
            </a:extLst>
          </p:cNvPr>
          <p:cNvPicPr>
            <a:picLocks noChangeAspect="1"/>
          </p:cNvPicPr>
          <p:nvPr/>
        </p:nvPicPr>
        <p:blipFill>
          <a:blip r:embed="rId3"/>
          <a:stretch>
            <a:fillRect/>
          </a:stretch>
        </p:blipFill>
        <p:spPr>
          <a:xfrm>
            <a:off x="1057402" y="3257023"/>
            <a:ext cx="333375" cy="428625"/>
          </a:xfrm>
          <a:prstGeom prst="rect">
            <a:avLst/>
          </a:prstGeom>
        </p:spPr>
      </p:pic>
      <p:sp>
        <p:nvSpPr>
          <p:cNvPr id="9" name="TextBox 8">
            <a:extLst>
              <a:ext uri="{FF2B5EF4-FFF2-40B4-BE49-F238E27FC236}">
                <a16:creationId xmlns:a16="http://schemas.microsoft.com/office/drawing/2014/main" id="{C6E68205-C2EA-74DE-F756-05BD93029FA8}"/>
              </a:ext>
            </a:extLst>
          </p:cNvPr>
          <p:cNvSpPr txBox="1"/>
          <p:nvPr/>
        </p:nvSpPr>
        <p:spPr>
          <a:xfrm>
            <a:off x="1324102" y="3263143"/>
            <a:ext cx="457504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-test statistic as shown below.</a:t>
            </a:r>
            <a:endParaRPr lang="en-IN" dirty="0"/>
          </a:p>
        </p:txBody>
      </p:sp>
      <p:pic>
        <p:nvPicPr>
          <p:cNvPr id="18" name="Picture 17" descr="Chi squared equals open parentheses n minus 1 close parentheses times s squared , divided by sigma squared , which equals open parentheses 40 minus 1 close parentheses times open parentheses 3.2 close parentheses squared, divided by 16. This simplifies to 24.96.">
            <a:extLst>
              <a:ext uri="{FF2B5EF4-FFF2-40B4-BE49-F238E27FC236}">
                <a16:creationId xmlns:a16="http://schemas.microsoft.com/office/drawing/2014/main" id="{FD9B3372-750B-0D6D-1175-56CCCFADEE21}"/>
              </a:ext>
            </a:extLst>
          </p:cNvPr>
          <p:cNvPicPr>
            <a:picLocks noChangeAspect="1"/>
          </p:cNvPicPr>
          <p:nvPr/>
        </p:nvPicPr>
        <p:blipFill>
          <a:blip r:embed="rId4"/>
          <a:stretch>
            <a:fillRect/>
          </a:stretch>
        </p:blipFill>
        <p:spPr>
          <a:xfrm>
            <a:off x="2819400" y="3962400"/>
            <a:ext cx="3981450" cy="130492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10.5.3: Hypothesis Test for a Population Variance (Two-Tailed)</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800" dirty="0"/>
              <a:t>Step 4: Draw a conclusion and interpret the decision.</a:t>
            </a:r>
          </a:p>
          <a:p>
            <a:pPr>
              <a:defRPr sz="2800"/>
            </a:pPr>
            <a:r>
              <a:rPr sz="2800" dirty="0"/>
              <a:t>This is a two-tailed test, so the rejection region is </a:t>
            </a:r>
            <a:endParaRPr lang="en-IN" sz="2800" dirty="0"/>
          </a:p>
        </p:txBody>
      </p:sp>
      <p:pic>
        <p:nvPicPr>
          <p:cNvPr id="6" name="Picture 5" descr="Chi squared is less than or equal to chi squared sub open parentheses 1 minus alpha divided by 2 close parentheses, or chi squared is greater than or equal to chi squared sub alpha divided by 2.">
            <a:extLst>
              <a:ext uri="{FF2B5EF4-FFF2-40B4-BE49-F238E27FC236}">
                <a16:creationId xmlns:a16="http://schemas.microsoft.com/office/drawing/2014/main" id="{5B674BA6-5AE8-3CA1-1267-DD3E9430A15C}"/>
              </a:ext>
            </a:extLst>
          </p:cNvPr>
          <p:cNvPicPr>
            <a:picLocks noChangeAspect="1"/>
          </p:cNvPicPr>
          <p:nvPr/>
        </p:nvPicPr>
        <p:blipFill>
          <a:blip r:embed="rId2"/>
          <a:stretch>
            <a:fillRect/>
          </a:stretch>
        </p:blipFill>
        <p:spPr>
          <a:xfrm>
            <a:off x="533400" y="2017693"/>
            <a:ext cx="2962275" cy="533400"/>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58E6AB8-9AB8-8B61-742E-AF18734A14A3}"/>
                  </a:ext>
                </a:extLst>
              </p:cNvPr>
              <p:cNvSpPr txBox="1"/>
              <p:nvPr/>
            </p:nvSpPr>
            <p:spPr>
              <a:xfrm>
                <a:off x="457200" y="2551093"/>
                <a:ext cx="8229600" cy="954107"/>
              </a:xfrm>
              <a:prstGeom prst="rect">
                <a:avLst/>
              </a:prstGeom>
              <a:noFill/>
            </p:spPr>
            <p:txBody>
              <a:bodyPr wrap="square">
                <a:spAutoFit/>
              </a:bodyPr>
              <a:lstStyle/>
              <a:p>
                <a:pPr>
                  <a:defRPr sz="2800"/>
                </a:pPr>
                <a:r>
                  <a:rPr lang="en-IN" sz="2800" dirty="0"/>
                  <a:t>The level of significance is </a:t>
                </a:r>
                <a:r>
                  <a:rPr lang="el-GR" i="1"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sz="2800">
                        <a:latin typeface="Cambria Math" panose="02040503050406030204" pitchFamily="18" charset="0"/>
                      </a:rPr>
                      <m:t>=0.10</m:t>
                    </m:r>
                  </m:oMath>
                </a14:m>
                <a:r>
                  <a:rPr lang="en-IN" sz="2800" dirty="0"/>
                  <a:t>. The number of degrees of freedom is  </a:t>
                </a:r>
              </a:p>
            </p:txBody>
          </p:sp>
        </mc:Choice>
        <mc:Fallback xmlns="">
          <p:sp>
            <p:nvSpPr>
              <p:cNvPr id="9" name="TextBox 8">
                <a:extLst>
                  <a:ext uri="{FF2B5EF4-FFF2-40B4-BE49-F238E27FC236}">
                    <a16:creationId xmlns:a16="http://schemas.microsoft.com/office/drawing/2014/main" id="{758E6AB8-9AB8-8B61-742E-AF18734A14A3}"/>
                  </a:ext>
                </a:extLst>
              </p:cNvPr>
              <p:cNvSpPr txBox="1">
                <a:spLocks noRot="1" noChangeAspect="1" noMove="1" noResize="1" noEditPoints="1" noAdjustHandles="1" noChangeArrowheads="1" noChangeShapeType="1" noTextEdit="1"/>
              </p:cNvSpPr>
              <p:nvPr/>
            </p:nvSpPr>
            <p:spPr>
              <a:xfrm>
                <a:off x="457200" y="2551093"/>
                <a:ext cx="8229600" cy="954107"/>
              </a:xfrm>
              <a:prstGeom prst="rect">
                <a:avLst/>
              </a:prstGeom>
              <a:blipFill>
                <a:blip r:embed="rId3"/>
                <a:stretch>
                  <a:fillRect l="-1481" t="-5732" b="-17197"/>
                </a:stretch>
              </a:blipFill>
            </p:spPr>
            <p:txBody>
              <a:bodyPr/>
              <a:lstStyle/>
              <a:p>
                <a:r>
                  <a:rPr lang="en-IN">
                    <a:noFill/>
                  </a:rPr>
                  <a:t> </a:t>
                </a:r>
              </a:p>
            </p:txBody>
          </p:sp>
        </mc:Fallback>
      </mc:AlternateContent>
      <p:pic>
        <p:nvPicPr>
          <p:cNvPr id="11" name="Picture 10" descr="df equals n minus 1 equals 40 minus 1 equals 39.">
            <a:extLst>
              <a:ext uri="{FF2B5EF4-FFF2-40B4-BE49-F238E27FC236}">
                <a16:creationId xmlns:a16="http://schemas.microsoft.com/office/drawing/2014/main" id="{5141A9FB-5495-56D3-2551-98A982F334E1}"/>
              </a:ext>
            </a:extLst>
          </p:cNvPr>
          <p:cNvPicPr>
            <a:picLocks noChangeAspect="1"/>
          </p:cNvPicPr>
          <p:nvPr/>
        </p:nvPicPr>
        <p:blipFill>
          <a:blip r:embed="rId4"/>
          <a:stretch>
            <a:fillRect/>
          </a:stretch>
        </p:blipFill>
        <p:spPr>
          <a:xfrm>
            <a:off x="3733800" y="3106379"/>
            <a:ext cx="2952750" cy="361950"/>
          </a:xfrm>
          <a:prstGeom prst="rect">
            <a:avLst/>
          </a:prstGeom>
        </p:spPr>
      </p:pic>
      <p:sp>
        <p:nvSpPr>
          <p:cNvPr id="7" name="TextBox 6">
            <a:extLst>
              <a:ext uri="{FF2B5EF4-FFF2-40B4-BE49-F238E27FC236}">
                <a16:creationId xmlns:a16="http://schemas.microsoft.com/office/drawing/2014/main" id="{B25FC1FB-9BE3-A9FB-7B0B-BACF7A6A9DED}"/>
              </a:ext>
            </a:extLst>
          </p:cNvPr>
          <p:cNvSpPr txBox="1"/>
          <p:nvPr/>
        </p:nvSpPr>
        <p:spPr>
          <a:xfrm>
            <a:off x="457200" y="3429000"/>
            <a:ext cx="8229600" cy="1815882"/>
          </a:xfrm>
          <a:prstGeom prst="rect">
            <a:avLst/>
          </a:prstGeom>
          <a:noFill/>
        </p:spPr>
        <p:txBody>
          <a:bodyPr wrap="square">
            <a:spAutoFit/>
          </a:bodyPr>
          <a:lstStyle/>
          <a:p>
            <a:pPr>
              <a:defRPr sz="2800"/>
            </a:pPr>
            <a:r>
              <a:rPr lang="en-IN" sz="2800" dirty="0"/>
              <a:t>Since the chi-square table only gives multiples of </a:t>
            </a:r>
            <a:r>
              <a:rPr lang="en-IN" sz="2800" dirty="0">
                <a:latin typeface="Cambria Math"/>
              </a:rPr>
              <a:t>10</a:t>
            </a:r>
            <a:r>
              <a:rPr lang="en-IN" sz="2800" dirty="0"/>
              <a:t> after </a:t>
            </a:r>
            <a:r>
              <a:rPr lang="en-IN" sz="2800" dirty="0">
                <a:latin typeface="Cambria Math"/>
              </a:rPr>
              <a:t>30</a:t>
            </a:r>
            <a:r>
              <a:rPr lang="en-IN" sz="2800" dirty="0"/>
              <a:t> degrees of freedom, we will approximate the critical value using the closest number of degrees of freedom given.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t>Formula: Test Statistic for a Hypothesis Test for a Population Variance or Population Standard Deviation</a:t>
            </a:r>
          </a:p>
        </p:txBody>
      </p:sp>
      <p:sp>
        <p:nvSpPr>
          <p:cNvPr id="3" name="Text Placeholder 2"/>
          <p:cNvSpPr>
            <a:spLocks noGrp="1"/>
          </p:cNvSpPr>
          <p:nvPr>
            <p:ph type="body" sz="quarter" idx="10"/>
          </p:nvPr>
        </p:nvSpPr>
        <p:spPr>
          <a:xfrm>
            <a:off x="457200" y="1082078"/>
            <a:ext cx="8229600" cy="4785322"/>
          </a:xfrm>
        </p:spPr>
        <p:txBody>
          <a:bodyPr>
            <a:noAutofit/>
          </a:bodyPr>
          <a:lstStyle/>
          <a:p>
            <a:r>
              <a:rPr sz="2600" dirty="0"/>
              <a:t>When the sample taken is a simple random sample and the population distribution is approximately normal, the test statistic for a hypothesis test for a population variance or population standard deviation is given by</a:t>
            </a:r>
          </a:p>
          <a:p>
            <a:pPr algn="ctr">
              <a:defRPr sz="2800"/>
            </a:pPr>
            <a:endParaRPr lang="en-IN" sz="2600" dirty="0"/>
          </a:p>
          <a:p>
            <a:pPr algn="ctr">
              <a:defRPr sz="2800"/>
            </a:pPr>
            <a:endParaRPr sz="2600" dirty="0"/>
          </a:p>
          <a:p>
            <a:endParaRPr sz="2600" dirty="0"/>
          </a:p>
        </p:txBody>
      </p:sp>
      <p:pic>
        <p:nvPicPr>
          <p:cNvPr id="10" name="Picture 9" descr="Chi squared equalsl open parentheses n minus 1 close parentheses times s squared divided by sigma squared.">
            <a:extLst>
              <a:ext uri="{FF2B5EF4-FFF2-40B4-BE49-F238E27FC236}">
                <a16:creationId xmlns:a16="http://schemas.microsoft.com/office/drawing/2014/main" id="{F0E12BD3-251F-B750-5F2C-4D6CADEFED69}"/>
              </a:ext>
            </a:extLst>
          </p:cNvPr>
          <p:cNvPicPr>
            <a:picLocks noChangeAspect="1"/>
          </p:cNvPicPr>
          <p:nvPr/>
        </p:nvPicPr>
        <p:blipFill>
          <a:blip r:embed="rId2"/>
          <a:stretch>
            <a:fillRect/>
          </a:stretch>
        </p:blipFill>
        <p:spPr>
          <a:xfrm>
            <a:off x="3657600" y="2811278"/>
            <a:ext cx="1685925" cy="790575"/>
          </a:xfrm>
          <a:prstGeom prst="rect">
            <a:avLst/>
          </a:prstGeom>
        </p:spPr>
      </p:pic>
      <p:sp>
        <p:nvSpPr>
          <p:cNvPr id="6" name="TextBox 5">
            <a:extLst>
              <a:ext uri="{FF2B5EF4-FFF2-40B4-BE49-F238E27FC236}">
                <a16:creationId xmlns:a16="http://schemas.microsoft.com/office/drawing/2014/main" id="{DDC993DA-312D-595C-8FF7-649D05214D50}"/>
              </a:ext>
            </a:extLst>
          </p:cNvPr>
          <p:cNvSpPr txBox="1"/>
          <p:nvPr/>
        </p:nvSpPr>
        <p:spPr>
          <a:xfrm>
            <a:off x="465826" y="3581400"/>
            <a:ext cx="8220974" cy="492443"/>
          </a:xfrm>
          <a:prstGeom prst="rect">
            <a:avLst/>
          </a:prstGeom>
          <a:noFill/>
        </p:spPr>
        <p:txBody>
          <a:bodyPr wrap="square">
            <a:spAutoFit/>
          </a:bodyPr>
          <a:lstStyle/>
          <a:p>
            <a:pPr>
              <a:defRPr sz="2800"/>
            </a:pPr>
            <a:r>
              <a:rPr lang="en-IN" sz="2600" dirty="0">
                <a:solidFill>
                  <a:srgbClr val="000000"/>
                </a:solidFill>
              </a:rPr>
              <a:t>where </a:t>
            </a:r>
            <a:r>
              <a:rPr lang="en-IN" sz="2600" i="1" dirty="0">
                <a:solidFill>
                  <a:srgbClr val="000000"/>
                </a:solidFill>
              </a:rPr>
              <a:t>n</a:t>
            </a:r>
            <a:r>
              <a:rPr lang="en-IN" sz="2600" dirty="0">
                <a:solidFill>
                  <a:srgbClr val="000000"/>
                </a:solidFill>
              </a:rPr>
              <a:t> is the sample size,</a:t>
            </a:r>
          </a:p>
        </p:txBody>
      </p:sp>
      <p:pic>
        <p:nvPicPr>
          <p:cNvPr id="14" name="Picture 13" descr="s squared">
            <a:extLst>
              <a:ext uri="{FF2B5EF4-FFF2-40B4-BE49-F238E27FC236}">
                <a16:creationId xmlns:a16="http://schemas.microsoft.com/office/drawing/2014/main" id="{4E100B6D-5712-15E6-5732-00968DD7038D}"/>
              </a:ext>
            </a:extLst>
          </p:cNvPr>
          <p:cNvPicPr>
            <a:picLocks noChangeAspect="1"/>
          </p:cNvPicPr>
          <p:nvPr/>
        </p:nvPicPr>
        <p:blipFill>
          <a:blip r:embed="rId3"/>
          <a:stretch>
            <a:fillRect/>
          </a:stretch>
        </p:blipFill>
        <p:spPr>
          <a:xfrm>
            <a:off x="592487" y="4063287"/>
            <a:ext cx="290824" cy="391108"/>
          </a:xfrm>
          <a:prstGeom prst="rect">
            <a:avLst/>
          </a:prstGeom>
        </p:spPr>
      </p:pic>
      <p:sp>
        <p:nvSpPr>
          <p:cNvPr id="5" name="TextBox 4">
            <a:extLst>
              <a:ext uri="{FF2B5EF4-FFF2-40B4-BE49-F238E27FC236}">
                <a16:creationId xmlns:a16="http://schemas.microsoft.com/office/drawing/2014/main" id="{E8F9B487-EBAA-31B5-6D00-E603684E822E}"/>
              </a:ext>
            </a:extLst>
          </p:cNvPr>
          <p:cNvSpPr txBox="1"/>
          <p:nvPr/>
        </p:nvSpPr>
        <p:spPr>
          <a:xfrm>
            <a:off x="838200" y="4044836"/>
            <a:ext cx="7782193" cy="492443"/>
          </a:xfrm>
          <a:prstGeom prst="rect">
            <a:avLst/>
          </a:prstGeom>
          <a:noFill/>
        </p:spPr>
        <p:txBody>
          <a:bodyPr wrap="square">
            <a:spAutoFit/>
          </a:bodyPr>
          <a:lstStyle/>
          <a:p>
            <a:r>
              <a:rPr lang="en-IN" sz="2600" dirty="0">
                <a:solidFill>
                  <a:srgbClr val="000000"/>
                </a:solidFill>
              </a:rPr>
              <a:t>is the sample variance, and</a:t>
            </a:r>
          </a:p>
        </p:txBody>
      </p:sp>
      <p:pic>
        <p:nvPicPr>
          <p:cNvPr id="15" name="Picture 14" descr="Sigma Squared">
            <a:extLst>
              <a:ext uri="{FF2B5EF4-FFF2-40B4-BE49-F238E27FC236}">
                <a16:creationId xmlns:a16="http://schemas.microsoft.com/office/drawing/2014/main" id="{95506182-1C63-24C1-846D-6C23CB715CDB}"/>
              </a:ext>
            </a:extLst>
          </p:cNvPr>
          <p:cNvPicPr>
            <a:picLocks noChangeAspect="1"/>
          </p:cNvPicPr>
          <p:nvPr/>
        </p:nvPicPr>
        <p:blipFill>
          <a:blip r:embed="rId4"/>
          <a:stretch>
            <a:fillRect/>
          </a:stretch>
        </p:blipFill>
        <p:spPr>
          <a:xfrm>
            <a:off x="557212" y="4541964"/>
            <a:ext cx="333375" cy="371475"/>
          </a:xfrm>
          <a:prstGeom prst="rect">
            <a:avLst/>
          </a:prstGeom>
        </p:spPr>
      </p:pic>
      <p:sp>
        <p:nvSpPr>
          <p:cNvPr id="7" name="TextBox 6">
            <a:extLst>
              <a:ext uri="{FF2B5EF4-FFF2-40B4-BE49-F238E27FC236}">
                <a16:creationId xmlns:a16="http://schemas.microsoft.com/office/drawing/2014/main" id="{29C13D0F-DE2B-5014-2FB5-83A0095B7391}"/>
              </a:ext>
            </a:extLst>
          </p:cNvPr>
          <p:cNvSpPr txBox="1"/>
          <p:nvPr/>
        </p:nvSpPr>
        <p:spPr>
          <a:xfrm>
            <a:off x="829574" y="4510879"/>
            <a:ext cx="7476226" cy="492443"/>
          </a:xfrm>
          <a:prstGeom prst="rect">
            <a:avLst/>
          </a:prstGeom>
          <a:noFill/>
        </p:spPr>
        <p:txBody>
          <a:bodyPr wrap="square" rtlCol="0">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is the presumed value of the population variance (or</a:t>
            </a:r>
            <a:endParaRPr lang="en-IN" dirty="0"/>
          </a:p>
        </p:txBody>
      </p:sp>
      <p:sp>
        <p:nvSpPr>
          <p:cNvPr id="9" name="TextBox 8">
            <a:extLst>
              <a:ext uri="{FF2B5EF4-FFF2-40B4-BE49-F238E27FC236}">
                <a16:creationId xmlns:a16="http://schemas.microsoft.com/office/drawing/2014/main" id="{322B2D7E-EB76-8FC7-F88D-5700D3117B6E}"/>
              </a:ext>
            </a:extLst>
          </p:cNvPr>
          <p:cNvSpPr txBox="1"/>
          <p:nvPr/>
        </p:nvSpPr>
        <p:spPr>
          <a:xfrm>
            <a:off x="457200" y="4907274"/>
            <a:ext cx="8220974" cy="892552"/>
          </a:xfrm>
          <a:prstGeom prst="rect">
            <a:avLst/>
          </a:prstGeom>
          <a:noFill/>
        </p:spPr>
        <p:txBody>
          <a:bodyPr wrap="square" rtlCol="0">
            <a:spAutoFit/>
          </a:bodyPr>
          <a:lstStyle/>
          <a:p>
            <a:r>
              <a:rPr kumimoji="0" lang="en-IN" sz="2600" b="0" i="0" u="none" strike="noStrike" kern="1200" cap="none" spc="0" normalizeH="0" baseline="0" noProof="0">
                <a:ln>
                  <a:noFill/>
                </a:ln>
                <a:solidFill>
                  <a:srgbClr val="000000"/>
                </a:solidFill>
                <a:effectLst/>
                <a:uLnTx/>
                <a:uFillTx/>
                <a:latin typeface="Calibri"/>
                <a:ea typeface="+mn-ea"/>
                <a:cs typeface="+mn-cs"/>
              </a:rPr>
              <a:t>square of the presumed value of the population standard deviation) from the null hypothesis.</a:t>
            </a:r>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EEA5B-36B3-F1E5-B484-C47CE46DFF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41426B-38F3-ECD4-CA0F-85EF5FAF0BEA}"/>
              </a:ext>
            </a:extLst>
          </p:cNvPr>
          <p:cNvSpPr>
            <a:spLocks noGrp="1"/>
          </p:cNvSpPr>
          <p:nvPr>
            <p:ph type="title"/>
          </p:nvPr>
        </p:nvSpPr>
        <p:spPr/>
        <p:txBody>
          <a:bodyPr>
            <a:normAutofit/>
          </a:bodyPr>
          <a:lstStyle/>
          <a:p>
            <a:pPr>
              <a:defRPr sz="3200"/>
            </a:pPr>
            <a:r>
              <a:rPr dirty="0"/>
              <a:t>Example 10.5.3: Hypothesis Test for a Population Variance (Two-Tailed)</a:t>
            </a:r>
            <a:r>
              <a:rPr lang="en-US" baseline="-25000" dirty="0"/>
              <a:t>6</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36139538-060B-3DEA-FBE9-F4E56E93AEF5}"/>
                  </a:ext>
                </a:extLst>
              </p:cNvPr>
              <p:cNvSpPr>
                <a:spLocks noGrp="1"/>
              </p:cNvSpPr>
              <p:nvPr>
                <p:ph type="body" sz="quarter" idx="10"/>
              </p:nvPr>
            </p:nvSpPr>
            <p:spPr>
              <a:xfrm>
                <a:off x="457200" y="1029287"/>
                <a:ext cx="8229600" cy="1104313"/>
              </a:xfrm>
            </p:spPr>
            <p:txBody>
              <a:bodyPr>
                <a:noAutofit/>
              </a:bodyPr>
              <a:lstStyle/>
              <a:p>
                <a:pPr>
                  <a:defRPr sz="2800"/>
                </a:pPr>
                <a:r>
                  <a:rPr lang="en-IN" dirty="0"/>
                  <a:t>The closest value to </a:t>
                </a:r>
                <a:r>
                  <a:rPr lang="en-IN" dirty="0">
                    <a:latin typeface="Cambria Math"/>
                  </a:rPr>
                  <a:t>39</a:t>
                </a:r>
                <a:r>
                  <a:rPr lang="en-IN" dirty="0"/>
                  <a:t> is </a:t>
                </a:r>
                <a:r>
                  <a:rPr lang="en-IN" dirty="0">
                    <a:latin typeface="Cambria Math"/>
                  </a:rPr>
                  <a:t>40</a:t>
                </a:r>
                <a:r>
                  <a:rPr lang="en-IN" dirty="0"/>
                  <a:t>, so we will use </a:t>
                </a:r>
                <a:r>
                  <a:rPr lang="en-IN" i="1" dirty="0"/>
                  <a:t>df</a:t>
                </a:r>
                <a14:m>
                  <m:oMath xmlns:m="http://schemas.openxmlformats.org/officeDocument/2006/math">
                    <m:r>
                      <a:rPr lang="en-IN">
                        <a:latin typeface="Cambria Math" panose="02040503050406030204" pitchFamily="18" charset="0"/>
                      </a:rPr>
                      <m:t>=</m:t>
                    </m:r>
                    <m:r>
                      <a:rPr lang="en-IN">
                        <a:latin typeface="Cambria Math" panose="02040503050406030204" pitchFamily="18" charset="0"/>
                      </a:rPr>
                      <m:t>40</m:t>
                    </m:r>
                  </m:oMath>
                </a14:m>
                <a:r>
                  <a:rPr lang="en-IN" dirty="0"/>
                  <a:t>. The left-hand critical value is </a:t>
                </a:r>
              </a:p>
              <a:p>
                <a:pPr>
                  <a:defRPr sz="2800"/>
                </a:pPr>
                <a:endParaRPr lang="en-IN" dirty="0"/>
              </a:p>
              <a:p>
                <a:pPr>
                  <a:defRPr sz="2800"/>
                </a:pPr>
                <a:endParaRPr lang="en-IN" dirty="0"/>
              </a:p>
              <a:p>
                <a:pPr>
                  <a:defRPr sz="2800"/>
                </a:pPr>
                <a:r>
                  <a:rPr lang="ar-AE" dirty="0"/>
                  <a:t> </a:t>
                </a:r>
              </a:p>
            </p:txBody>
          </p:sp>
        </mc:Choice>
        <mc:Fallback xmlns="">
          <p:sp>
            <p:nvSpPr>
              <p:cNvPr id="3" name="Text Placeholder 2">
                <a:extLst>
                  <a:ext uri="{FF2B5EF4-FFF2-40B4-BE49-F238E27FC236}">
                    <a16:creationId xmlns:a16="http://schemas.microsoft.com/office/drawing/2014/main" id="{36139538-060B-3DEA-FBE9-F4E56E93AEF5}"/>
                  </a:ext>
                </a:extLst>
              </p:cNvPr>
              <p:cNvSpPr>
                <a:spLocks noGrp="1" noRot="1" noChangeAspect="1" noMove="1" noResize="1" noEditPoints="1" noAdjustHandles="1" noChangeArrowheads="1" noChangeShapeType="1" noTextEdit="1"/>
              </p:cNvSpPr>
              <p:nvPr>
                <p:ph type="body" sz="quarter" idx="10"/>
              </p:nvPr>
            </p:nvSpPr>
            <p:spPr>
              <a:xfrm>
                <a:off x="457200" y="1029287"/>
                <a:ext cx="8229600" cy="1104313"/>
              </a:xfrm>
              <a:blipFill>
                <a:blip r:embed="rId2"/>
                <a:stretch>
                  <a:fillRect l="-1556" t="-7182" b="-140331"/>
                </a:stretch>
              </a:blipFill>
            </p:spPr>
            <p:txBody>
              <a:bodyPr/>
              <a:lstStyle/>
              <a:p>
                <a:r>
                  <a:rPr lang="en-IN">
                    <a:noFill/>
                  </a:rPr>
                  <a:t> </a:t>
                </a:r>
              </a:p>
            </p:txBody>
          </p:sp>
        </mc:Fallback>
      </mc:AlternateContent>
      <p:pic>
        <p:nvPicPr>
          <p:cNvPr id="7" name="Picture 6" descr="Chi squared sub 0.950 equals 26.509">
            <a:extLst>
              <a:ext uri="{FF2B5EF4-FFF2-40B4-BE49-F238E27FC236}">
                <a16:creationId xmlns:a16="http://schemas.microsoft.com/office/drawing/2014/main" id="{CBB83113-3E3D-410B-9A28-6DA7320457FC}"/>
              </a:ext>
            </a:extLst>
          </p:cNvPr>
          <p:cNvPicPr>
            <a:picLocks noChangeAspect="1"/>
          </p:cNvPicPr>
          <p:nvPr/>
        </p:nvPicPr>
        <p:blipFill>
          <a:blip r:embed="rId3"/>
          <a:stretch>
            <a:fillRect/>
          </a:stretch>
        </p:blipFill>
        <p:spPr>
          <a:xfrm>
            <a:off x="4695825" y="1447800"/>
            <a:ext cx="1876425" cy="457200"/>
          </a:xfrm>
          <a:prstGeom prst="rect">
            <a:avLst/>
          </a:prstGeom>
        </p:spPr>
      </p:pic>
      <p:sp>
        <p:nvSpPr>
          <p:cNvPr id="8" name="TextBox 7">
            <a:extLst>
              <a:ext uri="{FF2B5EF4-FFF2-40B4-BE49-F238E27FC236}">
                <a16:creationId xmlns:a16="http://schemas.microsoft.com/office/drawing/2014/main" id="{7C2A184A-11B4-0AA1-C37D-E81BEFA31604}"/>
              </a:ext>
            </a:extLst>
          </p:cNvPr>
          <p:cNvSpPr txBox="1"/>
          <p:nvPr/>
        </p:nvSpPr>
        <p:spPr>
          <a:xfrm>
            <a:off x="457200" y="1905000"/>
            <a:ext cx="8229600" cy="523220"/>
          </a:xfrm>
          <a:prstGeom prst="rect">
            <a:avLst/>
          </a:prstGeom>
          <a:noFill/>
        </p:spPr>
        <p:txBody>
          <a:bodyPr wrap="square">
            <a:spAutoFit/>
          </a:bodyPr>
          <a:lstStyle/>
          <a:p>
            <a:r>
              <a:rPr lang="en-IN" sz="2800" dirty="0"/>
              <a:t>and the right-hand critical value is</a:t>
            </a:r>
          </a:p>
        </p:txBody>
      </p:sp>
      <p:pic>
        <p:nvPicPr>
          <p:cNvPr id="11" name="Picture 10" descr="Chi squared sub 0.050 equals 55.758.">
            <a:extLst>
              <a:ext uri="{FF2B5EF4-FFF2-40B4-BE49-F238E27FC236}">
                <a16:creationId xmlns:a16="http://schemas.microsoft.com/office/drawing/2014/main" id="{806E1ECA-7188-5C34-6143-969D44337D6A}"/>
              </a:ext>
            </a:extLst>
          </p:cNvPr>
          <p:cNvPicPr>
            <a:picLocks noChangeAspect="1"/>
          </p:cNvPicPr>
          <p:nvPr/>
        </p:nvPicPr>
        <p:blipFill>
          <a:blip r:embed="rId4"/>
          <a:stretch>
            <a:fillRect/>
          </a:stretch>
        </p:blipFill>
        <p:spPr>
          <a:xfrm>
            <a:off x="5486400" y="1905000"/>
            <a:ext cx="1962150" cy="457200"/>
          </a:xfrm>
          <a:prstGeom prst="rect">
            <a:avLst/>
          </a:prstGeom>
        </p:spPr>
      </p:pic>
      <p:sp>
        <p:nvSpPr>
          <p:cNvPr id="6" name="TextBox 5">
            <a:extLst>
              <a:ext uri="{FF2B5EF4-FFF2-40B4-BE49-F238E27FC236}">
                <a16:creationId xmlns:a16="http://schemas.microsoft.com/office/drawing/2014/main" id="{E1616978-B760-9994-519F-9BEDF06BCB71}"/>
              </a:ext>
            </a:extLst>
          </p:cNvPr>
          <p:cNvSpPr txBox="1"/>
          <p:nvPr/>
        </p:nvSpPr>
        <p:spPr>
          <a:xfrm>
            <a:off x="457200" y="2362200"/>
            <a:ext cx="6096000" cy="523220"/>
          </a:xfrm>
          <a:prstGeom prst="rect">
            <a:avLst/>
          </a:prstGeom>
          <a:noFill/>
        </p:spPr>
        <p:txBody>
          <a:bodyPr wrap="square">
            <a:spAutoFit/>
          </a:bodyPr>
          <a:lstStyle/>
          <a:p>
            <a:r>
              <a:rPr lang="en-IN" sz="2800" dirty="0"/>
              <a:t>Thus, the decision rule is to reject </a:t>
            </a:r>
            <a:r>
              <a:rPr lang="en-US" sz="2800" i="1" dirty="0"/>
              <a:t>H</a:t>
            </a:r>
            <a:r>
              <a:rPr lang="en-US" sz="2800" baseline="-25000" dirty="0"/>
              <a:t>0</a:t>
            </a:r>
            <a:r>
              <a:rPr lang="en-IN" sz="2800" dirty="0"/>
              <a:t> if</a:t>
            </a:r>
          </a:p>
        </p:txBody>
      </p:sp>
      <p:pic>
        <p:nvPicPr>
          <p:cNvPr id="18" name="Picture 17" descr="Chi squared less than or equals to 26.509 or Chi squared greater than or equals to 55.758.">
            <a:extLst>
              <a:ext uri="{FF2B5EF4-FFF2-40B4-BE49-F238E27FC236}">
                <a16:creationId xmlns:a16="http://schemas.microsoft.com/office/drawing/2014/main" id="{9606AB1C-FC83-FF18-7F16-074A501A2C43}"/>
              </a:ext>
            </a:extLst>
          </p:cNvPr>
          <p:cNvPicPr>
            <a:picLocks noChangeAspect="1"/>
          </p:cNvPicPr>
          <p:nvPr/>
        </p:nvPicPr>
        <p:blipFill>
          <a:blip r:embed="rId5"/>
          <a:stretch>
            <a:fillRect/>
          </a:stretch>
        </p:blipFill>
        <p:spPr>
          <a:xfrm>
            <a:off x="533400" y="2827683"/>
            <a:ext cx="3562350" cy="457200"/>
          </a:xfrm>
          <a:prstGeom prst="rect">
            <a:avLst/>
          </a:prstGeom>
        </p:spPr>
      </p:pic>
    </p:spTree>
    <p:extLst>
      <p:ext uri="{BB962C8B-B14F-4D97-AF65-F5344CB8AC3E}">
        <p14:creationId xmlns:p14="http://schemas.microsoft.com/office/powerpoint/2010/main" val="31490232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10.5.3: Hypothesis Test for a Population Variance (Two-Tailed)</a:t>
            </a:r>
            <a:r>
              <a:rPr lang="en-US" baseline="-25000" dirty="0"/>
              <a:t>7</a:t>
            </a:r>
            <a:endParaRPr dirty="0"/>
          </a:p>
        </p:txBody>
      </p:sp>
      <p:pic>
        <p:nvPicPr>
          <p:cNvPr id="5" name="Content Placeholder 4" descr="A chi-square distribution graph with the number of degrees of freedom, 40, is shown. The graph is skewed to the right along the horizontal axis labeled chi-square. The graph is divided into three regions by chi squared subscript 0.950 equals 24.96 in the left tail and chi squared subscript 0.050 equals 55.578 in the right tail. The region between these values is shaded and labeled Fail to Reject Null Hypothesis. The regions to the left and right are differently shaded and labeled Reject Null Hypothesis with alpha divided by 2 equals 0.05. The value 26.509 is labeled in the middle region.">
            <a:extLst>
              <a:ext uri="{FF2B5EF4-FFF2-40B4-BE49-F238E27FC236}">
                <a16:creationId xmlns:a16="http://schemas.microsoft.com/office/drawing/2014/main" id="{032D596A-B358-46FB-B35A-1B11D6E93353}"/>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47875" y="1745456"/>
            <a:ext cx="5048250" cy="3524250"/>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10.5.3: Hypothesis Test for a Population Variance (Two-Tailed)</a:t>
            </a:r>
            <a:r>
              <a:rPr lang="en-US" baseline="-25000" dirty="0"/>
              <a:t>8</a:t>
            </a:r>
            <a:endParaRPr dirty="0"/>
          </a:p>
        </p:txBody>
      </p:sp>
      <p:sp>
        <p:nvSpPr>
          <p:cNvPr id="3" name="Text Placeholder 2"/>
          <p:cNvSpPr>
            <a:spLocks noGrp="1"/>
          </p:cNvSpPr>
          <p:nvPr>
            <p:ph type="body" sz="quarter" idx="10"/>
          </p:nvPr>
        </p:nvSpPr>
        <p:spPr>
          <a:xfrm>
            <a:off x="454152" y="1035840"/>
            <a:ext cx="1831848" cy="523220"/>
          </a:xfrm>
        </p:spPr>
        <p:txBody>
          <a:bodyPr>
            <a:normAutofit/>
          </a:bodyPr>
          <a:lstStyle/>
          <a:p>
            <a:pPr>
              <a:defRPr sz="2800"/>
            </a:pPr>
            <a:r>
              <a:rPr lang="en-US" sz="2800" dirty="0"/>
              <a:t>Since</a:t>
            </a:r>
            <a:endParaRPr sz="2800" dirty="0"/>
          </a:p>
        </p:txBody>
      </p:sp>
      <p:pic>
        <p:nvPicPr>
          <p:cNvPr id="10" name="Picture 9" descr="Chi squared equals 24.96,">
            <a:extLst>
              <a:ext uri="{FF2B5EF4-FFF2-40B4-BE49-F238E27FC236}">
                <a16:creationId xmlns:a16="http://schemas.microsoft.com/office/drawing/2014/main" id="{002C7484-9BED-E19D-FF88-12153C26D22C}"/>
              </a:ext>
            </a:extLst>
          </p:cNvPr>
          <p:cNvPicPr>
            <a:picLocks noChangeAspect="1"/>
          </p:cNvPicPr>
          <p:nvPr/>
        </p:nvPicPr>
        <p:blipFill>
          <a:blip r:embed="rId2"/>
          <a:stretch>
            <a:fillRect/>
          </a:stretch>
        </p:blipFill>
        <p:spPr>
          <a:xfrm>
            <a:off x="1343025" y="1081142"/>
            <a:ext cx="1476375" cy="428625"/>
          </a:xfrm>
          <a:prstGeom prst="rect">
            <a:avLst/>
          </a:prstGeom>
        </p:spPr>
      </p:pic>
      <p:sp>
        <p:nvSpPr>
          <p:cNvPr id="4" name="TextBox 3">
            <a:extLst>
              <a:ext uri="{FF2B5EF4-FFF2-40B4-BE49-F238E27FC236}">
                <a16:creationId xmlns:a16="http://schemas.microsoft.com/office/drawing/2014/main" id="{9FC13032-8405-55E4-8F74-BEFACCC29EF5}"/>
              </a:ext>
            </a:extLst>
          </p:cNvPr>
          <p:cNvSpPr txBox="1"/>
          <p:nvPr/>
        </p:nvSpPr>
        <p:spPr>
          <a:xfrm>
            <a:off x="2739400" y="1036320"/>
            <a:ext cx="5848076"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which is in the rejection region, we</a:t>
            </a:r>
            <a:endParaRPr lang="en-IN" dirty="0"/>
          </a:p>
        </p:txBody>
      </p:sp>
      <p:sp>
        <p:nvSpPr>
          <p:cNvPr id="5" name="TextBox 4">
            <a:extLst>
              <a:ext uri="{FF2B5EF4-FFF2-40B4-BE49-F238E27FC236}">
                <a16:creationId xmlns:a16="http://schemas.microsoft.com/office/drawing/2014/main" id="{9E4557A4-FE9E-7304-A1AB-C0A2E5C2D405}"/>
              </a:ext>
            </a:extLst>
          </p:cNvPr>
          <p:cNvSpPr txBox="1"/>
          <p:nvPr/>
        </p:nvSpPr>
        <p:spPr>
          <a:xfrm>
            <a:off x="454152" y="1466958"/>
            <a:ext cx="3965448"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reject the null hypothesis.</a:t>
            </a:r>
            <a:endParaRPr lang="en-IN" dirty="0"/>
          </a:p>
        </p:txBody>
      </p:sp>
      <p:sp>
        <p:nvSpPr>
          <p:cNvPr id="8" name="TextBox 7">
            <a:extLst>
              <a:ext uri="{FF2B5EF4-FFF2-40B4-BE49-F238E27FC236}">
                <a16:creationId xmlns:a16="http://schemas.microsoft.com/office/drawing/2014/main" id="{9BFF976B-851F-840D-5C48-7A1A332F7FD9}"/>
              </a:ext>
            </a:extLst>
          </p:cNvPr>
          <p:cNvSpPr txBox="1"/>
          <p:nvPr/>
        </p:nvSpPr>
        <p:spPr>
          <a:xfrm>
            <a:off x="457200" y="1981200"/>
            <a:ext cx="8229600" cy="1815882"/>
          </a:xfrm>
          <a:prstGeom prst="rect">
            <a:avLst/>
          </a:prstGeom>
          <a:noFill/>
        </p:spPr>
        <p:txBody>
          <a:bodyPr wrap="square">
            <a:spAutoFit/>
          </a:bodyPr>
          <a:lstStyle/>
          <a:p>
            <a:r>
              <a:rPr lang="en-IN" sz="2800" i="1" dirty="0"/>
              <a:t>Interpretation</a:t>
            </a:r>
            <a:r>
              <a:rPr lang="en-IN" sz="2800" dirty="0"/>
              <a:t>: Thus, there is sufficient evidence at the </a:t>
            </a:r>
            <a:r>
              <a:rPr lang="en-IN" sz="2800" dirty="0">
                <a:latin typeface="Cambria Math"/>
              </a:rPr>
              <a:t>0.10</a:t>
            </a:r>
            <a:r>
              <a:rPr lang="en-IN" sz="2800" dirty="0"/>
              <a:t> level of significance to support the farmer's claim that the variance of the heights of the two-year-old trees is not </a:t>
            </a:r>
            <a:r>
              <a:rPr lang="en-IN" sz="2800" dirty="0">
                <a:latin typeface="Cambria Math"/>
              </a:rPr>
              <a:t>16</a:t>
            </a:r>
            <a:r>
              <a:rPr lang="en-IN" sz="28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800" dirty="0"/>
              <a:t>Formula: Degrees of Freedom for a Hypothesis Test for a Population Variance or Population Standard Deviation</a:t>
            </a:r>
          </a:p>
        </p:txBody>
      </p:sp>
      <p:sp>
        <p:nvSpPr>
          <p:cNvPr id="3" name="Text Placeholder 2"/>
          <p:cNvSpPr>
            <a:spLocks noGrp="1"/>
          </p:cNvSpPr>
          <p:nvPr>
            <p:ph type="body" sz="quarter" idx="10"/>
          </p:nvPr>
        </p:nvSpPr>
        <p:spPr>
          <a:xfrm>
            <a:off x="457200" y="1082078"/>
            <a:ext cx="8229600" cy="2804122"/>
          </a:xfrm>
        </p:spPr>
        <p:txBody>
          <a:bodyPr>
            <a:noAutofit/>
          </a:bodyPr>
          <a:lstStyle/>
          <a:p>
            <a:r>
              <a:rPr dirty="0"/>
              <a:t>In a hypothesis test for a population variance or population standard deviation, the number of degrees of freedom for the chi-square distribution of the test statistic is given by</a:t>
            </a:r>
          </a:p>
        </p:txBody>
      </p:sp>
      <p:pic>
        <p:nvPicPr>
          <p:cNvPr id="6" name="Picture 5" descr="df equals n minus 1">
            <a:extLst>
              <a:ext uri="{FF2B5EF4-FFF2-40B4-BE49-F238E27FC236}">
                <a16:creationId xmlns:a16="http://schemas.microsoft.com/office/drawing/2014/main" id="{AFAF27FE-0D13-677D-FB55-F25146C90258}"/>
              </a:ext>
            </a:extLst>
          </p:cNvPr>
          <p:cNvPicPr>
            <a:picLocks noChangeAspect="1"/>
          </p:cNvPicPr>
          <p:nvPr/>
        </p:nvPicPr>
        <p:blipFill>
          <a:blip r:embed="rId2"/>
          <a:stretch>
            <a:fillRect/>
          </a:stretch>
        </p:blipFill>
        <p:spPr>
          <a:xfrm>
            <a:off x="3832658" y="2852616"/>
            <a:ext cx="1478684" cy="438984"/>
          </a:xfrm>
          <a:prstGeom prst="rect">
            <a:avLst/>
          </a:prstGeom>
        </p:spPr>
      </p:pic>
      <p:sp>
        <p:nvSpPr>
          <p:cNvPr id="7" name="TextBox 6">
            <a:extLst>
              <a:ext uri="{FF2B5EF4-FFF2-40B4-BE49-F238E27FC236}">
                <a16:creationId xmlns:a16="http://schemas.microsoft.com/office/drawing/2014/main" id="{14E0CFE8-B3FC-F6DC-25DE-FCC7DE6CE010}"/>
              </a:ext>
            </a:extLst>
          </p:cNvPr>
          <p:cNvSpPr txBox="1"/>
          <p:nvPr/>
        </p:nvSpPr>
        <p:spPr>
          <a:xfrm>
            <a:off x="457200" y="3291600"/>
            <a:ext cx="8229600" cy="523220"/>
          </a:xfrm>
          <a:prstGeom prst="rect">
            <a:avLst/>
          </a:prstGeom>
          <a:noFill/>
        </p:spPr>
        <p:txBody>
          <a:bodyPr wrap="square">
            <a:spAutoFit/>
          </a:bodyPr>
          <a:lstStyle/>
          <a:p>
            <a:pPr>
              <a:defRPr sz="2800"/>
            </a:pPr>
            <a:r>
              <a:rPr lang="en-IN" dirty="0">
                <a:solidFill>
                  <a:srgbClr val="000000"/>
                </a:solidFill>
              </a:rPr>
              <a:t>where </a:t>
            </a:r>
            <a:r>
              <a:rPr lang="en-IN" i="1" dirty="0">
                <a:solidFill>
                  <a:srgbClr val="000000"/>
                </a:solidFill>
              </a:rPr>
              <a:t>n</a:t>
            </a:r>
            <a:r>
              <a:rPr lang="en-IN" dirty="0">
                <a:solidFill>
                  <a:srgbClr val="000000"/>
                </a:solidFill>
              </a:rPr>
              <a:t> is the sample size.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t>Procedure: Rejection Regions for Hypothesis Tests for Population Variances and Standard Deviations</a:t>
            </a:r>
          </a:p>
        </p:txBody>
      </p:sp>
      <p:sp>
        <p:nvSpPr>
          <p:cNvPr id="3" name="Text Placeholder 2"/>
          <p:cNvSpPr>
            <a:spLocks noGrp="1"/>
          </p:cNvSpPr>
          <p:nvPr>
            <p:ph type="body" sz="quarter" idx="10"/>
          </p:nvPr>
        </p:nvSpPr>
        <p:spPr>
          <a:xfrm>
            <a:off x="457200" y="1082078"/>
            <a:ext cx="8229600" cy="2423122"/>
          </a:xfrm>
        </p:spPr>
        <p:txBody>
          <a:bodyPr>
            <a:normAutofit/>
          </a:bodyPr>
          <a:lstStyle/>
          <a:p>
            <a:pPr>
              <a:defRPr sz="2800"/>
            </a:pPr>
            <a:r>
              <a:rPr sz="2800" dirty="0"/>
              <a:t>Reject the null hypothesis,</a:t>
            </a:r>
            <a:r>
              <a:rPr lang="en-US" sz="2800" dirty="0"/>
              <a:t> </a:t>
            </a:r>
            <a:r>
              <a:rPr lang="en-US" sz="2800" i="1" dirty="0"/>
              <a:t>H</a:t>
            </a:r>
            <a:r>
              <a:rPr lang="en-US" sz="2800" baseline="-25000" dirty="0"/>
              <a:t>0</a:t>
            </a:r>
            <a:r>
              <a:rPr lang="en-US" sz="2800" dirty="0"/>
              <a:t> if:</a:t>
            </a:r>
            <a:endParaRPr sz="2800" dirty="0"/>
          </a:p>
          <a:p>
            <a:endParaRPr sz="2800" dirty="0"/>
          </a:p>
        </p:txBody>
      </p:sp>
      <p:pic>
        <p:nvPicPr>
          <p:cNvPr id="6" name="Picture 5" descr="Chi squared is less than or equal to chi squared sub open parentheses 1 minus alpha close parentheses for a left tailed test. Chi squared is greater than or equal to chi squared sub alpha for a right tailed test. Chi squared is less than or equal to chi squared subscript open parentheses 1 minus alpha divided by 2 close parentheses, or chi squared is greater than or equal to chi squared subscript alpha divided by 2, for a two tailed test.">
            <a:extLst>
              <a:ext uri="{FF2B5EF4-FFF2-40B4-BE49-F238E27FC236}">
                <a16:creationId xmlns:a16="http://schemas.microsoft.com/office/drawing/2014/main" id="{13C8B67D-0371-4349-B5BC-E36989DEC7F2}"/>
              </a:ext>
            </a:extLst>
          </p:cNvPr>
          <p:cNvPicPr>
            <a:picLocks noChangeAspect="1"/>
          </p:cNvPicPr>
          <p:nvPr/>
        </p:nvPicPr>
        <p:blipFill>
          <a:blip r:embed="rId2"/>
          <a:stretch>
            <a:fillRect/>
          </a:stretch>
        </p:blipFill>
        <p:spPr>
          <a:xfrm>
            <a:off x="1714500" y="1676400"/>
            <a:ext cx="5715000" cy="16764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Conclusions Using</a:t>
            </a:r>
            <a:r>
              <a:rPr lang="en-US" dirty="0"/>
              <a:t> </a:t>
            </a:r>
            <a:r>
              <a:rPr lang="en-US" i="1" dirty="0"/>
              <a:t>p</a:t>
            </a:r>
            <a:r>
              <a:rPr dirty="0"/>
              <a:t>-Values for </a:t>
            </a:r>
            <a:r>
              <a:rPr lang="en-US" dirty="0"/>
              <a:t>Chi square</a:t>
            </a:r>
            <a:r>
              <a:rPr dirty="0"/>
              <a:t>-distribution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82078"/>
                <a:ext cx="8229600" cy="1584922"/>
              </a:xfrm>
            </p:spPr>
            <p:txBody>
              <a:bodyPr>
                <a:normAutofit/>
              </a:bodyPr>
              <a:lstStyle/>
              <a:p>
                <a:pPr marL="514350" indent="-514350">
                  <a:buFont typeface="+mj-lt"/>
                  <a:buChar char="•"/>
                  <a:defRPr sz="2800"/>
                </a:pPr>
                <a:r>
                  <a:rPr dirty="0"/>
                  <a:t>​</a:t>
                </a:r>
                <a:r>
                  <a:rPr sz="2800" dirty="0"/>
                  <a:t>If</a:t>
                </a:r>
                <a:r>
                  <a:rPr lang="en-US" sz="2800" dirty="0"/>
                  <a:t> p-value</a:t>
                </a:r>
                <a14:m>
                  <m:oMath xmlns:m="http://schemas.openxmlformats.org/officeDocument/2006/math">
                    <m:r>
                      <a:rPr>
                        <a:latin typeface="Cambria Math" panose="02040503050406030204" pitchFamily="18" charset="0"/>
                      </a:rPr>
                      <m:t>≤</m:t>
                    </m:r>
                  </m:oMath>
                </a14:m>
                <a:r>
                  <a:rPr lang="el-GR" sz="2800"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i="1" dirty="0"/>
                  <a:t>reject</a:t>
                </a:r>
                <a:r>
                  <a:rPr sz="2800" dirty="0"/>
                  <a:t> the null hypothesis.</a:t>
                </a:r>
              </a:p>
              <a:p>
                <a:pPr marL="514350" indent="-514350">
                  <a:buFont typeface="+mj-lt"/>
                  <a:buChar char="•"/>
                  <a:defRPr sz="2800"/>
                </a:pPr>
                <a:r>
                  <a:rPr dirty="0"/>
                  <a:t>​</a:t>
                </a:r>
                <a:r>
                  <a:rPr sz="2800" dirty="0"/>
                  <a:t>If </a:t>
                </a:r>
                <a:r>
                  <a:rPr lang="en-US" sz="2800" dirty="0"/>
                  <a:t>p-value</a:t>
                </a:r>
                <a14:m>
                  <m:oMath xmlns:m="http://schemas.openxmlformats.org/officeDocument/2006/math">
                    <m:r>
                      <a:rPr>
                        <a:latin typeface="Cambria Math" panose="02040503050406030204" pitchFamily="18" charset="0"/>
                      </a:rPr>
                      <m:t>&gt;</m:t>
                    </m:r>
                  </m:oMath>
                </a14:m>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i="1" dirty="0"/>
                  <a:t>fail to reject</a:t>
                </a:r>
                <a:r>
                  <a:rPr sz="2800" dirty="0"/>
                  <a:t> the null hypothesis.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82078"/>
                <a:ext cx="8229600" cy="1584922"/>
              </a:xfrm>
              <a:blipFill>
                <a:blip r:embed="rId2"/>
                <a:stretch>
                  <a:fillRect l="-1402" t="-3396"/>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Technology</a:t>
            </a:r>
          </a:p>
        </p:txBody>
      </p:sp>
      <p:sp>
        <p:nvSpPr>
          <p:cNvPr id="3" name="Text Placeholder 2"/>
          <p:cNvSpPr>
            <a:spLocks noGrp="1"/>
          </p:cNvSpPr>
          <p:nvPr>
            <p:ph type="body" sz="quarter" idx="10"/>
          </p:nvPr>
        </p:nvSpPr>
        <p:spPr>
          <a:xfrm>
            <a:off x="457200" y="1082078"/>
            <a:ext cx="8229600" cy="2727922"/>
          </a:xfrm>
        </p:spPr>
        <p:txBody>
          <a:bodyPr>
            <a:normAutofit fontScale="92500" lnSpcReduction="10000"/>
          </a:bodyPr>
          <a:lstStyle/>
          <a:p>
            <a:pPr>
              <a:defRPr sz="2800"/>
            </a:pPr>
            <a:r>
              <a:rPr lang="en-US" sz="2800" dirty="0"/>
              <a:t>The </a:t>
            </a:r>
            <a:r>
              <a:rPr lang="en-US" sz="2800" i="1" dirty="0"/>
              <a:t>p</a:t>
            </a:r>
            <a:r>
              <a:rPr lang="en-US" sz="2800" dirty="0"/>
              <a:t>-value for a right-tailed hypothesis test for a population variance can be found at </a:t>
            </a:r>
            <a:r>
              <a:rPr sz="2800" dirty="0"/>
              <a:t>stat.hawkeslearning.com </a:t>
            </a:r>
            <a:r>
              <a:rPr lang="en-US" sz="2800" dirty="0"/>
              <a:t>by navigating to</a:t>
            </a:r>
            <a:r>
              <a:rPr sz="2800" dirty="0"/>
              <a:t> </a:t>
            </a:r>
            <a:r>
              <a:rPr b="1" dirty="0"/>
              <a:t>Technology Instructions </a:t>
            </a:r>
            <a:r>
              <a:rPr lang="en-US" b="1" dirty="0"/>
              <a:t>→</a:t>
            </a:r>
            <a:r>
              <a:rPr b="1" dirty="0"/>
              <a:t> </a:t>
            </a:r>
            <a:r>
              <a:rPr lang="en-US" b="1" dirty="0"/>
              <a:t>Chi-Square Distribution</a:t>
            </a:r>
            <a:r>
              <a:rPr b="1" dirty="0"/>
              <a:t> </a:t>
            </a:r>
            <a:r>
              <a:rPr lang="en-US" b="1" dirty="0"/>
              <a:t>→</a:t>
            </a:r>
            <a:r>
              <a:rPr b="1" dirty="0"/>
              <a:t> </a:t>
            </a:r>
            <a:r>
              <a:rPr lang="en-US" b="1" dirty="0"/>
              <a:t>Right Tailed Probability (</a:t>
            </a:r>
            <a:r>
              <a:rPr lang="en-US" b="1" dirty="0" err="1"/>
              <a:t>cdf</a:t>
            </a:r>
            <a:r>
              <a:rPr lang="en-US" b="1" dirty="0"/>
              <a:t>)</a:t>
            </a:r>
            <a:r>
              <a:rPr sz="2800" dirty="0"/>
              <a:t>.</a:t>
            </a:r>
            <a:r>
              <a:rPr lang="en-US" sz="2800" dirty="0"/>
              <a:t> Likewise, for a left-tailed test, navigate to </a:t>
            </a:r>
            <a:r>
              <a:rPr lang="en-US" b="1" dirty="0"/>
              <a:t>Technology Instructions → Chi-Square Distribution → Left Tailed Probability (</a:t>
            </a:r>
            <a:r>
              <a:rPr lang="en-US" b="1" dirty="0" err="1"/>
              <a:t>cdf</a:t>
            </a:r>
            <a:r>
              <a:rPr lang="en-US" b="1" dirty="0"/>
              <a:t>)</a:t>
            </a:r>
            <a:r>
              <a:rPr lang="en-US" dirty="0"/>
              <a:t>.</a:t>
            </a:r>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10.5.1: Hypothesis Test for a Population Variance (Left-Tailed)</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20000"/>
              </a:bodyPr>
              <a:lstStyle/>
              <a:p>
                <a:pPr>
                  <a:defRPr sz="2800"/>
                </a:pPr>
                <a:r>
                  <a:rPr sz="2800" dirty="0"/>
                  <a:t>Suppose that your pharmacy currently buys Drug A, a medication for high blood pressure. However, a new company says that it has a "better" drug for blood pressure than Drug A. Both drugs have exactly the same active ingredient in them. The new company claims that its pill is better because the variance in the amounts of the active ingredient in its pills is smaller than in Drug A, which is known to have a variance of </a:t>
                </a:r>
                <a:r>
                  <a:rPr sz="2800" dirty="0">
                    <a:latin typeface="Cambria Math"/>
                  </a:rPr>
                  <a:t>0.0009</a:t>
                </a:r>
                <a:r>
                  <a:rPr sz="2800" dirty="0"/>
                  <a:t>. To test the new company's claim, a simple random sample of </a:t>
                </a:r>
                <a:r>
                  <a:rPr sz="2800" dirty="0">
                    <a:latin typeface="Cambria Math"/>
                  </a:rPr>
                  <a:t>100</a:t>
                </a:r>
                <a:r>
                  <a:rPr sz="2800" dirty="0"/>
                  <a:t> new pills are selected and the amounts of the active ingredient are found to have a mean of </a:t>
                </a:r>
                <a14:m>
                  <m:oMath xmlns:m="http://schemas.openxmlformats.org/officeDocument/2006/math">
                    <m:r>
                      <a:rPr>
                        <a:latin typeface="Cambria Math" panose="02040503050406030204" pitchFamily="18" charset="0"/>
                      </a:rPr>
                      <m:t>2</m:t>
                    </m:r>
                    <m:r>
                      <a:rPr>
                        <a:latin typeface="Cambria Math" panose="02040503050406030204" pitchFamily="18" charset="0"/>
                      </a:rPr>
                      <m:t>.</m:t>
                    </m:r>
                    <m:r>
                      <a:rPr>
                        <a:latin typeface="Cambria Math" panose="02040503050406030204" pitchFamily="18" charset="0"/>
                      </a:rPr>
                      <m:t>470</m:t>
                    </m:r>
                  </m:oMath>
                </a14:m>
                <a:r>
                  <a:rPr lang="en-US" sz="2800" dirty="0"/>
                  <a:t> mg</a:t>
                </a:r>
                <a:r>
                  <a:rPr sz="2800" dirty="0"/>
                  <a:t> and a standard deviation of </a:t>
                </a:r>
                <a14:m>
                  <m:oMath xmlns:m="http://schemas.openxmlformats.org/officeDocument/2006/math">
                    <m:r>
                      <a:rPr>
                        <a:latin typeface="Cambria Math" panose="02040503050406030204" pitchFamily="18" charset="0"/>
                      </a:rPr>
                      <m:t>0</m:t>
                    </m:r>
                    <m:r>
                      <a:rPr>
                        <a:latin typeface="Cambria Math" panose="02040503050406030204" pitchFamily="18" charset="0"/>
                      </a:rPr>
                      <m:t>.</m:t>
                    </m:r>
                    <m:r>
                      <a:rPr>
                        <a:latin typeface="Cambria Math" panose="02040503050406030204" pitchFamily="18" charset="0"/>
                      </a:rPr>
                      <m:t>026</m:t>
                    </m:r>
                  </m:oMath>
                </a14:m>
                <a:r>
                  <a:rPr lang="en-US" sz="2800" dirty="0"/>
                  <a:t> mg</a:t>
                </a:r>
                <a:r>
                  <a:rPr sz="2800" dirty="0"/>
                  <a:t>. Is this sufficient evidence, at the </a:t>
                </a:r>
                <a:r>
                  <a:rPr sz="2800" dirty="0">
                    <a:latin typeface="Cambria Math"/>
                  </a:rPr>
                  <a:t>0.01</a:t>
                </a:r>
                <a:r>
                  <a:rPr sz="2800" dirty="0"/>
                  <a:t> level of significance, to support the new company's claim that its drug has a smaller variance in the amount of the active ingredient? Assume that the amounts of the active ingredient in the pills are normally distributed.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2331" r="-1926"/>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10.5.1: Hypothesis Test for a Population Variance (Left-Tailed)</a:t>
            </a:r>
            <a:r>
              <a:rPr lang="en-US" baseline="-25000" dirty="0"/>
              <a:t>2</a:t>
            </a:r>
            <a:endParaRPr dirty="0"/>
          </a:p>
        </p:txBody>
      </p:sp>
      <p:sp>
        <p:nvSpPr>
          <p:cNvPr id="3" name="Text Placeholder 2"/>
          <p:cNvSpPr>
            <a:spLocks noGrp="1"/>
          </p:cNvSpPr>
          <p:nvPr>
            <p:ph type="body" sz="quarter" idx="10"/>
          </p:nvPr>
        </p:nvSpPr>
        <p:spPr>
          <a:xfrm>
            <a:off x="457200" y="1029287"/>
            <a:ext cx="8229600" cy="2933113"/>
          </a:xfrm>
        </p:spPr>
        <p:txBody>
          <a:bodyPr>
            <a:normAutofit/>
          </a:bodyPr>
          <a:lstStyle/>
          <a:p>
            <a:r>
              <a:rPr sz="2800" b="1" dirty="0"/>
              <a:t>Solution</a:t>
            </a:r>
          </a:p>
          <a:p>
            <a:pPr>
              <a:defRPr b="1"/>
            </a:pPr>
            <a:r>
              <a:rPr sz="2800" dirty="0"/>
              <a:t>Step 1: State the null and alternative hypotheses.</a:t>
            </a:r>
          </a:p>
          <a:p>
            <a:pPr>
              <a:defRPr sz="2800"/>
            </a:pPr>
            <a:r>
              <a:rPr sz="2800" dirty="0"/>
              <a:t>The new drug company wants to show that its drug's variance is smaller than the variance, </a:t>
            </a:r>
            <a:r>
              <a:rPr sz="2800" dirty="0">
                <a:latin typeface="Cambria Math"/>
              </a:rPr>
              <a:t>0.0009</a:t>
            </a:r>
            <a:r>
              <a:rPr sz="2800" dirty="0"/>
              <a:t>, of the other drug. This research hypothesis can be written mathematically as</a:t>
            </a:r>
            <a:r>
              <a:rPr lang="en-IN" sz="2800" dirty="0"/>
              <a:t> </a:t>
            </a:r>
            <a:endParaRPr sz="2800" dirty="0"/>
          </a:p>
        </p:txBody>
      </p:sp>
      <p:pic>
        <p:nvPicPr>
          <p:cNvPr id="6" name="Picture 5" descr="Sigma squared less than 0.0009.">
            <a:extLst>
              <a:ext uri="{FF2B5EF4-FFF2-40B4-BE49-F238E27FC236}">
                <a16:creationId xmlns:a16="http://schemas.microsoft.com/office/drawing/2014/main" id="{8DEA0788-98D2-B0F3-F645-667B707ABFAA}"/>
              </a:ext>
            </a:extLst>
          </p:cNvPr>
          <p:cNvPicPr>
            <a:picLocks noChangeAspect="1"/>
          </p:cNvPicPr>
          <p:nvPr/>
        </p:nvPicPr>
        <p:blipFill>
          <a:blip r:embed="rId2"/>
          <a:stretch>
            <a:fillRect/>
          </a:stretch>
        </p:blipFill>
        <p:spPr>
          <a:xfrm>
            <a:off x="3200400" y="3390900"/>
            <a:ext cx="1619250" cy="371475"/>
          </a:xfrm>
          <a:prstGeom prst="rect">
            <a:avLst/>
          </a:prstGeom>
        </p:spPr>
      </p:pic>
      <p:sp>
        <p:nvSpPr>
          <p:cNvPr id="7" name="TextBox 6">
            <a:extLst>
              <a:ext uri="{FF2B5EF4-FFF2-40B4-BE49-F238E27FC236}">
                <a16:creationId xmlns:a16="http://schemas.microsoft.com/office/drawing/2014/main" id="{EF0B6369-3E36-984A-26CD-F1BABF539162}"/>
              </a:ext>
            </a:extLst>
          </p:cNvPr>
          <p:cNvSpPr txBox="1"/>
          <p:nvPr/>
        </p:nvSpPr>
        <p:spPr>
          <a:xfrm>
            <a:off x="457200" y="3883916"/>
            <a:ext cx="8229600" cy="954107"/>
          </a:xfrm>
          <a:prstGeom prst="rect">
            <a:avLst/>
          </a:prstGeom>
          <a:noFill/>
        </p:spPr>
        <p:txBody>
          <a:bodyPr wrap="square">
            <a:spAutoFit/>
          </a:bodyPr>
          <a:lstStyle/>
          <a:p>
            <a:r>
              <a:rPr lang="en-IN" sz="2800" dirty="0"/>
              <a:t>Thus, the null and alternative hypotheses are stated as follows.</a:t>
            </a:r>
          </a:p>
        </p:txBody>
      </p:sp>
      <p:pic>
        <p:nvPicPr>
          <p:cNvPr id="12" name="Picture 11" descr="Null hypothesis (H 0) is Sigma squared equals 0.0009. Alternative hypothesis (H a) is Sigma squared less than 0.0009.">
            <a:extLst>
              <a:ext uri="{FF2B5EF4-FFF2-40B4-BE49-F238E27FC236}">
                <a16:creationId xmlns:a16="http://schemas.microsoft.com/office/drawing/2014/main" id="{CDAE0552-3004-4936-791A-D6C024BBA4A8}"/>
              </a:ext>
            </a:extLst>
          </p:cNvPr>
          <p:cNvPicPr>
            <a:picLocks noChangeAspect="1"/>
          </p:cNvPicPr>
          <p:nvPr/>
        </p:nvPicPr>
        <p:blipFill>
          <a:blip r:embed="rId3"/>
          <a:stretch>
            <a:fillRect/>
          </a:stretch>
        </p:blipFill>
        <p:spPr>
          <a:xfrm>
            <a:off x="3733800" y="4818973"/>
            <a:ext cx="2028825" cy="98107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4589</TotalTime>
  <Words>2264</Words>
  <Application>Microsoft Office PowerPoint</Application>
  <PresentationFormat>On-screen Show (4:3)</PresentationFormat>
  <Paragraphs>138</Paragraphs>
  <Slides>32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Calibri</vt:lpstr>
      <vt:lpstr>Courier New</vt:lpstr>
      <vt:lpstr>Arial</vt:lpstr>
      <vt:lpstr>Cambria Math</vt:lpstr>
      <vt:lpstr>Office Theme</vt:lpstr>
      <vt:lpstr>Equation</vt:lpstr>
      <vt:lpstr>Section 10.5</vt:lpstr>
      <vt:lpstr>Caution</vt:lpstr>
      <vt:lpstr>Formula: Test Statistic for a Hypothesis Test for a Population Variance or Population Standard Deviation</vt:lpstr>
      <vt:lpstr>Formula: Degrees of Freedom for a Hypothesis Test for a Population Variance or Population Standard Deviation</vt:lpstr>
      <vt:lpstr>Procedure: Rejection Regions for Hypothesis Tests for Population Variances and Standard Deviations</vt:lpstr>
      <vt:lpstr>Procedure: Conclusions Using p-Values for Chi square-distribution</vt:lpstr>
      <vt:lpstr>Technology</vt:lpstr>
      <vt:lpstr>Example 10.5.1: Hypothesis Test for a Population Variance (Left-Tailed)1</vt:lpstr>
      <vt:lpstr>Example 10.5.1: Hypothesis Test for a Population Variance (Left-Tailed)2</vt:lpstr>
      <vt:lpstr>Example 10.5.1: Hypothesis Test for a Population Variance (Left-Tailed)3</vt:lpstr>
      <vt:lpstr>Example 10.5.1: Hypothesis Test for a Population Variance (Left-Tailed)4</vt:lpstr>
      <vt:lpstr>Example 10.5.1: Hypothesis Test for a Population Variance (Left-Tailed)5</vt:lpstr>
      <vt:lpstr>Example 10.5.1: Hypothesis Test for a Population Variance (Left-Tailed)6</vt:lpstr>
      <vt:lpstr>Example 10.5.1: Hypothesis Test for a Population Variance (Left-Tailed)7</vt:lpstr>
      <vt:lpstr>Example 10.5.1: Hypothesis Test for a Population Variance (Left-Tailed)8</vt:lpstr>
      <vt:lpstr>Example 10.5.1: Hypothesis Test for a Population Variance (Left-Tailed)9</vt:lpstr>
      <vt:lpstr>Example 10.5.1: Hypothesis Test for a Population Variance (Left-Tailed)10</vt:lpstr>
      <vt:lpstr>Example 10.5.2: Hypothesis Test for a Population Standard Deviation (Right-Tailed)1</vt:lpstr>
      <vt:lpstr>Example 10.5.2: Hypothesis Test for a Population Standard Deviation (Right-Tailed)2</vt:lpstr>
      <vt:lpstr>Example 10.5.2: Hypothesis Test for a Population Standard Deviation (Right-Tailed)3</vt:lpstr>
      <vt:lpstr>Example 10.5.2: Hypothesis Test for a Population Standard Deviation (Right-Tailed)4</vt:lpstr>
      <vt:lpstr>Example 10.5.2: Hypothesis Test for a Population Standard Deviation (Right-Tailed)5</vt:lpstr>
      <vt:lpstr>Example 10.5.2: Hypothesis Test for a Population Standard Deviation (Right-Tailed)6</vt:lpstr>
      <vt:lpstr>Example 10.5.2: Hypothesis Test for a Population Standard Deviation (Right-Tailed)7</vt:lpstr>
      <vt:lpstr>Example 10.5.3: Hypothesis Test for a Population Variance (Two-Tailed)1</vt:lpstr>
      <vt:lpstr>Example 10.5.3: Hypothesis Test for a Population Variance (Two-Tailed)2</vt:lpstr>
      <vt:lpstr>Example 10.5.3: Hypothesis Test for a Population Variance (Two-Tailed)3</vt:lpstr>
      <vt:lpstr>Example 10.5.3: Hypothesis Test for a Population Variance (Two-Tailed)4</vt:lpstr>
      <vt:lpstr>Example 10.5.3: Hypothesis Test for a Population Variance (Two-Tailed)5</vt:lpstr>
      <vt:lpstr>Example 10.5.3: Hypothesis Test for a Population Variance (Two-Tailed)6</vt:lpstr>
      <vt:lpstr>Example 10.5.3: Hypothesis Test for a Population Variance (Two-Tailed)7</vt:lpstr>
      <vt:lpstr>Example 10.5.3: Hypothesis Test for a Population Variance (Two-Tailed)8</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219</cp:revision>
  <dcterms:created xsi:type="dcterms:W3CDTF">2013-04-26T14:43:13Z</dcterms:created>
  <dcterms:modified xsi:type="dcterms:W3CDTF">2025-08-18T09:22:49Z</dcterms:modified>
</cp:coreProperties>
</file>