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embeddedFontLs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DF682-3352-4662-BEC5-D5E5E15E3BD5}" v="2" dt="2022-04-29T19:23:28.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6" autoAdjust="0"/>
    <p:restoredTop sz="94673" autoAdjust="0"/>
  </p:normalViewPr>
  <p:slideViewPr>
    <p:cSldViewPr>
      <p:cViewPr varScale="1">
        <p:scale>
          <a:sx n="101" d="100"/>
          <a:sy n="101" d="100"/>
        </p:scale>
        <p:origin x="171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Jordan" userId="7649d907-d876-412a-8e53-dd49fe8f555f" providerId="ADAL" clId="{BC9DF682-3352-4662-BEC5-D5E5E15E3BD5}"/>
    <pc:docChg chg="modSld">
      <pc:chgData name="Stephanie Jordan" userId="7649d907-d876-412a-8e53-dd49fe8f555f" providerId="ADAL" clId="{BC9DF682-3352-4662-BEC5-D5E5E15E3BD5}" dt="2022-04-29T19:23:28.585" v="1" actId="20577"/>
      <pc:docMkLst>
        <pc:docMk/>
      </pc:docMkLst>
      <pc:sldChg chg="modSp">
        <pc:chgData name="Stephanie Jordan" userId="7649d907-d876-412a-8e53-dd49fe8f555f" providerId="ADAL" clId="{BC9DF682-3352-4662-BEC5-D5E5E15E3BD5}" dt="2022-04-29T19:23:28.585" v="1" actId="20577"/>
        <pc:sldMkLst>
          <pc:docMk/>
          <pc:sldMk cId="0" sldId="291"/>
        </pc:sldMkLst>
        <pc:spChg chg="mod">
          <ac:chgData name="Stephanie Jordan" userId="7649d907-d876-412a-8e53-dd49fe8f555f" providerId="ADAL" clId="{BC9DF682-3352-4662-BEC5-D5E5E15E3BD5}" dt="2022-04-29T19:23:28.585" v="1" actId="20577"/>
          <ac:spMkLst>
            <pc:docMk/>
            <pc:sldMk cId="0" sldId="29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N" dirty="0"/>
          </a:p>
        </p:txBody>
      </p:sp>
      <p:sp>
        <p:nvSpPr>
          <p:cNvPr id="4" name="Slide Number Placeholder 3"/>
          <p:cNvSpPr>
            <a:spLocks noGrp="1"/>
          </p:cNvSpPr>
          <p:nvPr>
            <p:ph type="sldNum" sz="quarter" idx="5"/>
          </p:nvPr>
        </p:nvSpPr>
        <p:spPr/>
        <p:txBody>
          <a:bodyPr/>
          <a:lstStyle/>
          <a:p>
            <a:fld id="{7E6DA207-A26B-4388-9112-E8BB699F6246}" type="slidenum">
              <a:rPr lang="en-US" smtClean="0"/>
              <a:pPr/>
              <a:t>1</a:t>
            </a:fld>
            <a:endParaRPr lang="en-US"/>
          </a:p>
        </p:txBody>
      </p:sp>
    </p:spTree>
    <p:extLst>
      <p:ext uri="{BB962C8B-B14F-4D97-AF65-F5344CB8AC3E}">
        <p14:creationId xmlns:p14="http://schemas.microsoft.com/office/powerpoint/2010/main" val="3621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0.png"/><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emf"/><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10.4</a:t>
            </a:r>
          </a:p>
        </p:txBody>
      </p:sp>
      <p:sp>
        <p:nvSpPr>
          <p:cNvPr id="2" name="Text Placeholder 1"/>
          <p:cNvSpPr>
            <a:spLocks noGrp="1"/>
          </p:cNvSpPr>
          <p:nvPr>
            <p:ph type="body" sz="quarter" idx="10"/>
          </p:nvPr>
        </p:nvSpPr>
        <p:spPr/>
        <p:txBody>
          <a:bodyPr/>
          <a:lstStyle/>
          <a:p>
            <a:pPr algn="ctr"/>
            <a:r>
              <a:rPr dirty="0"/>
              <a:t>Hypothesis Testing for Population Proportions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Rejection Region for Hypothesis Tests for Population Proportions</a:t>
            </a:r>
          </a:p>
        </p:txBody>
      </p:sp>
      <p:sp>
        <p:nvSpPr>
          <p:cNvPr id="3" name="Text Placeholder 2"/>
          <p:cNvSpPr>
            <a:spLocks noGrp="1"/>
          </p:cNvSpPr>
          <p:nvPr>
            <p:ph type="body" sz="quarter" idx="10"/>
          </p:nvPr>
        </p:nvSpPr>
        <p:spPr>
          <a:xfrm>
            <a:off x="457200" y="1082078"/>
            <a:ext cx="8229600" cy="2194522"/>
          </a:xfrm>
        </p:spPr>
        <p:txBody>
          <a:bodyPr>
            <a:normAutofit/>
          </a:bodyPr>
          <a:lstStyle/>
          <a:p>
            <a:pPr>
              <a:defRPr sz="2800"/>
            </a:pPr>
            <a:r>
              <a:rPr sz="2800" dirty="0"/>
              <a:t>Reject the null hypothesis,</a:t>
            </a:r>
            <a:r>
              <a:rPr lang="en-US" sz="2800" dirty="0"/>
              <a:t> </a:t>
            </a:r>
            <a:r>
              <a:rPr lang="en-US" sz="2800" i="1" dirty="0"/>
              <a:t>H</a:t>
            </a:r>
            <a:r>
              <a:rPr lang="en-US" sz="2800" baseline="-25000" dirty="0"/>
              <a:t>0</a:t>
            </a:r>
            <a:r>
              <a:rPr sz="2800" dirty="0"/>
              <a:t>, if:</a:t>
            </a:r>
          </a:p>
          <a:p>
            <a:endParaRPr sz="2800" dirty="0"/>
          </a:p>
        </p:txBody>
      </p:sp>
      <p:pic>
        <p:nvPicPr>
          <p:cNvPr id="7" name="Picture 6" descr="z is less than or equal to negative z subscript alpha for a left-tailed test. z is greater than or equal to z subscript alpha for a right-tailed test. The absolute value of z is greater than or equal to z subscript alpha divided by 2 for a two-tailed test.">
            <a:extLst>
              <a:ext uri="{FF2B5EF4-FFF2-40B4-BE49-F238E27FC236}">
                <a16:creationId xmlns:a16="http://schemas.microsoft.com/office/drawing/2014/main" id="{9FC6F978-FE41-A77A-0932-3FE0A9501692}"/>
              </a:ext>
            </a:extLst>
          </p:cNvPr>
          <p:cNvPicPr>
            <a:picLocks noChangeAspect="1"/>
          </p:cNvPicPr>
          <p:nvPr/>
        </p:nvPicPr>
        <p:blipFill>
          <a:blip r:embed="rId2"/>
          <a:stretch>
            <a:fillRect/>
          </a:stretch>
        </p:blipFill>
        <p:spPr>
          <a:xfrm>
            <a:off x="2286000" y="1676400"/>
            <a:ext cx="3762375" cy="14573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Conclusions Using</a:t>
            </a:r>
            <a:r>
              <a:rPr sz="2800" dirty="0"/>
              <a:t> </a:t>
            </a:r>
            <a:r>
              <a:rPr lang="en-US" i="1" dirty="0"/>
              <a:t>p</a:t>
            </a:r>
            <a:r>
              <a:rPr dirty="0"/>
              <a:t>-Values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08722"/>
              </a:xfrm>
            </p:spPr>
            <p:txBody>
              <a:bodyPr>
                <a:normAutofit/>
              </a:bodyPr>
              <a:lstStyle/>
              <a:p>
                <a:pPr marL="514350" indent="-514350">
                  <a:buFont typeface="+mj-lt"/>
                  <a:buChar char="•"/>
                  <a:defRPr sz="2800"/>
                </a:pPr>
                <a:r>
                  <a:rPr dirty="0"/>
                  <a:t>​</a:t>
                </a:r>
                <a:r>
                  <a:rPr sz="2800" dirty="0"/>
                  <a:t>If </a:t>
                </a:r>
                <a:r>
                  <a:rPr lang="en-US" sz="2800" i="1" dirty="0"/>
                  <a:t>p</a:t>
                </a:r>
                <a:r>
                  <a:rPr lang="en-US" sz="2800" dirty="0"/>
                  <a:t>-value</a:t>
                </a:r>
                <a14:m>
                  <m:oMath xmlns:m="http://schemas.openxmlformats.org/officeDocument/2006/math">
                    <m:r>
                      <a:rPr>
                        <a:latin typeface="Cambria Math" panose="02040503050406030204" pitchFamily="18" charset="0"/>
                      </a:rPr>
                      <m:t>≤</m:t>
                    </m:r>
                  </m:oMath>
                </a14:m>
                <a:r>
                  <a:rPr lang="el-GR" sz="2800" i="1" dirty="0">
                    <a:latin typeface="Calibri" panose="020F0502020204030204" pitchFamily="34" charset="0"/>
                    <a:ea typeface="Calibri" panose="020F0502020204030204" pitchFamily="34" charset="0"/>
                    <a:cs typeface="Calibri" panose="020F0502020204030204" pitchFamily="34" charset="0"/>
                  </a:rPr>
                  <a:t>α</a:t>
                </a:r>
                <a:r>
                  <a:rPr sz="2800" dirty="0"/>
                  <a:t>, then </a:t>
                </a:r>
                <a:r>
                  <a:rPr sz="2800" i="1" dirty="0"/>
                  <a:t>reject</a:t>
                </a:r>
                <a:r>
                  <a:rPr sz="2800" dirty="0"/>
                  <a:t> the null hypothesis.</a:t>
                </a:r>
              </a:p>
              <a:p>
                <a:pPr marL="514350" indent="-514350">
                  <a:buFont typeface="+mj-lt"/>
                  <a:buChar char="•"/>
                  <a:defRPr sz="2800"/>
                </a:pPr>
                <a:r>
                  <a:rPr dirty="0"/>
                  <a:t>​</a:t>
                </a:r>
                <a:r>
                  <a:rPr sz="2800" dirty="0"/>
                  <a:t>If </a:t>
                </a:r>
                <a:r>
                  <a:rPr lang="en-US" sz="2800" i="1" dirty="0"/>
                  <a:t>p</a:t>
                </a:r>
                <a:r>
                  <a:rPr lang="en-US" sz="2800" dirty="0"/>
                  <a:t>-value</a:t>
                </a:r>
                <a14:m>
                  <m:oMath xmlns:m="http://schemas.openxmlformats.org/officeDocument/2006/math">
                    <m:r>
                      <a:rPr>
                        <a:latin typeface="Cambria Math" panose="02040503050406030204" pitchFamily="18" charset="0"/>
                      </a:rPr>
                      <m:t>&gt;</m:t>
                    </m:r>
                  </m:oMath>
                </a14:m>
                <a:r>
                  <a:rPr lang="el-GR" i="1" dirty="0">
                    <a:latin typeface="Calibri" panose="020F0502020204030204" pitchFamily="34" charset="0"/>
                    <a:ea typeface="Calibri" panose="020F0502020204030204" pitchFamily="34" charset="0"/>
                    <a:cs typeface="Calibri" panose="020F0502020204030204" pitchFamily="34" charset="0"/>
                  </a:rPr>
                  <a:t>α</a:t>
                </a:r>
                <a:r>
                  <a:rPr sz="2800" dirty="0"/>
                  <a:t>, then </a:t>
                </a:r>
                <a:r>
                  <a:rPr sz="2800" i="1" dirty="0"/>
                  <a:t>fail to reject</a:t>
                </a:r>
                <a:r>
                  <a:rPr sz="2800" dirty="0"/>
                  <a: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2"/>
                <a:stretch>
                  <a:fillRect l="-1402" t="-3571"/>
                </a:stretch>
              </a:blipFill>
            </p:spPr>
            <p:txBody>
              <a:bodyPr/>
              <a:lstStyle/>
              <a:p>
                <a:r>
                  <a:rPr lang="en-IN">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10.4.2: Hypothesis Test for a Population Proportion (Left-Tailed)</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local school board has been advertising that </a:t>
                </a:r>
                <a14:m>
                  <m:oMath xmlns:m="http://schemas.openxmlformats.org/officeDocument/2006/math">
                    <m:r>
                      <a:rPr>
                        <a:latin typeface="Cambria Math" panose="02040503050406030204" pitchFamily="18" charset="0"/>
                      </a:rPr>
                      <m:t>65</m:t>
                    </m:r>
                    <m:r>
                      <a:rPr>
                        <a:latin typeface="Cambria Math" panose="02040503050406030204" pitchFamily="18" charset="0"/>
                      </a:rPr>
                      <m:t>%</m:t>
                    </m:r>
                  </m:oMath>
                </a14:m>
                <a:r>
                  <a:rPr sz="2800" dirty="0"/>
                  <a:t> of voters favor a tax increase to pay for a new school. A local politician believes that less than </a:t>
                </a:r>
                <a14:m>
                  <m:oMath xmlns:m="http://schemas.openxmlformats.org/officeDocument/2006/math">
                    <m:r>
                      <a:rPr>
                        <a:latin typeface="Cambria Math" panose="02040503050406030204" pitchFamily="18" charset="0"/>
                      </a:rPr>
                      <m:t>65</m:t>
                    </m:r>
                    <m:r>
                      <a:rPr>
                        <a:latin typeface="Cambria Math" panose="02040503050406030204" pitchFamily="18" charset="0"/>
                      </a:rPr>
                      <m:t>%</m:t>
                    </m:r>
                  </m:oMath>
                </a14:m>
                <a:r>
                  <a:rPr sz="2800" dirty="0"/>
                  <a:t> of his constituents favor this tax increase. To test his belief, his staff asked a simple random sample of </a:t>
                </a:r>
                <a:r>
                  <a:rPr sz="2800" dirty="0">
                    <a:latin typeface="Cambria Math"/>
                  </a:rPr>
                  <a:t>50</a:t>
                </a:r>
                <a:r>
                  <a:rPr sz="2800" dirty="0"/>
                  <a:t> of his constituents whether they favor the tax increase and </a:t>
                </a:r>
                <a:r>
                  <a:rPr sz="2800" dirty="0">
                    <a:latin typeface="Cambria Math"/>
                  </a:rPr>
                  <a:t>27</a:t>
                </a:r>
                <a:r>
                  <a:rPr sz="2800" dirty="0"/>
                  <a:t> said that they would vote in favor of the tax increase. If the politician wishes to be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dirty="0"/>
                  <a:t> confident in his conclusion, does this information support his belief?</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a:xfrm>
            <a:off x="457200" y="1029287"/>
            <a:ext cx="8229600" cy="1942513"/>
          </a:xfrm>
        </p:spPr>
        <p:txBody>
          <a:bodyPr>
            <a:normAutofit/>
          </a:bodyPr>
          <a:lstStyle/>
          <a:p>
            <a:pPr>
              <a:defRPr sz="2800"/>
            </a:pPr>
            <a:r>
              <a:rPr lang="en-US" dirty="0"/>
              <a:t>I</a:t>
            </a:r>
            <a:r>
              <a:rPr sz="2800" dirty="0"/>
              <a:t>n standard practice, the symbol,</a:t>
            </a:r>
            <a:r>
              <a:rPr lang="en-US" sz="2800" dirty="0"/>
              <a:t> </a:t>
            </a:r>
            <a:r>
              <a:rPr lang="en-US" sz="2800" i="1" dirty="0"/>
              <a:t>p</a:t>
            </a:r>
            <a:r>
              <a:rPr sz="2800" dirty="0"/>
              <a:t>, can represent either population proportion or </a:t>
            </a:r>
            <a:r>
              <a:rPr lang="en-US" sz="2800" i="1" dirty="0"/>
              <a:t>p</a:t>
            </a:r>
            <a:r>
              <a:rPr sz="2800" dirty="0"/>
              <a:t>-value. You must pay attention to the context in which the symbol is used to determine its meaning.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600" b="1" dirty="0"/>
                  <a:t>Solution</a:t>
                </a:r>
              </a:p>
              <a:p>
                <a:pPr>
                  <a:defRPr b="1"/>
                </a:pPr>
                <a:r>
                  <a:rPr sz="2600" dirty="0"/>
                  <a:t>Step 1: State the null and alternative hypotheses.</a:t>
                </a:r>
              </a:p>
              <a:p>
                <a:pPr>
                  <a:defRPr sz="2800"/>
                </a:pPr>
                <a:r>
                  <a:rPr sz="2600" dirty="0"/>
                  <a:t>The politician's belief is that less than </a:t>
                </a:r>
                <a14:m>
                  <m:oMath xmlns:m="http://schemas.openxmlformats.org/officeDocument/2006/math">
                    <m:r>
                      <a:rPr sz="2600">
                        <a:latin typeface="Cambria Math" panose="02040503050406030204" pitchFamily="18" charset="0"/>
                      </a:rPr>
                      <m:t>65%</m:t>
                    </m:r>
                  </m:oMath>
                </a14:m>
                <a:r>
                  <a:rPr sz="2600" dirty="0"/>
                  <a:t> of the constituents favor a tax increase. Written mathematically, this claim is </a:t>
                </a:r>
                <a:r>
                  <a:rPr lang="en-US" sz="2600" i="1" dirty="0"/>
                  <a:t>p</a:t>
                </a:r>
                <a14:m>
                  <m:oMath xmlns:m="http://schemas.openxmlformats.org/officeDocument/2006/math">
                    <m:r>
                      <a:rPr sz="2600">
                        <a:latin typeface="Cambria Math" panose="02040503050406030204" pitchFamily="18" charset="0"/>
                      </a:rPr>
                      <m:t>&lt;0.65</m:t>
                    </m:r>
                  </m:oMath>
                </a14:m>
                <a:r>
                  <a:rPr sz="2600" dirty="0"/>
                  <a:t>. Thus, the null and alternative hypotheses are stated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IN">
                    <a:noFill/>
                  </a:rPr>
                  <a:t> </a:t>
                </a:r>
              </a:p>
            </p:txBody>
          </p:sp>
        </mc:Fallback>
      </mc:AlternateContent>
      <p:pic>
        <p:nvPicPr>
          <p:cNvPr id="6" name="Picture 5" descr="Null hypothesis (H 0) is  p equals 0.65. Alternative hypothesis (H a) is p less than 0.65">
            <a:extLst>
              <a:ext uri="{FF2B5EF4-FFF2-40B4-BE49-F238E27FC236}">
                <a16:creationId xmlns:a16="http://schemas.microsoft.com/office/drawing/2014/main" id="{75244EDE-4198-E23F-AF12-48B6DFCCEC15}"/>
              </a:ext>
            </a:extLst>
          </p:cNvPr>
          <p:cNvPicPr>
            <a:picLocks noChangeAspect="1"/>
          </p:cNvPicPr>
          <p:nvPr/>
        </p:nvPicPr>
        <p:blipFill>
          <a:blip r:embed="rId3"/>
          <a:stretch>
            <a:fillRect/>
          </a:stretch>
        </p:blipFill>
        <p:spPr>
          <a:xfrm>
            <a:off x="3581400" y="3810000"/>
            <a:ext cx="1819175" cy="1066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2704513"/>
              </a:xfrm>
            </p:spPr>
            <p:txBody>
              <a:bodyPr>
                <a:noAutofit/>
              </a:bodyPr>
              <a:lstStyle/>
              <a:p>
                <a:pPr>
                  <a:defRPr b="1"/>
                </a:pPr>
                <a:r>
                  <a:rPr sz="2100" dirty="0"/>
                  <a:t>Step 2: Determine which distribution to use for the test statistic, and state the level of significance.</a:t>
                </a:r>
              </a:p>
              <a:p>
                <a:pPr>
                  <a:defRPr sz="2800"/>
                </a:pPr>
                <a:r>
                  <a:rPr sz="2100" dirty="0"/>
                  <a:t>We are testing a population proportion, so we must check the necessary conditions to use the normal distribution and the</a:t>
                </a:r>
                <a:r>
                  <a:rPr lang="en-US" sz="2100" dirty="0"/>
                  <a:t> </a:t>
                </a:r>
                <a:r>
                  <a:rPr lang="en-US" sz="2100" i="1" dirty="0"/>
                  <a:t>z</a:t>
                </a:r>
                <a:r>
                  <a:rPr sz="2100" dirty="0"/>
                  <a:t>-test statistic. A simple random sample of </a:t>
                </a:r>
                <a:r>
                  <a:rPr sz="2100" dirty="0">
                    <a:latin typeface="Cambria Math"/>
                  </a:rPr>
                  <a:t>50</a:t>
                </a:r>
                <a:r>
                  <a:rPr sz="2100" dirty="0"/>
                  <a:t> constituents were surveyed, giving us </a:t>
                </a:r>
                <a:r>
                  <a:rPr lang="en-US" sz="2100" i="1" dirty="0"/>
                  <a:t>n </a:t>
                </a:r>
                <a14:m>
                  <m:oMath xmlns:m="http://schemas.openxmlformats.org/officeDocument/2006/math">
                    <m:r>
                      <a:rPr sz="2100">
                        <a:latin typeface="Cambria Math" panose="02040503050406030204" pitchFamily="18" charset="0"/>
                      </a:rPr>
                      <m:t>=50</m:t>
                    </m:r>
                  </m:oMath>
                </a14:m>
                <a:r>
                  <a:rPr sz="2100" dirty="0"/>
                  <a:t>, and we know from Step 1 that </a:t>
                </a:r>
                <a:r>
                  <a:rPr lang="en-US" sz="2100" i="1" dirty="0"/>
                  <a:t>p</a:t>
                </a:r>
                <a14:m>
                  <m:oMath xmlns:m="http://schemas.openxmlformats.org/officeDocument/2006/math">
                    <m:r>
                      <a:rPr sz="2100">
                        <a:latin typeface="Cambria Math" panose="02040503050406030204" pitchFamily="18" charset="0"/>
                      </a:rPr>
                      <m:t>=0.65</m:t>
                    </m:r>
                  </m:oMath>
                </a14:m>
                <a:r>
                  <a:rPr sz="2100" dirty="0"/>
                  <a:t>. Therefore, we check the conditions for the sample size as follows.</a:t>
                </a:r>
              </a:p>
              <a:p>
                <a:pPr>
                  <a:defRPr sz="2800"/>
                </a:pPr>
                <a:endParaRPr lang="en-IN" sz="2100" dirty="0"/>
              </a:p>
              <a:p>
                <a:pPr>
                  <a:defRPr sz="2800"/>
                </a:pPr>
                <a:endParaRPr lang="en-IN" sz="21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2704513"/>
              </a:xfrm>
              <a:blipFill>
                <a:blip r:embed="rId2"/>
                <a:stretch>
                  <a:fillRect l="-889" t="-1351" r="-148"/>
                </a:stretch>
              </a:blipFill>
            </p:spPr>
            <p:txBody>
              <a:bodyPr/>
              <a:lstStyle/>
              <a:p>
                <a:r>
                  <a:rPr lang="en-IN">
                    <a:noFill/>
                  </a:rPr>
                  <a:t> </a:t>
                </a:r>
              </a:p>
            </p:txBody>
          </p:sp>
        </mc:Fallback>
      </mc:AlternateContent>
      <p:pic>
        <p:nvPicPr>
          <p:cNvPr id="8" name="Picture 7" descr="The equations read: np equals 50 times open parentheses 0.65 close parentheses, which equals 32.5, and is greater than or equal to 10. n times open parentheses 1 minus p close parentheses equals 50 times open parentheses 1 minus 0.65 close parentheses, which equals 17.5, and is greater than or equal to 10.">
            <a:extLst>
              <a:ext uri="{FF2B5EF4-FFF2-40B4-BE49-F238E27FC236}">
                <a16:creationId xmlns:a16="http://schemas.microsoft.com/office/drawing/2014/main" id="{1382DF84-5F45-48F6-84DD-2093E77B7876}"/>
              </a:ext>
            </a:extLst>
          </p:cNvPr>
          <p:cNvPicPr>
            <a:picLocks noChangeAspect="1"/>
          </p:cNvPicPr>
          <p:nvPr/>
        </p:nvPicPr>
        <p:blipFill>
          <a:blip r:embed="rId3"/>
          <a:stretch>
            <a:fillRect/>
          </a:stretch>
        </p:blipFill>
        <p:spPr>
          <a:xfrm>
            <a:off x="2344278" y="3459027"/>
            <a:ext cx="3962400" cy="91506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E9C6FB3-9058-B249-B523-D6F8BFA187F5}"/>
                  </a:ext>
                </a:extLst>
              </p:cNvPr>
              <p:cNvSpPr txBox="1"/>
              <p:nvPr/>
            </p:nvSpPr>
            <p:spPr>
              <a:xfrm>
                <a:off x="457200" y="4495800"/>
                <a:ext cx="8229600" cy="1384995"/>
              </a:xfrm>
              <a:prstGeom prst="rect">
                <a:avLst/>
              </a:prstGeom>
              <a:noFill/>
            </p:spPr>
            <p:txBody>
              <a:bodyPr wrap="square">
                <a:spAutoFit/>
              </a:bodyPr>
              <a:lstStyle/>
              <a:p>
                <a:pPr>
                  <a:defRPr sz="2800"/>
                </a:pPr>
                <a:r>
                  <a:rPr lang="en-IN" sz="2100" dirty="0"/>
                  <a:t>Since all of the conditions are satisfied, we can use the </a:t>
                </a:r>
                <a:r>
                  <a:rPr lang="en-IN" sz="2100" i="1" dirty="0"/>
                  <a:t>z</a:t>
                </a:r>
                <a:r>
                  <a:rPr lang="en-IN" sz="2100" dirty="0"/>
                  <a:t>-test statistic for the sample proportion.</a:t>
                </a:r>
              </a:p>
              <a:p>
                <a:pPr>
                  <a:defRPr sz="2800"/>
                </a:pPr>
                <a:r>
                  <a:rPr lang="en-IN" sz="2100" dirty="0"/>
                  <a:t>For this hypothesis test, the level of confidence is </a:t>
                </a:r>
                <a14:m>
                  <m:oMath xmlns:m="http://schemas.openxmlformats.org/officeDocument/2006/math">
                    <m:r>
                      <a:rPr lang="en-IN" sz="2100">
                        <a:latin typeface="Cambria Math" panose="02040503050406030204" pitchFamily="18" charset="0"/>
                      </a:rPr>
                      <m:t>95%</m:t>
                    </m:r>
                  </m:oMath>
                </a14:m>
                <a:r>
                  <a:rPr lang="en-IN" sz="2100" dirty="0"/>
                  <a:t>, so </a:t>
                </a:r>
                <a:br>
                  <a:rPr lang="en-IN" sz="2100" dirty="0"/>
                </a:br>
                <a:r>
                  <a:rPr lang="en-IN" sz="2100" i="1" dirty="0"/>
                  <a:t>c </a:t>
                </a:r>
                <a14:m>
                  <m:oMath xmlns:m="http://schemas.openxmlformats.org/officeDocument/2006/math">
                    <m:r>
                      <a:rPr lang="en-IN" sz="2100">
                        <a:latin typeface="Cambria Math" panose="02040503050406030204" pitchFamily="18" charset="0"/>
                      </a:rPr>
                      <m:t>=0.95</m:t>
                    </m:r>
                  </m:oMath>
                </a14:m>
                <a:r>
                  <a:rPr lang="en-IN" sz="2100" dirty="0"/>
                  <a:t> and the level of significance is</a:t>
                </a:r>
              </a:p>
            </p:txBody>
          </p:sp>
        </mc:Choice>
        <mc:Fallback xmlns="">
          <p:sp>
            <p:nvSpPr>
              <p:cNvPr id="7" name="TextBox 6">
                <a:extLst>
                  <a:ext uri="{FF2B5EF4-FFF2-40B4-BE49-F238E27FC236}">
                    <a16:creationId xmlns:a16="http://schemas.microsoft.com/office/drawing/2014/main" id="{2E9C6FB3-9058-B249-B523-D6F8BFA187F5}"/>
                  </a:ext>
                </a:extLst>
              </p:cNvPr>
              <p:cNvSpPr txBox="1">
                <a:spLocks noRot="1" noChangeAspect="1" noMove="1" noResize="1" noEditPoints="1" noAdjustHandles="1" noChangeArrowheads="1" noChangeShapeType="1" noTextEdit="1"/>
              </p:cNvSpPr>
              <p:nvPr/>
            </p:nvSpPr>
            <p:spPr>
              <a:xfrm>
                <a:off x="457200" y="4495800"/>
                <a:ext cx="8229600" cy="1384995"/>
              </a:xfrm>
              <a:prstGeom prst="rect">
                <a:avLst/>
              </a:prstGeom>
              <a:blipFill>
                <a:blip r:embed="rId4"/>
                <a:stretch>
                  <a:fillRect l="-889" t="-3084" b="-7930"/>
                </a:stretch>
              </a:blipFill>
            </p:spPr>
            <p:txBody>
              <a:bodyPr/>
              <a:lstStyle/>
              <a:p>
                <a:r>
                  <a:rPr lang="en-IN">
                    <a:noFill/>
                  </a:rPr>
                  <a:t> </a:t>
                </a:r>
              </a:p>
            </p:txBody>
          </p:sp>
        </mc:Fallback>
      </mc:AlternateContent>
      <p:pic>
        <p:nvPicPr>
          <p:cNvPr id="12" name="Picture 11" descr="alpha equals 1 minus c equals 1 minus 0.95, which equals 0.05, followed by a period.">
            <a:extLst>
              <a:ext uri="{FF2B5EF4-FFF2-40B4-BE49-F238E27FC236}">
                <a16:creationId xmlns:a16="http://schemas.microsoft.com/office/drawing/2014/main" id="{055BD84A-C50E-8716-B42B-69A885BEDBA2}"/>
              </a:ext>
            </a:extLst>
          </p:cNvPr>
          <p:cNvPicPr>
            <a:picLocks noChangeAspect="1"/>
          </p:cNvPicPr>
          <p:nvPr/>
        </p:nvPicPr>
        <p:blipFill>
          <a:blip r:embed="rId5"/>
          <a:stretch>
            <a:fillRect/>
          </a:stretch>
        </p:blipFill>
        <p:spPr>
          <a:xfrm>
            <a:off x="4876800" y="5540316"/>
            <a:ext cx="2771775" cy="257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IN" dirty="0"/>
              <a:t>)</a:t>
            </a:r>
            <a:r>
              <a:rPr lang="en-US" baseline="-25000" dirty="0"/>
              <a:t>4</a:t>
            </a:r>
            <a:endParaRPr dirty="0"/>
          </a:p>
        </p:txBody>
      </p:sp>
      <p:sp>
        <p:nvSpPr>
          <p:cNvPr id="3" name="Text Placeholder 2"/>
          <p:cNvSpPr>
            <a:spLocks noGrp="1"/>
          </p:cNvSpPr>
          <p:nvPr>
            <p:ph type="body" sz="quarter" idx="10"/>
          </p:nvPr>
        </p:nvSpPr>
        <p:spPr>
          <a:xfrm>
            <a:off x="457200" y="1029288"/>
            <a:ext cx="8229600" cy="2157992"/>
          </a:xfrm>
        </p:spPr>
        <p:txBody>
          <a:bodyPr>
            <a:normAutofit/>
          </a:bodyPr>
          <a:lstStyle/>
          <a:p>
            <a:pPr>
              <a:defRPr b="1"/>
            </a:pPr>
            <a:r>
              <a:rPr sz="2100" dirty="0"/>
              <a:t>Step 3: Gather data and calculate the necessary sample statistics.</a:t>
            </a:r>
          </a:p>
          <a:p>
            <a:pPr>
              <a:defRPr b="1"/>
            </a:pPr>
            <a:r>
              <a:rPr sz="2100" dirty="0"/>
              <a:t>Tables:</a:t>
            </a:r>
          </a:p>
          <a:p>
            <a:pPr>
              <a:defRPr sz="2800"/>
            </a:pPr>
            <a:r>
              <a:rPr sz="2100" dirty="0"/>
              <a:t>Whether you are using tables to find the rejection region or the </a:t>
            </a:r>
            <a:br>
              <a:rPr lang="en-US" sz="2100" dirty="0"/>
            </a:br>
            <a:r>
              <a:rPr lang="en-US" sz="2100" i="1" dirty="0"/>
              <a:t>p</a:t>
            </a:r>
            <a:r>
              <a:rPr sz="2100" dirty="0"/>
              <a:t>-value to draw a conclusion, you will need to calculate the</a:t>
            </a:r>
            <a:r>
              <a:rPr lang="en-US" sz="2100" dirty="0"/>
              <a:t> </a:t>
            </a:r>
            <a:r>
              <a:rPr lang="en-US" sz="2100" i="1" dirty="0"/>
              <a:t>z</a:t>
            </a:r>
            <a:r>
              <a:rPr sz="2100" dirty="0"/>
              <a:t>-test statistic. The sample data show that </a:t>
            </a:r>
            <a:r>
              <a:rPr sz="2100" dirty="0">
                <a:latin typeface="Cambria Math"/>
              </a:rPr>
              <a:t>27</a:t>
            </a:r>
            <a:r>
              <a:rPr sz="2100" dirty="0"/>
              <a:t> out of </a:t>
            </a:r>
            <a:r>
              <a:rPr sz="2100" dirty="0">
                <a:latin typeface="Cambria Math"/>
              </a:rPr>
              <a:t>50</a:t>
            </a:r>
            <a:r>
              <a:rPr sz="2100" dirty="0"/>
              <a:t> constituents favor the tax increase. Thus, the sample proportion is computed as follows.</a:t>
            </a:r>
          </a:p>
          <a:p>
            <a:pPr algn="ctr">
              <a:defRPr sz="2800"/>
            </a:pPr>
            <a:endParaRPr lang="en-IN" sz="1800" dirty="0"/>
          </a:p>
          <a:p>
            <a:pPr algn="ctr">
              <a:defRPr sz="2800"/>
            </a:pPr>
            <a:endParaRPr sz="1800" dirty="0"/>
          </a:p>
        </p:txBody>
      </p:sp>
      <p:pic>
        <p:nvPicPr>
          <p:cNvPr id="6" name="Picture 5" descr="p hat equals 27 divided by 50, which equals 0.54">
            <a:extLst>
              <a:ext uri="{FF2B5EF4-FFF2-40B4-BE49-F238E27FC236}">
                <a16:creationId xmlns:a16="http://schemas.microsoft.com/office/drawing/2014/main" id="{EEFE1C9A-F9AF-F509-DADF-BAA4F085D3F3}"/>
              </a:ext>
            </a:extLst>
          </p:cNvPr>
          <p:cNvPicPr>
            <a:picLocks noChangeAspect="1"/>
          </p:cNvPicPr>
          <p:nvPr/>
        </p:nvPicPr>
        <p:blipFill>
          <a:blip r:embed="rId2"/>
          <a:stretch>
            <a:fillRect/>
          </a:stretch>
        </p:blipFill>
        <p:spPr>
          <a:xfrm>
            <a:off x="3429000" y="3120750"/>
            <a:ext cx="1781175" cy="790575"/>
          </a:xfrm>
          <a:prstGeom prst="rect">
            <a:avLst/>
          </a:prstGeom>
        </p:spPr>
      </p:pic>
      <p:sp>
        <p:nvSpPr>
          <p:cNvPr id="7" name="TextBox 6">
            <a:extLst>
              <a:ext uri="{FF2B5EF4-FFF2-40B4-BE49-F238E27FC236}">
                <a16:creationId xmlns:a16="http://schemas.microsoft.com/office/drawing/2014/main" id="{79F2FE26-3F1D-7595-C25B-AEE17266AA27}"/>
              </a:ext>
            </a:extLst>
          </p:cNvPr>
          <p:cNvSpPr txBox="1"/>
          <p:nvPr/>
        </p:nvSpPr>
        <p:spPr>
          <a:xfrm>
            <a:off x="457200" y="3810000"/>
            <a:ext cx="8229600" cy="738664"/>
          </a:xfrm>
          <a:prstGeom prst="rect">
            <a:avLst/>
          </a:prstGeom>
          <a:noFill/>
        </p:spPr>
        <p:txBody>
          <a:bodyPr wrap="square">
            <a:spAutoFit/>
          </a:bodyPr>
          <a:lstStyle/>
          <a:p>
            <a:pPr>
              <a:defRPr sz="2800"/>
            </a:pPr>
            <a:r>
              <a:rPr lang="en-IN" sz="2100" dirty="0"/>
              <a:t>Substituting the necessary values into the formula for the test statistic for the sample proportion, we obtain the following </a:t>
            </a:r>
            <a:r>
              <a:rPr lang="en-IN" sz="2100" i="1" dirty="0"/>
              <a:t>z</a:t>
            </a:r>
            <a:r>
              <a:rPr lang="en-IN" sz="2100" dirty="0"/>
              <a:t>-score.</a:t>
            </a:r>
          </a:p>
        </p:txBody>
      </p:sp>
      <p:pic>
        <p:nvPicPr>
          <p:cNvPr id="13" name="Picture 12" descr="z equals p hat minus p close parentheses, divided by the square root of p times open parentheses 1 minus p close parentheses, divided by n. Substituting values: 0.54 minus 0.65, divided by the square root of 0.65 times open parentheses 1 minus 0.65 close parentheses, divided by 50. This simplifies to approximately minus 1.63.">
            <a:extLst>
              <a:ext uri="{FF2B5EF4-FFF2-40B4-BE49-F238E27FC236}">
                <a16:creationId xmlns:a16="http://schemas.microsoft.com/office/drawing/2014/main" id="{D8EBF609-2F3D-335D-0B6D-66C598BB2378}"/>
              </a:ext>
            </a:extLst>
          </p:cNvPr>
          <p:cNvPicPr>
            <a:picLocks noChangeAspect="1"/>
          </p:cNvPicPr>
          <p:nvPr/>
        </p:nvPicPr>
        <p:blipFill>
          <a:blip r:embed="rId3"/>
          <a:stretch>
            <a:fillRect/>
          </a:stretch>
        </p:blipFill>
        <p:spPr>
          <a:xfrm>
            <a:off x="2895600" y="4516887"/>
            <a:ext cx="3629025" cy="14763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IN" dirty="0"/>
              <a:t>)</a:t>
            </a:r>
            <a:r>
              <a:rPr lang="en-US" baseline="-25000" dirty="0"/>
              <a:t>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10000"/>
              </a:bodyPr>
              <a:lstStyle/>
              <a:p>
                <a:pPr>
                  <a:defRPr b="1"/>
                </a:pPr>
                <a:r>
                  <a:rPr sz="2800" dirty="0"/>
                  <a:t>TI-83/84 Plus:</a:t>
                </a:r>
              </a:p>
              <a:p>
                <a:r>
                  <a:rPr sz="2800" dirty="0"/>
                  <a:t>You will not need to calculate the sample proportion first; the calculator does that for you. In fact, all that is required is the presumed value of the population proportion from the null hypothesis, which is denoted on the calculator by </a:t>
                </a:r>
                <a:r>
                  <a:rPr sz="2800" b="1" dirty="0"/>
                  <a:t>p0</a:t>
                </a:r>
                <a:r>
                  <a:rPr sz="2800" dirty="0"/>
                  <a:t>; the sample size, </a:t>
                </a:r>
                <a:r>
                  <a:rPr sz="2800" b="1" dirty="0"/>
                  <a:t>n</a:t>
                </a:r>
                <a:r>
                  <a:rPr sz="2800" dirty="0"/>
                  <a:t>; and the number of members of the sample that have the characteristic in which you are interested, which is denoted by </a:t>
                </a:r>
                <a:r>
                  <a:rPr sz="2800" b="1" dirty="0"/>
                  <a:t>x</a:t>
                </a:r>
                <a:r>
                  <a:rPr sz="2800" dirty="0"/>
                  <a:t>. From the </a:t>
                </a:r>
                <a:r>
                  <a:rPr sz="2800" b="1" dirty="0"/>
                  <a:t>STAT </a:t>
                </a:r>
                <a:r>
                  <a:rPr lang="en-US" b="1" dirty="0"/>
                  <a:t>→</a:t>
                </a:r>
                <a:r>
                  <a:rPr sz="2800" b="1" dirty="0"/>
                  <a:t> TESTS</a:t>
                </a:r>
                <a:r>
                  <a:rPr sz="2800" dirty="0"/>
                  <a:t> menu, choose option </a:t>
                </a:r>
                <a:r>
                  <a:rPr sz="2800" b="1" dirty="0"/>
                  <a:t>1-PropZTest</a:t>
                </a:r>
                <a:r>
                  <a:rPr sz="2800" dirty="0"/>
                  <a:t>. Enter the given values, as shown in the top screenshot. From the research hypothesis, we know that this is a left-tailed test, so make sure that </a:t>
                </a:r>
                <a:r>
                  <a:rPr sz="2800" b="1" dirty="0"/>
                  <a:t>&lt;p0</a:t>
                </a:r>
                <a:r>
                  <a:rPr sz="2800" dirty="0"/>
                  <a:t> is highlighted. Then select </a:t>
                </a:r>
                <a:r>
                  <a:rPr sz="2800" b="1" dirty="0"/>
                  <a:t>Calculate</a:t>
                </a:r>
                <a:r>
                  <a:rPr sz="2800" dirty="0"/>
                  <a:t> and press </a:t>
                </a:r>
                <a:r>
                  <a:rPr sz="2800" b="1" dirty="0"/>
                  <a:t>Enter</a:t>
                </a:r>
                <a:r>
                  <a:rPr sz="2800" dirty="0"/>
                  <a:t>.</a:t>
                </a:r>
              </a:p>
              <a:p>
                <a:pPr>
                  <a:defRPr sz="2800"/>
                </a:pPr>
                <a:r>
                  <a:rPr sz="2800" dirty="0"/>
                  <a:t>The output screen, below, displays the test statistic: </a:t>
                </a:r>
                <a:r>
                  <a:rPr lang="en-US" sz="2800" i="1" dirty="0"/>
                  <a:t>z</a:t>
                </a:r>
                <a14:m>
                  <m:oMath xmlns:m="http://schemas.openxmlformats.org/officeDocument/2006/math">
                    <m:r>
                      <a:rPr>
                        <a:latin typeface="Cambria Math" panose="02040503050406030204" pitchFamily="18" charset="0"/>
                      </a:rPr>
                      <m:t>≈−1.63</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1481"/>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US" baseline="-25000" dirty="0"/>
              <a:t>6</a:t>
            </a:r>
            <a:endParaRPr dirty="0"/>
          </a:p>
        </p:txBody>
      </p:sp>
      <p:pic>
        <p:nvPicPr>
          <p:cNvPr id="5" name="Content Placeholder 4" descr="A screenshot shows the input screen titled 1 PropZTest. The first line reads p0: .65. The second line reads x: 27. The third line reads n: 50. The fourth line reads prop: not equals to p0  less than p0  greater than p0, with the less than p0 option selected. The last line prompts to either Calculate or Draw.">
            <a:extLst>
              <a:ext uri="{FF2B5EF4-FFF2-40B4-BE49-F238E27FC236}">
                <a16:creationId xmlns:a16="http://schemas.microsoft.com/office/drawing/2014/main" id="{840D31FB-A659-4E3F-BD57-ABE958C7B82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US" baseline="-25000" dirty="0"/>
              <a:t>7</a:t>
            </a:r>
            <a:endParaRPr dirty="0"/>
          </a:p>
        </p:txBody>
      </p:sp>
      <p:pic>
        <p:nvPicPr>
          <p:cNvPr id="5" name="Content Placeholder 4" descr="A screenshot shows the output results of a one proportion z test, titled 1 PropZTest. The first line reads prop less than 0.65. The second line reads z equals -1.630748497. The third line read p equals .051471688. The fourth line reads p hat equals .54. The last line reads n equals 50.">
            <a:extLst>
              <a:ext uri="{FF2B5EF4-FFF2-40B4-BE49-F238E27FC236}">
                <a16:creationId xmlns:a16="http://schemas.microsoft.com/office/drawing/2014/main" id="{9B64A510-77D4-45CB-B2AD-25A2FD71600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92500" lnSpcReduction="10000"/>
              </a:bodyPr>
              <a:lstStyle/>
              <a:p>
                <a:r>
                  <a:rPr sz="2800" dirty="0"/>
                  <a:t>Properties of a Binomial Distribution</a:t>
                </a:r>
              </a:p>
              <a:p>
                <a:pPr marL="514350" indent="-514350">
                  <a:buFont typeface="+mj-lt"/>
                  <a:buAutoNum type="arabicPeriod"/>
                  <a:defRPr sz="2800"/>
                </a:pPr>
                <a:r>
                  <a:rPr dirty="0"/>
                  <a:t>​</a:t>
                </a:r>
                <a:r>
                  <a:rPr sz="2800" dirty="0"/>
                  <a:t>The experiment consists of a fixed number,</a:t>
                </a:r>
                <a:r>
                  <a:rPr lang="en-US" sz="2800" dirty="0"/>
                  <a:t> </a:t>
                </a:r>
                <a:r>
                  <a:rPr lang="en-US" sz="2800" i="1" dirty="0"/>
                  <a:t>n</a:t>
                </a:r>
                <a:r>
                  <a:rPr sz="2800" dirty="0"/>
                  <a:t>, of identical trials.</a:t>
                </a:r>
              </a:p>
              <a:p>
                <a:pPr marL="514350" indent="-514350">
                  <a:buFont typeface="+mj-lt"/>
                  <a:buAutoNum type="arabicPeriod" startAt="2"/>
                  <a:defRPr sz="2800"/>
                </a:pPr>
                <a:r>
                  <a:rPr dirty="0"/>
                  <a:t>​</a:t>
                </a:r>
                <a:r>
                  <a:rPr sz="2800" dirty="0"/>
                  <a:t>Each trial is independent of the others.</a:t>
                </a:r>
              </a:p>
              <a:p>
                <a:pPr marL="514350" indent="-514350">
                  <a:buFont typeface="+mj-lt"/>
                  <a:buAutoNum type="arabicPeriod" startAt="3"/>
                  <a:defRPr sz="2800"/>
                </a:pPr>
                <a:r>
                  <a:rPr dirty="0"/>
                  <a:t>​</a:t>
                </a:r>
                <a:r>
                  <a:rPr sz="2800" dirty="0"/>
                  <a:t>For each trial, there are only two possible outcomes. For counting purposes, one outcome is labeled a success, and the other a failure.</a:t>
                </a:r>
              </a:p>
              <a:p>
                <a:pPr marL="514350" indent="-514350">
                  <a:buFont typeface="+mj-lt"/>
                  <a:buAutoNum type="arabicPeriod" startAt="4"/>
                  <a:defRPr sz="2800"/>
                </a:pPr>
                <a:r>
                  <a:rPr dirty="0"/>
                  <a:t>​</a:t>
                </a:r>
                <a:r>
                  <a:rPr sz="2800" dirty="0"/>
                  <a:t>For every trial, the probability of getting a success is called</a:t>
                </a:r>
                <a:r>
                  <a:rPr lang="en-US" sz="2800" dirty="0"/>
                  <a:t> </a:t>
                </a:r>
                <a:r>
                  <a:rPr lang="en-US" sz="2800" i="1" dirty="0"/>
                  <a:t>p</a:t>
                </a:r>
                <a:r>
                  <a:rPr sz="2800" dirty="0"/>
                  <a:t>. The probability of getting a failure is then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1−</m:t>
                    </m:r>
                  </m:oMath>
                </a14:m>
                <a:r>
                  <a:rPr lang="en-US" sz="2800" i="1" dirty="0"/>
                  <a:t>p</a:t>
                </a:r>
                <a:r>
                  <a:rPr sz="2800" dirty="0"/>
                  <a:t>.</a:t>
                </a:r>
              </a:p>
              <a:p>
                <a:pPr marL="514350" indent="-514350">
                  <a:buFont typeface="+mj-lt"/>
                  <a:buAutoNum type="arabicPeriod" startAt="5"/>
                  <a:defRPr sz="2800"/>
                </a:pPr>
                <a:r>
                  <a:rPr dirty="0"/>
                  <a:t>​</a:t>
                </a:r>
                <a:r>
                  <a:rPr sz="2800" dirty="0"/>
                  <a:t>The binomial random variable,</a:t>
                </a:r>
                <a:r>
                  <a:rPr lang="en-US" sz="2800" dirty="0"/>
                  <a:t> </a:t>
                </a:r>
                <a:r>
                  <a:rPr lang="en-US" sz="2800" i="1" dirty="0"/>
                  <a:t>X</a:t>
                </a:r>
                <a:r>
                  <a:rPr sz="2800" dirty="0"/>
                  <a:t>, counts the number of successes in </a:t>
                </a:r>
                <a:r>
                  <a:rPr lang="en-US" sz="2800" i="1" dirty="0"/>
                  <a:t>n </a:t>
                </a:r>
                <a:r>
                  <a:rPr sz="2800" dirty="0"/>
                  <a:t>trials.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181" t="-1772" r="-369" b="-2532"/>
                </a:stretch>
              </a:blipFill>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IN" dirty="0"/>
              <a:t>)</a:t>
            </a:r>
            <a:r>
              <a:rPr lang="en-US" baseline="-25000" dirty="0"/>
              <a:t>8</a:t>
            </a:r>
            <a:endParaRPr dirty="0"/>
          </a:p>
        </p:txBody>
      </p:sp>
      <p:sp>
        <p:nvSpPr>
          <p:cNvPr id="3" name="Text Placeholder 2"/>
          <p:cNvSpPr>
            <a:spLocks noGrp="1"/>
          </p:cNvSpPr>
          <p:nvPr>
            <p:ph type="body" sz="quarter" idx="10"/>
          </p:nvPr>
        </p:nvSpPr>
        <p:spPr/>
        <p:txBody>
          <a:bodyPr>
            <a:noAutofit/>
          </a:bodyPr>
          <a:lstStyle/>
          <a:p>
            <a:pPr>
              <a:defRPr b="1"/>
            </a:pPr>
            <a:r>
              <a:rPr sz="2500" dirty="0"/>
              <a:t>Step 4: Draw a conclusion and interpret the decision.</a:t>
            </a:r>
          </a:p>
          <a:p>
            <a:pPr>
              <a:defRPr sz="2800"/>
            </a:pPr>
            <a:r>
              <a:rPr sz="2500" dirty="0"/>
              <a:t>We can use either rejection regions or </a:t>
            </a:r>
            <a:r>
              <a:rPr lang="en-US" sz="2500" i="1" dirty="0"/>
              <a:t>p</a:t>
            </a:r>
            <a:r>
              <a:rPr sz="2500" dirty="0"/>
              <a:t>-values to determine the conclusion to the hypothesis test.</a:t>
            </a:r>
          </a:p>
          <a:p>
            <a:pPr>
              <a:defRPr b="1"/>
            </a:pPr>
            <a:r>
              <a:rPr sz="2500" dirty="0"/>
              <a:t>Method 1: Rejection Regions</a:t>
            </a:r>
          </a:p>
          <a:p>
            <a:pPr>
              <a:defRPr sz="2800"/>
            </a:pPr>
            <a:r>
              <a:rPr sz="2500" dirty="0"/>
              <a:t>Since this is a left-tailed test, we can use the critical </a:t>
            </a:r>
            <a:r>
              <a:rPr lang="en-US" sz="2500" i="1" dirty="0"/>
              <a:t>z</a:t>
            </a:r>
            <a:r>
              <a:rPr sz="2500" dirty="0"/>
              <a:t>-values table from Section 10.2 with a </a:t>
            </a:r>
            <a:r>
              <a:rPr sz="2500" dirty="0">
                <a:latin typeface="Cambria Math"/>
              </a:rPr>
              <a:t>0.05</a:t>
            </a:r>
            <a:r>
              <a:rPr sz="2500" dirty="0"/>
              <a:t> level of significance for a one-tailed test to state the rejection region. Remember that for a left-tailed test, we need to use the negative of the critical</a:t>
            </a:r>
          </a:p>
        </p:txBody>
      </p:sp>
      <p:sp>
        <p:nvSpPr>
          <p:cNvPr id="6" name="TextBox 5">
            <a:extLst>
              <a:ext uri="{FF2B5EF4-FFF2-40B4-BE49-F238E27FC236}">
                <a16:creationId xmlns:a16="http://schemas.microsoft.com/office/drawing/2014/main" id="{E4CF443C-4AF4-34AD-6213-2D3B0207F97D}"/>
              </a:ext>
            </a:extLst>
          </p:cNvPr>
          <p:cNvSpPr txBox="1"/>
          <p:nvPr/>
        </p:nvSpPr>
        <p:spPr>
          <a:xfrm>
            <a:off x="457200" y="4304496"/>
            <a:ext cx="4572000" cy="477054"/>
          </a:xfrm>
          <a:prstGeom prst="rect">
            <a:avLst/>
          </a:prstGeom>
          <a:noFill/>
        </p:spPr>
        <p:txBody>
          <a:bodyPr wrap="square" rtlCol="0">
            <a:spAutoFit/>
          </a:bodyPr>
          <a:lstStyle/>
          <a:p>
            <a:r>
              <a:rPr kumimoji="0" lang="en-US" sz="2500" b="0" i="0" u="none" strike="noStrike" kern="1200" cap="none" spc="0" normalizeH="0" baseline="0" noProof="0" dirty="0">
                <a:ln>
                  <a:noFill/>
                </a:ln>
                <a:solidFill>
                  <a:srgbClr val="366092"/>
                </a:solidFill>
                <a:effectLst/>
                <a:uLnTx/>
                <a:uFillTx/>
                <a:latin typeface="Calibri"/>
                <a:ea typeface="+mn-ea"/>
                <a:cs typeface="+mn-cs"/>
              </a:rPr>
              <a:t>value. Thus the rejection region is</a:t>
            </a:r>
            <a:endParaRPr lang="en-IN" dirty="0"/>
          </a:p>
        </p:txBody>
      </p:sp>
      <p:pic>
        <p:nvPicPr>
          <p:cNvPr id="9" name="Picture 8" descr="z subscript c less than equals to minus 1.645.">
            <a:extLst>
              <a:ext uri="{FF2B5EF4-FFF2-40B4-BE49-F238E27FC236}">
                <a16:creationId xmlns:a16="http://schemas.microsoft.com/office/drawing/2014/main" id="{8FC77B37-8073-14E8-0D75-5EA1C90066C5}"/>
              </a:ext>
            </a:extLst>
          </p:cNvPr>
          <p:cNvPicPr>
            <a:picLocks noChangeAspect="1"/>
          </p:cNvPicPr>
          <p:nvPr/>
        </p:nvPicPr>
        <p:blipFill>
          <a:blip r:embed="rId2"/>
          <a:stretch>
            <a:fillRect/>
          </a:stretch>
        </p:blipFill>
        <p:spPr>
          <a:xfrm>
            <a:off x="4995402" y="4360311"/>
            <a:ext cx="1581150" cy="419100"/>
          </a:xfrm>
          <a:prstGeom prst="rect">
            <a:avLst/>
          </a:prstGeom>
        </p:spPr>
      </p:pic>
      <p:sp>
        <p:nvSpPr>
          <p:cNvPr id="5" name="TextBox 4">
            <a:extLst>
              <a:ext uri="{FF2B5EF4-FFF2-40B4-BE49-F238E27FC236}">
                <a16:creationId xmlns:a16="http://schemas.microsoft.com/office/drawing/2014/main" id="{B81780E4-284E-4D4A-522E-0E96839729D6}"/>
              </a:ext>
            </a:extLst>
          </p:cNvPr>
          <p:cNvSpPr txBox="1"/>
          <p:nvPr/>
        </p:nvSpPr>
        <p:spPr>
          <a:xfrm>
            <a:off x="6591300" y="4305172"/>
            <a:ext cx="1971675" cy="477054"/>
          </a:xfrm>
          <a:prstGeom prst="rect">
            <a:avLst/>
          </a:prstGeom>
          <a:noFill/>
        </p:spPr>
        <p:txBody>
          <a:bodyPr wrap="square" rtlCol="0">
            <a:spAutoFit/>
          </a:bodyPr>
          <a:lstStyle/>
          <a:p>
            <a:r>
              <a:rPr kumimoji="0" lang="en-IN" sz="2500" b="0" i="0" u="none" strike="noStrike" kern="1200" cap="none" spc="0" normalizeH="0" baseline="0" noProof="0">
                <a:ln>
                  <a:noFill/>
                </a:ln>
                <a:solidFill>
                  <a:srgbClr val="366092"/>
                </a:solidFill>
                <a:effectLst/>
                <a:uLnTx/>
                <a:uFillTx/>
                <a:latin typeface="Calibri"/>
                <a:ea typeface="+mn-ea"/>
                <a:cs typeface="+mn-cs"/>
              </a:rPr>
              <a:t>Since the test</a:t>
            </a: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A672B4-C74A-819F-7A43-C7A9FD95010A}"/>
                  </a:ext>
                </a:extLst>
              </p:cNvPr>
              <p:cNvSpPr txBox="1"/>
              <p:nvPr/>
            </p:nvSpPr>
            <p:spPr>
              <a:xfrm>
                <a:off x="457200" y="4691301"/>
                <a:ext cx="8229600" cy="861774"/>
              </a:xfrm>
              <a:prstGeom prst="rect">
                <a:avLst/>
              </a:prstGeom>
              <a:noFill/>
            </p:spPr>
            <p:txBody>
              <a:bodyPr wrap="square" rtlCol="0">
                <a:spAutoFit/>
              </a:bodyPr>
              <a:lstStyle/>
              <a:p>
                <a:r>
                  <a:rPr kumimoji="0" lang="en-US" sz="2500" b="0" i="0" u="none" strike="noStrike" kern="1200" cap="none" spc="0" normalizeH="0" baseline="0" noProof="0" dirty="0">
                    <a:ln>
                      <a:noFill/>
                    </a:ln>
                    <a:solidFill>
                      <a:srgbClr val="366092"/>
                    </a:solidFill>
                    <a:effectLst/>
                    <a:uLnTx/>
                    <a:uFillTx/>
                    <a:latin typeface="Calibri"/>
                    <a:ea typeface="+mn-ea"/>
                    <a:cs typeface="+mn-cs"/>
                  </a:rPr>
                  <a:t>statistic, </a:t>
                </a:r>
                <a:r>
                  <a:rPr kumimoji="0" lang="en-US" sz="2500" b="0" i="1" u="none" strike="noStrike" kern="1200" cap="none" spc="0" normalizeH="0" baseline="0" noProof="0" dirty="0">
                    <a:ln>
                      <a:noFill/>
                    </a:ln>
                    <a:solidFill>
                      <a:srgbClr val="366092"/>
                    </a:solidFill>
                    <a:effectLst/>
                    <a:uLnTx/>
                    <a:uFillTx/>
                    <a:latin typeface="Calibri"/>
                    <a:ea typeface="+mn-ea"/>
                    <a:cs typeface="+mn-cs"/>
                  </a:rPr>
                  <a:t>z</a:t>
                </a:r>
                <a14:m>
                  <m:oMath xmlns:m="http://schemas.openxmlformats.org/officeDocument/2006/math">
                    <m:r>
                      <a:rPr kumimoji="0" lang="en-US" sz="25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=−1.63</m:t>
                    </m:r>
                  </m:oMath>
                </a14:m>
                <a:r>
                  <a:rPr kumimoji="0" lang="en-US" sz="2500" b="0" i="0" u="none" strike="noStrike" kern="1200" cap="none" spc="0" normalizeH="0" baseline="0" noProof="0" dirty="0">
                    <a:ln>
                      <a:noFill/>
                    </a:ln>
                    <a:solidFill>
                      <a:srgbClr val="366092"/>
                    </a:solidFill>
                    <a:effectLst/>
                    <a:uLnTx/>
                    <a:uFillTx/>
                    <a:latin typeface="Calibri"/>
                    <a:ea typeface="+mn-ea"/>
                    <a:cs typeface="+mn-cs"/>
                  </a:rPr>
                  <a:t>, does not fall within the rejection region, we fail to reject the null hypothesis.</a:t>
                </a:r>
                <a:endParaRPr lang="en-IN" dirty="0"/>
              </a:p>
            </p:txBody>
          </p:sp>
        </mc:Choice>
        <mc:Fallback xmlns="">
          <p:sp>
            <p:nvSpPr>
              <p:cNvPr id="4" name="TextBox 3">
                <a:extLst>
                  <a:ext uri="{FF2B5EF4-FFF2-40B4-BE49-F238E27FC236}">
                    <a16:creationId xmlns:a16="http://schemas.microsoft.com/office/drawing/2014/main" id="{A6A672B4-C74A-819F-7A43-C7A9FD95010A}"/>
                  </a:ext>
                </a:extLst>
              </p:cNvPr>
              <p:cNvSpPr txBox="1">
                <a:spLocks noRot="1" noChangeAspect="1" noMove="1" noResize="1" noEditPoints="1" noAdjustHandles="1" noChangeArrowheads="1" noChangeShapeType="1" noTextEdit="1"/>
              </p:cNvSpPr>
              <p:nvPr/>
            </p:nvSpPr>
            <p:spPr>
              <a:xfrm>
                <a:off x="457200" y="4691301"/>
                <a:ext cx="8229600" cy="861774"/>
              </a:xfrm>
              <a:prstGeom prst="rect">
                <a:avLst/>
              </a:prstGeom>
              <a:blipFill>
                <a:blip r:embed="rId3"/>
                <a:stretch>
                  <a:fillRect l="-1185" t="-5674" b="-16312"/>
                </a:stretch>
              </a:blipFill>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US" baseline="-25000" dirty="0"/>
              <a:t>9</a:t>
            </a:r>
            <a:endParaRPr dirty="0"/>
          </a:p>
        </p:txBody>
      </p:sp>
      <p:pic>
        <p:nvPicPr>
          <p:cNvPr id="5" name="Content Placeholder 4" descr="z-distribution with the area to the left of  z subscript 0.05 equals minus 1.645 shaded and labeled reject Null Hypothesis and the area to the right of  z subscript 0.05 equals minus 1.645 labeled Fail to reject Null Hypothesis&quot;. The shaded area to the left is also labeled  alpha equals 0.05. The test statistic,  z approximately equals to minus 1.63 is labeled on the horizontal axis to the right of  z subscript 0.05 equals minus 1.645.">
            <a:extLst>
              <a:ext uri="{FF2B5EF4-FFF2-40B4-BE49-F238E27FC236}">
                <a16:creationId xmlns:a16="http://schemas.microsoft.com/office/drawing/2014/main" id="{A08DE21C-A679-4E19-9E86-FB94BA3E2C8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888331"/>
            <a:ext cx="5524500" cy="32385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US" baseline="-25000" dirty="0"/>
              <a:t>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lang="en-IN" sz="2200" dirty="0"/>
                  <a:t>Method 2: </a:t>
                </a:r>
                <a:r>
                  <a:rPr lang="en-IN" sz="2200" i="1" dirty="0"/>
                  <a:t>p</a:t>
                </a:r>
                <a:r>
                  <a:rPr lang="en-IN" sz="2200" dirty="0"/>
                  <a:t>-values</a:t>
                </a:r>
              </a:p>
              <a:p>
                <a:pPr>
                  <a:defRPr sz="2800"/>
                </a:pPr>
                <a:r>
                  <a:rPr lang="en-IN" sz="2200" dirty="0"/>
                  <a:t>We can determine the </a:t>
                </a:r>
                <a:r>
                  <a:rPr lang="en-IN" sz="2200" i="1" dirty="0"/>
                  <a:t>p</a:t>
                </a:r>
                <a:r>
                  <a:rPr lang="en-IN" sz="2200" dirty="0"/>
                  <a:t>-value for this hypothesis test using the cumulative standard normal table, or by using technology.</a:t>
                </a:r>
              </a:p>
              <a:p>
                <a:pPr>
                  <a:defRPr b="1"/>
                </a:pPr>
                <a:r>
                  <a:rPr lang="en-IN" sz="2200" dirty="0"/>
                  <a:t>Tables:</a:t>
                </a:r>
              </a:p>
              <a:p>
                <a:pPr>
                  <a:defRPr sz="2800"/>
                </a:pPr>
                <a:r>
                  <a:rPr lang="en-IN" sz="2200" dirty="0"/>
                  <a:t>The alternative hypothesis tells us that we are conducting a left-tailed test. Therefore, the </a:t>
                </a:r>
                <a:r>
                  <a:rPr lang="en-IN" sz="2200" i="1" dirty="0"/>
                  <a:t>p</a:t>
                </a:r>
                <a:r>
                  <a:rPr lang="en-IN" sz="2200" dirty="0"/>
                  <a:t>-value for this test statistic is the probability of obtaining a test statistic less than or equal to </a:t>
                </a:r>
                <a:r>
                  <a:rPr lang="en-IN" sz="2200" i="1" dirty="0"/>
                  <a:t>z</a:t>
                </a:r>
                <a14:m>
                  <m:oMath xmlns:m="http://schemas.openxmlformats.org/officeDocument/2006/math">
                    <m:r>
                      <a:rPr lang="en-IN" sz="2200">
                        <a:latin typeface="Cambria Math" panose="02040503050406030204" pitchFamily="18" charset="0"/>
                      </a:rPr>
                      <m:t>=−1.63</m:t>
                    </m:r>
                  </m:oMath>
                </a14:m>
                <a:r>
                  <a:rPr lang="en-IN" sz="2200" dirty="0"/>
                  <a:t>, written</a:t>
                </a:r>
                <a:endParaRPr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IN">
                    <a:noFill/>
                  </a:rPr>
                  <a:t> </a:t>
                </a:r>
              </a:p>
            </p:txBody>
          </p:sp>
        </mc:Fallback>
      </mc:AlternateContent>
      <p:pic>
        <p:nvPicPr>
          <p:cNvPr id="7" name="Picture 6" descr="p value is equal to P of z less than or equal to minus 1.63">
            <a:extLst>
              <a:ext uri="{FF2B5EF4-FFF2-40B4-BE49-F238E27FC236}">
                <a16:creationId xmlns:a16="http://schemas.microsoft.com/office/drawing/2014/main" id="{D1F81F73-3575-9A67-86A4-A259CA6EB1A4}"/>
              </a:ext>
            </a:extLst>
          </p:cNvPr>
          <p:cNvPicPr>
            <a:picLocks noChangeAspect="1"/>
          </p:cNvPicPr>
          <p:nvPr/>
        </p:nvPicPr>
        <p:blipFill>
          <a:blip r:embed="rId3"/>
          <a:stretch>
            <a:fillRect/>
          </a:stretch>
        </p:blipFill>
        <p:spPr>
          <a:xfrm>
            <a:off x="489155" y="3657600"/>
            <a:ext cx="2850880" cy="38656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64BCC3-F0E1-E829-858A-9E8742BAC8DB}"/>
                  </a:ext>
                </a:extLst>
              </p:cNvPr>
              <p:cNvSpPr txBox="1"/>
              <p:nvPr/>
            </p:nvSpPr>
            <p:spPr>
              <a:xfrm>
                <a:off x="427703" y="3962400"/>
                <a:ext cx="8229600" cy="1785104"/>
              </a:xfrm>
              <a:prstGeom prst="rect">
                <a:avLst/>
              </a:prstGeom>
              <a:noFill/>
            </p:spPr>
            <p:txBody>
              <a:bodyPr wrap="square">
                <a:spAutoFit/>
              </a:bodyPr>
              <a:lstStyle/>
              <a:p>
                <a:pPr>
                  <a:defRPr sz="2800"/>
                </a:pPr>
                <a:r>
                  <a:rPr lang="en-US" sz="2200" dirty="0"/>
                  <a:t>To find the </a:t>
                </a:r>
                <a:r>
                  <a:rPr lang="en-US" sz="2200" i="1" dirty="0"/>
                  <a:t>p</a:t>
                </a:r>
                <a:r>
                  <a:rPr lang="en-US" sz="2200" dirty="0"/>
                  <a:t>-value, we need to find the area under the standard normal curve to the left of </a:t>
                </a:r>
                <a:r>
                  <a:rPr lang="en-US" sz="2200" i="1" dirty="0"/>
                  <a:t>z</a:t>
                </a:r>
                <a14:m>
                  <m:oMath xmlns:m="http://schemas.openxmlformats.org/officeDocument/2006/math">
                    <m:r>
                      <a:rPr lang="en-US" sz="2200">
                        <a:latin typeface="Cambria Math" panose="02040503050406030204" pitchFamily="18" charset="0"/>
                      </a:rPr>
                      <m:t>=−1.63</m:t>
                    </m:r>
                  </m:oMath>
                </a14:m>
                <a:r>
                  <a:rPr lang="en-US" sz="2200" dirty="0"/>
                  <a:t>.</a:t>
                </a:r>
              </a:p>
              <a:p>
                <a:pPr>
                  <a:defRPr sz="2800"/>
                </a:pPr>
                <a:r>
                  <a:rPr lang="en-US" sz="2200" dirty="0"/>
                  <a:t>The </a:t>
                </a:r>
                <a:r>
                  <a:rPr lang="en-US" sz="2200" i="1" dirty="0"/>
                  <a:t>p</a:t>
                </a:r>
                <a:r>
                  <a:rPr lang="en-US" sz="2200" dirty="0"/>
                  <a:t>-value is </a:t>
                </a:r>
                <a:r>
                  <a:rPr lang="en-US" sz="2200" dirty="0">
                    <a:latin typeface="Cambria Math"/>
                  </a:rPr>
                  <a:t>0.0516</a:t>
                </a:r>
                <a:r>
                  <a:rPr lang="en-US" sz="2200" dirty="0"/>
                  <a:t>. Comparing this </a:t>
                </a:r>
                <a:r>
                  <a:rPr lang="en-US" sz="2200" i="1" dirty="0"/>
                  <a:t>p</a:t>
                </a:r>
                <a:r>
                  <a:rPr lang="en-US" sz="2200" dirty="0"/>
                  <a:t>-value to the level of significance, we see that </a:t>
                </a:r>
                <a14:m>
                  <m:oMath xmlns:m="http://schemas.openxmlformats.org/officeDocument/2006/math">
                    <m:r>
                      <a:rPr lang="en-US" sz="2200">
                        <a:latin typeface="Cambria Math" panose="02040503050406030204" pitchFamily="18" charset="0"/>
                      </a:rPr>
                      <m:t>0.0516&gt;0.05</m:t>
                    </m:r>
                  </m:oMath>
                </a14:m>
                <a:r>
                  <a:rPr lang="en-US" sz="2200" dirty="0"/>
                  <a:t>, so </a:t>
                </a:r>
                <a:r>
                  <a:rPr lang="en-US" sz="2200" i="1" dirty="0"/>
                  <a:t>p-</a:t>
                </a:r>
                <a:r>
                  <a:rPr lang="en-US" sz="2200" dirty="0"/>
                  <a:t>value</a:t>
                </a:r>
                <a14:m>
                  <m:oMath xmlns:m="http://schemas.openxmlformats.org/officeDocument/2006/math">
                    <m:r>
                      <a:rPr lang="en-US" sz="2200" smtClean="0">
                        <a:latin typeface="Cambria Math" panose="02040503050406030204" pitchFamily="18" charset="0"/>
                      </a:rPr>
                      <m:t>&gt;</m:t>
                    </m:r>
                  </m:oMath>
                </a14:m>
                <a:r>
                  <a:rPr lang="en-US" sz="2200" i="1" dirty="0">
                    <a:latin typeface="Calibri" panose="020F0502020204030204" pitchFamily="34" charset="0"/>
                    <a:ea typeface="Calibri" panose="020F0502020204030204" pitchFamily="34" charset="0"/>
                    <a:cs typeface="Calibri" panose="020F0502020204030204" pitchFamily="34" charset="0"/>
                  </a:rPr>
                  <a:t> α</a:t>
                </a:r>
                <a:r>
                  <a:rPr lang="en-US" sz="2200" dirty="0"/>
                  <a:t>. Thus, we fail to reject the null hypothesis.</a:t>
                </a:r>
              </a:p>
            </p:txBody>
          </p:sp>
        </mc:Choice>
        <mc:Fallback xmlns="">
          <p:sp>
            <p:nvSpPr>
              <p:cNvPr id="5" name="TextBox 4">
                <a:extLst>
                  <a:ext uri="{FF2B5EF4-FFF2-40B4-BE49-F238E27FC236}">
                    <a16:creationId xmlns:a16="http://schemas.microsoft.com/office/drawing/2014/main" id="{CD64BCC3-F0E1-E829-858A-9E8742BAC8DB}"/>
                  </a:ext>
                </a:extLst>
              </p:cNvPr>
              <p:cNvSpPr txBox="1">
                <a:spLocks noRot="1" noChangeAspect="1" noMove="1" noResize="1" noEditPoints="1" noAdjustHandles="1" noChangeArrowheads="1" noChangeShapeType="1" noTextEdit="1"/>
              </p:cNvSpPr>
              <p:nvPr/>
            </p:nvSpPr>
            <p:spPr>
              <a:xfrm>
                <a:off x="427703" y="3962400"/>
                <a:ext cx="8229600" cy="1785104"/>
              </a:xfrm>
              <a:prstGeom prst="rect">
                <a:avLst/>
              </a:prstGeom>
              <a:blipFill>
                <a:blip r:embed="rId4"/>
                <a:stretch>
                  <a:fillRect l="-963" t="-2389" b="-5802"/>
                </a:stretch>
              </a:blipFill>
            </p:spPr>
            <p:txBody>
              <a:bodyPr/>
              <a:lstStyle/>
              <a:p>
                <a:r>
                  <a:rPr lang="en-IN">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10.4.2: Hypothesis Test for a Population Proportion (Left-Tailed)</a:t>
            </a:r>
            <a:r>
              <a:rPr lang="en-US" baseline="-25000" dirty="0"/>
              <a:t>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US" sz="2800" dirty="0"/>
                  <a:t>TI-83/84 Plus:</a:t>
                </a:r>
              </a:p>
              <a:p>
                <a:pPr>
                  <a:defRPr sz="2800"/>
                </a:pPr>
                <a:r>
                  <a:rPr lang="en-US" sz="2800" dirty="0"/>
                  <a:t>The output screen above displays the </a:t>
                </a:r>
                <a:r>
                  <a:rPr lang="en-US" sz="2800" i="1" dirty="0"/>
                  <a:t>p</a:t>
                </a:r>
                <a:r>
                  <a:rPr lang="en-US" sz="2800" dirty="0"/>
                  <a:t>-value as well as the test statistic all in one step. Since the </a:t>
                </a:r>
                <a:r>
                  <a:rPr lang="en-US" i="1" dirty="0"/>
                  <a:t>p</a:t>
                </a:r>
                <a:r>
                  <a:rPr lang="en-US" sz="2800" dirty="0"/>
                  <a:t>-value is approximately </a:t>
                </a:r>
                <a:r>
                  <a:rPr lang="en-US" sz="2800" dirty="0">
                    <a:latin typeface="Cambria Math"/>
                  </a:rPr>
                  <a:t>0.0515</a:t>
                </a:r>
                <a:r>
                  <a:rPr lang="en-US" sz="2800" dirty="0"/>
                  <a:t>, which is greater than </a:t>
                </a:r>
                <a:r>
                  <a:rPr lang="en-US" sz="2800" dirty="0">
                    <a:latin typeface="Cambria Math"/>
                  </a:rPr>
                  <a:t>0.05</a:t>
                </a:r>
                <a:r>
                  <a:rPr lang="en-US" sz="2800" dirty="0"/>
                  <a:t>, </a:t>
                </a:r>
                <a:r>
                  <a:rPr lang="en-US" sz="2800" i="1" dirty="0"/>
                  <a:t>p</a:t>
                </a:r>
                <a:r>
                  <a:rPr lang="en-US" sz="2800" dirty="0"/>
                  <a:t>-value</a:t>
                </a:r>
                <a14:m>
                  <m:oMath xmlns:m="http://schemas.openxmlformats.org/officeDocument/2006/math">
                    <m:r>
                      <a:rPr lang="en-US">
                        <a:latin typeface="Cambria Math" panose="02040503050406030204" pitchFamily="18" charset="0"/>
                      </a:rPr>
                      <m:t>&gt;</m:t>
                    </m:r>
                  </m:oMath>
                </a14:m>
                <a:r>
                  <a:rPr lang="el-GR" sz="2800" i="1" dirty="0">
                    <a:latin typeface="Calibri" panose="020F0502020204030204" pitchFamily="34" charset="0"/>
                    <a:ea typeface="Calibri" panose="020F0502020204030204" pitchFamily="34" charset="0"/>
                    <a:cs typeface="Calibri" panose="020F0502020204030204" pitchFamily="34" charset="0"/>
                  </a:rPr>
                  <a:t>α</a:t>
                </a:r>
                <a:r>
                  <a:rPr lang="en-US" sz="2800" dirty="0"/>
                  <a:t>, we fail to reject the null hypothesis.</a:t>
                </a:r>
              </a:p>
              <a:p>
                <a:pPr>
                  <a:defRPr sz="2800"/>
                </a:pPr>
                <a:r>
                  <a:rPr lang="en-US" sz="2800" i="1" dirty="0"/>
                  <a:t>Interpretation</a:t>
                </a:r>
                <a:r>
                  <a:rPr lang="en-US" sz="2800" dirty="0"/>
                  <a:t>: Failing to reject the null hypothesis means that at the </a:t>
                </a:r>
                <a:r>
                  <a:rPr lang="en-US" sz="2800" dirty="0">
                    <a:latin typeface="Cambria Math"/>
                  </a:rPr>
                  <a:t>0.05</a:t>
                </a:r>
                <a:r>
                  <a:rPr lang="en-US" sz="2800" dirty="0"/>
                  <a:t> level of significance, this evidence does not sufficiently support the politician's belief that less than </a:t>
                </a:r>
                <a14:m>
                  <m:oMath xmlns:m="http://schemas.openxmlformats.org/officeDocument/2006/math">
                    <m:r>
                      <a:rPr lang="en-US">
                        <a:latin typeface="Cambria Math" panose="02040503050406030204" pitchFamily="18" charset="0"/>
                      </a:rPr>
                      <m:t>65</m:t>
                    </m:r>
                    <m:r>
                      <a:rPr lang="en-US">
                        <a:latin typeface="Cambria Math" panose="02040503050406030204" pitchFamily="18" charset="0"/>
                      </a:rPr>
                      <m:t>%</m:t>
                    </m:r>
                  </m:oMath>
                </a14:m>
                <a:r>
                  <a:rPr lang="en-US" sz="2800" dirty="0"/>
                  <a:t> of his constituents favor a tax increase to pay for a new school.</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IN">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727922"/>
          </a:xfrm>
        </p:spPr>
        <p:txBody>
          <a:bodyPr>
            <a:normAutofit/>
          </a:bodyPr>
          <a:lstStyle/>
          <a:p>
            <a:pPr>
              <a:defRPr sz="2800"/>
            </a:pPr>
            <a:r>
              <a:rPr sz="2800" dirty="0"/>
              <a:t>For further instructions on performing a hypothesis test for a population proportion with </a:t>
            </a:r>
            <a:r>
              <a:rPr lang="el-GR" sz="2800" i="1" dirty="0">
                <a:latin typeface="Calibri" panose="020F0502020204030204" pitchFamily="34" charset="0"/>
                <a:ea typeface="Calibri" panose="020F0502020204030204" pitchFamily="34" charset="0"/>
                <a:cs typeface="Calibri" panose="020F0502020204030204" pitchFamily="34" charset="0"/>
              </a:rPr>
              <a:t>σ</a:t>
            </a:r>
            <a:r>
              <a:rPr lang="en-US" sz="2800" dirty="0">
                <a:latin typeface="Calibri" panose="020F0502020204030204" pitchFamily="34" charset="0"/>
                <a:ea typeface="Calibri" panose="020F0502020204030204" pitchFamily="34" charset="0"/>
                <a:cs typeface="Calibri" panose="020F0502020204030204" pitchFamily="34" charset="0"/>
              </a:rPr>
              <a:t> </a:t>
            </a:r>
            <a:r>
              <a:rPr sz="2800" dirty="0"/>
              <a:t>unknown using a TI-83/84 Plus calculator, please visit stat.hawkeslearning.com and see </a:t>
            </a:r>
            <a:r>
              <a:rPr b="1" dirty="0"/>
              <a:t>Technology Instructions </a:t>
            </a:r>
            <a:r>
              <a:rPr lang="en-US" b="1" dirty="0"/>
              <a:t>→</a:t>
            </a:r>
            <a:r>
              <a:rPr b="1" dirty="0"/>
              <a:t> Hypothesis Testing </a:t>
            </a:r>
            <a:r>
              <a:rPr lang="en-US" b="1" dirty="0"/>
              <a:t>→</a:t>
            </a:r>
            <a:r>
              <a:rPr b="1" dirty="0"/>
              <a:t> One Proportion z-Test</a:t>
            </a:r>
            <a:r>
              <a:rPr sz="28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10.4.3: Hypothesis Test for a Population Proportion (Two-Tailed)</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sz="2800"/>
                </a:pPr>
                <a:r>
                  <a:rPr sz="2800" dirty="0"/>
                  <a:t>Researchers in an Apple-funded study reported that " </a:t>
                </a:r>
                <a14:m>
                  <m:oMath xmlns:m="http://schemas.openxmlformats.org/officeDocument/2006/math">
                    <m:r>
                      <a:rPr>
                        <a:latin typeface="Cambria Math" panose="02040503050406030204" pitchFamily="18" charset="0"/>
                      </a:rPr>
                      <m:t>0.5%</m:t>
                    </m:r>
                  </m:oMath>
                </a14:m>
                <a:r>
                  <a:rPr sz="2800" dirty="0"/>
                  <a:t> of participants received irregular pulse notifications indicative of possible </a:t>
                </a:r>
                <a:r>
                  <a:rPr sz="2800" b="1" dirty="0"/>
                  <a:t>AFib</a:t>
                </a:r>
                <a:r>
                  <a:rPr sz="2800" dirty="0"/>
                  <a:t> " or atrial fibrillation from their Apple watches. To improve the benefits of pulse notifications, it is important to identify the percentage of people receiving false notifications. Suppose that a cardiologist is concerned that the reported percentage of people receiving these notifications is not accurate. To perform the hypothesis test, the doctor conducts a simple random sample of </a:t>
                </a:r>
                <a:r>
                  <a:rPr sz="2800" dirty="0">
                    <a:latin typeface="Cambria Math"/>
                  </a:rPr>
                  <a:t>2315</a:t>
                </a:r>
                <a:r>
                  <a:rPr sz="2800" dirty="0"/>
                  <a:t> people in the area who own Apple watches and asks if they have received a notification of an irregular heartbeat. Nine of the respondents claimed to have received such a notification. Does this evidence support the cardiologist's claim that the percentage of people who receive notifications of irregular heartbeats is not </a:t>
                </a:r>
                <a14:m>
                  <m:oMath xmlns:m="http://schemas.openxmlformats.org/officeDocument/2006/math">
                    <m:r>
                      <a:rPr>
                        <a:latin typeface="Cambria Math" panose="02040503050406030204" pitchFamily="18" charset="0"/>
                      </a:rPr>
                      <m:t>0.5%</m:t>
                    </m:r>
                  </m:oMath>
                </a14:m>
                <a:r>
                  <a:rPr sz="2800" dirty="0"/>
                  <a:t>? Use a </a:t>
                </a:r>
                <a:r>
                  <a:rPr sz="2800" dirty="0">
                    <a:latin typeface="Cambria Math"/>
                  </a:rPr>
                  <a:t>0.01</a:t>
                </a:r>
                <a:r>
                  <a:rPr sz="2800" dirty="0"/>
                  <a:t> level of significance.</a:t>
                </a:r>
              </a:p>
              <a:p>
                <a:r>
                  <a:rPr sz="1800" dirty="0"/>
                  <a:t>Source: CNN. "Apple Watch app could detect life-threatening irregular heartbeat, study says". 2019. https://www.cnn.com/2019/03/16/health/apple-watch-heart-rate-arrhythmia-afib-study/index.htm (Mar. 20 2019).</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1333"/>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b="1"/>
                </a:pPr>
                <a:r>
                  <a:rPr sz="2800" dirty="0"/>
                  <a:t>Step 1: State the null and alternative hypotheses.</a:t>
                </a:r>
              </a:p>
              <a:p>
                <a:pPr>
                  <a:defRPr sz="2800"/>
                </a:pPr>
                <a:r>
                  <a:rPr sz="2800" dirty="0"/>
                  <a:t>The cardiologist is trying to show that the percentage of people receiving notifications of irregular heartbeats is not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dirty="0"/>
                  <a:t>. Written mathematically, this is </a:t>
                </a:r>
                <a:r>
                  <a:rPr lang="en-US" sz="2800" i="1" dirty="0"/>
                  <a:t>p</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005</m:t>
                    </m:r>
                  </m:oMath>
                </a14:m>
                <a:r>
                  <a:rPr sz="2800" dirty="0"/>
                  <a:t>. Thus, the null and alternative hypotheses are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IN">
                    <a:noFill/>
                  </a:rPr>
                  <a:t> </a:t>
                </a:r>
              </a:p>
            </p:txBody>
          </p:sp>
        </mc:Fallback>
      </mc:AlternateContent>
      <p:pic>
        <p:nvPicPr>
          <p:cNvPr id="6" name="Picture 5" descr="Null hypothesis (H 0) is  p equals 0.005. Alternative hypothesis (H a) is p not equal to 0.005">
            <a:extLst>
              <a:ext uri="{FF2B5EF4-FFF2-40B4-BE49-F238E27FC236}">
                <a16:creationId xmlns:a16="http://schemas.microsoft.com/office/drawing/2014/main" id="{3076A5A8-AB28-815E-3B2B-583E744DE64F}"/>
              </a:ext>
            </a:extLst>
          </p:cNvPr>
          <p:cNvPicPr>
            <a:picLocks noChangeAspect="1"/>
          </p:cNvPicPr>
          <p:nvPr/>
        </p:nvPicPr>
        <p:blipFill>
          <a:blip r:embed="rId3"/>
          <a:stretch>
            <a:fillRect/>
          </a:stretch>
        </p:blipFill>
        <p:spPr>
          <a:xfrm>
            <a:off x="3429000" y="4267200"/>
            <a:ext cx="1704975" cy="9048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2475913"/>
              </a:xfrm>
            </p:spPr>
            <p:txBody>
              <a:bodyPr>
                <a:noAutofit/>
              </a:bodyPr>
              <a:lstStyle/>
              <a:p>
                <a:pPr>
                  <a:defRPr b="1"/>
                </a:pPr>
                <a:r>
                  <a:rPr sz="2100" dirty="0"/>
                  <a:t>Step 2: Determine which distribution to use for the test statistic, and state the level of significance.</a:t>
                </a:r>
              </a:p>
              <a:p>
                <a:pPr>
                  <a:defRPr sz="2800"/>
                </a:pPr>
                <a:r>
                  <a:rPr sz="2100" dirty="0"/>
                  <a:t>We are testing a population proportion, so we must check the necessary conditions to use the normal distribution and the </a:t>
                </a:r>
                <a:r>
                  <a:rPr lang="en-US" sz="2100" i="1" dirty="0"/>
                  <a:t>z</a:t>
                </a:r>
                <a:r>
                  <a:rPr sz="2100" dirty="0"/>
                  <a:t>-test statistic. Recall from the information given that the sample was a simple random sample and that </a:t>
                </a:r>
                <a:r>
                  <a:rPr lang="en-US" sz="2100" i="1" dirty="0"/>
                  <a:t>n</a:t>
                </a:r>
                <a14:m>
                  <m:oMath xmlns:m="http://schemas.openxmlformats.org/officeDocument/2006/math">
                    <m:r>
                      <a:rPr sz="2100">
                        <a:latin typeface="Cambria Math" panose="02040503050406030204" pitchFamily="18" charset="0"/>
                      </a:rPr>
                      <m:t>=2315</m:t>
                    </m:r>
                  </m:oMath>
                </a14:m>
                <a:r>
                  <a:rPr sz="2100" dirty="0"/>
                  <a:t> and </a:t>
                </a:r>
                <a:r>
                  <a:rPr lang="en-US" sz="2100" i="1" dirty="0"/>
                  <a:t>p</a:t>
                </a:r>
                <a14:m>
                  <m:oMath xmlns:m="http://schemas.openxmlformats.org/officeDocument/2006/math">
                    <m:r>
                      <a:rPr sz="2100">
                        <a:latin typeface="Cambria Math" panose="02040503050406030204" pitchFamily="18" charset="0"/>
                      </a:rPr>
                      <m:t>=0.005</m:t>
                    </m:r>
                  </m:oMath>
                </a14:m>
                <a:r>
                  <a:rPr sz="2100" dirty="0"/>
                  <a:t>. Therefore, we check the conditions for the sample size as follows.</a:t>
                </a:r>
                <a:endParaRPr lang="en-IN" sz="21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2475913"/>
              </a:xfrm>
              <a:blipFill>
                <a:blip r:embed="rId2"/>
                <a:stretch>
                  <a:fillRect l="-889" t="-1478" b="-1478"/>
                </a:stretch>
              </a:blipFill>
            </p:spPr>
            <p:txBody>
              <a:bodyPr/>
              <a:lstStyle/>
              <a:p>
                <a:r>
                  <a:rPr lang="en-IN">
                    <a:noFill/>
                  </a:rPr>
                  <a:t> </a:t>
                </a:r>
              </a:p>
            </p:txBody>
          </p:sp>
        </mc:Fallback>
      </mc:AlternateContent>
      <p:pic>
        <p:nvPicPr>
          <p:cNvPr id="7" name="Picture 6" descr="np equals 2315 times open parentheses 0.005 close parentheses, which equals 11.575, and is greater than 10. n times open parentheses 1 minus p close parentheses equals 2315 times open parentheses 1 minus 0.005 close parentheses, which equals 2303.425, and is greater than 10.">
            <a:extLst>
              <a:ext uri="{FF2B5EF4-FFF2-40B4-BE49-F238E27FC236}">
                <a16:creationId xmlns:a16="http://schemas.microsoft.com/office/drawing/2014/main" id="{942CEE67-4337-6337-19D6-7B294E81B8BB}"/>
              </a:ext>
            </a:extLst>
          </p:cNvPr>
          <p:cNvPicPr>
            <a:picLocks noChangeAspect="1"/>
          </p:cNvPicPr>
          <p:nvPr/>
        </p:nvPicPr>
        <p:blipFill>
          <a:blip r:embed="rId3"/>
          <a:stretch>
            <a:fillRect/>
          </a:stretch>
        </p:blipFill>
        <p:spPr>
          <a:xfrm>
            <a:off x="2514600" y="3375874"/>
            <a:ext cx="4038600" cy="74192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EBAA36-4DE9-2660-73CD-1D84F5C0C6C2}"/>
                  </a:ext>
                </a:extLst>
              </p:cNvPr>
              <p:cNvSpPr txBox="1"/>
              <p:nvPr/>
            </p:nvSpPr>
            <p:spPr>
              <a:xfrm>
                <a:off x="457200" y="3988475"/>
                <a:ext cx="8229600" cy="2031325"/>
              </a:xfrm>
              <a:prstGeom prst="rect">
                <a:avLst/>
              </a:prstGeom>
              <a:noFill/>
            </p:spPr>
            <p:txBody>
              <a:bodyPr wrap="square">
                <a:spAutoFit/>
              </a:bodyPr>
              <a:lstStyle/>
              <a:p>
                <a:pPr>
                  <a:defRPr sz="2800"/>
                </a:pPr>
                <a:r>
                  <a:rPr lang="en-IN" sz="2100" dirty="0"/>
                  <a:t>Even though the sample size is large, the small presumed population proportion could result in a value less than </a:t>
                </a:r>
                <a:r>
                  <a:rPr lang="en-IN" sz="2100" dirty="0">
                    <a:latin typeface="Cambria Math"/>
                  </a:rPr>
                  <a:t>10</a:t>
                </a:r>
                <a:r>
                  <a:rPr lang="en-IN" sz="2100" dirty="0"/>
                  <a:t>, thus it is important that the conditions are checked. Since all of the conditions are satisfied, we can use the </a:t>
                </a:r>
                <a:r>
                  <a:rPr lang="en-IN" sz="2100" i="1" dirty="0"/>
                  <a:t>z</a:t>
                </a:r>
                <a:r>
                  <a:rPr lang="en-IN" sz="2100" dirty="0"/>
                  <a:t>-test statistics for the sample proportions.</a:t>
                </a:r>
              </a:p>
              <a:p>
                <a:pPr>
                  <a:defRPr sz="2800"/>
                </a:pPr>
                <a:r>
                  <a:rPr lang="en-IN" sz="2100" dirty="0"/>
                  <a:t>For this hypothesis test, we were told to use a level of significance of </a:t>
                </a:r>
                <a:r>
                  <a:rPr lang="el-GR" sz="2100"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lang="en-IN" sz="2100">
                        <a:latin typeface="Cambria Math" panose="02040503050406030204" pitchFamily="18" charset="0"/>
                      </a:rPr>
                      <m:t>=0.01</m:t>
                    </m:r>
                  </m:oMath>
                </a14:m>
                <a:r>
                  <a:rPr lang="en-IN" sz="2100" dirty="0"/>
                  <a:t>.</a:t>
                </a:r>
              </a:p>
            </p:txBody>
          </p:sp>
        </mc:Choice>
        <mc:Fallback xmlns="">
          <p:sp>
            <p:nvSpPr>
              <p:cNvPr id="6" name="TextBox 5">
                <a:extLst>
                  <a:ext uri="{FF2B5EF4-FFF2-40B4-BE49-F238E27FC236}">
                    <a16:creationId xmlns:a16="http://schemas.microsoft.com/office/drawing/2014/main" id="{A1EBAA36-4DE9-2660-73CD-1D84F5C0C6C2}"/>
                  </a:ext>
                </a:extLst>
              </p:cNvPr>
              <p:cNvSpPr txBox="1">
                <a:spLocks noRot="1" noChangeAspect="1" noMove="1" noResize="1" noEditPoints="1" noAdjustHandles="1" noChangeArrowheads="1" noChangeShapeType="1" noTextEdit="1"/>
              </p:cNvSpPr>
              <p:nvPr/>
            </p:nvSpPr>
            <p:spPr>
              <a:xfrm>
                <a:off x="457200" y="3988475"/>
                <a:ext cx="8229600" cy="2031325"/>
              </a:xfrm>
              <a:prstGeom prst="rect">
                <a:avLst/>
              </a:prstGeom>
              <a:blipFill>
                <a:blip r:embed="rId4"/>
                <a:stretch>
                  <a:fillRect l="-889" t="-1796" b="-5090"/>
                </a:stretch>
              </a:blipFill>
            </p:spPr>
            <p:txBody>
              <a:bodyPr/>
              <a:lstStyle/>
              <a:p>
                <a:r>
                  <a:rPr lang="en-IN">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US" baseline="-25000" dirty="0"/>
              <a:t>4</a:t>
            </a:r>
            <a:endParaRPr dirty="0"/>
          </a:p>
        </p:txBody>
      </p:sp>
      <p:sp>
        <p:nvSpPr>
          <p:cNvPr id="3" name="Text Placeholder 2"/>
          <p:cNvSpPr>
            <a:spLocks noGrp="1"/>
          </p:cNvSpPr>
          <p:nvPr>
            <p:ph type="body" sz="quarter" idx="10"/>
          </p:nvPr>
        </p:nvSpPr>
        <p:spPr>
          <a:xfrm>
            <a:off x="457200" y="1029287"/>
            <a:ext cx="8229600" cy="1823713"/>
          </a:xfrm>
        </p:spPr>
        <p:txBody>
          <a:bodyPr>
            <a:noAutofit/>
          </a:bodyPr>
          <a:lstStyle/>
          <a:p>
            <a:pPr>
              <a:defRPr b="1"/>
            </a:pPr>
            <a:r>
              <a:rPr sz="1800" dirty="0"/>
              <a:t>Step 3: Gather data and calculate the necessary sample statistics.</a:t>
            </a:r>
          </a:p>
          <a:p>
            <a:pPr>
              <a:defRPr b="1"/>
            </a:pPr>
            <a:r>
              <a:rPr sz="1800" dirty="0"/>
              <a:t>Tables:</a:t>
            </a:r>
          </a:p>
          <a:p>
            <a:pPr>
              <a:defRPr sz="2800"/>
            </a:pPr>
            <a:r>
              <a:rPr sz="1800" dirty="0"/>
              <a:t>Using the table to calculate the rejection region or the </a:t>
            </a:r>
            <a:r>
              <a:rPr lang="en-US" sz="1800" i="1" dirty="0"/>
              <a:t>p</a:t>
            </a:r>
            <a:r>
              <a:rPr sz="1800" dirty="0"/>
              <a:t>-value, you will need to calculate the </a:t>
            </a:r>
            <a:r>
              <a:rPr lang="en-US" sz="1800" i="1" dirty="0"/>
              <a:t>z</a:t>
            </a:r>
            <a:r>
              <a:rPr sz="1800" dirty="0"/>
              <a:t>-test statistic. First, the sample data show that only </a:t>
            </a:r>
            <a:r>
              <a:rPr sz="1800" dirty="0">
                <a:latin typeface="Cambria Math"/>
              </a:rPr>
              <a:t>9</a:t>
            </a:r>
            <a:r>
              <a:rPr sz="1800" dirty="0"/>
              <a:t> of the </a:t>
            </a:r>
            <a:r>
              <a:rPr sz="1800" dirty="0">
                <a:latin typeface="Cambria Math"/>
              </a:rPr>
              <a:t>2315</a:t>
            </a:r>
            <a:r>
              <a:rPr sz="1800" dirty="0"/>
              <a:t> people samples received a notification of an irregular heartbeat. Thus, the sample proportion is calculated as follows.</a:t>
            </a:r>
          </a:p>
        </p:txBody>
      </p:sp>
      <p:pic>
        <p:nvPicPr>
          <p:cNvPr id="9" name="Picture 8" descr="p hat equals to 9 divided by 2315 which is approximately equals to 0.003888">
            <a:extLst>
              <a:ext uri="{FF2B5EF4-FFF2-40B4-BE49-F238E27FC236}">
                <a16:creationId xmlns:a16="http://schemas.microsoft.com/office/drawing/2014/main" id="{9D4F6CB5-ED3C-220B-D784-885540E2CACC}"/>
              </a:ext>
            </a:extLst>
          </p:cNvPr>
          <p:cNvPicPr>
            <a:picLocks noChangeAspect="1"/>
          </p:cNvPicPr>
          <p:nvPr/>
        </p:nvPicPr>
        <p:blipFill>
          <a:blip r:embed="rId2"/>
          <a:stretch>
            <a:fillRect/>
          </a:stretch>
        </p:blipFill>
        <p:spPr>
          <a:xfrm>
            <a:off x="3581400" y="2765492"/>
            <a:ext cx="2286000" cy="657225"/>
          </a:xfrm>
          <a:prstGeom prst="rect">
            <a:avLst/>
          </a:prstGeom>
        </p:spPr>
      </p:pic>
      <p:sp>
        <p:nvSpPr>
          <p:cNvPr id="7" name="TextBox 6">
            <a:extLst>
              <a:ext uri="{FF2B5EF4-FFF2-40B4-BE49-F238E27FC236}">
                <a16:creationId xmlns:a16="http://schemas.microsoft.com/office/drawing/2014/main" id="{999B28F1-88FC-8815-65B4-9541D8B0458A}"/>
              </a:ext>
            </a:extLst>
          </p:cNvPr>
          <p:cNvSpPr txBox="1"/>
          <p:nvPr/>
        </p:nvSpPr>
        <p:spPr>
          <a:xfrm>
            <a:off x="457200" y="3435283"/>
            <a:ext cx="8229600" cy="1477328"/>
          </a:xfrm>
          <a:prstGeom prst="rect">
            <a:avLst/>
          </a:prstGeom>
          <a:noFill/>
        </p:spPr>
        <p:txBody>
          <a:bodyPr wrap="square">
            <a:spAutoFit/>
          </a:bodyPr>
          <a:lstStyle/>
          <a:p>
            <a:pPr>
              <a:defRPr sz="2800"/>
            </a:pPr>
            <a:r>
              <a:rPr lang="en-IN" sz="1800" dirty="0"/>
              <a:t>Note that we rounded the sample proportion to six decimal places, rather than three decimal places, to avoid additional rounding errors in the following calculation of the </a:t>
            </a:r>
            <a:r>
              <a:rPr lang="en-IN" sz="1800" i="1" dirty="0"/>
              <a:t>z</a:t>
            </a:r>
            <a:r>
              <a:rPr lang="en-IN" sz="1800" dirty="0"/>
              <a:t>-score.</a:t>
            </a:r>
          </a:p>
          <a:p>
            <a:pPr>
              <a:defRPr sz="2800"/>
            </a:pPr>
            <a:r>
              <a:rPr lang="en-IN" sz="1800" dirty="0"/>
              <a:t>Substituting the necessary values into the formula for the test statistic for the sample proportion, we obtain the following </a:t>
            </a:r>
            <a:r>
              <a:rPr lang="en-IN" sz="1800" i="1" dirty="0"/>
              <a:t>z</a:t>
            </a:r>
            <a:r>
              <a:rPr lang="en-IN" sz="1800" dirty="0"/>
              <a:t>-score.</a:t>
            </a:r>
          </a:p>
        </p:txBody>
      </p:sp>
      <p:pic>
        <p:nvPicPr>
          <p:cNvPr id="17" name="Picture 16" descr="z equals p hat minus p close parentheses, divided by the square root of p times open parentheses 1 minus p close parentheses, divided by n. Substituting values: z equals  0.003888 minus 0.005, divided by the square root of  0.005 times open parentheses 1 minus 0.005 close parentheses, divided by 2315. This simplifies to approximately minus 0.76.">
            <a:extLst>
              <a:ext uri="{FF2B5EF4-FFF2-40B4-BE49-F238E27FC236}">
                <a16:creationId xmlns:a16="http://schemas.microsoft.com/office/drawing/2014/main" id="{B91B2FEB-80C8-ED1B-062A-56FCE3593389}"/>
              </a:ext>
            </a:extLst>
          </p:cNvPr>
          <p:cNvPicPr>
            <a:picLocks noChangeAspect="1"/>
          </p:cNvPicPr>
          <p:nvPr/>
        </p:nvPicPr>
        <p:blipFill>
          <a:blip r:embed="rId3"/>
          <a:stretch>
            <a:fillRect/>
          </a:stretch>
        </p:blipFill>
        <p:spPr>
          <a:xfrm>
            <a:off x="3009900" y="4800600"/>
            <a:ext cx="3124200" cy="12001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IN" dirty="0"/>
              <a:t>)</a:t>
            </a:r>
            <a:r>
              <a:rPr lang="en-US" baseline="-25000" dirty="0"/>
              <a:t>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10000"/>
              </a:bodyPr>
              <a:lstStyle/>
              <a:p>
                <a:pPr>
                  <a:defRPr b="1"/>
                </a:pPr>
                <a:r>
                  <a:rPr sz="2800" dirty="0"/>
                  <a:t>TI-83/84 Plus:</a:t>
                </a:r>
              </a:p>
              <a:p>
                <a:pPr>
                  <a:defRPr sz="2800"/>
                </a:pPr>
                <a:r>
                  <a:rPr sz="2800" dirty="0"/>
                  <a:t>Recall from the previous example that if you are using the </a:t>
                </a:r>
                <a:br>
                  <a:rPr lang="en-US" sz="2800" dirty="0"/>
                </a:br>
                <a:r>
                  <a:rPr sz="2800" dirty="0"/>
                  <a:t>TI-83/84 Plus calculator to perform the hypothesis test you will not need to calculate the sample proportion first; the calculator does that for you. From the </a:t>
                </a:r>
                <a:r>
                  <a:rPr sz="2800" b="1" dirty="0"/>
                  <a:t>STAT </a:t>
                </a:r>
                <a:r>
                  <a:rPr lang="en-US" b="1" dirty="0"/>
                  <a:t>→</a:t>
                </a:r>
                <a:r>
                  <a:rPr sz="2800" b="1" dirty="0"/>
                  <a:t> TESTS</a:t>
                </a:r>
                <a:r>
                  <a:rPr sz="2800" dirty="0"/>
                  <a:t> menu, choose option </a:t>
                </a:r>
                <a:br>
                  <a:rPr lang="en-US" sz="2800" dirty="0"/>
                </a:br>
                <a:r>
                  <a:rPr sz="2800" b="1" dirty="0"/>
                  <a:t>1-PropZTest</a:t>
                </a:r>
                <a:r>
                  <a:rPr sz="2800" dirty="0"/>
                  <a:t>. Enter the values for the presumed value of the population proportion, </a:t>
                </a:r>
                <a:r>
                  <a:rPr lang="en-US" i="1" dirty="0"/>
                  <a:t>p</a:t>
                </a:r>
                <a:r>
                  <a:rPr lang="en-US" baseline="-25000" dirty="0"/>
                  <a:t>0</a:t>
                </a:r>
                <a14:m>
                  <m:oMath xmlns:m="http://schemas.openxmlformats.org/officeDocument/2006/math">
                    <m:r>
                      <a:rPr>
                        <a:latin typeface="Cambria Math" panose="02040503050406030204" pitchFamily="18" charset="0"/>
                      </a:rPr>
                      <m:t>=0.005</m:t>
                    </m:r>
                  </m:oMath>
                </a14:m>
                <a:r>
                  <a:rPr sz="2800" dirty="0"/>
                  <a:t>, the sample size,</a:t>
                </a:r>
                <a:r>
                  <a:rPr lang="en-US" sz="2800" dirty="0"/>
                  <a:t> </a:t>
                </a:r>
                <a:r>
                  <a:rPr lang="en-US" sz="2800" i="1" dirty="0"/>
                  <a:t>n</a:t>
                </a:r>
                <a14:m>
                  <m:oMath xmlns:m="http://schemas.openxmlformats.org/officeDocument/2006/math">
                    <m:r>
                      <a:rPr>
                        <a:latin typeface="Cambria Math" panose="02040503050406030204" pitchFamily="18" charset="0"/>
                      </a:rPr>
                      <m:t>=2315</m:t>
                    </m:r>
                  </m:oMath>
                </a14:m>
                <a:r>
                  <a:rPr sz="2800" dirty="0"/>
                  <a:t>, and the number of members of the sample that have the characteristic in which we are interested, </a:t>
                </a:r>
                <a:r>
                  <a:rPr lang="en-US" sz="2800" i="1" dirty="0"/>
                  <a:t>x</a:t>
                </a:r>
                <a14:m>
                  <m:oMath xmlns:m="http://schemas.openxmlformats.org/officeDocument/2006/math">
                    <m:r>
                      <a:rPr>
                        <a:latin typeface="Cambria Math" panose="02040503050406030204" pitchFamily="18" charset="0"/>
                      </a:rPr>
                      <m:t>=9</m:t>
                    </m:r>
                  </m:oMath>
                </a14:m>
                <a:r>
                  <a:rPr sz="2800" dirty="0"/>
                  <a:t>, as shown in the screenshot. From the research hypothesis, we know that this is a two-tailed test, so make sure that </a:t>
                </a:r>
                <a:r>
                  <a:rPr sz="2800" b="1" dirty="0"/>
                  <a:t>≠p0</a:t>
                </a:r>
                <a:r>
                  <a:rPr sz="2800" dirty="0"/>
                  <a:t> is highlighted. Then select </a:t>
                </a:r>
                <a:r>
                  <a:rPr sz="2800" b="1" dirty="0"/>
                  <a:t>Calculate</a:t>
                </a:r>
                <a:r>
                  <a:rPr sz="2800" dirty="0"/>
                  <a:t> and press </a:t>
                </a:r>
                <a:r>
                  <a:rPr sz="2800" b="1" dirty="0"/>
                  <a:t>ENTER</a:t>
                </a:r>
                <a:r>
                  <a:rPr sz="2800" dirty="0"/>
                  <a:t>.</a:t>
                </a:r>
              </a:p>
              <a:p>
                <a:pPr>
                  <a:defRPr sz="2800"/>
                </a:pPr>
                <a:r>
                  <a:rPr sz="2800" dirty="0"/>
                  <a:t>The output screen, shown below, displays the test statistic </a:t>
                </a:r>
                <a:br>
                  <a:rPr lang="en-US" dirty="0"/>
                </a:br>
                <a:r>
                  <a:rPr lang="en-US" i="1" dirty="0"/>
                  <a:t>z</a:t>
                </a:r>
                <a14:m>
                  <m:oMath xmlns:m="http://schemas.openxmlformats.org/officeDocument/2006/math">
                    <m:r>
                      <a:rPr>
                        <a:latin typeface="Cambria Math" panose="02040503050406030204" pitchFamily="18" charset="0"/>
                      </a:rPr>
                      <m:t>≈−0.76</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1185" b="-368"/>
                </a:stretch>
              </a:blipFill>
            </p:spPr>
            <p:txBody>
              <a:bodyPr/>
              <a:lstStyle/>
              <a:p>
                <a:r>
                  <a:rPr lang="en-IN">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Formula: Test Statistic for a Hypothesis Test for a Population Proportion</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sz="2800"/>
            </a:pPr>
            <a:r>
              <a:rPr sz="2200" dirty="0"/>
              <a:t>When the sample taken is a simple random sample, the conditions for a binomial distribution are met, and the sample size is large enough to ensure that </a:t>
            </a:r>
            <a:br>
              <a:rPr lang="en-IN" sz="2200" dirty="0"/>
            </a:br>
            <a:endParaRPr lang="en-IN" sz="2200" dirty="0"/>
          </a:p>
          <a:p>
            <a:pPr algn="ctr">
              <a:defRPr sz="2800"/>
            </a:pPr>
            <a:endParaRPr sz="2200" dirty="0"/>
          </a:p>
          <a:p>
            <a:pPr>
              <a:defRPr sz="2800"/>
            </a:pPr>
            <a:endParaRPr lang="en-IN" sz="2200" dirty="0"/>
          </a:p>
          <a:p>
            <a:pPr>
              <a:defRPr sz="2800"/>
            </a:pPr>
            <a:endParaRPr sz="2200" dirty="0"/>
          </a:p>
        </p:txBody>
      </p:sp>
      <p:pic>
        <p:nvPicPr>
          <p:cNvPr id="9" name="Picture 8" descr="np is greater than or equal to 10, and n times open parentheses 1 minus p close parentheses is greater than or equal to 10">
            <a:extLst>
              <a:ext uri="{FF2B5EF4-FFF2-40B4-BE49-F238E27FC236}">
                <a16:creationId xmlns:a16="http://schemas.microsoft.com/office/drawing/2014/main" id="{9B4A98C6-BDDF-102C-33AD-B6CC60A9AA58}"/>
              </a:ext>
            </a:extLst>
          </p:cNvPr>
          <p:cNvPicPr>
            <a:picLocks noChangeAspect="1"/>
          </p:cNvPicPr>
          <p:nvPr/>
        </p:nvPicPr>
        <p:blipFill>
          <a:blip r:embed="rId2"/>
          <a:stretch>
            <a:fillRect/>
          </a:stretch>
        </p:blipFill>
        <p:spPr>
          <a:xfrm>
            <a:off x="1905000" y="1789650"/>
            <a:ext cx="3047999" cy="425504"/>
          </a:xfrm>
          <a:prstGeom prst="rect">
            <a:avLst/>
          </a:prstGeom>
        </p:spPr>
      </p:pic>
      <p:sp>
        <p:nvSpPr>
          <p:cNvPr id="13" name="TextBox 12">
            <a:extLst>
              <a:ext uri="{FF2B5EF4-FFF2-40B4-BE49-F238E27FC236}">
                <a16:creationId xmlns:a16="http://schemas.microsoft.com/office/drawing/2014/main" id="{8235E4B2-D8E4-E2EC-D8EF-5F01227D2406}"/>
              </a:ext>
            </a:extLst>
          </p:cNvPr>
          <p:cNvSpPr txBox="1"/>
          <p:nvPr/>
        </p:nvSpPr>
        <p:spPr>
          <a:xfrm>
            <a:off x="465826" y="2133600"/>
            <a:ext cx="8229600" cy="769441"/>
          </a:xfrm>
          <a:prstGeom prst="rect">
            <a:avLst/>
          </a:prstGeom>
          <a:noFill/>
        </p:spPr>
        <p:txBody>
          <a:bodyPr wrap="square">
            <a:spAutoFit/>
          </a:bodyPr>
          <a:lstStyle/>
          <a:p>
            <a:r>
              <a:rPr lang="en-IN" sz="2200" dirty="0">
                <a:solidFill>
                  <a:srgbClr val="000000"/>
                </a:solidFill>
              </a:rPr>
              <a:t>the test statistic for a hypothesis test for a population proportion is given by</a:t>
            </a:r>
          </a:p>
        </p:txBody>
      </p:sp>
      <p:pic>
        <p:nvPicPr>
          <p:cNvPr id="8" name="Picture 7" descr="z equals p hat  minus p, divided by the square root of p times open parentheses 1 minus p close parentheses, divided by n.">
            <a:extLst>
              <a:ext uri="{FF2B5EF4-FFF2-40B4-BE49-F238E27FC236}">
                <a16:creationId xmlns:a16="http://schemas.microsoft.com/office/drawing/2014/main" id="{897E82FF-AA5A-F20D-B854-1D1DB84EA809}"/>
              </a:ext>
            </a:extLst>
          </p:cNvPr>
          <p:cNvPicPr>
            <a:picLocks noChangeAspect="1"/>
          </p:cNvPicPr>
          <p:nvPr/>
        </p:nvPicPr>
        <p:blipFill>
          <a:blip r:embed="rId3"/>
          <a:stretch>
            <a:fillRect/>
          </a:stretch>
        </p:blipFill>
        <p:spPr>
          <a:xfrm>
            <a:off x="3234300" y="2655034"/>
            <a:ext cx="1876425" cy="1352550"/>
          </a:xfrm>
          <a:prstGeom prst="rect">
            <a:avLst/>
          </a:prstGeom>
        </p:spPr>
      </p:pic>
      <p:sp>
        <p:nvSpPr>
          <p:cNvPr id="10" name="TextBox 9">
            <a:extLst>
              <a:ext uri="{FF2B5EF4-FFF2-40B4-BE49-F238E27FC236}">
                <a16:creationId xmlns:a16="http://schemas.microsoft.com/office/drawing/2014/main" id="{37A0EE63-E2B9-229C-B1CC-3045DA047356}"/>
              </a:ext>
            </a:extLst>
          </p:cNvPr>
          <p:cNvSpPr txBox="1"/>
          <p:nvPr/>
        </p:nvSpPr>
        <p:spPr>
          <a:xfrm>
            <a:off x="457200" y="4054495"/>
            <a:ext cx="8229600" cy="430887"/>
          </a:xfrm>
          <a:prstGeom prst="rect">
            <a:avLst/>
          </a:prstGeom>
          <a:noFill/>
        </p:spPr>
        <p:txBody>
          <a:bodyPr wrap="square">
            <a:spAutoFit/>
          </a:bodyPr>
          <a:lstStyle/>
          <a:p>
            <a:pPr>
              <a:defRPr sz="2800"/>
            </a:pPr>
            <a:r>
              <a:rPr lang="en-IN" sz="2200" dirty="0">
                <a:solidFill>
                  <a:srgbClr val="000000"/>
                </a:solidFill>
              </a:rPr>
              <a:t>where</a:t>
            </a:r>
          </a:p>
        </p:txBody>
      </p:sp>
      <p:pic>
        <p:nvPicPr>
          <p:cNvPr id="15" name="Picture 14" descr="p hat">
            <a:extLst>
              <a:ext uri="{FF2B5EF4-FFF2-40B4-BE49-F238E27FC236}">
                <a16:creationId xmlns:a16="http://schemas.microsoft.com/office/drawing/2014/main" id="{E5D3496D-1686-B154-CF28-0F0A24402C6E}"/>
              </a:ext>
            </a:extLst>
          </p:cNvPr>
          <p:cNvPicPr>
            <a:picLocks noChangeAspect="1"/>
          </p:cNvPicPr>
          <p:nvPr/>
        </p:nvPicPr>
        <p:blipFill>
          <a:blip r:embed="rId4"/>
          <a:stretch>
            <a:fillRect/>
          </a:stretch>
        </p:blipFill>
        <p:spPr>
          <a:xfrm>
            <a:off x="1272219" y="4058916"/>
            <a:ext cx="228600" cy="390525"/>
          </a:xfrm>
          <a:prstGeom prst="rect">
            <a:avLst/>
          </a:prstGeom>
        </p:spPr>
      </p:pic>
      <p:sp>
        <p:nvSpPr>
          <p:cNvPr id="5" name="TextBox 4">
            <a:extLst>
              <a:ext uri="{FF2B5EF4-FFF2-40B4-BE49-F238E27FC236}">
                <a16:creationId xmlns:a16="http://schemas.microsoft.com/office/drawing/2014/main" id="{73228E96-3D1C-93B1-7453-B120AE61798B}"/>
              </a:ext>
            </a:extLst>
          </p:cNvPr>
          <p:cNvSpPr txBox="1"/>
          <p:nvPr/>
        </p:nvSpPr>
        <p:spPr>
          <a:xfrm>
            <a:off x="1472244" y="4058916"/>
            <a:ext cx="3048000" cy="430887"/>
          </a:xfrm>
          <a:prstGeom prst="rect">
            <a:avLst/>
          </a:prstGeom>
          <a:noFill/>
        </p:spPr>
        <p:txBody>
          <a:bodyPr wrap="square" rtlCol="0">
            <a:spAutoFit/>
          </a:bodyPr>
          <a:lstStyle/>
          <a:p>
            <a:r>
              <a:rPr kumimoji="0" lang="en-IN" sz="2200" b="0" i="0" u="none" strike="noStrike" kern="1200" cap="none" spc="0" normalizeH="0" baseline="0" noProof="0" dirty="0">
                <a:ln>
                  <a:noFill/>
                </a:ln>
                <a:solidFill>
                  <a:srgbClr val="000000"/>
                </a:solidFill>
                <a:effectLst/>
                <a:uLnTx/>
                <a:uFillTx/>
                <a:latin typeface="Calibri"/>
                <a:ea typeface="+mn-ea"/>
                <a:cs typeface="+mn-cs"/>
              </a:rPr>
              <a:t>is the sample proportion,</a:t>
            </a:r>
            <a:endParaRPr lang="en-IN" dirty="0"/>
          </a:p>
        </p:txBody>
      </p:sp>
      <p:sp>
        <p:nvSpPr>
          <p:cNvPr id="4" name="TextBox 3">
            <a:extLst>
              <a:ext uri="{FF2B5EF4-FFF2-40B4-BE49-F238E27FC236}">
                <a16:creationId xmlns:a16="http://schemas.microsoft.com/office/drawing/2014/main" id="{EB26A139-999E-6F9E-D814-85BAF2AEC203}"/>
              </a:ext>
            </a:extLst>
          </p:cNvPr>
          <p:cNvSpPr txBox="1"/>
          <p:nvPr/>
        </p:nvSpPr>
        <p:spPr>
          <a:xfrm>
            <a:off x="457200" y="4381500"/>
            <a:ext cx="82296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0" i="1" u="none" strike="noStrike" kern="1200" cap="none" spc="0" normalizeH="0" baseline="0" noProof="0" dirty="0">
                <a:ln>
                  <a:noFill/>
                </a:ln>
                <a:solidFill>
                  <a:srgbClr val="000000"/>
                </a:solidFill>
                <a:effectLst/>
                <a:uLnTx/>
                <a:uFillTx/>
                <a:latin typeface="Calibri"/>
                <a:ea typeface="+mn-ea"/>
                <a:cs typeface="+mn-cs"/>
              </a:rPr>
              <a:t>p </a:t>
            </a:r>
            <a:r>
              <a:rPr kumimoji="0" lang="en-IN" sz="2200" b="0" i="0" u="none" strike="noStrike" kern="1200" cap="none" spc="0" normalizeH="0" baseline="0" noProof="0" dirty="0">
                <a:ln>
                  <a:noFill/>
                </a:ln>
                <a:solidFill>
                  <a:srgbClr val="000000"/>
                </a:solidFill>
                <a:effectLst/>
                <a:uLnTx/>
                <a:uFillTx/>
                <a:latin typeface="Calibri"/>
                <a:ea typeface="+mn-ea"/>
                <a:cs typeface="+mn-cs"/>
              </a:rPr>
              <a:t>is the presumed value of the population proportion from the null hypothesis,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200" i="1" dirty="0">
                <a:solidFill>
                  <a:srgbClr val="000000"/>
                </a:solidFill>
                <a:latin typeface="Calibri"/>
              </a:rPr>
              <a:t>n</a:t>
            </a:r>
            <a:r>
              <a:rPr kumimoji="0" lang="en-IN" sz="2200" b="0" i="1" u="none" strike="noStrike" kern="1200" cap="none" spc="0" normalizeH="0" baseline="0" noProof="0" dirty="0">
                <a:ln>
                  <a:noFill/>
                </a:ln>
                <a:solidFill>
                  <a:srgbClr val="000000"/>
                </a:solidFill>
                <a:effectLst/>
                <a:uLnTx/>
                <a:uFillTx/>
                <a:latin typeface="Calibri"/>
                <a:ea typeface="+mn-ea"/>
                <a:cs typeface="+mn-cs"/>
              </a:rPr>
              <a:t> </a:t>
            </a:r>
            <a:r>
              <a:rPr kumimoji="0" lang="en-IN" sz="2200" b="0" i="0" u="none" strike="noStrike" kern="1200" cap="none" spc="0" normalizeH="0" baseline="0" noProof="0" dirty="0">
                <a:ln>
                  <a:noFill/>
                </a:ln>
                <a:solidFill>
                  <a:srgbClr val="000000"/>
                </a:solidFill>
                <a:effectLst/>
                <a:uLnTx/>
                <a:uFillTx/>
                <a:latin typeface="Calibri"/>
                <a:ea typeface="+mn-ea"/>
                <a:cs typeface="+mn-cs"/>
              </a:rPr>
              <a:t>is the sample size.</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US" baseline="-25000" dirty="0"/>
              <a:t>6</a:t>
            </a:r>
            <a:endParaRPr dirty="0"/>
          </a:p>
        </p:txBody>
      </p:sp>
      <p:pic>
        <p:nvPicPr>
          <p:cNvPr id="5" name="Content Placeholder 4" descr="A screenshot shows the input screen titled 1 PropZTest. The first line reads p subscript 0: .005. The second line reads x: 9. The third line reads n: 2315. The fourth line reads prop: not equals to p subscript 0  less than p subscript 0  greater than p subscript 0, with the not equals to p subscript 0 option selected. The last line prompts to either Calculate or Draw.">
            <a:extLst>
              <a:ext uri="{FF2B5EF4-FFF2-40B4-BE49-F238E27FC236}">
                <a16:creationId xmlns:a16="http://schemas.microsoft.com/office/drawing/2014/main" id="{20178304-A1BA-4EAF-8214-1F1EC2E1036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US" baseline="-25000" dirty="0"/>
              <a:t>7</a:t>
            </a:r>
            <a:endParaRPr dirty="0"/>
          </a:p>
        </p:txBody>
      </p:sp>
      <p:pic>
        <p:nvPicPr>
          <p:cNvPr id="5" name="Content Placeholder 4" descr="A screenshot shows the output results of a one proportion z test, titled 1 PropZTest. The first line reads prop not equals to 0.005. The second line reads z equals minus .7587613371. The third line read p equals .4479951936. The fourth line reads p hat equals .003887689. The last line reads n equals 2315.&#10;">
            <a:extLst>
              <a:ext uri="{FF2B5EF4-FFF2-40B4-BE49-F238E27FC236}">
                <a16:creationId xmlns:a16="http://schemas.microsoft.com/office/drawing/2014/main" id="{8905B627-4DC6-41EA-A66D-AE0C25E5267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US" baseline="-25000" dirty="0"/>
              <a:t>8</a:t>
            </a:r>
            <a:endParaRPr dirty="0"/>
          </a:p>
        </p:txBody>
      </p:sp>
      <p:sp>
        <p:nvSpPr>
          <p:cNvPr id="3" name="Text Placeholder 2"/>
          <p:cNvSpPr>
            <a:spLocks noGrp="1"/>
          </p:cNvSpPr>
          <p:nvPr>
            <p:ph type="body" sz="quarter" idx="10"/>
          </p:nvPr>
        </p:nvSpPr>
        <p:spPr/>
        <p:txBody>
          <a:bodyPr>
            <a:normAutofit/>
          </a:bodyPr>
          <a:lstStyle/>
          <a:p>
            <a:pPr>
              <a:defRPr b="1"/>
            </a:pPr>
            <a:r>
              <a:rPr dirty="0"/>
              <a:t>Step 4: Draw a conclusion and interpret the decision.</a:t>
            </a:r>
          </a:p>
          <a:p>
            <a:pPr>
              <a:defRPr sz="2800"/>
            </a:pPr>
            <a:r>
              <a:rPr dirty="0"/>
              <a:t>We can use either rejection regions or </a:t>
            </a:r>
            <a:r>
              <a:rPr lang="en-US" i="1" dirty="0"/>
              <a:t>p</a:t>
            </a:r>
            <a:r>
              <a:rPr dirty="0"/>
              <a:t>-values to determine the conclusion to the hypothesis test.</a:t>
            </a:r>
          </a:p>
          <a:p>
            <a:pPr>
              <a:defRPr b="1"/>
            </a:pPr>
            <a:r>
              <a:rPr dirty="0"/>
              <a:t>Method 1: Rejection Regions</a:t>
            </a:r>
          </a:p>
          <a:p>
            <a:pPr>
              <a:defRPr sz="2800"/>
            </a:pPr>
            <a:r>
              <a:rPr dirty="0"/>
              <a:t>Since this is a two-tailed test, we can use the critical </a:t>
            </a:r>
            <a:br>
              <a:rPr lang="en-US" dirty="0"/>
            </a:br>
            <a:r>
              <a:rPr lang="en-US" i="1" dirty="0"/>
              <a:t>z</a:t>
            </a:r>
            <a:r>
              <a:rPr dirty="0"/>
              <a:t>-values table with a </a:t>
            </a:r>
            <a:r>
              <a:rPr dirty="0">
                <a:latin typeface="Cambria Math"/>
              </a:rPr>
              <a:t>0.01</a:t>
            </a:r>
            <a:r>
              <a:rPr dirty="0"/>
              <a:t> level of significance for a two-tailed test to state the rejection region. Thus, the</a:t>
            </a:r>
          </a:p>
        </p:txBody>
      </p:sp>
      <p:sp>
        <p:nvSpPr>
          <p:cNvPr id="4" name="TextBox 3">
            <a:extLst>
              <a:ext uri="{FF2B5EF4-FFF2-40B4-BE49-F238E27FC236}">
                <a16:creationId xmlns:a16="http://schemas.microsoft.com/office/drawing/2014/main" id="{3D8D81B4-3A62-231A-4593-A180591B63AE}"/>
              </a:ext>
            </a:extLst>
          </p:cNvPr>
          <p:cNvSpPr txBox="1"/>
          <p:nvPr/>
        </p:nvSpPr>
        <p:spPr>
          <a:xfrm>
            <a:off x="457200" y="4276725"/>
            <a:ext cx="2819400" cy="523220"/>
          </a:xfrm>
          <a:prstGeom prst="rect">
            <a:avLst/>
          </a:prstGeom>
          <a:noFill/>
        </p:spPr>
        <p:txBody>
          <a:bodyPr wrap="square" rtlCol="0">
            <a:spAutoFit/>
          </a:bodyPr>
          <a:lstStyle/>
          <a:p>
            <a:r>
              <a:rPr kumimoji="0" lang="en-IN" sz="2800" b="0" i="0" u="none" strike="noStrike" kern="1200" cap="none" spc="0" normalizeH="0" baseline="0" noProof="0">
                <a:ln>
                  <a:noFill/>
                </a:ln>
                <a:solidFill>
                  <a:srgbClr val="366092"/>
                </a:solidFill>
                <a:effectLst/>
                <a:uLnTx/>
                <a:uFillTx/>
                <a:latin typeface="Calibri"/>
                <a:ea typeface="+mn-ea"/>
                <a:cs typeface="+mn-cs"/>
              </a:rPr>
              <a:t>rejection region is</a:t>
            </a:r>
            <a:endParaRPr lang="en-IN" dirty="0"/>
          </a:p>
        </p:txBody>
      </p:sp>
      <p:pic>
        <p:nvPicPr>
          <p:cNvPr id="9" name="Picture 8" descr="The absolute value of 𝑧 is greater than or equal to 2.575.">
            <a:extLst>
              <a:ext uri="{FF2B5EF4-FFF2-40B4-BE49-F238E27FC236}">
                <a16:creationId xmlns:a16="http://schemas.microsoft.com/office/drawing/2014/main" id="{EE2268D1-647E-CB98-CFFD-130CD567028D}"/>
              </a:ext>
            </a:extLst>
          </p:cNvPr>
          <p:cNvPicPr>
            <a:picLocks noChangeAspect="1"/>
          </p:cNvPicPr>
          <p:nvPr/>
        </p:nvPicPr>
        <p:blipFill>
          <a:blip r:embed="rId2"/>
          <a:stretch>
            <a:fillRect/>
          </a:stretch>
        </p:blipFill>
        <p:spPr>
          <a:xfrm>
            <a:off x="3237271" y="4340588"/>
            <a:ext cx="1548304" cy="523220"/>
          </a:xfrm>
          <a:prstGeom prst="rect">
            <a:avLst/>
          </a:prstGeom>
        </p:spPr>
      </p:pic>
      <p:sp>
        <p:nvSpPr>
          <p:cNvPr id="5" name="TextBox 4">
            <a:extLst>
              <a:ext uri="{FF2B5EF4-FFF2-40B4-BE49-F238E27FC236}">
                <a16:creationId xmlns:a16="http://schemas.microsoft.com/office/drawing/2014/main" id="{7BF8DD39-854E-C069-2BA9-FE2483C36C30}"/>
              </a:ext>
            </a:extLst>
          </p:cNvPr>
          <p:cNvSpPr txBox="1"/>
          <p:nvPr/>
        </p:nvSpPr>
        <p:spPr>
          <a:xfrm>
            <a:off x="4943475" y="4276725"/>
            <a:ext cx="3667125"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Since the test statistic,</a:t>
            </a: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E51D47A-E692-48B5-CB3C-98EDDA766696}"/>
                  </a:ext>
                </a:extLst>
              </p:cNvPr>
              <p:cNvSpPr txBox="1"/>
              <p:nvPr/>
            </p:nvSpPr>
            <p:spPr>
              <a:xfrm>
                <a:off x="457200" y="4694218"/>
                <a:ext cx="8229600" cy="954107"/>
              </a:xfrm>
              <a:prstGeom prst="rect">
                <a:avLst/>
              </a:prstGeom>
              <a:noFill/>
            </p:spPr>
            <p:txBody>
              <a:bodyPr wrap="square" rtlCol="0">
                <a:spAutoFit/>
              </a:bodyPr>
              <a:lstStyle/>
              <a:p>
                <a:r>
                  <a:rPr kumimoji="0" lang="en-US" sz="2800" b="0" i="1" u="none" strike="noStrike" kern="1200" cap="none" spc="0" normalizeH="0" baseline="0" noProof="0" dirty="0">
                    <a:ln>
                      <a:noFill/>
                    </a:ln>
                    <a:solidFill>
                      <a:srgbClr val="366092"/>
                    </a:solidFill>
                    <a:effectLst/>
                    <a:uLnTx/>
                    <a:uFillTx/>
                    <a:ea typeface="+mn-ea"/>
                    <a:cs typeface="+mn-cs"/>
                  </a:rPr>
                  <a:t>z</a:t>
                </a:r>
                <a14:m>
                  <m:oMath xmlns:m="http://schemas.openxmlformats.org/officeDocument/2006/math">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=−0.76</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does not fall within the rejection region, we fail to reject the null hypothesis.</a:t>
                </a:r>
                <a:endParaRPr lang="en-IN" dirty="0"/>
              </a:p>
            </p:txBody>
          </p:sp>
        </mc:Choice>
        <mc:Fallback xmlns="">
          <p:sp>
            <p:nvSpPr>
              <p:cNvPr id="7" name="TextBox 6">
                <a:extLst>
                  <a:ext uri="{FF2B5EF4-FFF2-40B4-BE49-F238E27FC236}">
                    <a16:creationId xmlns:a16="http://schemas.microsoft.com/office/drawing/2014/main" id="{4E51D47A-E692-48B5-CB3C-98EDDA766696}"/>
                  </a:ext>
                </a:extLst>
              </p:cNvPr>
              <p:cNvSpPr txBox="1">
                <a:spLocks noRot="1" noChangeAspect="1" noMove="1" noResize="1" noEditPoints="1" noAdjustHandles="1" noChangeArrowheads="1" noChangeShapeType="1" noTextEdit="1"/>
              </p:cNvSpPr>
              <p:nvPr/>
            </p:nvSpPr>
            <p:spPr>
              <a:xfrm>
                <a:off x="457200" y="4694218"/>
                <a:ext cx="8229600" cy="954107"/>
              </a:xfrm>
              <a:prstGeom prst="rect">
                <a:avLst/>
              </a:prstGeom>
              <a:blipFill>
                <a:blip r:embed="rId3"/>
                <a:stretch>
                  <a:fillRect l="-1481" t="-5732" r="-593" b="-17197"/>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IN" dirty="0"/>
              <a:t>)</a:t>
            </a:r>
            <a:r>
              <a:rPr lang="en-US" baseline="-25000" dirty="0"/>
              <a:t>9</a:t>
            </a:r>
            <a:endParaRPr dirty="0"/>
          </a:p>
        </p:txBody>
      </p:sp>
      <p:pic>
        <p:nvPicPr>
          <p:cNvPr id="5" name="Content Placeholder 4" descr="z-distribution with the area to the left of  z subscript 0.005 equals minus 2.575 and the area to the right of  z subscript 0.005 equals 2.575   shaded and labeled Reject Null Hypothesis. Both of these shaded areas are also labeled  alpha divided by 2 equals 0.005 . The area in-between  z subscript 0.005 equals minus 2.575 and  z subscript 0.005 equals 2.575 is labeled Fail to Reject  Null Hypothesis. The test statistic,  z approximately equals to mins 0.76  is labeled on the horizontal axis between the two critical values.&#10;">
            <a:extLst>
              <a:ext uri="{FF2B5EF4-FFF2-40B4-BE49-F238E27FC236}">
                <a16:creationId xmlns:a16="http://schemas.microsoft.com/office/drawing/2014/main" id="{62FE2110-65E9-47FF-A070-272070AA31B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531144"/>
            <a:ext cx="5524500" cy="395287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US" baseline="-25000" dirty="0"/>
              <a:t>10</a:t>
            </a:r>
            <a:endParaRPr dirty="0"/>
          </a:p>
        </p:txBody>
      </p:sp>
      <p:sp>
        <p:nvSpPr>
          <p:cNvPr id="3" name="Text Placeholder 2"/>
          <p:cNvSpPr>
            <a:spLocks noGrp="1"/>
          </p:cNvSpPr>
          <p:nvPr>
            <p:ph type="body" sz="quarter" idx="10"/>
          </p:nvPr>
        </p:nvSpPr>
        <p:spPr/>
        <p:txBody>
          <a:bodyPr>
            <a:noAutofit/>
          </a:bodyPr>
          <a:lstStyle/>
          <a:p>
            <a:pPr>
              <a:defRPr sz="2800" b="1"/>
            </a:pPr>
            <a:r>
              <a:rPr sz="2200" dirty="0"/>
              <a:t>Method 2: </a:t>
            </a:r>
            <a:r>
              <a:rPr lang="en-US" sz="2200" i="1" dirty="0"/>
              <a:t>p</a:t>
            </a:r>
            <a:r>
              <a:rPr lang="en-US" sz="2200" dirty="0"/>
              <a:t>-</a:t>
            </a:r>
            <a:r>
              <a:rPr sz="2200" dirty="0"/>
              <a:t>values</a:t>
            </a:r>
          </a:p>
          <a:p>
            <a:r>
              <a:rPr sz="2200" dirty="0"/>
              <a:t>We can determine the </a:t>
            </a:r>
            <a:r>
              <a:rPr sz="2200" i="1" dirty="0"/>
              <a:t>p</a:t>
            </a:r>
            <a:r>
              <a:rPr sz="2200" dirty="0"/>
              <a:t>-value for this hypothesis test using the cumulative standard normal table, or by using technology.</a:t>
            </a:r>
          </a:p>
          <a:p>
            <a:pPr>
              <a:defRPr b="1"/>
            </a:pPr>
            <a:r>
              <a:rPr sz="2200" dirty="0"/>
              <a:t>Tables:</a:t>
            </a:r>
          </a:p>
          <a:p>
            <a:pPr>
              <a:defRPr sz="2800"/>
            </a:pPr>
            <a:r>
              <a:rPr sz="2200" dirty="0"/>
              <a:t>The alternative hypothesis test tells us that we are conducting a two-tailed test. Therefore, the </a:t>
            </a:r>
            <a:r>
              <a:rPr lang="en-US" sz="2200" i="1" dirty="0"/>
              <a:t>p</a:t>
            </a:r>
            <a:r>
              <a:rPr sz="2200" dirty="0"/>
              <a:t>-value for this test statistic is the probability of obtaining a test statistic less than or equal to </a:t>
            </a:r>
            <a:r>
              <a:rPr lang="en-US" sz="2200" dirty="0"/>
              <a:t>−</a:t>
            </a:r>
            <a:r>
              <a:rPr lang="en-US" sz="2200" i="1" dirty="0"/>
              <a:t>z </a:t>
            </a:r>
            <a:r>
              <a:rPr sz="2200" dirty="0"/>
              <a:t>or greater than or equal to</a:t>
            </a:r>
            <a:r>
              <a:rPr lang="en-US" sz="2200" dirty="0"/>
              <a:t> </a:t>
            </a:r>
            <a:r>
              <a:rPr lang="en-US" sz="2200" i="1" dirty="0"/>
              <a:t>z</a:t>
            </a:r>
            <a:r>
              <a:rPr sz="2200" dirty="0"/>
              <a:t>, written mathematically as</a:t>
            </a:r>
          </a:p>
        </p:txBody>
      </p:sp>
      <p:pic>
        <p:nvPicPr>
          <p:cNvPr id="9" name="Picture 8" descr="p-value equals P open parentheses the absolute value of z is greater than or equal to 0.76 close parentheses.">
            <a:extLst>
              <a:ext uri="{FF2B5EF4-FFF2-40B4-BE49-F238E27FC236}">
                <a16:creationId xmlns:a16="http://schemas.microsoft.com/office/drawing/2014/main" id="{19258A2F-1FC1-A101-3ED3-F08346734538}"/>
              </a:ext>
            </a:extLst>
          </p:cNvPr>
          <p:cNvPicPr>
            <a:picLocks noChangeAspect="1"/>
          </p:cNvPicPr>
          <p:nvPr/>
        </p:nvPicPr>
        <p:blipFill>
          <a:blip r:embed="rId2"/>
          <a:stretch>
            <a:fillRect/>
          </a:stretch>
        </p:blipFill>
        <p:spPr>
          <a:xfrm>
            <a:off x="588307" y="3938817"/>
            <a:ext cx="2507318" cy="440583"/>
          </a:xfrm>
          <a:prstGeom prst="rect">
            <a:avLst/>
          </a:prstGeom>
        </p:spPr>
      </p:pic>
      <p:sp>
        <p:nvSpPr>
          <p:cNvPr id="4" name="TextBox 3">
            <a:extLst>
              <a:ext uri="{FF2B5EF4-FFF2-40B4-BE49-F238E27FC236}">
                <a16:creationId xmlns:a16="http://schemas.microsoft.com/office/drawing/2014/main" id="{CCBE7324-CD5D-35CB-84A3-0885052E11A1}"/>
              </a:ext>
            </a:extLst>
          </p:cNvPr>
          <p:cNvSpPr txBox="1"/>
          <p:nvPr/>
        </p:nvSpPr>
        <p:spPr>
          <a:xfrm>
            <a:off x="3095625" y="3926384"/>
            <a:ext cx="5231166" cy="430887"/>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To find the </a:t>
            </a:r>
            <a:r>
              <a:rPr kumimoji="0" lang="en-US" sz="2200" b="0" i="1" u="none" strike="noStrike" kern="1200" cap="none" spc="0" normalizeH="0" baseline="0" noProof="0" dirty="0">
                <a:ln>
                  <a:noFill/>
                </a:ln>
                <a:solidFill>
                  <a:srgbClr val="366092"/>
                </a:solidFill>
                <a:effectLst/>
                <a:uLnTx/>
                <a:uFillTx/>
                <a:latin typeface="Calibri"/>
                <a:ea typeface="+mn-ea"/>
                <a:cs typeface="+mn-cs"/>
              </a:rPr>
              <a:t>p</a:t>
            </a:r>
            <a:r>
              <a:rPr kumimoji="0" lang="en-US" sz="2200" b="0" i="0" u="none" strike="noStrike" kern="1200" cap="none" spc="0" normalizeH="0" baseline="0" noProof="0" dirty="0">
                <a:ln>
                  <a:noFill/>
                </a:ln>
                <a:solidFill>
                  <a:srgbClr val="366092"/>
                </a:solidFill>
                <a:effectLst/>
                <a:uLnTx/>
                <a:uFillTx/>
                <a:latin typeface="Calibri"/>
                <a:ea typeface="+mn-ea"/>
                <a:cs typeface="+mn-cs"/>
              </a:rPr>
              <a:t>-value, we will find the area to</a:t>
            </a:r>
            <a:endParaRPr lang="en-IN"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8BF8C8-592A-3D39-6382-0C23744880D1}"/>
                  </a:ext>
                </a:extLst>
              </p:cNvPr>
              <p:cNvSpPr txBox="1"/>
              <p:nvPr/>
            </p:nvSpPr>
            <p:spPr>
              <a:xfrm>
                <a:off x="457200" y="4260443"/>
                <a:ext cx="8238226" cy="430887"/>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the left of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76</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and double it. Thus,</a:t>
                </a:r>
                <a:endParaRPr lang="en-IN" dirty="0"/>
              </a:p>
            </p:txBody>
          </p:sp>
        </mc:Choice>
        <mc:Fallback xmlns="">
          <p:sp>
            <p:nvSpPr>
              <p:cNvPr id="6" name="TextBox 5">
                <a:extLst>
                  <a:ext uri="{FF2B5EF4-FFF2-40B4-BE49-F238E27FC236}">
                    <a16:creationId xmlns:a16="http://schemas.microsoft.com/office/drawing/2014/main" id="{2A8BF8C8-592A-3D39-6382-0C23744880D1}"/>
                  </a:ext>
                </a:extLst>
              </p:cNvPr>
              <p:cNvSpPr txBox="1">
                <a:spLocks noRot="1" noChangeAspect="1" noMove="1" noResize="1" noEditPoints="1" noAdjustHandles="1" noChangeArrowheads="1" noChangeShapeType="1" noTextEdit="1"/>
              </p:cNvSpPr>
              <p:nvPr/>
            </p:nvSpPr>
            <p:spPr>
              <a:xfrm>
                <a:off x="457200" y="4260443"/>
                <a:ext cx="8238226" cy="430887"/>
              </a:xfrm>
              <a:prstGeom prst="rect">
                <a:avLst/>
              </a:prstGeom>
              <a:blipFill>
                <a:blip r:embed="rId3"/>
                <a:stretch>
                  <a:fillRect l="-962" t="-9859" b="-2676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8BCE4B-8A84-67EC-8659-58C00F5C2886}"/>
                  </a:ext>
                </a:extLst>
              </p:cNvPr>
              <p:cNvSpPr txBox="1"/>
              <p:nvPr/>
            </p:nvSpPr>
            <p:spPr>
              <a:xfrm>
                <a:off x="448574" y="4580626"/>
                <a:ext cx="8238226" cy="1107996"/>
              </a:xfrm>
              <a:prstGeom prst="rect">
                <a:avLst/>
              </a:prstGeom>
              <a:noFill/>
            </p:spPr>
            <p:txBody>
              <a:bodyPr wrap="square" rtlCol="0">
                <a:spAutoFit/>
              </a:bodyPr>
              <a:lstStyle/>
              <a:p>
                <a:r>
                  <a:rPr lang="en-IN" sz="2200" i="1" dirty="0">
                    <a:solidFill>
                      <a:srgbClr val="366092"/>
                    </a:solidFill>
                  </a:rPr>
                  <a:t>p</a:t>
                </a:r>
                <a:r>
                  <a:rPr kumimoji="0" lang="en-IN" sz="2200" b="0" u="none" strike="noStrike" kern="1200" cap="none" spc="0" normalizeH="0" baseline="0" noProof="0" dirty="0">
                    <a:ln>
                      <a:noFill/>
                    </a:ln>
                    <a:solidFill>
                      <a:srgbClr val="366092"/>
                    </a:solidFill>
                    <a:effectLst/>
                    <a:uLnTx/>
                    <a:uFillTx/>
                    <a:ea typeface="+mn-ea"/>
                    <a:cs typeface="+mn-cs"/>
                  </a:rPr>
                  <a:t>-value</a:t>
                </a:r>
                <a14:m>
                  <m:oMath xmlns:m="http://schemas.openxmlformats.org/officeDocument/2006/math">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
                      <m:dPr>
                        <m:ctrlPr>
                          <a:rPr kumimoji="0" lang="ar-AE" sz="22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2236</m:t>
                        </m:r>
                      </m:e>
                    </m:d>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4472</m:t>
                    </m:r>
                  </m:oMath>
                </a14:m>
                <a:r>
                  <a:rPr kumimoji="0" lang="ar-AE" sz="2200" b="0" i="0" u="none" strike="noStrike" kern="1200" cap="none" spc="0" normalizeH="0" baseline="0" noProof="0" dirty="0">
                    <a:ln>
                      <a:noFill/>
                    </a:ln>
                    <a:solidFill>
                      <a:srgbClr val="366092"/>
                    </a:solidFill>
                    <a:effectLst/>
                    <a:uLnTx/>
                    <a:uFillTx/>
                    <a:latin typeface="Calibri"/>
                    <a:ea typeface="+mn-ea"/>
                    <a:cs typeface="+mn-cs"/>
                  </a:rPr>
                  <a:t>. </a:t>
                </a:r>
                <a:r>
                  <a:rPr kumimoji="0" lang="en-IN" sz="2200" b="0" i="0" u="none" strike="noStrike" kern="1200" cap="none" spc="0" normalizeH="0" baseline="0" noProof="0" dirty="0">
                    <a:ln>
                      <a:noFill/>
                    </a:ln>
                    <a:solidFill>
                      <a:srgbClr val="366092"/>
                    </a:solidFill>
                    <a:effectLst/>
                    <a:uLnTx/>
                    <a:uFillTx/>
                    <a:latin typeface="Calibri"/>
                    <a:ea typeface="+mn-ea"/>
                    <a:cs typeface="+mn-cs"/>
                  </a:rPr>
                  <a:t>Comparing the </a:t>
                </a:r>
                <a:r>
                  <a:rPr kumimoji="0" lang="en-IN" sz="2200" b="0" i="1" u="none" strike="noStrike" kern="1200" cap="none" spc="0" normalizeH="0" baseline="0" noProof="0" dirty="0">
                    <a:ln>
                      <a:noFill/>
                    </a:ln>
                    <a:solidFill>
                      <a:srgbClr val="366092"/>
                    </a:solidFill>
                    <a:effectLst/>
                    <a:uLnTx/>
                    <a:uFillTx/>
                    <a:latin typeface="Calibri"/>
                    <a:ea typeface="+mn-ea"/>
                    <a:cs typeface="+mn-cs"/>
                  </a:rPr>
                  <a:t>p</a:t>
                </a:r>
                <a:r>
                  <a:rPr kumimoji="0" lang="en-IN" sz="2200" b="0" i="0" u="none" strike="noStrike" kern="1200" cap="none" spc="0" normalizeH="0" baseline="0" noProof="0" dirty="0">
                    <a:ln>
                      <a:noFill/>
                    </a:ln>
                    <a:solidFill>
                      <a:srgbClr val="366092"/>
                    </a:solidFill>
                    <a:effectLst/>
                    <a:uLnTx/>
                    <a:uFillTx/>
                    <a:latin typeface="Calibri"/>
                    <a:ea typeface="+mn-ea"/>
                    <a:cs typeface="+mn-cs"/>
                  </a:rPr>
                  <a:t>-value to the level of significance, we see that </a:t>
                </a:r>
                <a14:m>
                  <m:oMath xmlns:m="http://schemas.openxmlformats.org/officeDocument/2006/math">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4472</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01</m:t>
                    </m:r>
                  </m:oMath>
                </a14:m>
                <a:r>
                  <a:rPr kumimoji="0" lang="en-IN" sz="2200" b="0" i="0" u="none" strike="noStrike" kern="1200" cap="none" spc="0" normalizeH="0" baseline="0" noProof="0" dirty="0">
                    <a:ln>
                      <a:noFill/>
                    </a:ln>
                    <a:solidFill>
                      <a:srgbClr val="366092"/>
                    </a:solidFill>
                    <a:effectLst/>
                    <a:uLnTx/>
                    <a:uFillTx/>
                    <a:latin typeface="Calibri"/>
                    <a:ea typeface="+mn-ea"/>
                    <a:cs typeface="+mn-cs"/>
                  </a:rPr>
                  <a:t>, so </a:t>
                </a:r>
                <a:br>
                  <a:rPr kumimoji="0" lang="en-IN" sz="2200" b="0" i="0" u="none" strike="noStrike" kern="1200" cap="none" spc="0" normalizeH="0" baseline="0" noProof="0" dirty="0">
                    <a:ln>
                      <a:noFill/>
                    </a:ln>
                    <a:solidFill>
                      <a:srgbClr val="366092"/>
                    </a:solidFill>
                    <a:effectLst/>
                    <a:uLnTx/>
                    <a:uFillTx/>
                    <a:latin typeface="Calibri"/>
                    <a:ea typeface="+mn-ea"/>
                    <a:cs typeface="+mn-cs"/>
                  </a:rPr>
                </a:br>
                <a:r>
                  <a:rPr kumimoji="0" lang="en-IN" sz="2200" b="0" i="1" u="none" strike="noStrike" kern="1200" cap="none" spc="0" normalizeH="0" baseline="0" noProof="0" dirty="0">
                    <a:ln>
                      <a:noFill/>
                    </a:ln>
                    <a:solidFill>
                      <a:srgbClr val="366092"/>
                    </a:solidFill>
                    <a:effectLst/>
                    <a:uLnTx/>
                    <a:uFillTx/>
                    <a:latin typeface="Calibri"/>
                    <a:ea typeface="+mn-ea"/>
                    <a:cs typeface="+mn-cs"/>
                  </a:rPr>
                  <a:t>p</a:t>
                </a:r>
                <a:r>
                  <a:rPr kumimoji="0" lang="en-IN" sz="2200" b="0" i="0" u="none" strike="noStrike" kern="1200" cap="none" spc="0" normalizeH="0" baseline="0" noProof="0" dirty="0">
                    <a:ln>
                      <a:noFill/>
                    </a:ln>
                    <a:solidFill>
                      <a:srgbClr val="366092"/>
                    </a:solidFill>
                    <a:effectLst/>
                    <a:uLnTx/>
                    <a:uFillTx/>
                    <a:latin typeface="Calibri"/>
                    <a:ea typeface="+mn-ea"/>
                    <a:cs typeface="+mn-cs"/>
                  </a:rPr>
                  <a:t>-value</a:t>
                </a:r>
                <a14:m>
                  <m:oMath xmlns:m="http://schemas.openxmlformats.org/officeDocument/2006/math">
                    <m:r>
                      <a:rPr kumimoji="0" lang="en-IN"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oMath>
                </a14:m>
                <a:r>
                  <a:rPr kumimoji="0" lang="el-GR" sz="2200" b="0" i="1"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α</a:t>
                </a:r>
                <a:r>
                  <a:rPr kumimoji="0" lang="en-IN" sz="2200" b="0" i="0" u="none" strike="noStrike" kern="1200" cap="none" spc="0" normalizeH="0" baseline="0" noProof="0" dirty="0">
                    <a:ln>
                      <a:noFill/>
                    </a:ln>
                    <a:solidFill>
                      <a:srgbClr val="366092"/>
                    </a:solidFill>
                    <a:effectLst/>
                    <a:uLnTx/>
                    <a:uFillTx/>
                    <a:latin typeface="Calibri"/>
                    <a:ea typeface="+mn-ea"/>
                    <a:cs typeface="+mn-cs"/>
                  </a:rPr>
                  <a:t>. Thus, we fail to reject the null hypothesis.</a:t>
                </a:r>
                <a:endParaRPr lang="en-IN" dirty="0"/>
              </a:p>
            </p:txBody>
          </p:sp>
        </mc:Choice>
        <mc:Fallback xmlns="">
          <p:sp>
            <p:nvSpPr>
              <p:cNvPr id="7" name="TextBox 6">
                <a:extLst>
                  <a:ext uri="{FF2B5EF4-FFF2-40B4-BE49-F238E27FC236}">
                    <a16:creationId xmlns:a16="http://schemas.microsoft.com/office/drawing/2014/main" id="{788BCE4B-8A84-67EC-8659-58C00F5C2886}"/>
                  </a:ext>
                </a:extLst>
              </p:cNvPr>
              <p:cNvSpPr txBox="1">
                <a:spLocks noRot="1" noChangeAspect="1" noMove="1" noResize="1" noEditPoints="1" noAdjustHandles="1" noChangeArrowheads="1" noChangeShapeType="1" noTextEdit="1"/>
              </p:cNvSpPr>
              <p:nvPr/>
            </p:nvSpPr>
            <p:spPr>
              <a:xfrm>
                <a:off x="448574" y="4580626"/>
                <a:ext cx="8238226" cy="1107996"/>
              </a:xfrm>
              <a:prstGeom prst="rect">
                <a:avLst/>
              </a:prstGeom>
              <a:blipFill>
                <a:blip r:embed="rId4"/>
                <a:stretch>
                  <a:fillRect l="-962" t="-3846" b="-10440"/>
                </a:stretch>
              </a:blipFill>
            </p:spPr>
            <p:txBody>
              <a:bodyPr/>
              <a:lstStyle/>
              <a:p>
                <a:r>
                  <a:rPr lang="en-IN">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10.4.3: Hypothesis Test for a Population Proportion (Two-Tailed)</a:t>
            </a:r>
            <a:r>
              <a:rPr lang="en-US" baseline="-25000" dirty="0"/>
              <a:t>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TI-83/84 Plus:</a:t>
                </a:r>
              </a:p>
              <a:p>
                <a:pPr>
                  <a:defRPr sz="2800"/>
                </a:pPr>
                <a:r>
                  <a:rPr sz="2800" dirty="0"/>
                  <a:t>The previous output screen in the margin displays the </a:t>
                </a:r>
                <a:r>
                  <a:rPr lang="en-US" sz="2800" i="1" dirty="0"/>
                  <a:t>p</a:t>
                </a:r>
                <a:r>
                  <a:rPr sz="2800" dirty="0"/>
                  <a:t>-value as well as the test statistic all in one step. Since the </a:t>
                </a:r>
                <a:r>
                  <a:rPr lang="en-US" sz="2800" i="1" dirty="0"/>
                  <a:t>p</a:t>
                </a:r>
                <a:r>
                  <a:rPr sz="2800" dirty="0"/>
                  <a:t>-value is approximately </a:t>
                </a:r>
                <a:r>
                  <a:rPr sz="2800" dirty="0">
                    <a:latin typeface="Cambria Math"/>
                  </a:rPr>
                  <a:t>0.4480</a:t>
                </a:r>
                <a:r>
                  <a:rPr sz="2800" dirty="0"/>
                  <a:t>, which is greater than </a:t>
                </a:r>
                <a:r>
                  <a:rPr sz="2800" dirty="0">
                    <a:latin typeface="Cambria Math"/>
                  </a:rPr>
                  <a:t>0.01</a:t>
                </a:r>
                <a:r>
                  <a:rPr sz="2800" dirty="0"/>
                  <a:t>, </a:t>
                </a:r>
                <a:r>
                  <a:rPr lang="en-US" sz="2800" i="1" dirty="0"/>
                  <a:t>p</a:t>
                </a:r>
                <a:r>
                  <a:rPr lang="en-US" sz="2800" dirty="0"/>
                  <a:t>-value</a:t>
                </a:r>
                <a14:m>
                  <m:oMath xmlns:m="http://schemas.openxmlformats.org/officeDocument/2006/math">
                    <m:r>
                      <a:rPr>
                        <a:latin typeface="Cambria Math" panose="02040503050406030204" pitchFamily="18" charset="0"/>
                      </a:rPr>
                      <m:t>&gt;</m:t>
                    </m:r>
                  </m:oMath>
                </a14:m>
                <a:r>
                  <a:rPr lang="el-GR" sz="2800" i="1" dirty="0">
                    <a:latin typeface="Calibri" panose="020F0502020204030204" pitchFamily="34" charset="0"/>
                    <a:ea typeface="Calibri" panose="020F0502020204030204" pitchFamily="34" charset="0"/>
                    <a:cs typeface="Calibri" panose="020F0502020204030204" pitchFamily="34" charset="0"/>
                  </a:rPr>
                  <a:t>α</a:t>
                </a:r>
                <a:r>
                  <a:rPr sz="2800" dirty="0"/>
                  <a:t>, we fail to reject the null hypothesis.</a:t>
                </a:r>
              </a:p>
              <a:p>
                <a:pPr>
                  <a:defRPr sz="2800"/>
                </a:pPr>
                <a:r>
                  <a:rPr sz="2800" b="1" dirty="0"/>
                  <a:t>Interpretation</a:t>
                </a:r>
                <a:r>
                  <a:rPr sz="2800" dirty="0"/>
                  <a:t>: Failing to reject the null hypothesis means that, at the </a:t>
                </a:r>
                <a:r>
                  <a:rPr sz="2800" dirty="0">
                    <a:latin typeface="Cambria Math"/>
                  </a:rPr>
                  <a:t>0.01</a:t>
                </a:r>
                <a:r>
                  <a:rPr sz="2800" dirty="0"/>
                  <a:t> level of significance, this evidence does not sufficiently support the cardiologist's claim that the proportion of Apple watch users who get a notification of an irregular heartbeat is different from </a:t>
                </a:r>
                <a14:m>
                  <m:oMath xmlns:m="http://schemas.openxmlformats.org/officeDocument/2006/math">
                    <m:r>
                      <a:rPr>
                        <a:latin typeface="Cambria Math" panose="02040503050406030204" pitchFamily="18" charset="0"/>
                      </a:rPr>
                      <m:t>0.5%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296" b="-1595"/>
                </a:stretch>
              </a:blipFill>
            </p:spPr>
            <p:txBody>
              <a:bodyPr/>
              <a:lstStyle/>
              <a:p>
                <a:r>
                  <a:rPr lang="en-IN">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10.4.4: Hypothesis Test for a Population Proportion (Right-Tailed)</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According to the International Telecommunications Union (</a:t>
                </a:r>
                <a:r>
                  <a:rPr sz="2800" b="1" dirty="0"/>
                  <a:t>ITU</a:t>
                </a:r>
                <a:r>
                  <a:rPr sz="2800" dirty="0"/>
                  <a:t>), </a:t>
                </a:r>
                <a14:m>
                  <m:oMath xmlns:m="http://schemas.openxmlformats.org/officeDocument/2006/math">
                    <m:r>
                      <a:rPr>
                        <a:latin typeface="Cambria Math" panose="02040503050406030204" pitchFamily="18" charset="0"/>
                      </a:rPr>
                      <m:t>75</m:t>
                    </m:r>
                    <m:r>
                      <a:rPr>
                        <a:latin typeface="Cambria Math" panose="02040503050406030204" pitchFamily="18" charset="0"/>
                      </a:rPr>
                      <m:t>.</m:t>
                    </m:r>
                    <m:r>
                      <a:rPr>
                        <a:latin typeface="Cambria Math" panose="02040503050406030204" pitchFamily="18" charset="0"/>
                      </a:rPr>
                      <m:t>23</m:t>
                    </m:r>
                    <m:r>
                      <a:rPr>
                        <a:latin typeface="Cambria Math" panose="02040503050406030204" pitchFamily="18" charset="0"/>
                      </a:rPr>
                      <m:t>%</m:t>
                    </m:r>
                  </m:oMath>
                </a14:m>
                <a:r>
                  <a:rPr sz="2800" dirty="0"/>
                  <a:t> of people in the United States were using the internet in 2017. A national broadband provider believes that a larger percentage of people in the United States actually use the internet than reported by </a:t>
                </a:r>
                <a:r>
                  <a:rPr sz="2800" b="1" dirty="0"/>
                  <a:t>ITU</a:t>
                </a:r>
                <a:r>
                  <a:rPr sz="2800" dirty="0"/>
                  <a:t>. Suppose that the company conducts a large simple random sample of people in the United States. Of the </a:t>
                </a:r>
                <a:r>
                  <a:rPr sz="2800" dirty="0">
                    <a:latin typeface="Cambria Math"/>
                  </a:rPr>
                  <a:t>8573</a:t>
                </a:r>
                <a:r>
                  <a:rPr sz="2800" dirty="0"/>
                  <a:t> respondents, </a:t>
                </a:r>
                <a:r>
                  <a:rPr sz="2800" dirty="0">
                    <a:latin typeface="Cambria Math"/>
                  </a:rPr>
                  <a:t>655</a:t>
                </a:r>
                <a:r>
                  <a:rPr lang="en-US" sz="2800" dirty="0">
                    <a:latin typeface="Cambria Math"/>
                  </a:rPr>
                  <a:t>3</a:t>
                </a:r>
                <a:r>
                  <a:rPr sz="2800" dirty="0"/>
                  <a:t> people indicated that they use the internet. Use a hypothesis test to determine if the company can be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dirty="0"/>
                  <a:t> confident that their claim is correct?</a:t>
                </a:r>
              </a:p>
              <a:p>
                <a:r>
                  <a:rPr sz="1800" dirty="0"/>
                  <a:t>Source: International Telecommunications Union. “Statistics”. Percentage of Individuals using the Internet. 31 Dec. 2017. https://www.itu.int/en/ITU-D/Statistics/Pages/stat/default.aspx (23 Mar. 2019).</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00"/>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400" b="1" dirty="0"/>
                  <a:t>Solution</a:t>
                </a:r>
              </a:p>
              <a:p>
                <a:pPr>
                  <a:defRPr b="1"/>
                </a:pPr>
                <a:r>
                  <a:rPr sz="2400" dirty="0"/>
                  <a:t>Step 1: State the null and alternative hypotheses.</a:t>
                </a:r>
              </a:p>
              <a:p>
                <a:pPr>
                  <a:defRPr sz="2800"/>
                </a:pPr>
                <a:r>
                  <a:rPr sz="2400" dirty="0"/>
                  <a:t>The company is trying to show that the percentage of people using the internet is greater than </a:t>
                </a:r>
                <a14:m>
                  <m:oMath xmlns:m="http://schemas.openxmlformats.org/officeDocument/2006/math">
                    <m:r>
                      <a:rPr sz="2400">
                        <a:latin typeface="Cambria Math" panose="02040503050406030204" pitchFamily="18" charset="0"/>
                      </a:rPr>
                      <m:t>75.23%</m:t>
                    </m:r>
                  </m:oMath>
                </a14:m>
                <a:r>
                  <a:rPr sz="2400" dirty="0"/>
                  <a:t>. Written mathematically, this is </a:t>
                </a:r>
                <a:r>
                  <a:rPr lang="en-US" sz="2400" i="1" dirty="0"/>
                  <a:t>p</a:t>
                </a:r>
                <a14:m>
                  <m:oMath xmlns:m="http://schemas.openxmlformats.org/officeDocument/2006/math">
                    <m:r>
                      <a:rPr sz="2400">
                        <a:latin typeface="Cambria Math" panose="02040503050406030204" pitchFamily="18" charset="0"/>
                      </a:rPr>
                      <m:t>&gt;0.7523</m:t>
                    </m:r>
                  </m:oMath>
                </a14:m>
                <a:r>
                  <a:rPr sz="2400" dirty="0"/>
                  <a:t>. Thus, the null and alternative hypotheses are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667"/>
                </a:stretch>
              </a:blipFill>
            </p:spPr>
            <p:txBody>
              <a:bodyPr/>
              <a:lstStyle/>
              <a:p>
                <a:r>
                  <a:rPr lang="en-IN">
                    <a:noFill/>
                  </a:rPr>
                  <a:t> </a:t>
                </a:r>
              </a:p>
            </p:txBody>
          </p:sp>
        </mc:Fallback>
      </mc:AlternateContent>
      <p:pic>
        <p:nvPicPr>
          <p:cNvPr id="6" name="Picture 5" descr="Null hypothesis (H 0) is  p equals 0.7523. Alternative hypothesis (H a) is p greater than  0.7523">
            <a:extLst>
              <a:ext uri="{FF2B5EF4-FFF2-40B4-BE49-F238E27FC236}">
                <a16:creationId xmlns:a16="http://schemas.microsoft.com/office/drawing/2014/main" id="{A3025908-3C23-A3BB-AB72-9547A224071C}"/>
              </a:ext>
            </a:extLst>
          </p:cNvPr>
          <p:cNvPicPr>
            <a:picLocks noChangeAspect="1"/>
          </p:cNvPicPr>
          <p:nvPr/>
        </p:nvPicPr>
        <p:blipFill>
          <a:blip r:embed="rId3"/>
          <a:stretch>
            <a:fillRect/>
          </a:stretch>
        </p:blipFill>
        <p:spPr>
          <a:xfrm>
            <a:off x="3505200" y="3657600"/>
            <a:ext cx="1866900" cy="9048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100" dirty="0"/>
                  <a:t>Step 2: Determine which distribution to use for the test statistic, and state the level of significance.</a:t>
                </a:r>
              </a:p>
              <a:p>
                <a:pPr>
                  <a:defRPr sz="2800"/>
                </a:pPr>
                <a:r>
                  <a:rPr sz="2100" dirty="0"/>
                  <a:t>We are testing a population proportion, so we must check the necessary conditions to use the normal distribution and the </a:t>
                </a:r>
                <a:br>
                  <a:rPr lang="en-US" sz="2100" dirty="0"/>
                </a:br>
                <a:r>
                  <a:rPr lang="en-US" sz="2100" i="1" dirty="0"/>
                  <a:t>z</a:t>
                </a:r>
                <a:r>
                  <a:rPr sz="2100" dirty="0"/>
                  <a:t>-test statistic. Recall from the information given that the sample was a simple random sample and that </a:t>
                </a:r>
                <a:r>
                  <a:rPr lang="en-US" sz="2100" i="1" dirty="0"/>
                  <a:t>n</a:t>
                </a:r>
                <a14:m>
                  <m:oMath xmlns:m="http://schemas.openxmlformats.org/officeDocument/2006/math">
                    <m:r>
                      <a:rPr sz="2100">
                        <a:latin typeface="Cambria Math" panose="02040503050406030204" pitchFamily="18" charset="0"/>
                      </a:rPr>
                      <m:t>=8573</m:t>
                    </m:r>
                  </m:oMath>
                </a14:m>
                <a:r>
                  <a:rPr sz="2100" dirty="0"/>
                  <a:t> and </a:t>
                </a:r>
                <a:br>
                  <a:rPr lang="en-US" sz="2100" dirty="0"/>
                </a:br>
                <a:r>
                  <a:rPr lang="en-US" sz="2100" i="1" dirty="0"/>
                  <a:t>p</a:t>
                </a:r>
                <a14:m>
                  <m:oMath xmlns:m="http://schemas.openxmlformats.org/officeDocument/2006/math">
                    <m:r>
                      <a:rPr sz="2100">
                        <a:latin typeface="Cambria Math" panose="02040503050406030204" pitchFamily="18" charset="0"/>
                      </a:rPr>
                      <m:t>=0.7523</m:t>
                    </m:r>
                  </m:oMath>
                </a14:m>
                <a:r>
                  <a:rPr sz="2100" dirty="0"/>
                  <a:t>. Therefore, we check the conditions for the sample size as follows.</a:t>
                </a:r>
              </a:p>
              <a:p>
                <a:pPr>
                  <a:defRPr sz="2800"/>
                </a:pPr>
                <a:endParaRPr lang="en-IN" sz="2100" dirty="0"/>
              </a:p>
              <a:p>
                <a:pPr>
                  <a:defRPr sz="2800"/>
                </a:pPr>
                <a:endParaRPr lang="en-IN" sz="21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89" t="-736"/>
                </a:stretch>
              </a:blipFill>
            </p:spPr>
            <p:txBody>
              <a:bodyPr/>
              <a:lstStyle/>
              <a:p>
                <a:r>
                  <a:rPr lang="en-IN">
                    <a:noFill/>
                  </a:rPr>
                  <a:t> </a:t>
                </a:r>
              </a:p>
            </p:txBody>
          </p:sp>
        </mc:Fallback>
      </mc:AlternateContent>
      <p:pic>
        <p:nvPicPr>
          <p:cNvPr id="7" name="Picture 6" descr="np equals 8573 times open parentheses 0.7523 close parentheses, which equals 6449.4679, and is greater than 10. n times open parentheses 1 minus p close parentheses equals 8573 times open parentheses 1 minus 0.7523 close parentheses, which equals 2123.5321, and is greater than 10.">
            <a:extLst>
              <a:ext uri="{FF2B5EF4-FFF2-40B4-BE49-F238E27FC236}">
                <a16:creationId xmlns:a16="http://schemas.microsoft.com/office/drawing/2014/main" id="{0B9DC79E-90E4-444D-6D28-8A3F0039A905}"/>
              </a:ext>
            </a:extLst>
          </p:cNvPr>
          <p:cNvPicPr>
            <a:picLocks noChangeAspect="1"/>
          </p:cNvPicPr>
          <p:nvPr/>
        </p:nvPicPr>
        <p:blipFill>
          <a:blip r:embed="rId3"/>
          <a:stretch>
            <a:fillRect/>
          </a:stretch>
        </p:blipFill>
        <p:spPr>
          <a:xfrm>
            <a:off x="2095500" y="3486927"/>
            <a:ext cx="4953000" cy="856473"/>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838BD46-C8A8-11D5-AA24-32043ECDCC1C}"/>
                  </a:ext>
                </a:extLst>
              </p:cNvPr>
              <p:cNvSpPr txBox="1"/>
              <p:nvPr/>
            </p:nvSpPr>
            <p:spPr>
              <a:xfrm>
                <a:off x="457200" y="4343400"/>
                <a:ext cx="8229600" cy="1708160"/>
              </a:xfrm>
              <a:prstGeom prst="rect">
                <a:avLst/>
              </a:prstGeom>
              <a:noFill/>
            </p:spPr>
            <p:txBody>
              <a:bodyPr wrap="square">
                <a:spAutoFit/>
              </a:bodyPr>
              <a:lstStyle/>
              <a:p>
                <a:pPr>
                  <a:defRPr sz="2800"/>
                </a:pPr>
                <a:r>
                  <a:rPr lang="en-IN" sz="2100" dirty="0"/>
                  <a:t>Since all of the conditions are satisfied, we can use the </a:t>
                </a:r>
                <a:r>
                  <a:rPr lang="en-IN" sz="2100" i="1" dirty="0"/>
                  <a:t>z</a:t>
                </a:r>
                <a:r>
                  <a:rPr lang="en-IN" sz="2100" dirty="0"/>
                  <a:t>-test statistics for the sample proportions.</a:t>
                </a:r>
              </a:p>
              <a:p>
                <a:pPr>
                  <a:defRPr sz="2800"/>
                </a:pPr>
                <a:r>
                  <a:rPr lang="en-IN" sz="2100" dirty="0"/>
                  <a:t>For this hypothesis test, we were told to use a level of confidence of </a:t>
                </a:r>
                <a:br>
                  <a:rPr lang="en-IN" sz="2100" dirty="0"/>
                </a:br>
                <a:r>
                  <a:rPr lang="en-IN" sz="2100" i="1" dirty="0"/>
                  <a:t>c </a:t>
                </a:r>
                <a14:m>
                  <m:oMath xmlns:m="http://schemas.openxmlformats.org/officeDocument/2006/math">
                    <m:r>
                      <a:rPr lang="en-IN" sz="2100" smtClean="0">
                        <a:latin typeface="Cambria Math" panose="02040503050406030204" pitchFamily="18" charset="0"/>
                      </a:rPr>
                      <m:t>=</m:t>
                    </m:r>
                    <m:r>
                      <a:rPr lang="en-IN" sz="2100">
                        <a:latin typeface="Cambria Math" panose="02040503050406030204" pitchFamily="18" charset="0"/>
                      </a:rPr>
                      <m:t>0.95</m:t>
                    </m:r>
                  </m:oMath>
                </a14:m>
                <a:r>
                  <a:rPr lang="en-IN" sz="2100" dirty="0"/>
                  <a:t>. Since </a:t>
                </a:r>
                <a:r>
                  <a:rPr lang="el-GR" sz="2100" i="1" dirty="0">
                    <a:latin typeface="Calibri" panose="020F0502020204030204" pitchFamily="34" charset="0"/>
                    <a:ea typeface="Calibri" panose="020F0502020204030204" pitchFamily="34" charset="0"/>
                    <a:cs typeface="Calibri" panose="020F0502020204030204" pitchFamily="34" charset="0"/>
                  </a:rPr>
                  <a:t>α</a:t>
                </a:r>
                <a:r>
                  <a:rPr lang="en-IN" sz="2100" dirty="0"/>
                  <a:t> </a:t>
                </a:r>
                <a14:m>
                  <m:oMath xmlns:m="http://schemas.openxmlformats.org/officeDocument/2006/math">
                    <m:r>
                      <a:rPr lang="en-IN" sz="2100">
                        <a:latin typeface="Cambria Math" panose="02040503050406030204" pitchFamily="18" charset="0"/>
                      </a:rPr>
                      <m:t>=1−</m:t>
                    </m:r>
                    <m:r>
                      <a:rPr lang="en-IN" sz="2100" i="1">
                        <a:latin typeface="Cambria Math" panose="02040503050406030204" pitchFamily="18" charset="0"/>
                      </a:rPr>
                      <m:t> </m:t>
                    </m:r>
                  </m:oMath>
                </a14:m>
                <a:r>
                  <a:rPr lang="en-US" sz="2100" i="1" dirty="0">
                    <a:latin typeface="Calibri" panose="020F0502020204030204" pitchFamily="34" charset="0"/>
                    <a:ea typeface="Calibri" panose="020F0502020204030204" pitchFamily="34" charset="0"/>
                    <a:cs typeface="Calibri" panose="020F0502020204030204" pitchFamily="34" charset="0"/>
                  </a:rPr>
                  <a:t>c</a:t>
                </a:r>
                <a14:m>
                  <m:oMath xmlns:m="http://schemas.openxmlformats.org/officeDocument/2006/math">
                    <m:r>
                      <a:rPr lang="en-US" sz="2100" b="0" i="1" smtClean="0">
                        <a:latin typeface="Cambria Math" panose="02040503050406030204" pitchFamily="18" charset="0"/>
                      </a:rPr>
                      <m:t> </m:t>
                    </m:r>
                    <m:r>
                      <a:rPr lang="en-IN" sz="2100">
                        <a:latin typeface="Cambria Math" panose="02040503050406030204" pitchFamily="18" charset="0"/>
                      </a:rPr>
                      <m:t>=1−0.95=0.05</m:t>
                    </m:r>
                  </m:oMath>
                </a14:m>
                <a:r>
                  <a:rPr lang="en-IN" sz="2100" dirty="0"/>
                  <a:t>, we will use a level of significance of </a:t>
                </a:r>
                <a:r>
                  <a:rPr lang="en-IN" sz="2100" dirty="0">
                    <a:latin typeface="Cambria Math"/>
                  </a:rPr>
                  <a:t>0.05</a:t>
                </a:r>
                <a:r>
                  <a:rPr lang="en-IN" sz="2100" dirty="0"/>
                  <a:t>.</a:t>
                </a:r>
              </a:p>
            </p:txBody>
          </p:sp>
        </mc:Choice>
        <mc:Fallback>
          <p:sp>
            <p:nvSpPr>
              <p:cNvPr id="6" name="TextBox 5">
                <a:extLst>
                  <a:ext uri="{FF2B5EF4-FFF2-40B4-BE49-F238E27FC236}">
                    <a16:creationId xmlns:a16="http://schemas.microsoft.com/office/drawing/2014/main" id="{C838BD46-C8A8-11D5-AA24-32043ECDCC1C}"/>
                  </a:ext>
                </a:extLst>
              </p:cNvPr>
              <p:cNvSpPr txBox="1">
                <a:spLocks noRot="1" noChangeAspect="1" noMove="1" noResize="1" noEditPoints="1" noAdjustHandles="1" noChangeArrowheads="1" noChangeShapeType="1" noTextEdit="1"/>
              </p:cNvSpPr>
              <p:nvPr/>
            </p:nvSpPr>
            <p:spPr>
              <a:xfrm>
                <a:off x="457200" y="4343400"/>
                <a:ext cx="8229600" cy="1708160"/>
              </a:xfrm>
              <a:prstGeom prst="rect">
                <a:avLst/>
              </a:prstGeom>
              <a:blipFill>
                <a:blip r:embed="rId4"/>
                <a:stretch>
                  <a:fillRect l="-889" t="-2500" b="-6071"/>
                </a:stretch>
              </a:blipFill>
            </p:spPr>
            <p:txBody>
              <a:bodyPr/>
              <a:lstStyle/>
              <a:p>
                <a:r>
                  <a:rPr lang="en-IN">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4</a:t>
            </a:r>
            <a:endParaRPr dirty="0"/>
          </a:p>
        </p:txBody>
      </p:sp>
      <p:sp>
        <p:nvSpPr>
          <p:cNvPr id="3" name="Text Placeholder 2"/>
          <p:cNvSpPr>
            <a:spLocks noGrp="1"/>
          </p:cNvSpPr>
          <p:nvPr>
            <p:ph type="body" sz="quarter" idx="10"/>
          </p:nvPr>
        </p:nvSpPr>
        <p:spPr>
          <a:xfrm>
            <a:off x="457200" y="1029287"/>
            <a:ext cx="8229600" cy="1912385"/>
          </a:xfrm>
        </p:spPr>
        <p:txBody>
          <a:bodyPr>
            <a:noAutofit/>
          </a:bodyPr>
          <a:lstStyle/>
          <a:p>
            <a:pPr>
              <a:defRPr b="1"/>
            </a:pPr>
            <a:r>
              <a:rPr sz="1900" dirty="0"/>
              <a:t>Step 3: Gather data and calculate the necessary sample statistics.</a:t>
            </a:r>
          </a:p>
          <a:p>
            <a:pPr>
              <a:defRPr b="1"/>
            </a:pPr>
            <a:r>
              <a:rPr sz="1900" dirty="0"/>
              <a:t>Tables:</a:t>
            </a:r>
          </a:p>
          <a:p>
            <a:pPr>
              <a:defRPr sz="2800"/>
            </a:pPr>
            <a:r>
              <a:rPr sz="1900" dirty="0"/>
              <a:t>Using the table to calculate the rejection region or the </a:t>
            </a:r>
            <a:r>
              <a:rPr lang="en-US" sz="1900" i="1" dirty="0"/>
              <a:t>p</a:t>
            </a:r>
            <a:r>
              <a:rPr sz="1900" dirty="0"/>
              <a:t>-value, you will need to calculate the </a:t>
            </a:r>
            <a:r>
              <a:rPr lang="en-US" sz="1900" i="1" dirty="0"/>
              <a:t>z</a:t>
            </a:r>
            <a:r>
              <a:rPr sz="1900" dirty="0"/>
              <a:t>-test statistic. First, the sample data show that </a:t>
            </a:r>
            <a:r>
              <a:rPr sz="1900" dirty="0">
                <a:latin typeface="Cambria Math"/>
              </a:rPr>
              <a:t>6553</a:t>
            </a:r>
            <a:r>
              <a:rPr sz="1900" dirty="0"/>
              <a:t> of the </a:t>
            </a:r>
            <a:r>
              <a:rPr sz="1900" dirty="0">
                <a:latin typeface="Cambria Math"/>
              </a:rPr>
              <a:t>8573</a:t>
            </a:r>
            <a:r>
              <a:rPr sz="1900" dirty="0"/>
              <a:t> people sampled use the internet. Thus, the sample proportion is calculated as follows.</a:t>
            </a:r>
          </a:p>
        </p:txBody>
      </p:sp>
      <p:pic>
        <p:nvPicPr>
          <p:cNvPr id="6" name="Picture 5" descr="p hat equals 6553 divided by 8573 approximately 0.764377">
            <a:extLst>
              <a:ext uri="{FF2B5EF4-FFF2-40B4-BE49-F238E27FC236}">
                <a16:creationId xmlns:a16="http://schemas.microsoft.com/office/drawing/2014/main" id="{C957ED09-22BE-108B-9F2A-556877A21E1F}"/>
              </a:ext>
            </a:extLst>
          </p:cNvPr>
          <p:cNvPicPr>
            <a:picLocks noChangeAspect="1"/>
          </p:cNvPicPr>
          <p:nvPr/>
        </p:nvPicPr>
        <p:blipFill>
          <a:blip r:embed="rId2"/>
          <a:stretch>
            <a:fillRect/>
          </a:stretch>
        </p:blipFill>
        <p:spPr>
          <a:xfrm>
            <a:off x="3657600" y="2754422"/>
            <a:ext cx="2286000" cy="657225"/>
          </a:xfrm>
          <a:prstGeom prst="rect">
            <a:avLst/>
          </a:prstGeom>
        </p:spPr>
      </p:pic>
      <p:sp>
        <p:nvSpPr>
          <p:cNvPr id="7" name="TextBox 6">
            <a:extLst>
              <a:ext uri="{FF2B5EF4-FFF2-40B4-BE49-F238E27FC236}">
                <a16:creationId xmlns:a16="http://schemas.microsoft.com/office/drawing/2014/main" id="{45758EA8-D72B-CF97-41ED-ADD7411F233D}"/>
              </a:ext>
            </a:extLst>
          </p:cNvPr>
          <p:cNvSpPr txBox="1"/>
          <p:nvPr/>
        </p:nvSpPr>
        <p:spPr>
          <a:xfrm>
            <a:off x="457200" y="3474928"/>
            <a:ext cx="8229600" cy="1554272"/>
          </a:xfrm>
          <a:prstGeom prst="rect">
            <a:avLst/>
          </a:prstGeom>
          <a:noFill/>
        </p:spPr>
        <p:txBody>
          <a:bodyPr wrap="square">
            <a:spAutoFit/>
          </a:bodyPr>
          <a:lstStyle/>
          <a:p>
            <a:pPr>
              <a:defRPr sz="2800"/>
            </a:pPr>
            <a:r>
              <a:rPr lang="en-IN" sz="1900" dirty="0"/>
              <a:t>Note that we rounded the sample proportion to six decimal places, rather than three decimal places, to avoid additional rounding errors in the calculation of the </a:t>
            </a:r>
            <a:r>
              <a:rPr lang="en-IN" sz="1900" i="1" dirty="0"/>
              <a:t>z</a:t>
            </a:r>
            <a:r>
              <a:rPr lang="en-IN" sz="1900" dirty="0"/>
              <a:t>-score.</a:t>
            </a:r>
          </a:p>
          <a:p>
            <a:pPr>
              <a:defRPr sz="2800"/>
            </a:pPr>
            <a:r>
              <a:rPr lang="en-IN" sz="1900" dirty="0"/>
              <a:t>Substituting the necessary values into the formula for the test statistic for the sample proportion, we obtain the following </a:t>
            </a:r>
            <a:r>
              <a:rPr lang="en-IN" sz="1900" i="1" dirty="0"/>
              <a:t>z</a:t>
            </a:r>
            <a:r>
              <a:rPr lang="en-IN" sz="1900" dirty="0"/>
              <a:t>-score.</a:t>
            </a:r>
          </a:p>
        </p:txBody>
      </p:sp>
      <p:pic>
        <p:nvPicPr>
          <p:cNvPr id="12" name="Picture 11" descr="z equals p hat minus p, divided by the square root of p times open parentheses 1 minus p close parentheses, divided by n close parentheses. Substituting values: z equals 0.764377 minus 0.7523, divided by the square root of 0.7523 times open parentheses 1 minus 0.7523 close parentheses, divided by 8573. This simplifies to approximately 2.59.">
            <a:extLst>
              <a:ext uri="{FF2B5EF4-FFF2-40B4-BE49-F238E27FC236}">
                <a16:creationId xmlns:a16="http://schemas.microsoft.com/office/drawing/2014/main" id="{C2775D7E-C36C-4216-88F5-F3647CFE5D84}"/>
              </a:ext>
            </a:extLst>
          </p:cNvPr>
          <p:cNvPicPr>
            <a:picLocks noChangeAspect="1"/>
          </p:cNvPicPr>
          <p:nvPr/>
        </p:nvPicPr>
        <p:blipFill>
          <a:blip r:embed="rId3"/>
          <a:stretch>
            <a:fillRect/>
          </a:stretch>
        </p:blipFill>
        <p:spPr>
          <a:xfrm>
            <a:off x="2595562" y="4953000"/>
            <a:ext cx="4410075" cy="10382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10.4.1: Determining Which Distribution to Use for the Test Statistic in a Hypothesis Test</a:t>
            </a:r>
            <a:r>
              <a:rPr lang="en-US" baseline="-25000" dirty="0"/>
              <a:t>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For each scenario, identify which distribution should be used to test the claim.</a:t>
                </a:r>
              </a:p>
              <a:p>
                <a:pPr marL="447675" indent="-447675">
                  <a:defRPr sz="2800"/>
                </a:pPr>
                <a:r>
                  <a:rPr lang="en-US" dirty="0"/>
                  <a:t>a.	</a:t>
                </a:r>
                <a:r>
                  <a:rPr dirty="0"/>
                  <a:t>​</a:t>
                </a:r>
                <a:r>
                  <a:rPr sz="2800" dirty="0"/>
                  <a:t>It is estimated that </a:t>
                </a:r>
                <a14:m>
                  <m:oMath xmlns:m="http://schemas.openxmlformats.org/officeDocument/2006/math">
                    <m:r>
                      <a:rPr>
                        <a:latin typeface="Cambria Math" panose="02040503050406030204" pitchFamily="18" charset="0"/>
                      </a:rPr>
                      <m:t>15</m:t>
                    </m:r>
                    <m:r>
                      <a:rPr>
                        <a:latin typeface="Cambria Math" panose="02040503050406030204" pitchFamily="18" charset="0"/>
                      </a:rPr>
                      <m:t>%</m:t>
                    </m:r>
                  </m:oMath>
                </a14:m>
                <a:r>
                  <a:rPr sz="2800" dirty="0"/>
                  <a:t> of listeners of nonprofit radio stations favor commercials for other nonprofit organizations on the station. A local nonprofit radio station believes that less than </a:t>
                </a:r>
                <a14:m>
                  <m:oMath xmlns:m="http://schemas.openxmlformats.org/officeDocument/2006/math">
                    <m:r>
                      <a:rPr>
                        <a:latin typeface="Cambria Math" panose="02040503050406030204" pitchFamily="18" charset="0"/>
                      </a:rPr>
                      <m:t>15</m:t>
                    </m:r>
                    <m:r>
                      <a:rPr>
                        <a:latin typeface="Cambria Math" panose="02040503050406030204" pitchFamily="18" charset="0"/>
                      </a:rPr>
                      <m:t>%</m:t>
                    </m:r>
                  </m:oMath>
                </a14:m>
                <a:r>
                  <a:rPr sz="2800" dirty="0"/>
                  <a:t> of its listeners favor such commercials. The station plans to survey a simple random sample of </a:t>
                </a:r>
                <a:r>
                  <a:rPr sz="2800" dirty="0">
                    <a:latin typeface="Cambria Math"/>
                  </a:rPr>
                  <a:t>75</a:t>
                </a:r>
                <a:r>
                  <a:rPr sz="2800" dirty="0"/>
                  <a:t> of its listeners to test its claim.</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Plus:</a:t>
                </a:r>
              </a:p>
              <a:p>
                <a:r>
                  <a:rPr sz="2800" dirty="0"/>
                  <a:t>If you are using the TI-83/84 Plus calculator to perform the hypothesis test you will not need to calculate the sample proportion first; the calculator does that for you. In fact, all that is required is the presumed value of the population proportion from the null hypothesis, which is denoted on the calculator by </a:t>
                </a:r>
                <a:r>
                  <a:rPr sz="2800" b="1" dirty="0"/>
                  <a:t>p</a:t>
                </a:r>
                <a:r>
                  <a:rPr sz="2800" b="1" baseline="-25000" dirty="0"/>
                  <a:t>0</a:t>
                </a:r>
                <a:r>
                  <a:rPr sz="2800" dirty="0"/>
                  <a:t>; the sample size, </a:t>
                </a:r>
                <a:r>
                  <a:rPr sz="2800" b="1" dirty="0"/>
                  <a:t>n</a:t>
                </a:r>
                <a:r>
                  <a:rPr sz="2800" dirty="0"/>
                  <a:t>; and the number of members of the sample that have the characteristic in which you are interested, which is denoted by </a:t>
                </a:r>
                <a:r>
                  <a:rPr sz="2800" b="1" dirty="0"/>
                  <a:t>x</a:t>
                </a:r>
                <a:r>
                  <a:rPr sz="2800" dirty="0"/>
                  <a:t>. From the </a:t>
                </a:r>
                <a:r>
                  <a:rPr sz="2800" b="1" dirty="0"/>
                  <a:t>STAT </a:t>
                </a:r>
                <a:r>
                  <a:rPr lang="en-US" b="1" dirty="0"/>
                  <a:t>→</a:t>
                </a:r>
                <a:r>
                  <a:rPr sz="2800" b="1" dirty="0"/>
                  <a:t> TESTS</a:t>
                </a:r>
                <a:r>
                  <a:rPr sz="2800" dirty="0"/>
                  <a:t> menu, choose option </a:t>
                </a:r>
                <a:r>
                  <a:rPr sz="2800" b="1" dirty="0"/>
                  <a:t>1-PropZTest</a:t>
                </a:r>
                <a:r>
                  <a:rPr sz="2800" dirty="0"/>
                  <a:t>. Enter the given values, as shown in the following screenshot. From the research hypothesis, we know that this is a right-tailed test, so make sure that </a:t>
                </a:r>
                <a:r>
                  <a:rPr sz="2800" b="1" dirty="0"/>
                  <a:t>&gt;p</a:t>
                </a:r>
                <a:r>
                  <a:rPr sz="2800" b="1" baseline="-25000" dirty="0"/>
                  <a:t>0</a:t>
                </a:r>
                <a:r>
                  <a:rPr sz="2800" b="1" dirty="0"/>
                  <a:t> </a:t>
                </a:r>
                <a:r>
                  <a:rPr sz="2800" dirty="0"/>
                  <a:t>is highlighted before selecting </a:t>
                </a:r>
                <a:r>
                  <a:rPr sz="2800" b="1" dirty="0"/>
                  <a:t>Calculate</a:t>
                </a:r>
                <a:r>
                  <a:rPr sz="2800" dirty="0"/>
                  <a:t>.</a:t>
                </a:r>
              </a:p>
              <a:p>
                <a:pPr>
                  <a:defRPr sz="2800"/>
                </a:pPr>
                <a:r>
                  <a:rPr sz="2800" dirty="0"/>
                  <a:t>The output screen that follows displays the test statistic, </a:t>
                </a:r>
                <a:br>
                  <a:rPr lang="en-US" sz="2800" dirty="0"/>
                </a:br>
                <a:r>
                  <a:rPr lang="en-US" sz="2800" i="1" dirty="0"/>
                  <a:t>z</a:t>
                </a:r>
                <a14:m>
                  <m:oMath xmlns:m="http://schemas.openxmlformats.org/officeDocument/2006/math">
                    <m:r>
                      <a:rPr>
                        <a:latin typeface="Cambria Math" panose="02040503050406030204" pitchFamily="18" charset="0"/>
                      </a:rPr>
                      <m:t>≈2.59</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481"/>
                </a:stretch>
              </a:blipFill>
            </p:spPr>
            <p:txBody>
              <a:bodyPr/>
              <a:lstStyle/>
              <a:p>
                <a:r>
                  <a:rPr lang="en-IN">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6</a:t>
            </a:r>
            <a:endParaRPr dirty="0"/>
          </a:p>
        </p:txBody>
      </p:sp>
      <p:pic>
        <p:nvPicPr>
          <p:cNvPr id="5" name="Content Placeholder 4" descr="A screenshot shows the input screen titled 1 PropZTest. The first line reads p subscript 0: .7523. The second line reads x: 6553. The third line reads n: 8573. The fourth line reads prop: not equals to p subscript 0 &#10;less than p subscript 0 &#10;greater than p subscript 0, with the greater than p subscript 0 option selected. The last line prompts to either Calculate or Draw.">
            <a:extLst>
              <a:ext uri="{FF2B5EF4-FFF2-40B4-BE49-F238E27FC236}">
                <a16:creationId xmlns:a16="http://schemas.microsoft.com/office/drawing/2014/main" id="{303895B0-9495-40AB-BED8-B6A5C70AD0F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7</a:t>
            </a:r>
            <a:endParaRPr dirty="0"/>
          </a:p>
        </p:txBody>
      </p:sp>
      <p:pic>
        <p:nvPicPr>
          <p:cNvPr id="5" name="Content Placeholder 4" descr="A screenshot shows the output results of a one proportion z test, titled 1 PropZTest. The first line reads prop greater than .7523. The second line reads z equals 2.590300069. The third line read p equals .0047946473. The fourth line reads p hat  equals .764376531. The last line reads n equals 8573.">
            <a:extLst>
              <a:ext uri="{FF2B5EF4-FFF2-40B4-BE49-F238E27FC236}">
                <a16:creationId xmlns:a16="http://schemas.microsoft.com/office/drawing/2014/main" id="{F0D785E3-B2DE-4752-970A-7EDBDFE5CB2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We can use either rejection regions or </a:t>
                </a:r>
                <a:r>
                  <a:rPr lang="en-US" sz="2800" i="1" dirty="0"/>
                  <a:t>p</a:t>
                </a:r>
                <a:r>
                  <a:rPr sz="2800" dirty="0"/>
                  <a:t>-values to determine the conclusion to the hypothesis test.</a:t>
                </a:r>
              </a:p>
              <a:p>
                <a:pPr>
                  <a:defRPr b="1"/>
                </a:pPr>
                <a:r>
                  <a:rPr sz="2800" dirty="0"/>
                  <a:t>Method 1: Rejection Regions</a:t>
                </a:r>
              </a:p>
              <a:p>
                <a:pPr>
                  <a:defRPr sz="2800"/>
                </a:pPr>
                <a:r>
                  <a:rPr sz="2800" dirty="0"/>
                  <a:t>Since this is a right-tailed test, we can use the critical </a:t>
                </a:r>
                <a:br>
                  <a:rPr lang="en-US" sz="2800" dirty="0"/>
                </a:br>
                <a:r>
                  <a:rPr lang="en-US" sz="2800" i="1" dirty="0"/>
                  <a:t>z</a:t>
                </a:r>
                <a:r>
                  <a:rPr sz="2800" dirty="0"/>
                  <a:t>-values table with a </a:t>
                </a:r>
                <a:r>
                  <a:rPr sz="2800" dirty="0">
                    <a:latin typeface="Cambria Math"/>
                  </a:rPr>
                  <a:t>0.05</a:t>
                </a:r>
                <a:r>
                  <a:rPr sz="2800" dirty="0"/>
                  <a:t> level of significance for a one-tailed test to state the rejection region. Thus, the rejection region is </a:t>
                </a:r>
                <a:r>
                  <a:rPr lang="en-US" sz="2800" i="1" dirty="0"/>
                  <a:t>z</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645</m:t>
                    </m:r>
                  </m:oMath>
                </a14:m>
                <a:r>
                  <a:rPr sz="2800" dirty="0"/>
                  <a:t>. Since the test statistic, </a:t>
                </a:r>
                <a:r>
                  <a:rPr lang="en-US" sz="2800" i="1" dirty="0"/>
                  <a:t>z</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59</m:t>
                    </m:r>
                  </m:oMath>
                </a14:m>
                <a:r>
                  <a:rPr sz="2800" dirty="0"/>
                  <a:t>, falls within the rejection region, we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IN">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9</a:t>
            </a:r>
            <a:endParaRPr dirty="0"/>
          </a:p>
        </p:txBody>
      </p:sp>
      <p:pic>
        <p:nvPicPr>
          <p:cNvPr id="5" name="Content Placeholder 4" descr="z distribution with the area to the right of  z subscript 0.05 equals 1.645 shaded and labeled Reject Null Hypothesis and the area to the left of  z subscript 0.05 equals 1.645 labeled Fail to Reject  Null Hypothesis. The shaded area to the right is also labeled  alpha equals 0.05. The test statistic,  z approximately 2.59 is labeled on the horizontal axis to the right of  z approximately 0.05 equals 1.645.">
            <a:extLst>
              <a:ext uri="{FF2B5EF4-FFF2-40B4-BE49-F238E27FC236}">
                <a16:creationId xmlns:a16="http://schemas.microsoft.com/office/drawing/2014/main" id="{D39B93B2-4923-4B41-B7A5-4DDDC4D4EA5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888331"/>
            <a:ext cx="5524500" cy="32385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10</a:t>
            </a:r>
            <a:endParaRPr dirty="0"/>
          </a:p>
        </p:txBody>
      </p:sp>
      <p:sp>
        <p:nvSpPr>
          <p:cNvPr id="3" name="Text Placeholder 2"/>
          <p:cNvSpPr>
            <a:spLocks noGrp="1"/>
          </p:cNvSpPr>
          <p:nvPr>
            <p:ph type="body" sz="quarter" idx="10"/>
          </p:nvPr>
        </p:nvSpPr>
        <p:spPr/>
        <p:txBody>
          <a:bodyPr>
            <a:normAutofit/>
          </a:bodyPr>
          <a:lstStyle/>
          <a:p>
            <a:pPr>
              <a:defRPr sz="2800" b="1"/>
            </a:pPr>
            <a:r>
              <a:rPr sz="2400" dirty="0"/>
              <a:t>Method 2: </a:t>
            </a:r>
            <a:r>
              <a:rPr lang="en-US" sz="2400" i="1" dirty="0"/>
              <a:t>p</a:t>
            </a:r>
            <a:r>
              <a:rPr sz="2400" dirty="0"/>
              <a:t>-values</a:t>
            </a:r>
          </a:p>
          <a:p>
            <a:pPr>
              <a:defRPr sz="2800"/>
            </a:pPr>
            <a:r>
              <a:rPr sz="2400" dirty="0"/>
              <a:t>We can determine the </a:t>
            </a:r>
            <a:r>
              <a:rPr lang="en-US" sz="2400" i="1" dirty="0"/>
              <a:t>p</a:t>
            </a:r>
            <a:r>
              <a:rPr sz="2400" dirty="0"/>
              <a:t>-value for this hypothesis test using the cumulative standard normal table or by using technology.</a:t>
            </a:r>
          </a:p>
          <a:p>
            <a:pPr>
              <a:defRPr b="1"/>
            </a:pPr>
            <a:r>
              <a:rPr sz="2400" dirty="0"/>
              <a:t>Tables:</a:t>
            </a:r>
          </a:p>
          <a:p>
            <a:pPr>
              <a:defRPr sz="2800"/>
            </a:pPr>
            <a:r>
              <a:rPr sz="2400" dirty="0"/>
              <a:t>The alternative hypothesis test tells us that we are conducting a right-tailed test. Therefore, the </a:t>
            </a:r>
            <a:r>
              <a:rPr lang="en-US" sz="2400" i="1" dirty="0"/>
              <a:t>p</a:t>
            </a:r>
            <a:r>
              <a:rPr sz="2400" dirty="0"/>
              <a:t>-value for this test statistic is the probability of obtaining a test statistic greater than</a:t>
            </a:r>
            <a:r>
              <a:rPr lang="en-US" sz="2400" dirty="0"/>
              <a:t> </a:t>
            </a:r>
            <a:r>
              <a:rPr lang="en-US" sz="2400" i="1" dirty="0"/>
              <a:t>z</a:t>
            </a:r>
            <a:r>
              <a:rPr sz="2400" dirty="0"/>
              <a:t>, written mathematically as</a:t>
            </a:r>
          </a:p>
        </p:txBody>
      </p:sp>
      <p:pic>
        <p:nvPicPr>
          <p:cNvPr id="5" name="Picture 4" descr="p value is equal to P of z is greater than 2.59.">
            <a:extLst>
              <a:ext uri="{FF2B5EF4-FFF2-40B4-BE49-F238E27FC236}">
                <a16:creationId xmlns:a16="http://schemas.microsoft.com/office/drawing/2014/main" id="{C20C27E0-E17F-EC3A-DD8C-48AD4965F8E8}"/>
              </a:ext>
            </a:extLst>
          </p:cNvPr>
          <p:cNvPicPr>
            <a:picLocks noChangeAspect="1"/>
          </p:cNvPicPr>
          <p:nvPr/>
        </p:nvPicPr>
        <p:blipFill>
          <a:blip r:embed="rId2"/>
          <a:stretch>
            <a:fillRect/>
          </a:stretch>
        </p:blipFill>
        <p:spPr>
          <a:xfrm>
            <a:off x="2819400" y="3875360"/>
            <a:ext cx="2971800" cy="42203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02BC1C-25E5-0FD3-4774-3EBA5C504DE4}"/>
                  </a:ext>
                </a:extLst>
              </p:cNvPr>
              <p:cNvSpPr txBox="1"/>
              <p:nvPr/>
            </p:nvSpPr>
            <p:spPr>
              <a:xfrm>
                <a:off x="457200" y="4177377"/>
                <a:ext cx="8382000" cy="1938992"/>
              </a:xfrm>
              <a:prstGeom prst="rect">
                <a:avLst/>
              </a:prstGeom>
              <a:noFill/>
            </p:spPr>
            <p:txBody>
              <a:bodyPr wrap="square">
                <a:spAutoFit/>
              </a:bodyPr>
              <a:lstStyle/>
              <a:p>
                <a:r>
                  <a:rPr lang="en-US" sz="2400" dirty="0"/>
                  <a:t>To find the </a:t>
                </a:r>
                <a:r>
                  <a:rPr lang="en-US" sz="2400" i="1" dirty="0"/>
                  <a:t>p</a:t>
                </a:r>
                <a:r>
                  <a:rPr lang="en-US" sz="2400" dirty="0"/>
                  <a:t>-value, we need to find the area under the standard normal curve to the right of </a:t>
                </a:r>
                <a:r>
                  <a:rPr lang="en-US" sz="2400" i="1" dirty="0"/>
                  <a:t>z</a:t>
                </a:r>
                <a14:m>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59</m:t>
                    </m:r>
                  </m:oMath>
                </a14:m>
                <a:r>
                  <a:rPr lang="en-US" sz="2400" dirty="0"/>
                  <a:t>, which is </a:t>
                </a:r>
                <a:r>
                  <a:rPr lang="en-US" sz="2400" dirty="0">
                    <a:latin typeface="Cambria Math"/>
                  </a:rPr>
                  <a:t>0.0048</a:t>
                </a:r>
                <a:r>
                  <a:rPr lang="en-US" sz="2400" dirty="0"/>
                  <a:t>. Thus, the </a:t>
                </a:r>
                <a:r>
                  <a:rPr lang="en-US" sz="2400" i="1" dirty="0"/>
                  <a:t>p</a:t>
                </a:r>
                <a:r>
                  <a:rPr lang="en-US" sz="2400" dirty="0"/>
                  <a:t>-value is </a:t>
                </a:r>
                <a:r>
                  <a:rPr lang="en-US" sz="2400" i="1" dirty="0"/>
                  <a:t>p</a:t>
                </a:r>
                <a14:m>
                  <m:oMath xmlns:m="http://schemas.openxmlformats.org/officeDocument/2006/math">
                    <m:r>
                      <a:rPr lang="en-US" sz="2400" smtClean="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0048</m:t>
                    </m:r>
                  </m:oMath>
                </a14:m>
                <a:r>
                  <a:rPr lang="en-US" sz="2400" dirty="0"/>
                  <a:t>. Comparing the </a:t>
                </a:r>
                <a:r>
                  <a:rPr lang="en-US" sz="2400" i="1" dirty="0"/>
                  <a:t>p</a:t>
                </a:r>
                <a:r>
                  <a:rPr lang="en-US" sz="2400" dirty="0"/>
                  <a:t>-value to the level of significance, we see that </a:t>
                </a:r>
                <a14:m>
                  <m:oMath xmlns:m="http://schemas.openxmlformats.org/officeDocument/2006/math">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0048</m:t>
                    </m:r>
                    <m:r>
                      <a:rPr lang="en-US" sz="2400">
                        <a:latin typeface="Cambria Math" panose="02040503050406030204" pitchFamily="18" charset="0"/>
                      </a:rPr>
                      <m:t>&lt;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05</m:t>
                    </m:r>
                  </m:oMath>
                </a14:m>
                <a:r>
                  <a:rPr lang="en-US" sz="2400" dirty="0"/>
                  <a:t>, so </a:t>
                </a:r>
                <a:r>
                  <a:rPr lang="en-US" sz="2400" i="1" dirty="0"/>
                  <a:t>p</a:t>
                </a:r>
                <a:r>
                  <a:rPr lang="en-US" sz="2400" dirty="0"/>
                  <a:t>-value</a:t>
                </a:r>
                <a14:m>
                  <m:oMath xmlns:m="http://schemas.openxmlformats.org/officeDocument/2006/math">
                    <m:r>
                      <a:rPr lang="en-US" sz="2400" smtClean="0">
                        <a:latin typeface="Cambria Math" panose="02040503050406030204" pitchFamily="18" charset="0"/>
                      </a:rPr>
                      <m:t>&lt;</m:t>
                    </m:r>
                  </m:oMath>
                </a14:m>
                <a:r>
                  <a:rPr lang="en-US" sz="2400" i="1" dirty="0">
                    <a:latin typeface="Calibri" panose="020F0502020204030204" pitchFamily="34" charset="0"/>
                    <a:ea typeface="Calibri" panose="020F0502020204030204" pitchFamily="34" charset="0"/>
                    <a:cs typeface="Calibri" panose="020F0502020204030204" pitchFamily="34" charset="0"/>
                  </a:rPr>
                  <a:t>α</a:t>
                </a:r>
                <a:r>
                  <a:rPr lang="en-US" sz="2400" dirty="0"/>
                  <a:t>. Thus, we reject the null hypothesis.</a:t>
                </a:r>
                <a:endParaRPr lang="en-IN" sz="2400" dirty="0"/>
              </a:p>
            </p:txBody>
          </p:sp>
        </mc:Choice>
        <mc:Fallback xmlns="">
          <p:sp>
            <p:nvSpPr>
              <p:cNvPr id="7" name="TextBox 6">
                <a:extLst>
                  <a:ext uri="{FF2B5EF4-FFF2-40B4-BE49-F238E27FC236}">
                    <a16:creationId xmlns:a16="http://schemas.microsoft.com/office/drawing/2014/main" id="{6702BC1C-25E5-0FD3-4774-3EBA5C504DE4}"/>
                  </a:ext>
                </a:extLst>
              </p:cNvPr>
              <p:cNvSpPr txBox="1">
                <a:spLocks noRot="1" noChangeAspect="1" noMove="1" noResize="1" noEditPoints="1" noAdjustHandles="1" noChangeArrowheads="1" noChangeShapeType="1" noTextEdit="1"/>
              </p:cNvSpPr>
              <p:nvPr/>
            </p:nvSpPr>
            <p:spPr>
              <a:xfrm>
                <a:off x="457200" y="4177377"/>
                <a:ext cx="8382000" cy="1938992"/>
              </a:xfrm>
              <a:prstGeom prst="rect">
                <a:avLst/>
              </a:prstGeom>
              <a:blipFill>
                <a:blip r:embed="rId3"/>
                <a:stretch>
                  <a:fillRect l="-1091" t="-2516" b="-6289"/>
                </a:stretch>
              </a:blipFill>
            </p:spPr>
            <p:txBody>
              <a:bodyPr/>
              <a:lstStyle/>
              <a:p>
                <a:r>
                  <a:rPr lang="en-IN">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10.4.4: Hypothesis Test for a Population Proportion (Right-Tailed)</a:t>
            </a:r>
            <a:r>
              <a:rPr lang="en-US" baseline="-25000" dirty="0"/>
              <a:t>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previous output screen displays the </a:t>
                </a:r>
                <a:r>
                  <a:rPr lang="en-US" sz="2800" i="1" dirty="0"/>
                  <a:t>p</a:t>
                </a:r>
                <a:r>
                  <a:rPr sz="2800" dirty="0"/>
                  <a:t>-value as well as the test statistic all in one step. Since the </a:t>
                </a:r>
                <a:r>
                  <a:rPr lang="en-US" sz="2800" i="1" dirty="0"/>
                  <a:t>p</a:t>
                </a:r>
                <a:r>
                  <a:rPr sz="2800" dirty="0"/>
                  <a:t>-value is approximately </a:t>
                </a:r>
                <a:r>
                  <a:rPr sz="2800" dirty="0">
                    <a:latin typeface="Cambria Math"/>
                  </a:rPr>
                  <a:t>0.0048</a:t>
                </a:r>
                <a:r>
                  <a:rPr sz="2800" dirty="0"/>
                  <a:t>, which is less than </a:t>
                </a:r>
                <a:r>
                  <a:rPr sz="2800" dirty="0">
                    <a:latin typeface="Cambria Math"/>
                  </a:rPr>
                  <a:t>0.05</a:t>
                </a:r>
                <a:r>
                  <a:rPr sz="2800" dirty="0"/>
                  <a:t>, </a:t>
                </a:r>
                <a:r>
                  <a:rPr lang="en-US" sz="2800" i="1" dirty="0"/>
                  <a:t>p</a:t>
                </a:r>
                <a:r>
                  <a:rPr lang="en-US" sz="2800" dirty="0"/>
                  <a:t>-value</a:t>
                </a:r>
                <a14:m>
                  <m:oMath xmlns:m="http://schemas.openxmlformats.org/officeDocument/2006/math">
                    <m:r>
                      <a:rPr smtClean="0">
                        <a:latin typeface="Cambria Math" panose="02040503050406030204" pitchFamily="18" charset="0"/>
                      </a:rPr>
                      <m:t>&lt;</m:t>
                    </m:r>
                  </m:oMath>
                </a14:m>
                <a:r>
                  <a:rPr lang="el-GR" i="1" dirty="0">
                    <a:latin typeface="Calibri" panose="020F0502020204030204" pitchFamily="34" charset="0"/>
                    <a:ea typeface="Calibri" panose="020F0502020204030204" pitchFamily="34" charset="0"/>
                    <a:cs typeface="Calibri" panose="020F0502020204030204" pitchFamily="34" charset="0"/>
                  </a:rPr>
                  <a:t>α</a:t>
                </a:r>
                <a:r>
                  <a:rPr sz="2800" dirty="0"/>
                  <a:t>; thus, we reject the null hypothesis.</a:t>
                </a:r>
              </a:p>
              <a:p>
                <a:pPr>
                  <a:defRPr sz="2800"/>
                </a:pPr>
                <a:r>
                  <a:rPr sz="2800" i="1" dirty="0"/>
                  <a:t>Interpretation</a:t>
                </a:r>
                <a:r>
                  <a:rPr sz="2800" dirty="0"/>
                  <a:t>: Rejecting the null hypothesis means that, at the </a:t>
                </a:r>
                <a:r>
                  <a:rPr sz="2800" dirty="0">
                    <a:latin typeface="Cambria Math"/>
                  </a:rPr>
                  <a:t>0.05</a:t>
                </a:r>
                <a:r>
                  <a:rPr sz="2800" dirty="0"/>
                  <a:t> level of significance, this evidence sufficiently supports the company's claim that the percentage of people in the United States who use the internet is greater than </a:t>
                </a:r>
                <a14:m>
                  <m:oMath xmlns:m="http://schemas.openxmlformats.org/officeDocument/2006/math">
                    <m:r>
                      <a:rPr>
                        <a:latin typeface="Cambria Math" panose="02040503050406030204" pitchFamily="18" charset="0"/>
                      </a:rPr>
                      <m:t>75.23%</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IN">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10.4.1: Determining Which Distribution to Use for the Test Statistic in a Hypothesis Test</a:t>
            </a:r>
            <a:r>
              <a:rPr lang="en-US" baseline="-25000" dirty="0"/>
              <a:t>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447675" indent="-447675">
                  <a:defRPr sz="2800"/>
                </a:pPr>
                <a:r>
                  <a:rPr lang="en-US" dirty="0"/>
                  <a:t>b.	</a:t>
                </a:r>
                <a:r>
                  <a:rPr dirty="0"/>
                  <a:t>​</a:t>
                </a:r>
                <a:r>
                  <a:rPr sz="2800" dirty="0"/>
                  <a:t>A college paper reports that only </a:t>
                </a:r>
                <a14:m>
                  <m:oMath xmlns:m="http://schemas.openxmlformats.org/officeDocument/2006/math">
                    <m:r>
                      <a:rPr>
                        <a:latin typeface="Cambria Math" panose="02040503050406030204" pitchFamily="18" charset="0"/>
                      </a:rPr>
                      <m:t>10%</m:t>
                    </m:r>
                  </m:oMath>
                </a14:m>
                <a:r>
                  <a:rPr sz="2800" dirty="0"/>
                  <a:t> of students turn off their cell phones during classes. Aggravated with the number of cell phones that ring during his classes, a professor believes that fewer than </a:t>
                </a:r>
                <a14:m>
                  <m:oMath xmlns:m="http://schemas.openxmlformats.org/officeDocument/2006/math">
                    <m:r>
                      <a:rPr>
                        <a:latin typeface="Cambria Math" panose="02040503050406030204" pitchFamily="18" charset="0"/>
                      </a:rPr>
                      <m:t>10%</m:t>
                    </m:r>
                  </m:oMath>
                </a14:m>
                <a:r>
                  <a:rPr sz="2800" dirty="0"/>
                  <a:t> of his students turn off their cell phones during the class period. He plans on testing his claim by asking a simple random sample of </a:t>
                </a:r>
                <a:r>
                  <a:rPr sz="2800" dirty="0">
                    <a:latin typeface="Cambria Math"/>
                  </a:rPr>
                  <a:t>20</a:t>
                </a:r>
                <a:r>
                  <a:rPr sz="2800" dirty="0"/>
                  <a:t> of his students to show him their cell phones one day during class.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10.4.1: Determining Which Distribution to Use for the Test Statistic in a Hypothesis Test</a:t>
            </a:r>
            <a:r>
              <a:rPr lang="en-US" baseline="-25000" dirty="0"/>
              <a:t>3</a:t>
            </a:r>
            <a:endParaRPr dirty="0"/>
          </a:p>
        </p:txBody>
      </p:sp>
      <p:sp>
        <p:nvSpPr>
          <p:cNvPr id="3" name="Text Placeholder 2"/>
          <p:cNvSpPr>
            <a:spLocks noGrp="1"/>
          </p:cNvSpPr>
          <p:nvPr>
            <p:ph type="body" sz="quarter" idx="10"/>
          </p:nvPr>
        </p:nvSpPr>
        <p:spPr/>
        <p:txBody>
          <a:bodyPr>
            <a:normAutofit/>
          </a:bodyPr>
          <a:lstStyle/>
          <a:p>
            <a:pPr marL="447675" indent="-447675">
              <a:defRPr sz="2800"/>
            </a:pPr>
            <a:r>
              <a:rPr lang="en-US" dirty="0"/>
              <a:t>c.	</a:t>
            </a:r>
            <a:r>
              <a:rPr dirty="0"/>
              <a:t>​</a:t>
            </a:r>
            <a:r>
              <a:rPr sz="2800" dirty="0"/>
              <a:t>The mean amount of rainfall in the southern part of Texas during the month of September is commonly believed to be </a:t>
            </a:r>
            <a:r>
              <a:rPr sz="2800" dirty="0">
                <a:latin typeface="Cambria Math"/>
              </a:rPr>
              <a:t>3.02</a:t>
            </a:r>
            <a:r>
              <a:rPr sz="2800" dirty="0"/>
              <a:t> inches. A meteorologist claims that the amount of rainfall this September has been higher than normal. He tests his claim by measuring the amounts of rainfall in a simple random sample of </a:t>
            </a:r>
            <a:r>
              <a:rPr sz="2800" dirty="0">
                <a:latin typeface="Cambria Math"/>
              </a:rPr>
              <a:t>12</a:t>
            </a:r>
            <a:r>
              <a:rPr sz="2800" dirty="0"/>
              <a:t> locations across the region. Assume that the population standard deviation is unknown and the population distribution is approximately normal.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10.4.1: Determining Which Distribution to Use for the Test Statistic in a Hypothesis Test</a:t>
            </a:r>
            <a:r>
              <a:rPr lang="en-US" baseline="-25000" dirty="0"/>
              <a:t>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3237913"/>
              </a:xfrm>
            </p:spPr>
            <p:txBody>
              <a:bodyPr>
                <a:normAutofit fontScale="92500"/>
              </a:bodyPr>
              <a:lstStyle/>
              <a:p>
                <a:r>
                  <a:rPr sz="2800" b="1" dirty="0"/>
                  <a:t>Solution</a:t>
                </a:r>
              </a:p>
              <a:p>
                <a:pPr marL="447675" indent="-447675">
                  <a:defRPr sz="2800"/>
                </a:pPr>
                <a:r>
                  <a:rPr lang="en-US" dirty="0"/>
                  <a:t>a.	</a:t>
                </a:r>
                <a:r>
                  <a:rPr dirty="0"/>
                  <a:t>​</a:t>
                </a:r>
                <a:r>
                  <a:rPr sz="2800" dirty="0"/>
                  <a:t>The claim refers to a population proportion, thus we must test the conditions necessary to use the normal distribution. First, note that the sample will be a simple random sample. The station plans to survey </a:t>
                </a:r>
                <a:r>
                  <a:rPr sz="2800" dirty="0">
                    <a:latin typeface="Cambria Math"/>
                  </a:rPr>
                  <a:t>75</a:t>
                </a:r>
                <a:r>
                  <a:rPr sz="2800" dirty="0"/>
                  <a:t> listeners, so </a:t>
                </a:r>
                <a:r>
                  <a:rPr lang="en-US" sz="2800" i="1" dirty="0"/>
                  <a:t>n</a:t>
                </a:r>
                <a14:m>
                  <m:oMath xmlns:m="http://schemas.openxmlformats.org/officeDocument/2006/math">
                    <m:r>
                      <a:rPr>
                        <a:latin typeface="Cambria Math" panose="02040503050406030204" pitchFamily="18" charset="0"/>
                      </a:rPr>
                      <m:t>=75</m:t>
                    </m:r>
                  </m:oMath>
                </a14:m>
                <a:r>
                  <a:rPr sz="2800" dirty="0"/>
                  <a:t>, and the claim is referencing </a:t>
                </a:r>
                <a14:m>
                  <m:oMath xmlns:m="http://schemas.openxmlformats.org/officeDocument/2006/math">
                    <m:r>
                      <a:rPr>
                        <a:latin typeface="Cambria Math" panose="02040503050406030204" pitchFamily="18" charset="0"/>
                      </a:rPr>
                      <m:t>15%</m:t>
                    </m:r>
                  </m:oMath>
                </a14:m>
                <a:r>
                  <a:rPr sz="2800" dirty="0"/>
                  <a:t>, so </a:t>
                </a:r>
                <a:r>
                  <a:rPr lang="en-US" sz="2800" i="1" dirty="0"/>
                  <a:t>p</a:t>
                </a:r>
                <a14:m>
                  <m:oMath xmlns:m="http://schemas.openxmlformats.org/officeDocument/2006/math">
                    <m:r>
                      <a:rPr>
                        <a:latin typeface="Cambria Math" panose="02040503050406030204" pitchFamily="18" charset="0"/>
                      </a:rPr>
                      <m:t>=0.15</m:t>
                    </m:r>
                  </m:oMath>
                </a14:m>
                <a:r>
                  <a:rPr sz="2800" dirty="0"/>
                  <a:t>. Therefore, we can calculate the following.</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3237913"/>
              </a:xfrm>
              <a:blipFill>
                <a:blip r:embed="rId2"/>
                <a:stretch>
                  <a:fillRect l="-1333" t="-1507" r="-1852"/>
                </a:stretch>
              </a:blipFill>
            </p:spPr>
            <p:txBody>
              <a:bodyPr/>
              <a:lstStyle/>
              <a:p>
                <a:r>
                  <a:rPr lang="en-IN">
                    <a:noFill/>
                  </a:rPr>
                  <a:t> </a:t>
                </a:r>
              </a:p>
            </p:txBody>
          </p:sp>
        </mc:Fallback>
      </mc:AlternateContent>
      <p:pic>
        <p:nvPicPr>
          <p:cNvPr id="7" name="Picture 6" descr="The equations read: np equals 75 times open parentheses 0.15 close parentheses, which equals 11.25, and is greater than or equal to 10. n times open parentheses 1 minus p close parentheses equals 75 times open parentheses 1 minus 0.15 close parentheses, which equals 63.75, and is greater than or equal to 10.">
            <a:extLst>
              <a:ext uri="{FF2B5EF4-FFF2-40B4-BE49-F238E27FC236}">
                <a16:creationId xmlns:a16="http://schemas.microsoft.com/office/drawing/2014/main" id="{3617C4E1-D6E7-7757-7588-0C9AAF316A89}"/>
              </a:ext>
            </a:extLst>
          </p:cNvPr>
          <p:cNvPicPr>
            <a:picLocks noChangeAspect="1"/>
          </p:cNvPicPr>
          <p:nvPr/>
        </p:nvPicPr>
        <p:blipFill>
          <a:blip r:embed="rId3"/>
          <a:stretch>
            <a:fillRect/>
          </a:stretch>
        </p:blipFill>
        <p:spPr>
          <a:xfrm>
            <a:off x="2400299" y="4027285"/>
            <a:ext cx="4343400" cy="967228"/>
          </a:xfrm>
          <a:prstGeom prst="rect">
            <a:avLst/>
          </a:prstGeom>
        </p:spPr>
      </p:pic>
      <p:sp>
        <p:nvSpPr>
          <p:cNvPr id="6" name="TextBox 5">
            <a:extLst>
              <a:ext uri="{FF2B5EF4-FFF2-40B4-BE49-F238E27FC236}">
                <a16:creationId xmlns:a16="http://schemas.microsoft.com/office/drawing/2014/main" id="{B124EE4B-CB94-9E41-E2C4-8489DA5D10A4}"/>
              </a:ext>
            </a:extLst>
          </p:cNvPr>
          <p:cNvSpPr txBox="1"/>
          <p:nvPr/>
        </p:nvSpPr>
        <p:spPr>
          <a:xfrm>
            <a:off x="457199" y="4974848"/>
            <a:ext cx="8229600" cy="892552"/>
          </a:xfrm>
          <a:prstGeom prst="rect">
            <a:avLst/>
          </a:prstGeom>
          <a:noFill/>
        </p:spPr>
        <p:txBody>
          <a:bodyPr wrap="square">
            <a:spAutoFit/>
          </a:bodyPr>
          <a:lstStyle/>
          <a:p>
            <a:r>
              <a:rPr lang="en-IN" sz="2600" dirty="0"/>
              <a:t>All of the conditions are met, so the station should use the normal distribution to test its claim.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10.4.1: Determining Which Distribution to Use for the Test Statistic in a Hypothesis Test</a:t>
            </a:r>
            <a:r>
              <a:rPr lang="en-US" baseline="-25000" dirty="0"/>
              <a:t>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447675" indent="-447675">
                  <a:defRPr sz="2800"/>
                </a:pPr>
                <a:r>
                  <a:rPr lang="en-US" sz="2400" dirty="0"/>
                  <a:t>b.	</a:t>
                </a:r>
                <a:r>
                  <a:rPr sz="2400" dirty="0"/>
                  <a:t>​The claim refers to a population proportion, thus we must test the conditions necessary to use the normal distribution. The professor plans to survey </a:t>
                </a:r>
                <a:r>
                  <a:rPr sz="2400" dirty="0">
                    <a:latin typeface="Cambria Math"/>
                  </a:rPr>
                  <a:t>20</a:t>
                </a:r>
                <a:r>
                  <a:rPr sz="2400" dirty="0"/>
                  <a:t> students, so </a:t>
                </a:r>
                <a:r>
                  <a:rPr lang="en-US" sz="2400" i="1" dirty="0"/>
                  <a:t>n</a:t>
                </a:r>
                <a14:m>
                  <m:oMath xmlns:m="http://schemas.openxmlformats.org/officeDocument/2006/math">
                    <m:r>
                      <a:rPr sz="2400">
                        <a:latin typeface="Cambria Math" panose="02040503050406030204" pitchFamily="18" charset="0"/>
                      </a:rPr>
                      <m:t>=20</m:t>
                    </m:r>
                  </m:oMath>
                </a14:m>
                <a:r>
                  <a:rPr sz="2400" dirty="0"/>
                  <a:t>, and the claim is referencing </a:t>
                </a:r>
                <a14:m>
                  <m:oMath xmlns:m="http://schemas.openxmlformats.org/officeDocument/2006/math">
                    <m:r>
                      <a:rPr sz="2400">
                        <a:latin typeface="Cambria Math" panose="02040503050406030204" pitchFamily="18" charset="0"/>
                      </a:rPr>
                      <m:t>10%</m:t>
                    </m:r>
                  </m:oMath>
                </a14:m>
                <a:r>
                  <a:rPr sz="2400" dirty="0"/>
                  <a:t>, so </a:t>
                </a:r>
                <a:r>
                  <a:rPr lang="en-US" sz="2400" i="1" dirty="0"/>
                  <a:t>p</a:t>
                </a:r>
                <a14:m>
                  <m:oMath xmlns:m="http://schemas.openxmlformats.org/officeDocument/2006/math">
                    <m:r>
                      <a:rPr sz="2400">
                        <a:latin typeface="Cambria Math" panose="02040503050406030204" pitchFamily="18" charset="0"/>
                      </a:rPr>
                      <m:t>=0.10</m:t>
                    </m:r>
                  </m:oMath>
                </a14:m>
                <a:r>
                  <a:rPr sz="2400" dirty="0"/>
                  <a:t>. Therefore, we can calculate the following.</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407"/>
                </a:stretch>
              </a:blipFill>
            </p:spPr>
            <p:txBody>
              <a:bodyPr/>
              <a:lstStyle/>
              <a:p>
                <a:r>
                  <a:rPr lang="en-IN">
                    <a:noFill/>
                  </a:rPr>
                  <a:t> </a:t>
                </a:r>
              </a:p>
            </p:txBody>
          </p:sp>
        </mc:Fallback>
      </mc:AlternateContent>
      <p:pic>
        <p:nvPicPr>
          <p:cNvPr id="7" name="Picture 6" descr="The equation read: np equals 20 times open parentheses 0.10 close parentheses, which equals 2, and is less than 10.">
            <a:extLst>
              <a:ext uri="{FF2B5EF4-FFF2-40B4-BE49-F238E27FC236}">
                <a16:creationId xmlns:a16="http://schemas.microsoft.com/office/drawing/2014/main" id="{8CA216F6-6A58-9259-DFA6-BF13AAF9BBE3}"/>
              </a:ext>
            </a:extLst>
          </p:cNvPr>
          <p:cNvPicPr>
            <a:picLocks noChangeAspect="1"/>
          </p:cNvPicPr>
          <p:nvPr/>
        </p:nvPicPr>
        <p:blipFill>
          <a:blip r:embed="rId3"/>
          <a:stretch>
            <a:fillRect/>
          </a:stretch>
        </p:blipFill>
        <p:spPr>
          <a:xfrm>
            <a:off x="3128962" y="2962275"/>
            <a:ext cx="2886075" cy="46672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09223A-2697-AF70-F76F-795D60145A1C}"/>
                  </a:ext>
                </a:extLst>
              </p:cNvPr>
              <p:cNvSpPr txBox="1"/>
              <p:nvPr/>
            </p:nvSpPr>
            <p:spPr>
              <a:xfrm>
                <a:off x="457200" y="3330476"/>
                <a:ext cx="8229600" cy="2308324"/>
              </a:xfrm>
              <a:prstGeom prst="rect">
                <a:avLst/>
              </a:prstGeom>
              <a:noFill/>
            </p:spPr>
            <p:txBody>
              <a:bodyPr wrap="square">
                <a:spAutoFit/>
              </a:bodyPr>
              <a:lstStyle/>
              <a:p>
                <a:r>
                  <a:rPr lang="en-IN" sz="2400" dirty="0"/>
                  <a:t>The condition that the sample size must be large enough such that </a:t>
                </a:r>
                <a:r>
                  <a:rPr lang="en-IN" sz="2400" i="1" dirty="0"/>
                  <a:t>np</a:t>
                </a:r>
                <a14:m>
                  <m:oMath xmlns:m="http://schemas.openxmlformats.org/officeDocument/2006/math">
                    <m:r>
                      <a:rPr lang="en-IN" sz="2400">
                        <a:latin typeface="Cambria Math" panose="02040503050406030204" pitchFamily="18" charset="0"/>
                      </a:rPr>
                      <m:t>≥10</m:t>
                    </m:r>
                  </m:oMath>
                </a14:m>
                <a:r>
                  <a:rPr lang="en-IN" sz="2400" dirty="0"/>
                  <a:t> is not met; therefore, the normal distribution cannot be used with the sample size given. If it is possible to increase the sample size to at least </a:t>
                </a:r>
                <a:r>
                  <a:rPr lang="en-IN" sz="2400" dirty="0">
                    <a:latin typeface="Cambria Math"/>
                  </a:rPr>
                  <a:t>100</a:t>
                </a:r>
                <a:r>
                  <a:rPr lang="en-IN" sz="2400" dirty="0"/>
                  <a:t>, then the normal distribution could be used. Otherwise, other methods are necessary.</a:t>
                </a:r>
              </a:p>
            </p:txBody>
          </p:sp>
        </mc:Choice>
        <mc:Fallback xmlns="">
          <p:sp>
            <p:nvSpPr>
              <p:cNvPr id="5" name="TextBox 4">
                <a:extLst>
                  <a:ext uri="{FF2B5EF4-FFF2-40B4-BE49-F238E27FC236}">
                    <a16:creationId xmlns:a16="http://schemas.microsoft.com/office/drawing/2014/main" id="{6D09223A-2697-AF70-F76F-795D60145A1C}"/>
                  </a:ext>
                </a:extLst>
              </p:cNvPr>
              <p:cNvSpPr txBox="1">
                <a:spLocks noRot="1" noChangeAspect="1" noMove="1" noResize="1" noEditPoints="1" noAdjustHandles="1" noChangeArrowheads="1" noChangeShapeType="1" noTextEdit="1"/>
              </p:cNvSpPr>
              <p:nvPr/>
            </p:nvSpPr>
            <p:spPr>
              <a:xfrm>
                <a:off x="457200" y="3330476"/>
                <a:ext cx="8229600" cy="2308324"/>
              </a:xfrm>
              <a:prstGeom prst="rect">
                <a:avLst/>
              </a:prstGeom>
              <a:blipFill>
                <a:blip r:embed="rId4"/>
                <a:stretch>
                  <a:fillRect l="-1111" t="-2111" b="-5013"/>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10.4.1: Determining Which Distribution to Use for the Test Statistic in a Hypothesis Test</a:t>
            </a:r>
            <a:r>
              <a:rPr lang="en-US" baseline="-25000" dirty="0"/>
              <a:t>6</a:t>
            </a:r>
            <a:endParaRPr dirty="0"/>
          </a:p>
        </p:txBody>
      </p:sp>
      <p:sp>
        <p:nvSpPr>
          <p:cNvPr id="3" name="Text Placeholder 2"/>
          <p:cNvSpPr>
            <a:spLocks noGrp="1"/>
          </p:cNvSpPr>
          <p:nvPr>
            <p:ph type="body" sz="quarter" idx="10"/>
          </p:nvPr>
        </p:nvSpPr>
        <p:spPr/>
        <p:txBody>
          <a:bodyPr>
            <a:normAutofit/>
          </a:bodyPr>
          <a:lstStyle/>
          <a:p>
            <a:pPr marL="447675" indent="-447675">
              <a:defRPr sz="2800"/>
            </a:pPr>
            <a:r>
              <a:rPr lang="en-US" dirty="0"/>
              <a:t>c.	</a:t>
            </a:r>
            <a:r>
              <a:rPr dirty="0"/>
              <a:t>​</a:t>
            </a:r>
            <a:r>
              <a:rPr sz="2800" dirty="0"/>
              <a:t>The claim refers to a population mean, therefore we must use one of the distributions discussed in the previous sections. Note that the population standard deviation is unknown and the population is assumed to be normally distributed. Therefore, a Student's </a:t>
            </a:r>
            <a:r>
              <a:rPr lang="en-US" sz="2800" i="1" dirty="0"/>
              <a:t>t</a:t>
            </a:r>
            <a:r>
              <a:rPr sz="2800" dirty="0"/>
              <a:t>-distribution should be used.</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7478</TotalTime>
  <Words>4141</Words>
  <Application>Microsoft Office PowerPoint</Application>
  <PresentationFormat>On-screen Show (4:3)</PresentationFormat>
  <Paragraphs>171</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Courier New</vt:lpstr>
      <vt:lpstr>Arial</vt:lpstr>
      <vt:lpstr>Cambria Math</vt:lpstr>
      <vt:lpstr>Office Theme</vt:lpstr>
      <vt:lpstr>Section 10.4</vt:lpstr>
      <vt:lpstr>Memory Booster</vt:lpstr>
      <vt:lpstr>Formula: Test Statistic for a Hypothesis Test for a Population Proportion</vt:lpstr>
      <vt:lpstr>Example 10.4.1: Determining Which Distribution to Use for the Test Statistic in a Hypothesis Test1</vt:lpstr>
      <vt:lpstr>Example 10.4.1: Determining Which Distribution to Use for the Test Statistic in a Hypothesis Test2</vt:lpstr>
      <vt:lpstr>Example 10.4.1: Determining Which Distribution to Use for the Test Statistic in a Hypothesis Test3</vt:lpstr>
      <vt:lpstr>Example 10.4.1: Determining Which Distribution to Use for the Test Statistic in a Hypothesis Test4</vt:lpstr>
      <vt:lpstr>Example 10.4.1: Determining Which Distribution to Use for the Test Statistic in a Hypothesis Test5</vt:lpstr>
      <vt:lpstr>Example 10.4.1: Determining Which Distribution to Use for the Test Statistic in a Hypothesis Test6</vt:lpstr>
      <vt:lpstr>Procedure: Rejection Region for Hypothesis Tests for Population Proportions</vt:lpstr>
      <vt:lpstr>Procedure: Conclusions Using p-Values</vt:lpstr>
      <vt:lpstr>Example 10.4.2: Hypothesis Test for a Population Proportion (Left-Tailed)1</vt:lpstr>
      <vt:lpstr>Caution</vt:lpstr>
      <vt:lpstr>Example 10.4.2: Hypothesis Test for a Population Proportion (Left-Tailed)2</vt:lpstr>
      <vt:lpstr>Example 10.4.2: Hypothesis Test for a Population Proportion (Left-Tailed)3</vt:lpstr>
      <vt:lpstr>Example 10.4.2: Hypothesis Test for a Population Proportion (Left-Tailed)4</vt:lpstr>
      <vt:lpstr>Example 10.4.2: Hypothesis Test for a Population Proportion (Left-Tailed)5</vt:lpstr>
      <vt:lpstr>Example 10.4.2: Hypothesis Test for a Population Proportion (Left-Tailed)6</vt:lpstr>
      <vt:lpstr>Example 10.4.2: Hypothesis Test for a Population Proportion (Left-Tailed)7</vt:lpstr>
      <vt:lpstr>Example 10.4.2: Hypothesis Test for a Population Proportion (Left-Tailed)8</vt:lpstr>
      <vt:lpstr>Example 10.4.2: Hypothesis Test for a Population Proportion (Left-Tailed)9</vt:lpstr>
      <vt:lpstr>Example 10.4.2: Hypothesis Test for a Population Proportion (Left-Tailed)10</vt:lpstr>
      <vt:lpstr>Example 10.4.2: Hypothesis Test for a Population Proportion (Left-Tailed)11</vt:lpstr>
      <vt:lpstr>Technology</vt:lpstr>
      <vt:lpstr>Example 10.4.3: Hypothesis Test for a Population Proportion (Two-Tailed)1</vt:lpstr>
      <vt:lpstr>Example 10.4.3: Hypothesis Test for a Population Proportion (Two-Tailed)2</vt:lpstr>
      <vt:lpstr>Example 10.4.3: Hypothesis Test for a Population Proportion (Two-Tailed)3</vt:lpstr>
      <vt:lpstr>Example 10.4.3: Hypothesis Test for a Population Proportion (Two-Tailed)4</vt:lpstr>
      <vt:lpstr>Example 10.4.3: Hypothesis Test for a Population Proportion (Two-Tailed)5</vt:lpstr>
      <vt:lpstr>Example 10.4.3: Hypothesis Test for a Population Proportion (Two-Tailed)6</vt:lpstr>
      <vt:lpstr>Example 10.4.3: Hypothesis Test for a Population Proportion (Two-Tailed)7</vt:lpstr>
      <vt:lpstr>Example 10.4.3: Hypothesis Test for a Population Proportion (Two-Tailed)8</vt:lpstr>
      <vt:lpstr>Example 10.4.3: Hypothesis Test for a Population Proportion (Two-Tailed)9</vt:lpstr>
      <vt:lpstr>Example 10.4.3: Hypothesis Test for a Population Proportion (Two-Tailed)10</vt:lpstr>
      <vt:lpstr>Example 10.4.3: Hypothesis Test for a Population Proportion (Two-Tailed)11</vt:lpstr>
      <vt:lpstr>Example 10.4.4: Hypothesis Test for a Population Proportion (Right-Tailed)1</vt:lpstr>
      <vt:lpstr>Example 10.4.4: Hypothesis Test for a Population Proportion (Right-Tailed)2</vt:lpstr>
      <vt:lpstr>Example 10.4.4: Hypothesis Test for a Population Proportion (Right-Tailed)3</vt:lpstr>
      <vt:lpstr>Example 10.4.4: Hypothesis Test for a Population Proportion (Right-Tailed)4</vt:lpstr>
      <vt:lpstr>Example 10.4.4: Hypothesis Test for a Population Proportion (Right-Tailed)5</vt:lpstr>
      <vt:lpstr>Example 10.4.4: Hypothesis Test for a Population Proportion (Right-Tailed)6</vt:lpstr>
      <vt:lpstr>Example 10.4.4: Hypothesis Test for a Population Proportion (Right-Tailed)7</vt:lpstr>
      <vt:lpstr>Example 10.4.4: Hypothesis Test for a Population Proportion (Right-Tailed)8</vt:lpstr>
      <vt:lpstr>Example 10.4.4: Hypothesis Test for a Population Proportion (Right-Tailed)9</vt:lpstr>
      <vt:lpstr>Example 10.4.4: Hypothesis Test for a Population Proportion (Right-Tailed)10</vt:lpstr>
      <vt:lpstr>Example 10.4.4: Hypothesis Test for a Population Proportion (Right-Tailed)11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kanthi</cp:lastModifiedBy>
  <cp:revision>185</cp:revision>
  <dcterms:created xsi:type="dcterms:W3CDTF">2013-04-26T14:43:13Z</dcterms:created>
  <dcterms:modified xsi:type="dcterms:W3CDTF">2025-08-18T09:22:00Z</dcterms:modified>
</cp:coreProperties>
</file>