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embeddedFontLs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Allison Conger" providerId="None"/>
      </p:ext>
    </p:extLst>
  </p:cmAuthor>
  <p:cmAuthor id="2" name="Asha" initials="A"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0" autoAdjust="0"/>
    <p:restoredTop sz="94673" autoAdjust="0"/>
  </p:normalViewPr>
  <p:slideViewPr>
    <p:cSldViewPr>
      <p:cViewPr varScale="1">
        <p:scale>
          <a:sx n="75" d="100"/>
          <a:sy n="75" d="100"/>
        </p:scale>
        <p:origin x="768" y="6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80.png"/><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7" Type="http://schemas.openxmlformats.org/officeDocument/2006/relationships/image" Target="../media/image52.png"/><Relationship Id="rId1" Type="http://schemas.openxmlformats.org/officeDocument/2006/relationships/slideLayout" Target="../slideLayouts/slideLayout3.xml"/><Relationship Id="rId5" Type="http://schemas.openxmlformats.org/officeDocument/2006/relationships/image" Target="../media/image29.emf"/><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33.emf"/><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10.3</a:t>
            </a:r>
          </a:p>
        </p:txBody>
      </p:sp>
      <p:sp>
        <p:nvSpPr>
          <p:cNvPr id="2" name="Text Placeholder 1"/>
          <p:cNvSpPr>
            <a:spLocks noGrp="1"/>
          </p:cNvSpPr>
          <p:nvPr>
            <p:ph type="body" sz="quarter" idx="10"/>
          </p:nvPr>
        </p:nvSpPr>
        <p:spPr/>
        <p:txBody>
          <a:bodyPr/>
          <a:lstStyle/>
          <a:p>
            <a:pPr algn="ctr"/>
            <a:r>
              <a:rPr dirty="0"/>
              <a:t>Hypothesis Testing for Population Means (Sigma Unknown)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10.3.2: Hypothesis Test for a Population Mean (Left-Tailed, </a:t>
            </a:r>
            <a:r>
              <a:rPr i="1" dirty="0"/>
              <a:t>σ</a:t>
            </a:r>
            <a:r>
              <a:rPr dirty="0"/>
              <a:t> Unknown)</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Nurses in a large teaching hospital have complained for many years that they are overworked and understaffed. The consensus among the nursing staff is that the mean number of patients per nurse each shift is </a:t>
                </a:r>
                <a:r>
                  <a:rPr sz="2800" dirty="0">
                    <a:latin typeface="Cambria Math"/>
                  </a:rPr>
                  <a:t>8.0</a:t>
                </a:r>
                <a:r>
                  <a:rPr sz="2800" dirty="0"/>
                  <a:t>. The hospital administrators claim that the mean is lower than </a:t>
                </a:r>
                <a:r>
                  <a:rPr sz="2800" dirty="0">
                    <a:latin typeface="Cambria Math"/>
                  </a:rPr>
                  <a:t>8.0</a:t>
                </a:r>
                <a:r>
                  <a:rPr sz="2800" dirty="0"/>
                  <a:t>. To prove their point to the nursing staff, the administrators gather information from a simple random sample of </a:t>
                </a:r>
                <a:r>
                  <a:rPr sz="2800" dirty="0">
                    <a:latin typeface="Cambria Math"/>
                  </a:rPr>
                  <a:t>19</a:t>
                </a:r>
                <a:r>
                  <a:rPr sz="2800" dirty="0"/>
                  <a:t> nurses' shifts. The sample mean is </a:t>
                </a:r>
                <a:r>
                  <a:rPr sz="2800" dirty="0">
                    <a:latin typeface="Cambria Math"/>
                  </a:rPr>
                  <a:t>7.5</a:t>
                </a:r>
                <a:r>
                  <a:rPr sz="2800" dirty="0"/>
                  <a:t> patients per nurse with a standard deviation of </a:t>
                </a:r>
                <a:r>
                  <a:rPr sz="2800" dirty="0">
                    <a:latin typeface="Cambria Math"/>
                  </a:rPr>
                  <a:t>1.1</a:t>
                </a:r>
                <a:r>
                  <a:rPr sz="2800" dirty="0"/>
                  <a:t> patients per nurse. Test the administrators' claim using </a:t>
                </a:r>
                <a:r>
                  <a:rPr lang="el-GR" i="1" dirty="0">
                    <a:latin typeface="Calibri" panose="020F0502020204030204" pitchFamily="34" charset="0"/>
                    <a:ea typeface="Calibri" panose="020F0502020204030204" pitchFamily="34" charset="0"/>
                    <a:cs typeface="Calibri" panose="020F0502020204030204" pitchFamily="34" charset="0"/>
                  </a:rPr>
                  <a:t>α</a:t>
                </a:r>
                <a14:m>
                  <m:oMath xmlns:m="http://schemas.openxmlformats.org/officeDocument/2006/math">
                    <m:r>
                      <a:rPr>
                        <a:latin typeface="Cambria Math" panose="02040503050406030204" pitchFamily="18" charset="0"/>
                      </a:rPr>
                      <m:t>=0.025</m:t>
                    </m:r>
                  </m:oMath>
                </a14:m>
                <a:r>
                  <a:rPr sz="2800" dirty="0"/>
                  <a:t>, and assume that the number of patients per nurse has a normal distribution.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074"/>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10.3.2: Hypothesis Test for a Population Mean (Left-Tailed, </a:t>
            </a:r>
            <a:r>
              <a:rPr i="1" dirty="0"/>
              <a:t>σ</a:t>
            </a:r>
            <a:r>
              <a:rPr dirty="0"/>
              <a:t> Unknown)</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600" b="1" dirty="0"/>
              <a:t>Solution</a:t>
            </a:r>
          </a:p>
          <a:p>
            <a:pPr>
              <a:defRPr b="1"/>
            </a:pPr>
            <a:r>
              <a:rPr sz="2600" dirty="0"/>
              <a:t>Step 1: State the null and alternative hypotheses.</a:t>
            </a:r>
          </a:p>
          <a:p>
            <a:pPr>
              <a:defRPr sz="2800"/>
            </a:pPr>
            <a:r>
              <a:rPr sz="2600" dirty="0"/>
              <a:t>To determine the hypotheses, we must first ask "What do the researchers want to gather evidence for?" In this scenario, the researchers are the hospital administrators, and they want to gather evidence to determine whether the mean number of patients per nurse is less than 8.0. We write this research hypothesis mathematically as</a:t>
            </a:r>
          </a:p>
        </p:txBody>
      </p:sp>
      <p:pic>
        <p:nvPicPr>
          <p:cNvPr id="12" name="Picture 11" descr="Alternative Hypothesis (H a) is mu less than 8.0">
            <a:extLst>
              <a:ext uri="{FF2B5EF4-FFF2-40B4-BE49-F238E27FC236}">
                <a16:creationId xmlns:a16="http://schemas.microsoft.com/office/drawing/2014/main" id="{8105590C-E111-8A08-CD77-30E2A9491170}"/>
              </a:ext>
            </a:extLst>
          </p:cNvPr>
          <p:cNvPicPr>
            <a:picLocks noChangeAspect="1"/>
          </p:cNvPicPr>
          <p:nvPr/>
        </p:nvPicPr>
        <p:blipFill>
          <a:blip r:embed="rId2"/>
          <a:stretch>
            <a:fillRect/>
          </a:stretch>
        </p:blipFill>
        <p:spPr>
          <a:xfrm>
            <a:off x="7153275" y="4038600"/>
            <a:ext cx="1457325" cy="419100"/>
          </a:xfrm>
          <a:prstGeom prst="rect">
            <a:avLst/>
          </a:prstGeom>
        </p:spPr>
      </p:pic>
      <p:sp>
        <p:nvSpPr>
          <p:cNvPr id="5" name="TextBox 4">
            <a:extLst>
              <a:ext uri="{FF2B5EF4-FFF2-40B4-BE49-F238E27FC236}">
                <a16:creationId xmlns:a16="http://schemas.microsoft.com/office/drawing/2014/main" id="{96CB2564-3B10-F356-A6ED-777A02FE6488}"/>
              </a:ext>
            </a:extLst>
          </p:cNvPr>
          <p:cNvSpPr txBox="1"/>
          <p:nvPr/>
        </p:nvSpPr>
        <p:spPr>
          <a:xfrm>
            <a:off x="457200" y="4359973"/>
            <a:ext cx="5676136" cy="492443"/>
          </a:xfrm>
          <a:prstGeom prst="rect">
            <a:avLst/>
          </a:prstGeom>
          <a:noFill/>
        </p:spPr>
        <p:txBody>
          <a:bodyPr wrap="square" rtlCol="0">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We then have the following hypotheses.</a:t>
            </a:r>
            <a:endParaRPr lang="en-IN" dirty="0"/>
          </a:p>
        </p:txBody>
      </p:sp>
      <p:pic>
        <p:nvPicPr>
          <p:cNvPr id="7" name="Picture 6" descr="Null hypothesis (H 0) is  mu equals 8.0. Alternative hypothesis (H a) is mu less than  8.0">
            <a:extLst>
              <a:ext uri="{FF2B5EF4-FFF2-40B4-BE49-F238E27FC236}">
                <a16:creationId xmlns:a16="http://schemas.microsoft.com/office/drawing/2014/main" id="{23ABB11C-BD38-A885-5CD3-320CBF50075C}"/>
              </a:ext>
            </a:extLst>
          </p:cNvPr>
          <p:cNvPicPr>
            <a:picLocks noChangeAspect="1"/>
          </p:cNvPicPr>
          <p:nvPr/>
        </p:nvPicPr>
        <p:blipFill>
          <a:blip r:embed="rId3"/>
          <a:stretch>
            <a:fillRect/>
          </a:stretch>
        </p:blipFill>
        <p:spPr>
          <a:xfrm>
            <a:off x="3810000" y="4971947"/>
            <a:ext cx="1390650" cy="9048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10.3.2: Hypothesis Test for a Population Mean (Left-Tailed, </a:t>
            </a:r>
            <a:r>
              <a:rPr i="1" dirty="0"/>
              <a:t>σ</a:t>
            </a:r>
            <a:r>
              <a:rPr dirty="0"/>
              <a:t> Unknown)</a:t>
            </a:r>
            <a:r>
              <a:rPr lang="en-US" baseline="-25000" dirty="0"/>
              <a:t>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2: Determine which distribution to use for the test statistic, and state the level of significance.</a:t>
                </a:r>
              </a:p>
              <a:p>
                <a:pPr>
                  <a:defRPr sz="2800"/>
                </a:pPr>
                <a:r>
                  <a:rPr sz="2800" dirty="0"/>
                  <a:t>The </a:t>
                </a:r>
                <a:r>
                  <a:rPr lang="en-US" sz="2800" i="1" dirty="0"/>
                  <a:t>t</a:t>
                </a:r>
                <a:r>
                  <a:rPr sz="2800" dirty="0"/>
                  <a:t>-test statistic is appropriate to use in this case because the claim is about a population mean, the population is normally distributed, the population standard deviation is unknown, and the sample is a simple random sample. In addition to determining which distribution to use for the test statistic, we need to state the level of significance. The problem states that </a:t>
                </a:r>
                <a:r>
                  <a:rPr lang="el-GR" i="1" dirty="0">
                    <a:latin typeface="Calibri" panose="020F0502020204030204" pitchFamily="34" charset="0"/>
                    <a:ea typeface="Calibri" panose="020F0502020204030204" pitchFamily="34" charset="0"/>
                    <a:cs typeface="Calibri" panose="020F0502020204030204" pitchFamily="34" charset="0"/>
                  </a:rPr>
                  <a:t>α</a:t>
                </a:r>
                <a14:m>
                  <m:oMath xmlns:m="http://schemas.openxmlformats.org/officeDocument/2006/math">
                    <m:r>
                      <a:rPr>
                        <a:latin typeface="Cambria Math" panose="02040503050406030204" pitchFamily="18" charset="0"/>
                      </a:rPr>
                      <m:t>=0.025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10.3.2: Hypothesis Test for a Population Mean (Left-Tailed, </a:t>
            </a:r>
            <a:r>
              <a:rPr i="1" dirty="0"/>
              <a:t>σ</a:t>
            </a:r>
            <a:r>
              <a:rPr dirty="0"/>
              <a:t> Unknown</a:t>
            </a:r>
            <a:r>
              <a:rPr lang="en-IN" dirty="0"/>
              <a:t>)</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b="1"/>
            </a:pPr>
            <a:r>
              <a:rPr sz="2800" dirty="0"/>
              <a:t>Step 3: Gather data and calculate the necessary sample statistics.</a:t>
            </a:r>
          </a:p>
          <a:p>
            <a:pPr>
              <a:defRPr b="1"/>
            </a:pPr>
            <a:r>
              <a:rPr sz="2800" dirty="0"/>
              <a:t>Tables:</a:t>
            </a:r>
          </a:p>
          <a:p>
            <a:pPr>
              <a:defRPr sz="2800"/>
            </a:pPr>
            <a:r>
              <a:rPr sz="2800" dirty="0"/>
              <a:t>If you are planning to use the critical </a:t>
            </a:r>
            <a:r>
              <a:rPr lang="en-US" sz="2800" i="1" dirty="0"/>
              <a:t>t</a:t>
            </a:r>
            <a:r>
              <a:rPr sz="2800" dirty="0"/>
              <a:t>-values table to determine the rejection region, you need to calculate the value of the </a:t>
            </a:r>
            <a:r>
              <a:rPr lang="en-US" sz="2800" i="1" dirty="0"/>
              <a:t>t</a:t>
            </a:r>
            <a:r>
              <a:rPr sz="2800" dirty="0"/>
              <a:t>-test statistic using the formula as shown below.</a:t>
            </a:r>
          </a:p>
          <a:p>
            <a:pPr algn="ctr"/>
            <a:r>
              <a:rPr dirty="0"/>
              <a:t>​</a:t>
            </a:r>
          </a:p>
          <a:p>
            <a:pPr algn="l"/>
            <a:endParaRPr dirty="0"/>
          </a:p>
        </p:txBody>
      </p:sp>
      <p:pic>
        <p:nvPicPr>
          <p:cNvPr id="7" name="Picture 6" descr="t equals x bar minus mu, divided by open parentheses s divided by the square root of n close parentheses, which equals 7.5 minus 8.0, divided by open parentheses 1.1 divided by the square root of 19 close parentheses. This simplifies to approximately -1.981.">
            <a:extLst>
              <a:ext uri="{FF2B5EF4-FFF2-40B4-BE49-F238E27FC236}">
                <a16:creationId xmlns:a16="http://schemas.microsoft.com/office/drawing/2014/main" id="{30EEC6E1-D8E1-5D99-EC45-525AEA5A8A6D}"/>
              </a:ext>
            </a:extLst>
          </p:cNvPr>
          <p:cNvPicPr>
            <a:picLocks noChangeAspect="1"/>
          </p:cNvPicPr>
          <p:nvPr/>
        </p:nvPicPr>
        <p:blipFill>
          <a:blip r:embed="rId2"/>
          <a:stretch>
            <a:fillRect/>
          </a:stretch>
        </p:blipFill>
        <p:spPr>
          <a:xfrm>
            <a:off x="3657600" y="4191000"/>
            <a:ext cx="2724150" cy="1714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10.3.2: Hypothesis Test for a Population Mean (Left-Tailed, </a:t>
            </a:r>
            <a:r>
              <a:rPr lang="el-GR" i="1" dirty="0"/>
              <a:t>σ </a:t>
            </a:r>
            <a:r>
              <a:rPr dirty="0"/>
              <a:t>Unknown)</a:t>
            </a:r>
            <a:r>
              <a:rPr lang="en-US" baseline="-25000" dirty="0"/>
              <a:t>5</a:t>
            </a:r>
            <a:endParaRPr dirty="0"/>
          </a:p>
        </p:txBody>
      </p:sp>
      <p:sp>
        <p:nvSpPr>
          <p:cNvPr id="3" name="Text Placeholder 2"/>
          <p:cNvSpPr>
            <a:spLocks noGrp="1"/>
          </p:cNvSpPr>
          <p:nvPr>
            <p:ph type="body" sz="quarter" idx="10"/>
          </p:nvPr>
        </p:nvSpPr>
        <p:spPr/>
        <p:txBody>
          <a:bodyPr>
            <a:normAutofit fontScale="92500" lnSpcReduction="20000"/>
          </a:bodyPr>
          <a:lstStyle/>
          <a:p>
            <a:pPr>
              <a:defRPr b="1"/>
            </a:pPr>
            <a:r>
              <a:rPr sz="2800" dirty="0"/>
              <a:t>TI-83/84 Plus:</a:t>
            </a:r>
          </a:p>
          <a:p>
            <a:pPr>
              <a:defRPr sz="2800"/>
            </a:pPr>
            <a:r>
              <a:rPr sz="2800" dirty="0"/>
              <a:t>When using a TI-83/84 Plus calculator, you do not need to first calculate the </a:t>
            </a:r>
            <a:r>
              <a:rPr lang="en-US" sz="2800" i="1" dirty="0"/>
              <a:t>t</a:t>
            </a:r>
            <a:r>
              <a:rPr sz="2800" dirty="0"/>
              <a:t>-test statistic. The calculator will calculate </a:t>
            </a:r>
            <a:r>
              <a:rPr lang="en-US" i="1" dirty="0"/>
              <a:t>t </a:t>
            </a:r>
            <a:r>
              <a:rPr sz="2800" dirty="0"/>
              <a:t>and the </a:t>
            </a:r>
            <a:r>
              <a:rPr lang="en-US" sz="2800" i="1" dirty="0"/>
              <a:t>p</a:t>
            </a:r>
            <a:r>
              <a:rPr sz="2800" dirty="0"/>
              <a:t>-value simultaneously. Under the </a:t>
            </a:r>
            <a:br>
              <a:rPr lang="en-US" sz="2800" dirty="0"/>
            </a:br>
            <a:r>
              <a:rPr sz="2800" b="1" dirty="0"/>
              <a:t>STATS </a:t>
            </a:r>
            <a:r>
              <a:rPr lang="en-US" b="1" dirty="0"/>
              <a:t>→</a:t>
            </a:r>
            <a:r>
              <a:rPr sz="2800" b="1" dirty="0"/>
              <a:t> TESTS</a:t>
            </a:r>
            <a:r>
              <a:rPr sz="2800" dirty="0"/>
              <a:t> menu, choose option </a:t>
            </a:r>
            <a:r>
              <a:rPr sz="2800" b="1" dirty="0"/>
              <a:t>T-Test</a:t>
            </a:r>
            <a:r>
              <a:rPr sz="2800" dirty="0"/>
              <a:t>. Since we know the sample statistics, choose </a:t>
            </a:r>
            <a:r>
              <a:rPr sz="2800" b="1" dirty="0"/>
              <a:t>Stats</a:t>
            </a:r>
            <a:r>
              <a:rPr sz="2800" dirty="0"/>
              <a:t> instead of </a:t>
            </a:r>
            <a:r>
              <a:rPr sz="2800" b="1" dirty="0"/>
              <a:t>Data</a:t>
            </a:r>
            <a:r>
              <a:rPr sz="2800" dirty="0"/>
              <a:t>. For </a:t>
            </a:r>
            <a:r>
              <a:rPr sz="2800" b="1" dirty="0"/>
              <a:t>μ0</a:t>
            </a:r>
            <a:r>
              <a:rPr sz="2800" dirty="0"/>
              <a:t>, enter the value from the null hypothesis; thus, enter </a:t>
            </a:r>
            <a:r>
              <a:rPr sz="2800" dirty="0">
                <a:latin typeface="Cambria Math"/>
              </a:rPr>
              <a:t>8.0</a:t>
            </a:r>
            <a:r>
              <a:rPr sz="2800" dirty="0"/>
              <a:t>. Enter the rest of the given values, as shown in the following screenshot. Choose the alternative hypothesis </a:t>
            </a:r>
            <a:r>
              <a:rPr sz="2800" b="1" dirty="0"/>
              <a:t>&lt;μ0</a:t>
            </a:r>
            <a:r>
              <a:rPr sz="2800" dirty="0"/>
              <a:t>. Select </a:t>
            </a:r>
            <a:r>
              <a:rPr sz="2800" b="1" dirty="0"/>
              <a:t>Calculate</a:t>
            </a:r>
            <a:r>
              <a:rPr sz="2800" dirty="0"/>
              <a:t> and press </a:t>
            </a:r>
            <a:r>
              <a:rPr sz="2800" b="1" dirty="0"/>
              <a:t>Enter</a:t>
            </a:r>
            <a:r>
              <a:rPr sz="2800" dirty="0"/>
              <a:t>.</a:t>
            </a:r>
          </a:p>
          <a:p>
            <a:pPr>
              <a:defRPr sz="2800"/>
            </a:pPr>
            <a:r>
              <a:rPr sz="2800" dirty="0"/>
              <a:t>The output screen below shows the alternative hypothesis, calculates the </a:t>
            </a:r>
            <a:r>
              <a:rPr lang="en-US" i="1" dirty="0"/>
              <a:t>t</a:t>
            </a:r>
            <a:r>
              <a:rPr sz="2800" dirty="0"/>
              <a:t>-test statistic and the </a:t>
            </a:r>
            <a:r>
              <a:rPr lang="en-US" sz="2800" i="1" dirty="0"/>
              <a:t>p</a:t>
            </a:r>
            <a:r>
              <a:rPr sz="2800" dirty="0"/>
              <a:t>-value, and then reiterates the sample mean, sample standard deviation, and sample size that were entered.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10.3.2: Hypothesis Test for a Population Mean (Left-Tailed, </a:t>
            </a:r>
            <a:r>
              <a:rPr lang="el-GR" i="1" dirty="0"/>
              <a:t>σ </a:t>
            </a:r>
            <a:r>
              <a:rPr dirty="0"/>
              <a:t>Unknown)</a:t>
            </a:r>
            <a:r>
              <a:rPr lang="en-US" baseline="-25000" dirty="0"/>
              <a:t>6</a:t>
            </a:r>
            <a:endParaRPr dirty="0"/>
          </a:p>
        </p:txBody>
      </p:sp>
      <p:pic>
        <p:nvPicPr>
          <p:cNvPr id="5" name="Content Placeholder 4" descr="A screenshot shows the input screen titled T-Test. The first line reads Inpt: Data Stats, with the Stats option selected. The second line reads μ 0: 8. The third line reads x-bar: 7.5. The fourth line reads Sx: 1.1. The fifth line reads n: 19. The sixth line reads μ: ≠μ 0&lt;μ 0&gt;μ 0, with the &lt;μ 0 option seclected. The last line prompts to either Calculate or Draw.">
            <a:extLst>
              <a:ext uri="{FF2B5EF4-FFF2-40B4-BE49-F238E27FC236}">
                <a16:creationId xmlns:a16="http://schemas.microsoft.com/office/drawing/2014/main" id="{CB846FA2-6AD4-48E3-A33D-19DF9FB2508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108410" y="1676400"/>
            <a:ext cx="4927179" cy="328478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10.3.2: Hypothesis Test for a Population Mean (Left-Tailed, </a:t>
            </a:r>
            <a:r>
              <a:rPr lang="el-GR" i="1" dirty="0"/>
              <a:t>σ </a:t>
            </a:r>
            <a:r>
              <a:rPr dirty="0"/>
              <a:t>Unknown</a:t>
            </a:r>
            <a:r>
              <a:rPr lang="en-IN" dirty="0"/>
              <a:t>)</a:t>
            </a:r>
            <a:r>
              <a:rPr lang="en-US" baseline="-25000" dirty="0"/>
              <a:t>7</a:t>
            </a:r>
            <a:endParaRPr dirty="0"/>
          </a:p>
        </p:txBody>
      </p:sp>
      <p:pic>
        <p:nvPicPr>
          <p:cNvPr id="5" name="Content Placeholder 4" descr="A screenshot shows the output results of a T-Test, titled T-Test. The first line reads mu less than  8. The second line reads t equals minus 1.981317702. The third line reads p equals .0315209213. The fourth line reads x-bar equals 7.5. The fifth line reads n equals 19">
            <a:extLst>
              <a:ext uri="{FF2B5EF4-FFF2-40B4-BE49-F238E27FC236}">
                <a16:creationId xmlns:a16="http://schemas.microsoft.com/office/drawing/2014/main" id="{DCA8B764-5F42-4151-8E94-204216029C1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362200" y="1574800"/>
            <a:ext cx="5562600" cy="37084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10.3.2: Hypothesis Test for a Population Mean (Left-Tailed, </a:t>
            </a:r>
            <a:r>
              <a:rPr i="1" dirty="0"/>
              <a:t>σ</a:t>
            </a:r>
            <a:r>
              <a:rPr dirty="0"/>
              <a:t> Unknown)</a:t>
            </a:r>
            <a:r>
              <a:rPr lang="en-US" baseline="-25000" dirty="0"/>
              <a:t>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b="1"/>
                </a:pPr>
                <a:r>
                  <a:rPr sz="2100" dirty="0"/>
                  <a:t>Step 4: Draw a conclusion and interpret the decision.</a:t>
                </a:r>
              </a:p>
              <a:p>
                <a:pPr>
                  <a:defRPr sz="2800"/>
                </a:pPr>
                <a:r>
                  <a:rPr sz="2100" dirty="0"/>
                  <a:t>We can use either tables to find the rejection region or technology to find the </a:t>
                </a:r>
                <a:r>
                  <a:rPr lang="en-US" sz="2100" i="1" dirty="0"/>
                  <a:t>p</a:t>
                </a:r>
                <a:r>
                  <a:rPr sz="2100" dirty="0"/>
                  <a:t>-value to determine the conclusion. These two methods are shown below.</a:t>
                </a:r>
              </a:p>
              <a:p>
                <a:pPr>
                  <a:defRPr b="1"/>
                </a:pPr>
                <a:r>
                  <a:rPr sz="2100" dirty="0"/>
                  <a:t>Method 1: Rejection Regions</a:t>
                </a:r>
              </a:p>
              <a:p>
                <a:pPr>
                  <a:defRPr sz="2800"/>
                </a:pPr>
                <a:r>
                  <a:rPr sz="2100" dirty="0"/>
                  <a:t>Notice from the symbol found in the alternative hypothesis that we are running a left-tailed test. We then need to obtain the critical</a:t>
                </a:r>
                <a:r>
                  <a:rPr lang="en-US" sz="2100" dirty="0"/>
                  <a:t> </a:t>
                </a:r>
                <a:r>
                  <a:rPr lang="en-US" sz="2100" i="1" dirty="0"/>
                  <a:t>t</a:t>
                </a:r>
                <a:r>
                  <a:rPr lang="en-US" sz="2100" dirty="0"/>
                  <a:t>-</a:t>
                </a:r>
                <a:r>
                  <a:rPr sz="2100" dirty="0"/>
                  <a:t>score for the rejection region. From the table, we see that a one-tailed </a:t>
                </a:r>
                <a:r>
                  <a:rPr lang="en-US" sz="2100" i="1" dirty="0"/>
                  <a:t>t</a:t>
                </a:r>
                <a:r>
                  <a:rPr sz="2100" dirty="0"/>
                  <a:t>-test with </a:t>
                </a:r>
                <a:r>
                  <a:rPr lang="en-US" sz="2100" dirty="0"/>
                  <a:t> </a:t>
                </a:r>
                <a:r>
                  <a:rPr lang="el-GR" sz="2400" i="1" dirty="0">
                    <a:latin typeface="Calibri" panose="020F0502020204030204" pitchFamily="34" charset="0"/>
                    <a:ea typeface="Calibri" panose="020F0502020204030204" pitchFamily="34" charset="0"/>
                    <a:cs typeface="Calibri" panose="020F0502020204030204" pitchFamily="34" charset="0"/>
                  </a:rPr>
                  <a:t>α</a:t>
                </a:r>
                <a:r>
                  <a:rPr lang="en-US" sz="2400"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sz="2100">
                        <a:latin typeface="Cambria Math" panose="02040503050406030204" pitchFamily="18" charset="0"/>
                      </a:rPr>
                      <m:t>=0.025</m:t>
                    </m:r>
                  </m:oMath>
                </a14:m>
                <a:r>
                  <a:rPr sz="2100" dirty="0"/>
                  <a:t> and </a:t>
                </a:r>
                <a:r>
                  <a:rPr lang="en-US" sz="2100" i="1" dirty="0"/>
                  <a:t>n</a:t>
                </a:r>
                <a14:m>
                  <m:oMath xmlns:m="http://schemas.openxmlformats.org/officeDocument/2006/math">
                    <m:r>
                      <a:rPr sz="2100">
                        <a:latin typeface="Cambria Math" panose="02040503050406030204" pitchFamily="18" charset="0"/>
                      </a:rPr>
                      <m:t>−1=18</m:t>
                    </m:r>
                  </m:oMath>
                </a14:m>
                <a:r>
                  <a:rPr sz="2100" dirty="0"/>
                  <a:t> degrees of freedom has a critical </a:t>
                </a:r>
                <a:r>
                  <a:rPr lang="en-US" sz="2100" i="1" dirty="0"/>
                  <a:t>t</a:t>
                </a:r>
                <a:r>
                  <a:rPr sz="2100" dirty="0"/>
                  <a:t>-score of </a:t>
                </a:r>
                <a:r>
                  <a:rPr sz="2100" dirty="0">
                    <a:latin typeface="Cambria Math"/>
                  </a:rPr>
                  <a:t>2.101</a:t>
                </a:r>
                <a:r>
                  <a:rPr sz="2100" dirty="0"/>
                  <a:t>. Because the area in a left-tailed test is shaded in the left tail of the distribution, the critical </a:t>
                </a:r>
                <a:r>
                  <a:rPr lang="en-US" sz="2100" i="1" dirty="0"/>
                  <a:t>t</a:t>
                </a:r>
                <a:r>
                  <a:rPr sz="2100" dirty="0"/>
                  <a:t>-score will be negative,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736" r="-519"/>
                </a:stretch>
              </a:blipFill>
            </p:spPr>
            <p:txBody>
              <a:bodyPr/>
              <a:lstStyle/>
              <a:p>
                <a:r>
                  <a:rPr lang="en-IN">
                    <a:noFill/>
                  </a:rPr>
                  <a:t> </a:t>
                </a:r>
              </a:p>
            </p:txBody>
          </p:sp>
        </mc:Fallback>
      </mc:AlternateContent>
      <p:pic>
        <p:nvPicPr>
          <p:cNvPr id="10" name="Picture 9" descr="minus t subscript alpha equals minus t subscript 0.025 equals minus 2.101.">
            <a:extLst>
              <a:ext uri="{FF2B5EF4-FFF2-40B4-BE49-F238E27FC236}">
                <a16:creationId xmlns:a16="http://schemas.microsoft.com/office/drawing/2014/main" id="{DBE138D3-D484-9744-DD41-9A99F12EFC06}"/>
              </a:ext>
            </a:extLst>
          </p:cNvPr>
          <p:cNvPicPr>
            <a:picLocks noChangeAspect="1"/>
          </p:cNvPicPr>
          <p:nvPr/>
        </p:nvPicPr>
        <p:blipFill>
          <a:blip r:embed="rId3"/>
          <a:stretch>
            <a:fillRect/>
          </a:stretch>
        </p:blipFill>
        <p:spPr>
          <a:xfrm>
            <a:off x="5724525" y="4490879"/>
            <a:ext cx="2581275" cy="371475"/>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C9CF8BD-0B06-1B22-7994-F4863DC14695}"/>
                  </a:ext>
                </a:extLst>
              </p:cNvPr>
              <p:cNvSpPr txBox="1"/>
              <p:nvPr/>
            </p:nvSpPr>
            <p:spPr>
              <a:xfrm>
                <a:off x="472440" y="4805571"/>
                <a:ext cx="7833360" cy="1061829"/>
              </a:xfrm>
              <a:prstGeom prst="rect">
                <a:avLst/>
              </a:prstGeom>
              <a:noFill/>
            </p:spPr>
            <p:txBody>
              <a:bodyPr wrap="square" rtlCol="0">
                <a:spAutoFit/>
              </a:bodyPr>
              <a:lstStyle/>
              <a:p>
                <a:r>
                  <a:rPr kumimoji="0" lang="en-US" sz="2100" b="0" i="0" u="none" strike="noStrike" kern="1200" cap="none" spc="0" normalizeH="0" baseline="0" noProof="0" dirty="0">
                    <a:ln>
                      <a:noFill/>
                    </a:ln>
                    <a:solidFill>
                      <a:srgbClr val="366092"/>
                    </a:solidFill>
                    <a:effectLst/>
                    <a:uLnTx/>
                    <a:uFillTx/>
                    <a:latin typeface="Calibri"/>
                    <a:ea typeface="+mn-ea"/>
                    <a:cs typeface="+mn-cs"/>
                  </a:rPr>
                  <a:t>The rejection region is shown in the following graph. Because the test </a:t>
                </a:r>
              </a:p>
              <a:p>
                <a:r>
                  <a:rPr kumimoji="0" lang="en-US" sz="2100" b="0" i="0" u="none" strike="noStrike" kern="1200" cap="none" spc="0" normalizeH="0" baseline="0" noProof="0" dirty="0">
                    <a:ln>
                      <a:noFill/>
                    </a:ln>
                    <a:solidFill>
                      <a:srgbClr val="366092"/>
                    </a:solidFill>
                    <a:effectLst/>
                    <a:uLnTx/>
                    <a:uFillTx/>
                    <a:latin typeface="Calibri"/>
                  </a:rPr>
                  <a:t>statistic calculated from the sample, </a:t>
                </a:r>
                <a:r>
                  <a:rPr lang="en-US" sz="2100" i="1" dirty="0"/>
                  <a:t>t </a:t>
                </a:r>
                <a14:m>
                  <m:oMath xmlns:m="http://schemas.openxmlformats.org/officeDocument/2006/math">
                    <m:r>
                      <a:rPr kumimoji="0" lang="en-US" sz="2100" b="0" i="0" u="none" strike="noStrike" kern="1200" cap="none" spc="0" normalizeH="0" baseline="0" noProof="0">
                        <a:ln>
                          <a:noFill/>
                        </a:ln>
                        <a:solidFill>
                          <a:srgbClr val="366092"/>
                        </a:solidFill>
                        <a:effectLst/>
                        <a:uLnTx/>
                        <a:uFillTx/>
                        <a:latin typeface="Cambria Math" panose="02040503050406030204" pitchFamily="18" charset="0"/>
                      </a:rPr>
                      <m:t>≈−1.981</m:t>
                    </m:r>
                  </m:oMath>
                </a14:m>
                <a:r>
                  <a:rPr kumimoji="0" lang="en-US" sz="2100" b="0" i="0" u="none" strike="noStrike" kern="1200" cap="none" spc="0" normalizeH="0" baseline="0" noProof="0" dirty="0">
                    <a:ln>
                      <a:noFill/>
                    </a:ln>
                    <a:solidFill>
                      <a:srgbClr val="366092"/>
                    </a:solidFill>
                    <a:effectLst/>
                    <a:uLnTx/>
                    <a:uFillTx/>
                    <a:latin typeface="Calibri"/>
                  </a:rPr>
                  <a:t>, does not fall in the</a:t>
                </a:r>
              </a:p>
              <a:p>
                <a:r>
                  <a:rPr kumimoji="0" lang="en-US" sz="2100" b="0" i="0" u="none" strike="noStrike" kern="1200" cap="none" spc="0" normalizeH="0" baseline="0" noProof="0" dirty="0">
                    <a:ln>
                      <a:noFill/>
                    </a:ln>
                    <a:solidFill>
                      <a:srgbClr val="366092"/>
                    </a:solidFill>
                    <a:effectLst/>
                    <a:uLnTx/>
                    <a:uFillTx/>
                    <a:latin typeface="Calibri"/>
                  </a:rPr>
                  <a:t>rejection region, we must fail to reject the null hypothesis.</a:t>
                </a:r>
                <a:r>
                  <a:rPr kumimoji="0" lang="en-US" sz="2100" b="0" i="0" u="none" strike="noStrike" kern="1200" cap="none" spc="0" normalizeH="0" baseline="0" noProof="0" dirty="0">
                    <a:ln>
                      <a:noFill/>
                    </a:ln>
                    <a:solidFill>
                      <a:srgbClr val="366092"/>
                    </a:solidFill>
                    <a:effectLst/>
                    <a:uLnTx/>
                    <a:uFillTx/>
                    <a:latin typeface="Calibri"/>
                    <a:ea typeface="+mn-ea"/>
                    <a:cs typeface="+mn-cs"/>
                  </a:rPr>
                  <a:t> </a:t>
                </a:r>
                <a:endParaRPr lang="en-IN" dirty="0"/>
              </a:p>
            </p:txBody>
          </p:sp>
        </mc:Choice>
        <mc:Fallback xmlns="">
          <p:sp>
            <p:nvSpPr>
              <p:cNvPr id="4" name="TextBox 3">
                <a:extLst>
                  <a:ext uri="{FF2B5EF4-FFF2-40B4-BE49-F238E27FC236}">
                    <a16:creationId xmlns:a16="http://schemas.microsoft.com/office/drawing/2014/main" id="{4C9CF8BD-0B06-1B22-7994-F4863DC14695}"/>
                  </a:ext>
                </a:extLst>
              </p:cNvPr>
              <p:cNvSpPr txBox="1">
                <a:spLocks noRot="1" noChangeAspect="1" noMove="1" noResize="1" noEditPoints="1" noAdjustHandles="1" noChangeArrowheads="1" noChangeShapeType="1" noTextEdit="1"/>
              </p:cNvSpPr>
              <p:nvPr/>
            </p:nvSpPr>
            <p:spPr>
              <a:xfrm>
                <a:off x="472440" y="4805571"/>
                <a:ext cx="7833360" cy="1061829"/>
              </a:xfrm>
              <a:prstGeom prst="rect">
                <a:avLst/>
              </a:prstGeom>
              <a:blipFill>
                <a:blip r:embed="rId4"/>
                <a:stretch>
                  <a:fillRect l="-934" t="-3429" b="-10286"/>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10.3.2: Hypothesis Test for a Population Mean (Left-Tailed, </a:t>
            </a:r>
            <a:r>
              <a:rPr lang="el-GR" i="1" dirty="0"/>
              <a:t>σ </a:t>
            </a:r>
            <a:r>
              <a:rPr dirty="0"/>
              <a:t>Unknown)</a:t>
            </a:r>
            <a:r>
              <a:rPr lang="en-US" baseline="-25000" dirty="0"/>
              <a:t>9</a:t>
            </a:r>
            <a:endParaRPr dirty="0"/>
          </a:p>
        </p:txBody>
      </p:sp>
      <p:pic>
        <p:nvPicPr>
          <p:cNvPr id="5" name="Content Placeholder 4" descr="t-distribution with the area to the left of  −t subscript 0.025 equals minus 2.101 shaded and labeled Reject Null Hypothesis and the area to the right of  minus t subscript 0.025 equals minus 2.101 labeled Fail to Reject  Null Hypothesis. The shaded area to the left is also labeled  alpha equals 0.025. The test statistic,  t approximately minus 1.981 is labeled on the horizontal axis to the right of  minus t subscript 0.025 equals minus 2.101 .">
            <a:extLst>
              <a:ext uri="{FF2B5EF4-FFF2-40B4-BE49-F238E27FC236}">
                <a16:creationId xmlns:a16="http://schemas.microsoft.com/office/drawing/2014/main" id="{2E8A8463-3E0C-491A-B9FF-1C72EE78B7D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531144"/>
            <a:ext cx="4953000" cy="39528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10.3.2: Hypothesis Test for a Population Mean (Left-Tailed, </a:t>
            </a:r>
            <a:r>
              <a:rPr lang="el-GR" i="1" dirty="0"/>
              <a:t>σ </a:t>
            </a:r>
            <a:r>
              <a:rPr dirty="0"/>
              <a:t>Unknown)</a:t>
            </a:r>
            <a:r>
              <a:rPr lang="en-US" baseline="-25000" dirty="0"/>
              <a:t>10</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b="1"/>
                </a:pPr>
                <a:r>
                  <a:rPr sz="2800" dirty="0"/>
                  <a:t>Method 2: </a:t>
                </a:r>
                <a:r>
                  <a:rPr lang="en-US" sz="2800" i="1" dirty="0"/>
                  <a:t>p</a:t>
                </a:r>
                <a:r>
                  <a:rPr sz="2800" dirty="0"/>
                  <a:t>-values</a:t>
                </a:r>
              </a:p>
              <a:p>
                <a:pPr>
                  <a:defRPr sz="2800"/>
                </a:pPr>
                <a:r>
                  <a:rPr sz="2800" dirty="0"/>
                  <a:t>As the table does not give us a way of determining the </a:t>
                </a:r>
                <a:r>
                  <a:rPr lang="en-US" sz="2800" dirty="0"/>
                  <a:t>p</a:t>
                </a:r>
                <a:r>
                  <a:rPr sz="2800" dirty="0"/>
                  <a:t>-value precisely, we must rely on technology. The </a:t>
                </a:r>
                <a:r>
                  <a:rPr lang="en-US" sz="2800" dirty="0"/>
                  <a:t>p</a:t>
                </a:r>
                <a:r>
                  <a:rPr sz="2800" dirty="0"/>
                  <a:t>-value given by the TI-83/84 Plus calculator is approximately </a:t>
                </a:r>
                <a:r>
                  <a:rPr sz="2800" dirty="0">
                    <a:latin typeface="Cambria Math"/>
                  </a:rPr>
                  <a:t>0.0315</a:t>
                </a:r>
                <a:r>
                  <a:rPr sz="2800" dirty="0"/>
                  <a:t>, as shown in the output screen above. Since </a:t>
                </a:r>
                <a14:m>
                  <m:oMath xmlns:m="http://schemas.openxmlformats.org/officeDocument/2006/math">
                    <m:r>
                      <a:rPr>
                        <a:latin typeface="Cambria Math" panose="02040503050406030204" pitchFamily="18" charset="0"/>
                      </a:rPr>
                      <m:t>0.0315&gt;0.025</m:t>
                    </m:r>
                  </m:oMath>
                </a14:m>
                <a:r>
                  <a:rPr sz="2800" dirty="0"/>
                  <a:t>, we have </a:t>
                </a:r>
                <a:r>
                  <a:rPr lang="en-US" i="1" dirty="0"/>
                  <a:t>p-</a:t>
                </a:r>
                <a:r>
                  <a:rPr lang="en-US" dirty="0"/>
                  <a:t>value</a:t>
                </a:r>
                <a14:m>
                  <m:oMath xmlns:m="http://schemas.openxmlformats.org/officeDocument/2006/math">
                    <m:r>
                      <a:rPr>
                        <a:latin typeface="Cambria Math" panose="02040503050406030204" pitchFamily="18" charset="0"/>
                      </a:rPr>
                      <m:t>&gt;</m:t>
                    </m:r>
                  </m:oMath>
                </a14:m>
                <a:r>
                  <a:rPr lang="el-GR" i="1" dirty="0">
                    <a:latin typeface="Calibri" panose="020F0502020204030204" pitchFamily="34" charset="0"/>
                    <a:ea typeface="Calibri" panose="020F0502020204030204" pitchFamily="34" charset="0"/>
                    <a:cs typeface="Calibri" panose="020F0502020204030204" pitchFamily="34" charset="0"/>
                  </a:rPr>
                  <a:t>α</a:t>
                </a:r>
                <a:r>
                  <a:rPr sz="2800" dirty="0"/>
                  <a:t>. Thus, the conclusion is to fail to reject the null hypothesis.</a:t>
                </a:r>
              </a:p>
              <a:p>
                <a:r>
                  <a:rPr sz="2800" i="1" dirty="0"/>
                  <a:t>Interpretation</a:t>
                </a:r>
                <a:r>
                  <a:rPr sz="2800" dirty="0"/>
                  <a:t>: We can interpret this conclusion of failing to reject the null hypothesis to mean that the evidence collected is not strong enough at the </a:t>
                </a:r>
                <a:r>
                  <a:rPr sz="2800" dirty="0">
                    <a:latin typeface="Cambria Math"/>
                  </a:rPr>
                  <a:t>0.025</a:t>
                </a:r>
                <a:r>
                  <a:rPr sz="2800" dirty="0"/>
                  <a:t> level of significance to reject the null hypothesis in favor of the administrators' claim that the mean number of patients per nurse is less than </a:t>
                </a:r>
                <a:r>
                  <a:rPr sz="2800" dirty="0">
                    <a:latin typeface="Cambria Math"/>
                  </a:rPr>
                  <a:t>8.0</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259" b="-1595"/>
                </a:stretch>
              </a:blipFill>
            </p:spPr>
            <p:txBody>
              <a:bodyPr/>
              <a:lstStyle/>
              <a:p>
                <a:r>
                  <a:rPr lang="en-IN">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Formula: Test Statistic for a Hypothesis Test for a Population Mean</a:t>
            </a:r>
            <a:r>
              <a:rPr sz="2800" dirty="0"/>
              <a:t> </a:t>
            </a:r>
            <a:r>
              <a:rPr dirty="0"/>
              <a:t>(</a:t>
            </a:r>
            <a:r>
              <a:rPr lang="el-GR" i="1" dirty="0">
                <a:latin typeface="Calibri" panose="020F0502020204030204" pitchFamily="34" charset="0"/>
                <a:ea typeface="Calibri" panose="020F0502020204030204" pitchFamily="34" charset="0"/>
                <a:cs typeface="Calibri" panose="020F0502020204030204" pitchFamily="34" charset="0"/>
              </a:rPr>
              <a:t>σ </a:t>
            </a:r>
            <a:r>
              <a:rPr dirty="0"/>
              <a:t>Unknown)</a:t>
            </a:r>
          </a:p>
        </p:txBody>
      </p:sp>
      <p:sp>
        <p:nvSpPr>
          <p:cNvPr id="3" name="Text Placeholder 2"/>
          <p:cNvSpPr>
            <a:spLocks noGrp="1"/>
          </p:cNvSpPr>
          <p:nvPr>
            <p:ph type="body" sz="quarter" idx="10"/>
          </p:nvPr>
        </p:nvSpPr>
        <p:spPr>
          <a:xfrm>
            <a:off x="457200" y="1082078"/>
            <a:ext cx="8229600" cy="4556722"/>
          </a:xfrm>
        </p:spPr>
        <p:txBody>
          <a:bodyPr>
            <a:noAutofit/>
          </a:bodyPr>
          <a:lstStyle/>
          <a:p>
            <a:r>
              <a:rPr sz="2200" dirty="0"/>
              <a:t>When the population standard deviation is unknown, the sample taken is a simple random sample, and either the sample size is at least </a:t>
            </a:r>
            <a:r>
              <a:rPr sz="2200" dirty="0">
                <a:latin typeface="Cambria Math"/>
              </a:rPr>
              <a:t>30</a:t>
            </a:r>
            <a:r>
              <a:rPr sz="2200" dirty="0"/>
              <a:t> or the population distribution is approximately normal, the test statistic for a hypothesis test for a population mean is given by</a:t>
            </a:r>
          </a:p>
          <a:p>
            <a:pPr algn="ctr">
              <a:defRPr sz="2800"/>
            </a:pPr>
            <a:endParaRPr lang="en-IN" sz="2200" dirty="0"/>
          </a:p>
          <a:p>
            <a:pPr algn="ctr">
              <a:defRPr sz="2800"/>
            </a:pPr>
            <a:endParaRPr lang="en-IN" sz="2200" dirty="0"/>
          </a:p>
          <a:p>
            <a:pPr algn="ctr">
              <a:defRPr sz="2800"/>
            </a:pPr>
            <a:endParaRPr sz="2200" dirty="0"/>
          </a:p>
        </p:txBody>
      </p:sp>
      <p:pic>
        <p:nvPicPr>
          <p:cNvPr id="10" name="Picture 9" descr="t equals x bar minus mu, divided by open parentheses s divided by the square root of n close parentheses.">
            <a:extLst>
              <a:ext uri="{FF2B5EF4-FFF2-40B4-BE49-F238E27FC236}">
                <a16:creationId xmlns:a16="http://schemas.microsoft.com/office/drawing/2014/main" id="{253D260D-F213-6CB2-0FFC-1D8FE53D019E}"/>
              </a:ext>
            </a:extLst>
          </p:cNvPr>
          <p:cNvPicPr>
            <a:picLocks noChangeAspect="1"/>
          </p:cNvPicPr>
          <p:nvPr/>
        </p:nvPicPr>
        <p:blipFill>
          <a:blip r:embed="rId2"/>
          <a:stretch>
            <a:fillRect/>
          </a:stretch>
        </p:blipFill>
        <p:spPr>
          <a:xfrm>
            <a:off x="3657600" y="2520320"/>
            <a:ext cx="1190625" cy="1190625"/>
          </a:xfrm>
          <a:prstGeom prst="rect">
            <a:avLst/>
          </a:prstGeom>
        </p:spPr>
      </p:pic>
      <p:sp>
        <p:nvSpPr>
          <p:cNvPr id="11" name="TextBox 10">
            <a:extLst>
              <a:ext uri="{FF2B5EF4-FFF2-40B4-BE49-F238E27FC236}">
                <a16:creationId xmlns:a16="http://schemas.microsoft.com/office/drawing/2014/main" id="{268F66BA-4BC8-4E72-02B4-ED6A0E0C05C7}"/>
              </a:ext>
            </a:extLst>
          </p:cNvPr>
          <p:cNvSpPr txBox="1"/>
          <p:nvPr/>
        </p:nvSpPr>
        <p:spPr>
          <a:xfrm>
            <a:off x="487680" y="3731881"/>
            <a:ext cx="914400" cy="430887"/>
          </a:xfrm>
          <a:prstGeom prst="rect">
            <a:avLst/>
          </a:prstGeom>
          <a:noFill/>
        </p:spPr>
        <p:txBody>
          <a:bodyPr wrap="square" rtlCol="0">
            <a:spAutoFit/>
          </a:bodyPr>
          <a:lstStyle/>
          <a:p>
            <a:r>
              <a:rPr kumimoji="0" lang="en-IN" sz="2200" b="0" i="0" u="none" strike="noStrike" kern="1200" cap="none" spc="0" normalizeH="0" baseline="0" noProof="0" dirty="0">
                <a:ln>
                  <a:noFill/>
                </a:ln>
                <a:solidFill>
                  <a:srgbClr val="000000"/>
                </a:solidFill>
                <a:effectLst/>
                <a:uLnTx/>
                <a:uFillTx/>
                <a:latin typeface="Calibri"/>
                <a:ea typeface="+mn-ea"/>
                <a:cs typeface="+mn-cs"/>
              </a:rPr>
              <a:t>where</a:t>
            </a:r>
            <a:endParaRPr lang="en-IN" dirty="0"/>
          </a:p>
        </p:txBody>
      </p:sp>
      <p:pic>
        <p:nvPicPr>
          <p:cNvPr id="16" name="Picture 15" descr="x bar">
            <a:extLst>
              <a:ext uri="{FF2B5EF4-FFF2-40B4-BE49-F238E27FC236}">
                <a16:creationId xmlns:a16="http://schemas.microsoft.com/office/drawing/2014/main" id="{98C1873B-3937-27AF-042D-D293E53B7E2D}"/>
              </a:ext>
            </a:extLst>
          </p:cNvPr>
          <p:cNvPicPr>
            <a:picLocks noChangeAspect="1"/>
          </p:cNvPicPr>
          <p:nvPr/>
        </p:nvPicPr>
        <p:blipFill>
          <a:blip r:embed="rId3"/>
          <a:stretch>
            <a:fillRect/>
          </a:stretch>
        </p:blipFill>
        <p:spPr>
          <a:xfrm>
            <a:off x="1346931" y="3793617"/>
            <a:ext cx="238125" cy="276225"/>
          </a:xfrm>
          <a:prstGeom prst="rect">
            <a:avLst/>
          </a:prstGeom>
        </p:spPr>
      </p:pic>
      <p:sp>
        <p:nvSpPr>
          <p:cNvPr id="7" name="TextBox 6">
            <a:extLst>
              <a:ext uri="{FF2B5EF4-FFF2-40B4-BE49-F238E27FC236}">
                <a16:creationId xmlns:a16="http://schemas.microsoft.com/office/drawing/2014/main" id="{18D3867C-438F-89F7-212D-CA7430076A47}"/>
              </a:ext>
            </a:extLst>
          </p:cNvPr>
          <p:cNvSpPr txBox="1"/>
          <p:nvPr/>
        </p:nvSpPr>
        <p:spPr>
          <a:xfrm>
            <a:off x="1548958" y="3737156"/>
            <a:ext cx="2465832" cy="430887"/>
          </a:xfrm>
          <a:prstGeom prst="rect">
            <a:avLst/>
          </a:prstGeom>
          <a:noFill/>
        </p:spPr>
        <p:txBody>
          <a:bodyPr wrap="square" rtlCol="0">
            <a:spAutoFit/>
          </a:bodyPr>
          <a:lstStyle/>
          <a:p>
            <a:r>
              <a:rPr kumimoji="0" lang="en-IN" sz="2200" b="0" i="0" u="none" strike="noStrike" kern="1200" cap="none" spc="0" normalizeH="0" baseline="0" noProof="0" dirty="0">
                <a:ln>
                  <a:noFill/>
                </a:ln>
                <a:solidFill>
                  <a:srgbClr val="000000"/>
                </a:solidFill>
                <a:effectLst/>
                <a:uLnTx/>
                <a:uFillTx/>
                <a:latin typeface="Calibri"/>
                <a:ea typeface="+mn-ea"/>
                <a:cs typeface="+mn-cs"/>
              </a:rPr>
              <a:t>is the sample mean,</a:t>
            </a:r>
            <a:endParaRPr lang="en-IN" dirty="0"/>
          </a:p>
        </p:txBody>
      </p:sp>
      <p:sp>
        <p:nvSpPr>
          <p:cNvPr id="5" name="TextBox 4">
            <a:extLst>
              <a:ext uri="{FF2B5EF4-FFF2-40B4-BE49-F238E27FC236}">
                <a16:creationId xmlns:a16="http://schemas.microsoft.com/office/drawing/2014/main" id="{1254DB61-22CA-A505-10E1-6987FA28FB07}"/>
              </a:ext>
            </a:extLst>
          </p:cNvPr>
          <p:cNvSpPr txBox="1"/>
          <p:nvPr/>
        </p:nvSpPr>
        <p:spPr>
          <a:xfrm>
            <a:off x="478537" y="4064124"/>
            <a:ext cx="82295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μ</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IN" sz="2200" b="0" i="0" u="none" strike="noStrike" kern="1200" cap="none" spc="0" normalizeH="0" baseline="0" noProof="0" dirty="0">
                <a:ln>
                  <a:noFill/>
                </a:ln>
                <a:solidFill>
                  <a:srgbClr val="000000"/>
                </a:solidFill>
                <a:effectLst/>
                <a:uLnTx/>
                <a:uFillTx/>
                <a:latin typeface="Calibri"/>
                <a:ea typeface="+mn-ea"/>
                <a:cs typeface="+mn-cs"/>
              </a:rPr>
              <a:t>is the presumed value of the population mean from the null hypothesis,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2200" i="1" dirty="0">
                <a:solidFill>
                  <a:srgbClr val="000000"/>
                </a:solidFill>
                <a:latin typeface="Calibri"/>
              </a:rPr>
              <a:t>s</a:t>
            </a:r>
            <a:r>
              <a:rPr kumimoji="0" lang="en-IN" sz="2200" b="0" i="0" u="none" strike="noStrike" kern="1200" cap="none" spc="0" normalizeH="0" baseline="0" noProof="0" dirty="0">
                <a:ln>
                  <a:noFill/>
                </a:ln>
                <a:solidFill>
                  <a:srgbClr val="000000"/>
                </a:solidFill>
                <a:effectLst/>
                <a:uLnTx/>
                <a:uFillTx/>
                <a:latin typeface="Calibri"/>
                <a:ea typeface="+mn-ea"/>
                <a:cs typeface="+mn-cs"/>
              </a:rPr>
              <a:t> is the sample standard deviation,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200" b="0" i="1" u="none" strike="noStrike" kern="1200" cap="none" spc="0" normalizeH="0" baseline="0" noProof="0" dirty="0">
                <a:ln>
                  <a:noFill/>
                </a:ln>
                <a:solidFill>
                  <a:srgbClr val="000000"/>
                </a:solidFill>
                <a:effectLst/>
                <a:uLnTx/>
                <a:uFillTx/>
                <a:latin typeface="Calibri"/>
                <a:ea typeface="+mn-ea"/>
                <a:cs typeface="+mn-cs"/>
              </a:rPr>
              <a:t>n </a:t>
            </a:r>
            <a:r>
              <a:rPr kumimoji="0" lang="en-IN" sz="2200" b="0" i="0" u="none" strike="noStrike" kern="1200" cap="none" spc="0" normalizeH="0" baseline="0" noProof="0" dirty="0">
                <a:ln>
                  <a:noFill/>
                </a:ln>
                <a:solidFill>
                  <a:srgbClr val="000000"/>
                </a:solidFill>
                <a:effectLst/>
                <a:uLnTx/>
                <a:uFillTx/>
                <a:latin typeface="Calibri"/>
                <a:ea typeface="+mn-ea"/>
                <a:cs typeface="+mn-cs"/>
              </a:rPr>
              <a:t>is the sample size.</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dirty="0"/>
              <a:t>For further instructions on performing a hypothesis test for a population mean with </a:t>
            </a:r>
            <a:r>
              <a:rPr lang="el-GR" i="1" dirty="0">
                <a:latin typeface="Calibri" panose="020F0502020204030204" pitchFamily="34" charset="0"/>
                <a:ea typeface="Calibri" panose="020F0502020204030204" pitchFamily="34" charset="0"/>
                <a:cs typeface="Calibri" panose="020F0502020204030204" pitchFamily="34" charset="0"/>
              </a:rPr>
              <a:t>σ</a:t>
            </a:r>
            <a:r>
              <a:rPr lang="en-US" i="1" dirty="0">
                <a:latin typeface="Calibri" panose="020F0502020204030204" pitchFamily="34" charset="0"/>
                <a:ea typeface="Calibri" panose="020F0502020204030204" pitchFamily="34" charset="0"/>
                <a:cs typeface="Calibri" panose="020F0502020204030204" pitchFamily="34" charset="0"/>
              </a:rPr>
              <a:t> </a:t>
            </a:r>
            <a:r>
              <a:rPr sz="2800" dirty="0"/>
              <a:t>unknown using a </a:t>
            </a:r>
            <a:br>
              <a:rPr lang="en-US" sz="2800" dirty="0"/>
            </a:br>
            <a:r>
              <a:rPr sz="2800" dirty="0"/>
              <a:t>TI-83/84 Plus calculator or other technology, please visit stat.hawkeslearning.com and see </a:t>
            </a:r>
            <a:r>
              <a:rPr b="1" dirty="0"/>
              <a:t>Technology Instructions </a:t>
            </a:r>
            <a:r>
              <a:rPr lang="en-US" b="1" dirty="0"/>
              <a:t>→</a:t>
            </a:r>
            <a:r>
              <a:rPr b="1" dirty="0"/>
              <a:t> Hypothesis Testing </a:t>
            </a:r>
            <a:r>
              <a:rPr lang="en-US" b="1" dirty="0"/>
              <a:t>→</a:t>
            </a:r>
            <a:r>
              <a:rPr b="1" dirty="0"/>
              <a:t> t-Test</a:t>
            </a:r>
            <a:r>
              <a:rPr sz="2800"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10.3.3: Hypothesis Test for a Population Mean (Right-Tailed,</a:t>
            </a:r>
            <a:r>
              <a:rPr sz="2800" dirty="0"/>
              <a:t> </a:t>
            </a:r>
            <a:r>
              <a:rPr lang="el-GR" i="1" dirty="0"/>
              <a:t>σ </a:t>
            </a:r>
            <a:r>
              <a:rPr dirty="0"/>
              <a:t>Unknown)</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A locally owned, independent department store has chosen its marketing strategies for many years under the assumption that the mean amount spent by each shopper in the store is </a:t>
                </a:r>
                <a14:m>
                  <m:oMath xmlns:m="http://schemas.openxmlformats.org/officeDocument/2006/math">
                    <m:r>
                      <a:rPr>
                        <a:latin typeface="Cambria Math" panose="02040503050406030204" pitchFamily="18" charset="0"/>
                      </a:rPr>
                      <m:t>$100.00</m:t>
                    </m:r>
                  </m:oMath>
                </a14:m>
                <a:r>
                  <a:rPr sz="2800" dirty="0"/>
                  <a:t>. A newly hired store manager claims that the current mean is higher and wants to change the marketing scheme accordingly. A group of </a:t>
                </a:r>
                <a:r>
                  <a:rPr sz="2800" dirty="0">
                    <a:latin typeface="Cambria Math"/>
                  </a:rPr>
                  <a:t>27</a:t>
                </a:r>
                <a:r>
                  <a:rPr sz="2800" dirty="0"/>
                  <a:t> shoppers is chosen at random and found to have spent a mean of </a:t>
                </a:r>
                <a14:m>
                  <m:oMath xmlns:m="http://schemas.openxmlformats.org/officeDocument/2006/math">
                    <m:r>
                      <a:rPr>
                        <a:latin typeface="Cambria Math" panose="02040503050406030204" pitchFamily="18" charset="0"/>
                      </a:rPr>
                      <m:t>$104.93</m:t>
                    </m:r>
                  </m:oMath>
                </a14:m>
                <a:r>
                  <a:rPr sz="2800" dirty="0"/>
                  <a:t> with a standard deviation of </a:t>
                </a:r>
                <a14:m>
                  <m:oMath xmlns:m="http://schemas.openxmlformats.org/officeDocument/2006/math">
                    <m:r>
                      <a:rPr>
                        <a:latin typeface="Cambria Math" panose="02040503050406030204" pitchFamily="18" charset="0"/>
                      </a:rPr>
                      <m:t>$9.07</m:t>
                    </m:r>
                  </m:oMath>
                </a14:m>
                <a:r>
                  <a:rPr sz="2800" dirty="0"/>
                  <a:t>. Assume that the population distribution of amounts spent is approximately normal, and test the store manager's claim at the </a:t>
                </a:r>
                <a:r>
                  <a:rPr sz="2800" dirty="0">
                    <a:latin typeface="Cambria Math"/>
                  </a:rPr>
                  <a:t>0.05</a:t>
                </a:r>
                <a:r>
                  <a:rPr sz="2800" dirty="0"/>
                  <a:t> level of significance.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2086" r="-2296"/>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10.3.3: Hypothesis Test for a Population Mean (Right-Tailed,</a:t>
            </a:r>
            <a:r>
              <a:rPr sz="2800" dirty="0"/>
              <a:t> </a:t>
            </a:r>
            <a:r>
              <a:rPr lang="el-GR" i="1" dirty="0"/>
              <a:t>σ </a:t>
            </a:r>
            <a:r>
              <a:rPr dirty="0"/>
              <a:t>Unknown)</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b="1" dirty="0"/>
                  <a:t>Solution</a:t>
                </a:r>
              </a:p>
              <a:p>
                <a:pPr>
                  <a:defRPr b="1"/>
                </a:pPr>
                <a:r>
                  <a:rPr dirty="0"/>
                  <a:t>Step 1: State the null and alternative hypotheses.</a:t>
                </a:r>
              </a:p>
              <a:p>
                <a:pPr>
                  <a:defRPr sz="2800"/>
                </a:pPr>
                <a:r>
                  <a:rPr dirty="0"/>
                  <a:t>The store manager claims that the mean amount spent is more than </a:t>
                </a:r>
                <a14:m>
                  <m:oMath xmlns:m="http://schemas.openxmlformats.org/officeDocument/2006/math">
                    <m:r>
                      <a:rPr>
                        <a:latin typeface="Cambria Math" panose="02040503050406030204" pitchFamily="18" charset="0"/>
                      </a:rPr>
                      <m:t>$100.00</m:t>
                    </m:r>
                  </m:oMath>
                </a14:m>
                <a:r>
                  <a:rPr dirty="0"/>
                  <a:t>, which we write mathematically as</a:t>
                </a:r>
                <a:r>
                  <a:rPr lang="el-GR" i="1" dirty="0">
                    <a:latin typeface="Calibri" panose="020F0502020204030204" pitchFamily="34" charset="0"/>
                    <a:ea typeface="Calibri" panose="020F0502020204030204" pitchFamily="34" charset="0"/>
                    <a:cs typeface="Calibri" panose="020F0502020204030204" pitchFamily="34" charset="0"/>
                  </a:rPr>
                  <a:t> μ</a:t>
                </a:r>
                <a:r>
                  <a:rPr dirty="0"/>
                  <a:t> </a:t>
                </a:r>
                <a14:m>
                  <m:oMath xmlns:m="http://schemas.openxmlformats.org/officeDocument/2006/math">
                    <m:r>
                      <a:rPr>
                        <a:latin typeface="Cambria Math" panose="02040503050406030204" pitchFamily="18" charset="0"/>
                      </a:rPr>
                      <m:t>&gt;100.00</m:t>
                    </m:r>
                  </m:oMath>
                </a14:m>
                <a:r>
                  <a:rPr dirty="0"/>
                  <a:t>. Since the manager is looking for evidence to support this statement, the research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7A8E394B-1E32-AE01-BBBD-9A91E5AD2B00}"/>
              </a:ext>
            </a:extLst>
          </p:cNvPr>
          <p:cNvSpPr txBox="1"/>
          <p:nvPr/>
        </p:nvSpPr>
        <p:spPr>
          <a:xfrm>
            <a:off x="457198" y="3768125"/>
            <a:ext cx="2057402" cy="523220"/>
          </a:xfrm>
          <a:prstGeom prst="rect">
            <a:avLst/>
          </a:prstGeom>
          <a:noFill/>
        </p:spPr>
        <p:txBody>
          <a:bodyPr wrap="square" rtlCol="0">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hypothesis is</a:t>
            </a:r>
            <a:endParaRPr lang="en-IN" dirty="0"/>
          </a:p>
        </p:txBody>
      </p:sp>
      <p:pic>
        <p:nvPicPr>
          <p:cNvPr id="11" name="Picture 10" descr="Alternative hypothesis (H a) is mu greater than 100.00">
            <a:extLst>
              <a:ext uri="{FF2B5EF4-FFF2-40B4-BE49-F238E27FC236}">
                <a16:creationId xmlns:a16="http://schemas.microsoft.com/office/drawing/2014/main" id="{B72DAD8F-98ED-FE4B-1266-2EDCB8651209}"/>
              </a:ext>
            </a:extLst>
          </p:cNvPr>
          <p:cNvPicPr>
            <a:picLocks noChangeAspect="1"/>
          </p:cNvPicPr>
          <p:nvPr/>
        </p:nvPicPr>
        <p:blipFill>
          <a:blip r:embed="rId3"/>
          <a:stretch>
            <a:fillRect/>
          </a:stretch>
        </p:blipFill>
        <p:spPr>
          <a:xfrm>
            <a:off x="2495550" y="3823622"/>
            <a:ext cx="2247900" cy="466725"/>
          </a:xfrm>
          <a:prstGeom prst="rect">
            <a:avLst/>
          </a:prstGeom>
        </p:spPr>
      </p:pic>
      <p:sp>
        <p:nvSpPr>
          <p:cNvPr id="6" name="TextBox 5">
            <a:extLst>
              <a:ext uri="{FF2B5EF4-FFF2-40B4-BE49-F238E27FC236}">
                <a16:creationId xmlns:a16="http://schemas.microsoft.com/office/drawing/2014/main" id="{C566BEB3-6985-BBD5-9AC7-19FC52BBDA79}"/>
              </a:ext>
            </a:extLst>
          </p:cNvPr>
          <p:cNvSpPr txBox="1"/>
          <p:nvPr/>
        </p:nvSpPr>
        <p:spPr>
          <a:xfrm>
            <a:off x="4809744" y="3764559"/>
            <a:ext cx="2810256" cy="523220"/>
          </a:xfrm>
          <a:prstGeom prst="rect">
            <a:avLst/>
          </a:prstGeom>
          <a:noFill/>
        </p:spPr>
        <p:txBody>
          <a:bodyPr wrap="square" rtlCol="0">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Thus, we have the</a:t>
            </a:r>
            <a:endParaRPr lang="en-IN" dirty="0"/>
          </a:p>
        </p:txBody>
      </p:sp>
      <p:sp>
        <p:nvSpPr>
          <p:cNvPr id="5" name="TextBox 4">
            <a:extLst>
              <a:ext uri="{FF2B5EF4-FFF2-40B4-BE49-F238E27FC236}">
                <a16:creationId xmlns:a16="http://schemas.microsoft.com/office/drawing/2014/main" id="{9EB389C4-4D6D-5E80-B828-BB644DD58E0F}"/>
              </a:ext>
            </a:extLst>
          </p:cNvPr>
          <p:cNvSpPr txBox="1"/>
          <p:nvPr/>
        </p:nvSpPr>
        <p:spPr>
          <a:xfrm>
            <a:off x="457199" y="4201180"/>
            <a:ext cx="3352801" cy="523220"/>
          </a:xfrm>
          <a:prstGeom prst="rect">
            <a:avLst/>
          </a:prstGeom>
          <a:noFill/>
        </p:spPr>
        <p:txBody>
          <a:bodyPr wrap="square" rtlCol="0">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following hypotheses.</a:t>
            </a:r>
            <a:endParaRPr lang="en-IN" dirty="0"/>
          </a:p>
        </p:txBody>
      </p:sp>
      <p:pic>
        <p:nvPicPr>
          <p:cNvPr id="15" name="Picture 14" descr="Null hypothesis (H 0) is  mu equals 100.00. Alternative hypothesis (H a) is mu greater than 100.00">
            <a:extLst>
              <a:ext uri="{FF2B5EF4-FFF2-40B4-BE49-F238E27FC236}">
                <a16:creationId xmlns:a16="http://schemas.microsoft.com/office/drawing/2014/main" id="{93ED3A06-814B-4D41-A8DF-94ED31168331}"/>
              </a:ext>
            </a:extLst>
          </p:cNvPr>
          <p:cNvPicPr>
            <a:picLocks noChangeAspect="1"/>
          </p:cNvPicPr>
          <p:nvPr/>
        </p:nvPicPr>
        <p:blipFill>
          <a:blip r:embed="rId4"/>
          <a:stretch>
            <a:fillRect/>
          </a:stretch>
        </p:blipFill>
        <p:spPr>
          <a:xfrm>
            <a:off x="3638550" y="4856068"/>
            <a:ext cx="1866900" cy="9048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10.3.3: Hypothesis Test for a Population Mean (Right-Tailed,</a:t>
            </a:r>
            <a:r>
              <a:rPr sz="2800" dirty="0"/>
              <a:t> </a:t>
            </a:r>
            <a:r>
              <a:rPr lang="el-GR" i="1" dirty="0"/>
              <a:t>σ </a:t>
            </a:r>
            <a:r>
              <a:rPr dirty="0"/>
              <a:t>Unknown)</a:t>
            </a:r>
            <a:r>
              <a:rPr lang="en-US" baseline="-25000" dirty="0"/>
              <a:t>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2: Determine which distribution to use for the test statistic, and state the level of significance.</a:t>
                </a:r>
              </a:p>
              <a:p>
                <a:pPr>
                  <a:defRPr sz="2800"/>
                </a:pPr>
                <a:r>
                  <a:rPr sz="2800" dirty="0"/>
                  <a:t>A Student's </a:t>
                </a:r>
                <a:r>
                  <a:rPr lang="en-US" i="1" dirty="0"/>
                  <a:t>t</a:t>
                </a:r>
                <a:r>
                  <a:rPr sz="2800" dirty="0"/>
                  <a:t>-distribution, and thus the </a:t>
                </a:r>
                <a:r>
                  <a:rPr lang="en-US" i="1" dirty="0"/>
                  <a:t>t-</a:t>
                </a:r>
                <a:r>
                  <a:rPr sz="2800" dirty="0"/>
                  <a:t>test statistic for population means, is appropriate to use in this case because the claim is about a population mean, the population is normally distributed, the population standard deviation is unknown, and the sample is a simple random sample. The level of significance is stated in the problem to be </a:t>
                </a:r>
                <a:r>
                  <a:rPr lang="el-GR" i="1" dirty="0">
                    <a:latin typeface="Calibri" panose="020F0502020204030204" pitchFamily="34" charset="0"/>
                    <a:ea typeface="Calibri" panose="020F0502020204030204" pitchFamily="34" charset="0"/>
                    <a:cs typeface="Calibri" panose="020F0502020204030204" pitchFamily="34" charset="0"/>
                  </a:rPr>
                  <a:t>α </a:t>
                </a:r>
                <a14:m>
                  <m:oMath xmlns:m="http://schemas.openxmlformats.org/officeDocument/2006/math">
                    <m:r>
                      <a:rPr>
                        <a:latin typeface="Cambria Math" panose="02040503050406030204" pitchFamily="18" charset="0"/>
                      </a:rPr>
                      <m:t>=0.05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IN">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10.3.3: Hypothesis Test for a Population Mean (Right-Tailed,</a:t>
            </a:r>
            <a:r>
              <a:rPr sz="2800" dirty="0"/>
              <a:t> </a:t>
            </a:r>
            <a:r>
              <a:rPr lang="el-GR" i="1" dirty="0"/>
              <a:t>σ </a:t>
            </a:r>
            <a:r>
              <a:rPr dirty="0"/>
              <a:t>Unknown)</a:t>
            </a:r>
            <a:r>
              <a:rPr lang="en-US" baseline="-25000" dirty="0"/>
              <a:t>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2399"/>
              </a:xfrm>
            </p:spPr>
            <p:txBody>
              <a:bodyPr>
                <a:noAutofit/>
              </a:bodyPr>
              <a:lstStyle/>
              <a:p>
                <a:pPr>
                  <a:defRPr b="1"/>
                </a:pPr>
                <a:r>
                  <a:rPr sz="2100" dirty="0"/>
                  <a:t>Step 3: Gather data and calculate the necessary sample statistics.</a:t>
                </a:r>
              </a:p>
              <a:p>
                <a:pPr>
                  <a:defRPr sz="2800"/>
                </a:pPr>
                <a:r>
                  <a:rPr sz="2100" dirty="0"/>
                  <a:t>Let's start by writing down the information from the problem, as we will need to use these values going forward. We know that the presumed value of the population mean is </a:t>
                </a:r>
                <a:r>
                  <a:rPr lang="el-GR" sz="2100" i="1" dirty="0">
                    <a:latin typeface="Calibri" panose="020F0502020204030204" pitchFamily="34" charset="0"/>
                    <a:ea typeface="Calibri" panose="020F0502020204030204" pitchFamily="34" charset="0"/>
                    <a:cs typeface="Calibri" panose="020F0502020204030204" pitchFamily="34" charset="0"/>
                  </a:rPr>
                  <a:t>μ</a:t>
                </a:r>
                <a:r>
                  <a:rPr lang="el-GR" sz="2400"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sz="2100">
                        <a:latin typeface="Cambria Math" panose="02040503050406030204" pitchFamily="18" charset="0"/>
                      </a:rPr>
                      <m:t>=100.00</m:t>
                    </m:r>
                  </m:oMath>
                </a14:m>
                <a:r>
                  <a:rPr sz="2100" dirty="0"/>
                  <a:t>, the sample mean is</a:t>
                </a:r>
              </a:p>
              <a:p>
                <a:pPr algn="ctr"/>
                <a:r>
                  <a:rPr sz="2100" dirty="0"/>
                  <a:t>​</a:t>
                </a:r>
              </a:p>
              <a:p>
                <a:pPr algn="l"/>
                <a:endParaRPr sz="21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2399"/>
              </a:xfrm>
              <a:blipFill>
                <a:blip r:embed="rId2"/>
                <a:stretch>
                  <a:fillRect l="-889" t="-737"/>
                </a:stretch>
              </a:blipFill>
            </p:spPr>
            <p:txBody>
              <a:bodyPr/>
              <a:lstStyle/>
              <a:p>
                <a:r>
                  <a:rPr lang="en-IN">
                    <a:noFill/>
                  </a:rPr>
                  <a:t> </a:t>
                </a:r>
              </a:p>
            </p:txBody>
          </p:sp>
        </mc:Fallback>
      </mc:AlternateContent>
      <p:graphicFrame>
        <p:nvGraphicFramePr>
          <p:cNvPr id="8" name="Object 7" descr="x bar equals 104.93,">
            <a:extLst>
              <a:ext uri="{FF2B5EF4-FFF2-40B4-BE49-F238E27FC236}">
                <a16:creationId xmlns:a16="http://schemas.microsoft.com/office/drawing/2014/main" id="{D76798CC-79EA-9650-BC26-37BE6E93BE52}"/>
              </a:ext>
            </a:extLst>
          </p:cNvPr>
          <p:cNvGraphicFramePr>
            <a:graphicFrameLocks noChangeAspect="1"/>
          </p:cNvGraphicFramePr>
          <p:nvPr>
            <p:extLst>
              <p:ext uri="{D42A27DB-BD31-4B8C-83A1-F6EECF244321}">
                <p14:modId xmlns:p14="http://schemas.microsoft.com/office/powerpoint/2010/main" val="4121987973"/>
              </p:ext>
            </p:extLst>
          </p:nvPr>
        </p:nvGraphicFramePr>
        <p:xfrm>
          <a:off x="7620000" y="2203431"/>
          <a:ext cx="1246187" cy="269875"/>
        </p:xfrm>
        <a:graphic>
          <a:graphicData uri="http://schemas.openxmlformats.org/presentationml/2006/ole">
            <mc:AlternateContent xmlns:mc="http://schemas.openxmlformats.org/markup-compatibility/2006">
              <mc:Choice xmlns:v="urn:schemas-microsoft-com:vml" Requires="v">
                <p:oleObj name="Equation" r:id="rId3" imgW="1246734" imgH="270610" progId="Equation.DSMT4">
                  <p:embed/>
                </p:oleObj>
              </mc:Choice>
              <mc:Fallback>
                <p:oleObj name="Equation" r:id="rId3" imgW="1246734" imgH="270610" progId="Equation.DSMT4">
                  <p:embed/>
                  <p:pic>
                    <p:nvPicPr>
                      <p:cNvPr id="0" name=""/>
                      <p:cNvPicPr/>
                      <p:nvPr/>
                    </p:nvPicPr>
                    <p:blipFill>
                      <a:blip r:embed="rId4"/>
                      <a:stretch>
                        <a:fillRect/>
                      </a:stretch>
                    </p:blipFill>
                    <p:spPr>
                      <a:xfrm>
                        <a:off x="7620000" y="2203431"/>
                        <a:ext cx="1246187" cy="2698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77787B-0FD4-3252-1469-966F842C0AEF}"/>
                  </a:ext>
                </a:extLst>
              </p:cNvPr>
              <p:cNvSpPr txBox="1"/>
              <p:nvPr/>
            </p:nvSpPr>
            <p:spPr>
              <a:xfrm>
                <a:off x="457199" y="2418275"/>
                <a:ext cx="8272757" cy="415498"/>
              </a:xfrm>
              <a:prstGeom prst="rect">
                <a:avLst/>
              </a:prstGeom>
              <a:noFill/>
            </p:spPr>
            <p:txBody>
              <a:bodyPr wrap="square" rtlCol="0">
                <a:spAutoFit/>
              </a:bodyPr>
              <a:lstStyle/>
              <a:p>
                <a:r>
                  <a:rPr kumimoji="0" lang="en-US" sz="2100" b="0" i="0" u="none" strike="noStrike" kern="1200" cap="none" spc="0" normalizeH="0" baseline="0" noProof="0" dirty="0">
                    <a:ln>
                      <a:noFill/>
                    </a:ln>
                    <a:solidFill>
                      <a:srgbClr val="366092"/>
                    </a:solidFill>
                    <a:effectLst/>
                    <a:uLnTx/>
                    <a:uFillTx/>
                    <a:latin typeface="Calibri"/>
                    <a:ea typeface="+mn-ea"/>
                    <a:cs typeface="+mn-cs"/>
                  </a:rPr>
                  <a:t>the sample standard deviation is </a:t>
                </a:r>
                <a:r>
                  <a:rPr kumimoji="0" lang="en-US" sz="2100" b="0" i="1" u="none" strike="noStrike" kern="1200" cap="none" spc="0" normalizeH="0" baseline="0" noProof="0" dirty="0">
                    <a:ln>
                      <a:noFill/>
                    </a:ln>
                    <a:solidFill>
                      <a:srgbClr val="366092"/>
                    </a:solidFill>
                    <a:effectLst/>
                    <a:uLnTx/>
                    <a:uFillTx/>
                    <a:latin typeface="Calibri"/>
                    <a:ea typeface="+mn-ea"/>
                    <a:cs typeface="+mn-cs"/>
                  </a:rPr>
                  <a:t>s </a:t>
                </a:r>
                <a14:m>
                  <m:oMath xmlns:m="http://schemas.openxmlformats.org/officeDocument/2006/math">
                    <m:r>
                      <a:rPr kumimoji="0" lang="en-US" sz="21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=9.07</m:t>
                    </m:r>
                  </m:oMath>
                </a14:m>
                <a:r>
                  <a:rPr kumimoji="0" lang="en-US" sz="2100" b="0" i="0" u="none" strike="noStrike" kern="1200" cap="none" spc="0" normalizeH="0" baseline="0" noProof="0" dirty="0">
                    <a:ln>
                      <a:noFill/>
                    </a:ln>
                    <a:solidFill>
                      <a:srgbClr val="366092"/>
                    </a:solidFill>
                    <a:effectLst/>
                    <a:uLnTx/>
                    <a:uFillTx/>
                    <a:latin typeface="Calibri"/>
                    <a:ea typeface="+mn-ea"/>
                    <a:cs typeface="+mn-cs"/>
                  </a:rPr>
                  <a:t>, and the sample size is </a:t>
                </a:r>
                <a:r>
                  <a:rPr kumimoji="0" lang="en-US" sz="2100" b="0" i="1" u="none" strike="noStrike" kern="1200" cap="none" spc="0" normalizeH="0" baseline="0" noProof="0" dirty="0">
                    <a:ln>
                      <a:noFill/>
                    </a:ln>
                    <a:solidFill>
                      <a:srgbClr val="366092"/>
                    </a:solidFill>
                    <a:effectLst/>
                    <a:uLnTx/>
                    <a:uFillTx/>
                    <a:latin typeface="Calibri"/>
                    <a:ea typeface="+mn-ea"/>
                    <a:cs typeface="+mn-cs"/>
                  </a:rPr>
                  <a:t>n</a:t>
                </a:r>
                <a14:m>
                  <m:oMath xmlns:m="http://schemas.openxmlformats.org/officeDocument/2006/math">
                    <m:r>
                      <a:rPr lang="en-US">
                        <a:solidFill>
                          <a:srgbClr val="366092"/>
                        </a:solidFill>
                        <a:latin typeface="Cambria Math" panose="02040503050406030204" pitchFamily="18" charset="0"/>
                      </a:rPr>
                      <m:t>=</m:t>
                    </m:r>
                    <m:r>
                      <a:rPr lang="en-US" b="0" i="0" smtClean="0">
                        <a:solidFill>
                          <a:srgbClr val="366092"/>
                        </a:solidFill>
                        <a:latin typeface="Cambria Math" panose="02040503050406030204" pitchFamily="18" charset="0"/>
                      </a:rPr>
                      <m:t>2</m:t>
                    </m:r>
                    <m:r>
                      <a:rPr lang="en-US">
                        <a:solidFill>
                          <a:srgbClr val="366092"/>
                        </a:solidFill>
                        <a:latin typeface="Cambria Math" panose="02040503050406030204" pitchFamily="18" charset="0"/>
                      </a:rPr>
                      <m:t>7</m:t>
                    </m:r>
                  </m:oMath>
                </a14:m>
                <a:r>
                  <a:rPr lang="en-US" dirty="0">
                    <a:solidFill>
                      <a:srgbClr val="366092"/>
                    </a:solidFill>
                  </a:rPr>
                  <a:t>.</a:t>
                </a:r>
                <a:endParaRPr lang="en-IN" dirty="0"/>
              </a:p>
            </p:txBody>
          </p:sp>
        </mc:Choice>
        <mc:Fallback xmlns="">
          <p:sp>
            <p:nvSpPr>
              <p:cNvPr id="4" name="TextBox 3">
                <a:extLst>
                  <a:ext uri="{FF2B5EF4-FFF2-40B4-BE49-F238E27FC236}">
                    <a16:creationId xmlns:a16="http://schemas.microsoft.com/office/drawing/2014/main" id="{5A77787B-0FD4-3252-1469-966F842C0AEF}"/>
                  </a:ext>
                </a:extLst>
              </p:cNvPr>
              <p:cNvSpPr txBox="1">
                <a:spLocks noRot="1" noChangeAspect="1" noMove="1" noResize="1" noEditPoints="1" noAdjustHandles="1" noChangeArrowheads="1" noChangeShapeType="1" noTextEdit="1"/>
              </p:cNvSpPr>
              <p:nvPr/>
            </p:nvSpPr>
            <p:spPr>
              <a:xfrm>
                <a:off x="457199" y="2418275"/>
                <a:ext cx="8272757" cy="415498"/>
              </a:xfrm>
              <a:prstGeom prst="rect">
                <a:avLst/>
              </a:prstGeom>
              <a:blipFill>
                <a:blip r:embed="rId5"/>
                <a:stretch>
                  <a:fillRect l="-884" t="-10294" b="-2794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E4A4C1-2860-4878-B59B-3F45E4AA0193}"/>
                  </a:ext>
                </a:extLst>
              </p:cNvPr>
              <p:cNvSpPr txBox="1"/>
              <p:nvPr/>
            </p:nvSpPr>
            <p:spPr>
              <a:xfrm>
                <a:off x="457200" y="2819400"/>
                <a:ext cx="8229600" cy="144962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100" b="1" i="0" u="none" strike="noStrike" kern="1200" cap="none" spc="0" normalizeH="0" baseline="0" noProof="0" dirty="0">
                    <a:ln>
                      <a:noFill/>
                    </a:ln>
                    <a:solidFill>
                      <a:srgbClr val="366092"/>
                    </a:solidFill>
                    <a:effectLst/>
                    <a:uLnTx/>
                    <a:uFillTx/>
                    <a:latin typeface="Calibri"/>
                    <a:ea typeface="+mn-ea"/>
                    <a:cs typeface="+mn-cs"/>
                  </a:rPr>
                  <a:t>Tables: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100" b="0" i="0" u="none" strike="noStrike" kern="1200" cap="none" spc="0" normalizeH="0" baseline="0" noProof="0" dirty="0">
                    <a:ln>
                      <a:noFill/>
                    </a:ln>
                    <a:solidFill>
                      <a:srgbClr val="366092"/>
                    </a:solidFill>
                    <a:effectLst/>
                    <a:uLnTx/>
                    <a:uFillTx/>
                    <a:latin typeface="Calibri"/>
                    <a:ea typeface="+mn-ea"/>
                    <a:cs typeface="+mn-cs"/>
                  </a:rPr>
                  <a:t>If you are planning to use the critical </a:t>
                </a:r>
                <a:r>
                  <a:rPr kumimoji="0" lang="en-US" sz="2100" b="0" i="1" u="none" strike="noStrike" kern="1200" cap="none" spc="0" normalizeH="0" baseline="0" noProof="0" dirty="0">
                    <a:ln>
                      <a:noFill/>
                    </a:ln>
                    <a:solidFill>
                      <a:srgbClr val="366092"/>
                    </a:solidFill>
                    <a:effectLst/>
                    <a:uLnTx/>
                    <a:uFillTx/>
                    <a:latin typeface="Calibri"/>
                    <a:ea typeface="+mn-ea"/>
                    <a:cs typeface="+mn-cs"/>
                  </a:rPr>
                  <a:t>t</a:t>
                </a:r>
                <a:r>
                  <a:rPr kumimoji="0" lang="en-US" sz="2100" b="0" i="0" u="none" strike="noStrike" kern="1200" cap="none" spc="0" normalizeH="0" baseline="0" noProof="0" dirty="0">
                    <a:ln>
                      <a:noFill/>
                    </a:ln>
                    <a:solidFill>
                      <a:srgbClr val="366092"/>
                    </a:solidFill>
                    <a:effectLst/>
                    <a:uLnTx/>
                    <a:uFillTx/>
                    <a:latin typeface="Calibri"/>
                    <a:ea typeface="+mn-ea"/>
                    <a:cs typeface="+mn-cs"/>
                  </a:rPr>
                  <a:t>-values table to determine the rejection region, you need to calculate the value of the </a:t>
                </a:r>
                <a14:m>
                  <m:oMath xmlns:m="http://schemas.openxmlformats.org/officeDocument/2006/math">
                    <m:r>
                      <a:rPr kumimoji="0" lang="en-US" sz="21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𝑡</m:t>
                    </m:r>
                  </m:oMath>
                </a14:m>
                <a:r>
                  <a:rPr kumimoji="0" lang="en-US" sz="2100" b="0" i="0" u="none" strike="noStrike" kern="1200" cap="none" spc="0" normalizeH="0" baseline="0" noProof="0" dirty="0">
                    <a:ln>
                      <a:noFill/>
                    </a:ln>
                    <a:solidFill>
                      <a:srgbClr val="366092"/>
                    </a:solidFill>
                    <a:effectLst/>
                    <a:uLnTx/>
                    <a:uFillTx/>
                    <a:latin typeface="Calibri"/>
                    <a:ea typeface="+mn-ea"/>
                    <a:cs typeface="+mn-cs"/>
                  </a:rPr>
                  <a:t>-test statistic using the formula as shown below.</a:t>
                </a:r>
                <a:endParaRPr lang="en-IN" dirty="0"/>
              </a:p>
            </p:txBody>
          </p:sp>
        </mc:Choice>
        <mc:Fallback xmlns="">
          <p:sp>
            <p:nvSpPr>
              <p:cNvPr id="6" name="TextBox 5">
                <a:extLst>
                  <a:ext uri="{FF2B5EF4-FFF2-40B4-BE49-F238E27FC236}">
                    <a16:creationId xmlns:a16="http://schemas.microsoft.com/office/drawing/2014/main" id="{88E4A4C1-2860-4878-B59B-3F45E4AA0193}"/>
                  </a:ext>
                </a:extLst>
              </p:cNvPr>
              <p:cNvSpPr txBox="1">
                <a:spLocks noRot="1" noChangeAspect="1" noMove="1" noResize="1" noEditPoints="1" noAdjustHandles="1" noChangeArrowheads="1" noChangeShapeType="1" noTextEdit="1"/>
              </p:cNvSpPr>
              <p:nvPr/>
            </p:nvSpPr>
            <p:spPr>
              <a:xfrm>
                <a:off x="457200" y="2819400"/>
                <a:ext cx="8229600" cy="1449628"/>
              </a:xfrm>
              <a:prstGeom prst="rect">
                <a:avLst/>
              </a:prstGeom>
              <a:blipFill>
                <a:blip r:embed="rId6"/>
                <a:stretch>
                  <a:fillRect l="-889" t="-2954" b="-7595"/>
                </a:stretch>
              </a:blipFill>
            </p:spPr>
            <p:txBody>
              <a:bodyPr/>
              <a:lstStyle/>
              <a:p>
                <a:r>
                  <a:rPr lang="en-IN">
                    <a:noFill/>
                  </a:rPr>
                  <a:t> </a:t>
                </a:r>
              </a:p>
            </p:txBody>
          </p:sp>
        </mc:Fallback>
      </mc:AlternateContent>
      <p:pic>
        <p:nvPicPr>
          <p:cNvPr id="13" name="Picture 12" descr="t equals x bar minus mu, divided by open parentheses s divided by the square root of n close parentheses, which equals 104.93 minus 100.00, divided by open parentheses 9.07 divided by the square root of 27 close parentheses. This simplifies to approximately 2.824.">
            <a:extLst>
              <a:ext uri="{FF2B5EF4-FFF2-40B4-BE49-F238E27FC236}">
                <a16:creationId xmlns:a16="http://schemas.microsoft.com/office/drawing/2014/main" id="{4ABD2C4F-387E-1D3A-05CF-A127F16AAAA0}"/>
              </a:ext>
            </a:extLst>
          </p:cNvPr>
          <p:cNvPicPr>
            <a:picLocks noChangeAspect="1"/>
          </p:cNvPicPr>
          <p:nvPr/>
        </p:nvPicPr>
        <p:blipFill>
          <a:blip r:embed="rId7"/>
          <a:stretch>
            <a:fillRect/>
          </a:stretch>
        </p:blipFill>
        <p:spPr>
          <a:xfrm>
            <a:off x="2819400" y="4444557"/>
            <a:ext cx="3076575" cy="1447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10.3.3: Hypothesis Test for a Population Mean (Right-Tailed,</a:t>
            </a:r>
            <a:r>
              <a:rPr sz="2800" dirty="0"/>
              <a:t> </a:t>
            </a:r>
            <a:r>
              <a:rPr lang="el-GR" i="1" dirty="0"/>
              <a:t>σ </a:t>
            </a:r>
            <a:r>
              <a:rPr dirty="0"/>
              <a:t>Unknown</a:t>
            </a:r>
            <a:r>
              <a:rPr lang="en-IN" dirty="0"/>
              <a:t>)</a:t>
            </a:r>
            <a:r>
              <a:rPr lang="en-US" baseline="-25000" dirty="0"/>
              <a:t>5</a:t>
            </a:r>
            <a:endParaRPr dirty="0"/>
          </a:p>
        </p:txBody>
      </p:sp>
      <p:sp>
        <p:nvSpPr>
          <p:cNvPr id="3" name="Text Placeholder 2"/>
          <p:cNvSpPr>
            <a:spLocks noGrp="1"/>
          </p:cNvSpPr>
          <p:nvPr>
            <p:ph type="body" sz="quarter" idx="10"/>
          </p:nvPr>
        </p:nvSpPr>
        <p:spPr>
          <a:xfrm>
            <a:off x="457200" y="1029287"/>
            <a:ext cx="8305800" cy="4967067"/>
          </a:xfrm>
        </p:spPr>
        <p:txBody>
          <a:bodyPr>
            <a:normAutofit/>
          </a:bodyPr>
          <a:lstStyle/>
          <a:p>
            <a:pPr>
              <a:defRPr b="1"/>
            </a:pPr>
            <a:r>
              <a:rPr dirty="0"/>
              <a:t>TI-83/84 Plus:</a:t>
            </a:r>
          </a:p>
          <a:p>
            <a:pPr>
              <a:defRPr sz="2800"/>
            </a:pPr>
            <a:r>
              <a:rPr dirty="0"/>
              <a:t>When using a TI-83/84 calculator, you do not need to first calculate the </a:t>
            </a:r>
            <a:r>
              <a:rPr lang="en-US" i="1" dirty="0"/>
              <a:t>t</a:t>
            </a:r>
            <a:r>
              <a:rPr dirty="0"/>
              <a:t>-test statistic. The calculator will calculate </a:t>
            </a:r>
            <a:r>
              <a:rPr lang="en-US" i="1" dirty="0"/>
              <a:t>t </a:t>
            </a:r>
            <a:r>
              <a:rPr dirty="0"/>
              <a:t>and the </a:t>
            </a:r>
            <a:r>
              <a:rPr lang="en-US" i="1" dirty="0"/>
              <a:t>p</a:t>
            </a:r>
            <a:r>
              <a:rPr dirty="0"/>
              <a:t>-value simultaneously. Press </a:t>
            </a:r>
            <a:r>
              <a:rPr b="1" dirty="0"/>
              <a:t>STAT</a:t>
            </a:r>
            <a:r>
              <a:rPr dirty="0"/>
              <a:t>, scroll to </a:t>
            </a:r>
            <a:r>
              <a:rPr b="1" dirty="0"/>
              <a:t>TESTS</a:t>
            </a:r>
            <a:r>
              <a:rPr dirty="0"/>
              <a:t>, and choose option </a:t>
            </a:r>
            <a:r>
              <a:rPr b="1" dirty="0"/>
              <a:t>T-Test</a:t>
            </a:r>
            <a:r>
              <a:rPr dirty="0"/>
              <a:t>. Since we know the sample statistics, choose </a:t>
            </a:r>
            <a:r>
              <a:rPr b="1" dirty="0"/>
              <a:t>Stats</a:t>
            </a:r>
            <a:r>
              <a:rPr dirty="0"/>
              <a:t> instead of</a:t>
            </a:r>
            <a:r>
              <a:rPr lang="en-US" dirty="0"/>
              <a:t> </a:t>
            </a:r>
            <a:r>
              <a:rPr kumimoji="0" lang="en-IN" sz="2800" b="1" i="0" u="none" strike="noStrike" kern="1200" cap="none" spc="0" normalizeH="0" baseline="0" noProof="0" dirty="0">
                <a:ln>
                  <a:noFill/>
                </a:ln>
                <a:solidFill>
                  <a:srgbClr val="366092"/>
                </a:solidFill>
                <a:effectLst/>
                <a:uLnTx/>
                <a:uFillTx/>
                <a:latin typeface="Calibri"/>
                <a:ea typeface="+mn-ea"/>
                <a:cs typeface="+mn-cs"/>
              </a:rPr>
              <a:t>Data</a:t>
            </a:r>
            <a:r>
              <a:rPr kumimoji="0" lang="en-IN" sz="2800" b="0" i="0" u="none" strike="noStrike" kern="1200" cap="none" spc="0" normalizeH="0" baseline="0" noProof="0" dirty="0">
                <a:ln>
                  <a:noFill/>
                </a:ln>
                <a:solidFill>
                  <a:srgbClr val="366092"/>
                </a:solidFill>
                <a:effectLst/>
                <a:uLnTx/>
                <a:uFillTx/>
                <a:latin typeface="Calibri"/>
                <a:ea typeface="+mn-ea"/>
                <a:cs typeface="+mn-cs"/>
              </a:rPr>
              <a:t>. For</a:t>
            </a:r>
            <a:r>
              <a:rPr lang="el-GR" sz="2800" b="1" dirty="0"/>
              <a:t> μ0</a:t>
            </a:r>
            <a:r>
              <a:rPr lang="en-US" sz="2800" b="1" dirty="0"/>
              <a:t>,</a:t>
            </a:r>
            <a:r>
              <a:rPr kumimoji="0" lang="en-IN"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enter the value from the null hypothesis;</a:t>
            </a:r>
            <a:r>
              <a:rPr kumimoji="0" lang="en-IN" sz="2800" b="0" i="0" u="none" strike="noStrike" kern="1200" cap="none" spc="0" normalizeH="0" baseline="0" noProof="0" dirty="0">
                <a:ln>
                  <a:noFill/>
                </a:ln>
                <a:solidFill>
                  <a:srgbClr val="366092"/>
                </a:solidFill>
                <a:effectLst/>
                <a:uLnTx/>
                <a:uFillTx/>
                <a:latin typeface="Calibri"/>
                <a:ea typeface="+mn-ea"/>
                <a:cs typeface="+mn-cs"/>
              </a:rPr>
              <a:t> thus enter 100 </a:t>
            </a:r>
            <a:r>
              <a:rPr kumimoji="0" lang="en-IN" sz="2800" b="0" i="0" u="none" strike="noStrike" kern="1200" cap="none" spc="0" normalizeH="0" baseline="0" noProof="0" dirty="0" err="1">
                <a:ln>
                  <a:noFill/>
                </a:ln>
                <a:solidFill>
                  <a:srgbClr val="366092"/>
                </a:solidFill>
                <a:effectLst/>
                <a:uLnTx/>
                <a:uFillTx/>
                <a:latin typeface="Calibri"/>
                <a:ea typeface="+mn-ea"/>
                <a:cs typeface="+mn-cs"/>
              </a:rPr>
              <a:t>fo</a:t>
            </a:r>
            <a:r>
              <a:rPr lang="en-IN" sz="2800" dirty="0">
                <a:solidFill>
                  <a:srgbClr val="366092"/>
                </a:solidFill>
                <a:latin typeface="Calibri"/>
              </a:rPr>
              <a:t>r</a:t>
            </a:r>
            <a:r>
              <a:rPr kumimoji="0" lang="en-IN" sz="2800" b="0" i="0" u="none" strike="noStrike" kern="1200" cap="none" spc="0" normalizeH="0" baseline="0" noProof="0" dirty="0">
                <a:ln>
                  <a:noFill/>
                </a:ln>
                <a:solidFill>
                  <a:srgbClr val="366092"/>
                </a:solidFill>
                <a:effectLst/>
                <a:uLnTx/>
                <a:uFillTx/>
                <a:latin typeface="Calibri"/>
                <a:ea typeface="+mn-ea"/>
                <a:cs typeface="+mn-cs"/>
              </a:rPr>
              <a:t> </a:t>
            </a:r>
            <a:r>
              <a:rPr lang="el-GR" sz="2800" b="1" dirty="0"/>
              <a:t>μ0</a:t>
            </a:r>
            <a:r>
              <a:rPr lang="en-US" sz="2800" b="1" dirty="0"/>
              <a:t>.</a:t>
            </a:r>
            <a:r>
              <a:rPr lang="el-GR" sz="2800" b="1" dirty="0"/>
              <a:t> </a:t>
            </a:r>
            <a:r>
              <a:rPr kumimoji="0" lang="en-US" sz="2800" b="0" i="0" u="none" strike="noStrike" kern="1200" cap="none" spc="0" normalizeH="0" baseline="0" noProof="0" dirty="0">
                <a:ln>
                  <a:noFill/>
                </a:ln>
                <a:solidFill>
                  <a:srgbClr val="366092"/>
                </a:solidFill>
                <a:effectLst/>
                <a:uLnTx/>
                <a:uFillTx/>
                <a:latin typeface="Calibri"/>
                <a:ea typeface="+mn-ea"/>
                <a:cs typeface="+mn-cs"/>
              </a:rPr>
              <a:t>Enter the rest of the given values, as shown in the screenshot directly below. Choose the </a:t>
            </a:r>
            <a:r>
              <a:rPr kumimoji="0" lang="en-IN" sz="2800" b="0" i="0" u="none" strike="noStrike" kern="1200" cap="none" spc="0" normalizeH="0" baseline="0" noProof="0" dirty="0">
                <a:ln>
                  <a:noFill/>
                </a:ln>
                <a:solidFill>
                  <a:srgbClr val="366092"/>
                </a:solidFill>
                <a:effectLst/>
                <a:uLnTx/>
                <a:uFillTx/>
                <a:latin typeface="Calibri"/>
                <a:ea typeface="+mn-ea"/>
                <a:cs typeface="+mn-cs"/>
              </a:rPr>
              <a:t>alternative hypothesis</a:t>
            </a:r>
            <a:r>
              <a:rPr lang="el-GR" sz="2800" b="1" dirty="0"/>
              <a:t> </a:t>
            </a:r>
            <a:r>
              <a:rPr lang="en-US" sz="2800" b="1" dirty="0"/>
              <a:t>&gt;</a:t>
            </a:r>
            <a:r>
              <a:rPr lang="el-GR" sz="2800" b="1" dirty="0"/>
              <a:t>μ0</a:t>
            </a:r>
            <a:r>
              <a:rPr lang="en-US" sz="2800" b="1" dirty="0"/>
              <a:t>. </a:t>
            </a:r>
            <a:r>
              <a:rPr kumimoji="0" lang="en-IN" sz="2800" b="0" i="0" u="none" strike="noStrike" kern="1200" cap="none" spc="0" normalizeH="0" baseline="0" noProof="0" dirty="0">
                <a:ln>
                  <a:noFill/>
                </a:ln>
                <a:solidFill>
                  <a:srgbClr val="366092"/>
                </a:solidFill>
                <a:effectLst/>
                <a:uLnTx/>
                <a:uFillTx/>
                <a:latin typeface="Calibri"/>
                <a:ea typeface="+mn-ea"/>
                <a:cs typeface="+mn-cs"/>
              </a:rPr>
              <a:t>Select </a:t>
            </a:r>
            <a:r>
              <a:rPr kumimoji="0" lang="en-IN" sz="2800" b="1" i="0" u="none" strike="noStrike" kern="1200" cap="none" spc="0" normalizeH="0" baseline="0" noProof="0" dirty="0">
                <a:ln>
                  <a:noFill/>
                </a:ln>
                <a:solidFill>
                  <a:srgbClr val="366092"/>
                </a:solidFill>
                <a:effectLst/>
                <a:uLnTx/>
                <a:uFillTx/>
                <a:latin typeface="Calibri"/>
                <a:ea typeface="+mn-ea"/>
                <a:cs typeface="+mn-cs"/>
              </a:rPr>
              <a:t>Calculate</a:t>
            </a:r>
            <a:r>
              <a:rPr kumimoji="0" lang="en-IN" sz="2800" b="0" i="0" u="none" strike="noStrike" kern="1200" cap="none" spc="0" normalizeH="0" baseline="0" noProof="0" dirty="0">
                <a:ln>
                  <a:noFill/>
                </a:ln>
                <a:solidFill>
                  <a:srgbClr val="366092"/>
                </a:solidFill>
                <a:effectLst/>
                <a:uLnTx/>
                <a:uFillTx/>
                <a:latin typeface="Calibri"/>
                <a:ea typeface="+mn-ea"/>
                <a:cs typeface="+mn-cs"/>
              </a:rPr>
              <a:t>. Press </a:t>
            </a:r>
            <a:r>
              <a:rPr kumimoji="0" lang="en-IN" sz="2800" b="1" i="0" u="none" strike="noStrike" kern="1200" cap="none" spc="0" normalizeH="0" baseline="0" noProof="0" dirty="0">
                <a:ln>
                  <a:noFill/>
                </a:ln>
                <a:solidFill>
                  <a:srgbClr val="366092"/>
                </a:solidFill>
                <a:effectLst/>
                <a:uLnTx/>
                <a:uFillTx/>
                <a:latin typeface="Calibri"/>
                <a:ea typeface="+mn-ea"/>
                <a:cs typeface="+mn-cs"/>
              </a:rPr>
              <a:t>ENTER</a:t>
            </a:r>
            <a:r>
              <a:rPr kumimoji="0" lang="en-IN"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a:p>
            <a:pPr>
              <a:defRPr sz="2800"/>
            </a:pPr>
            <a:endParaRPr lang="en-IN" dirty="0"/>
          </a:p>
          <a:p>
            <a:pPr>
              <a:defRPr sz="2800"/>
            </a:pPr>
            <a:endParaRPr lang="en-IN" dirty="0"/>
          </a:p>
          <a:p>
            <a:pPr>
              <a:defRPr sz="2800"/>
            </a:pPr>
            <a:endParaRPr lang="en-IN" dirty="0"/>
          </a:p>
          <a:p>
            <a:pPr>
              <a:defRPr sz="2800"/>
            </a:pPr>
            <a:endParaRPr lang="en-IN" dirty="0"/>
          </a:p>
          <a:p>
            <a:pPr>
              <a:defRPr sz="2800"/>
            </a:pPr>
            <a:endParaRPr lang="en-IN" dirty="0"/>
          </a:p>
          <a:p>
            <a:pPr>
              <a:defRPr sz="2800"/>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10.3.3: Hypothesis Test for a Population Mean (Right-Tailed,</a:t>
            </a:r>
            <a:r>
              <a:rPr sz="2800" dirty="0"/>
              <a:t> </a:t>
            </a:r>
            <a:r>
              <a:rPr lang="el-GR" i="1" dirty="0"/>
              <a:t>σ </a:t>
            </a:r>
            <a:r>
              <a:rPr dirty="0"/>
              <a:t>Unknown)</a:t>
            </a:r>
            <a:r>
              <a:rPr lang="en-US" baseline="-25000" dirty="0"/>
              <a:t>6</a:t>
            </a:r>
            <a:endParaRPr dirty="0"/>
          </a:p>
        </p:txBody>
      </p:sp>
      <p:pic>
        <p:nvPicPr>
          <p:cNvPr id="5" name="Content Placeholder 4" descr="A screenshot shows the output for a T-test, as displayed on a calculator screen. It is titled, &quot;T-Test.&quot; The first line reads, &quot;Inpt: Data Stats,&quot; with Stats shaded in dark. The second line reads, mu subscript 0:  100.  The third line reads, x bar : 104.93. The fourth line reads, &quot;S x: 9.07. The fifth line reads, n: 27. the sixth line reads,  mu: not equal to mu subscript 0 , less than mu subscript 0, greater than mu subscript 0  shaded.  The seventh line reads, &quot;Calculate Draw.&quot;">
            <a:extLst>
              <a:ext uri="{FF2B5EF4-FFF2-40B4-BE49-F238E27FC236}">
                <a16:creationId xmlns:a16="http://schemas.microsoft.com/office/drawing/2014/main" id="{7F2E6F67-E646-484F-8179-90313137157B}"/>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10.3.3: Hypothesis Test for a Population Mean (Right-Tailed,</a:t>
            </a:r>
            <a:r>
              <a:rPr sz="2800" dirty="0"/>
              <a:t> </a:t>
            </a:r>
            <a:r>
              <a:rPr lang="el-GR" i="1" dirty="0"/>
              <a:t>σ </a:t>
            </a:r>
            <a:r>
              <a:rPr dirty="0"/>
              <a:t>Unknown)</a:t>
            </a:r>
            <a:r>
              <a:rPr lang="en-US" baseline="-25000" dirty="0"/>
              <a:t>7</a:t>
            </a:r>
            <a:endParaRPr dirty="0"/>
          </a:p>
        </p:txBody>
      </p:sp>
      <p:pic>
        <p:nvPicPr>
          <p:cNvPr id="5" name="Content Placeholder 4" descr="A screenshot shows the output for a T-test, as displayed on a calculator screen. It is titled, &quot;T-Test.&quot; The first line reads, mu greater than 100. The second line reads, t equals 2.824369509. The third line reads, p equals .0044874578. The fourth line reads, x bar equas 104.93. The fifth line reads, Sx equals 9.07. The sixth line reads n equals 27.">
            <a:extLst>
              <a:ext uri="{FF2B5EF4-FFF2-40B4-BE49-F238E27FC236}">
                <a16:creationId xmlns:a16="http://schemas.microsoft.com/office/drawing/2014/main" id="{73DFBB10-F891-4388-8891-2080009B423D}"/>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10.3.3: Hypothesis Test for a Population Mean (Right-Tailed,</a:t>
            </a:r>
            <a:r>
              <a:rPr sz="2800" dirty="0"/>
              <a:t> </a:t>
            </a:r>
            <a:r>
              <a:rPr lang="el-GR" i="1" dirty="0"/>
              <a:t>σ </a:t>
            </a:r>
            <a:r>
              <a:rPr dirty="0"/>
              <a:t>Unknown)</a:t>
            </a:r>
            <a:r>
              <a:rPr lang="en-US" baseline="-25000" dirty="0"/>
              <a:t>8</a:t>
            </a:r>
            <a:endParaRPr dirty="0"/>
          </a:p>
        </p:txBody>
      </p:sp>
      <p:sp>
        <p:nvSpPr>
          <p:cNvPr id="3" name="Text Placeholder 2"/>
          <p:cNvSpPr>
            <a:spLocks noGrp="1"/>
          </p:cNvSpPr>
          <p:nvPr>
            <p:ph type="body" sz="quarter" idx="10"/>
          </p:nvPr>
        </p:nvSpPr>
        <p:spPr/>
        <p:txBody>
          <a:bodyPr>
            <a:normAutofit/>
          </a:bodyPr>
          <a:lstStyle/>
          <a:p>
            <a:pPr>
              <a:defRPr sz="2800"/>
            </a:pPr>
            <a:r>
              <a:rPr sz="2800" dirty="0"/>
              <a:t>The calculator output above shows the alternative hypothesis, calculates the </a:t>
            </a:r>
            <a:r>
              <a:rPr lang="en-US" sz="2800" i="1" dirty="0"/>
              <a:t>t</a:t>
            </a:r>
            <a:r>
              <a:rPr sz="2800" dirty="0"/>
              <a:t>-test statistic and the </a:t>
            </a:r>
            <a:r>
              <a:rPr lang="en-US" sz="2800" i="1" dirty="0"/>
              <a:t>p</a:t>
            </a:r>
            <a:r>
              <a:rPr sz="2800" dirty="0"/>
              <a:t>-value, and then reiterates the sample mean, sample standard deviation, and sample size that were entered.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10.3.3: Hypothesis Test for a Population Mean (Right-Tailed,</a:t>
            </a:r>
            <a:r>
              <a:rPr sz="2800" dirty="0"/>
              <a:t> </a:t>
            </a:r>
            <a:r>
              <a:rPr lang="el-GR" i="1" dirty="0"/>
              <a:t>σ </a:t>
            </a:r>
            <a:r>
              <a:rPr dirty="0"/>
              <a:t>Unknown)</a:t>
            </a:r>
            <a:r>
              <a:rPr lang="en-US" baseline="-25000" dirty="0"/>
              <a:t>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dirty="0"/>
                  <a:t>Step 4: Draw a conclusion and interpret the decision.</a:t>
                </a:r>
              </a:p>
              <a:p>
                <a:pPr>
                  <a:defRPr b="1"/>
                </a:pPr>
                <a:r>
                  <a:rPr dirty="0"/>
                  <a:t>Method 1: Rejection Regions</a:t>
                </a:r>
              </a:p>
              <a:p>
                <a:pPr>
                  <a:defRPr sz="2800"/>
                </a:pPr>
                <a:r>
                  <a:rPr dirty="0"/>
                  <a:t>Notice from the symbol found in the alternative hypothesis that we are running a right-tailed test. We then need to obtain the critical </a:t>
                </a:r>
                <a:r>
                  <a:rPr lang="en-US" i="1" dirty="0"/>
                  <a:t>t</a:t>
                </a:r>
                <a:r>
                  <a:rPr dirty="0"/>
                  <a:t>-value for the rejection region. From the table, we see that a one-tailed </a:t>
                </a:r>
                <a:r>
                  <a:rPr lang="en-US" i="1" dirty="0"/>
                  <a:t>t</a:t>
                </a:r>
                <a:r>
                  <a:rPr dirty="0"/>
                  <a:t>-test with </a:t>
                </a:r>
                <a:r>
                  <a:rPr lang="el-GR" i="1" dirty="0">
                    <a:latin typeface="Calibri" panose="020F0502020204030204" pitchFamily="34" charset="0"/>
                    <a:ea typeface="Calibri" panose="020F0502020204030204" pitchFamily="34" charset="0"/>
                    <a:cs typeface="Calibri" panose="020F0502020204030204" pitchFamily="34" charset="0"/>
                  </a:rPr>
                  <a:t>α </a:t>
                </a:r>
                <a14:m>
                  <m:oMath xmlns:m="http://schemas.openxmlformats.org/officeDocument/2006/math">
                    <m:r>
                      <a:rPr>
                        <a:latin typeface="Cambria Math" panose="02040503050406030204" pitchFamily="18" charset="0"/>
                      </a:rPr>
                      <m:t>=0.05</m:t>
                    </m:r>
                  </m:oMath>
                </a14:m>
                <a:r>
                  <a:rPr dirty="0"/>
                  <a:t> and </a:t>
                </a:r>
                <a:r>
                  <a:rPr lang="en-US" i="1" dirty="0"/>
                  <a:t>n</a:t>
                </a:r>
                <a14:m>
                  <m:oMath xmlns:m="http://schemas.openxmlformats.org/officeDocument/2006/math">
                    <m:r>
                      <a:rPr>
                        <a:latin typeface="Cambria Math" panose="02040503050406030204" pitchFamily="18" charset="0"/>
                      </a:rPr>
                      <m:t>−1=26</m:t>
                    </m:r>
                  </m:oMath>
                </a14:m>
                <a:r>
                  <a:rPr dirty="0"/>
                  <a:t> degrees of freedom has a critical </a:t>
                </a:r>
                <a:r>
                  <a:rPr lang="en-US" i="1" dirty="0"/>
                  <a:t>t</a:t>
                </a:r>
                <a:r>
                  <a:rPr dirty="0"/>
                  <a:t>-value of </a:t>
                </a:r>
                <a:r>
                  <a:rPr dirty="0">
                    <a:latin typeface="Cambria Math"/>
                  </a:rPr>
                  <a:t>1.706</a:t>
                </a:r>
                <a:r>
                  <a:rPr dirty="0"/>
                  <a:t>. Thus, the rejection region 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IN">
                    <a:noFill/>
                  </a:rPr>
                  <a:t> </a:t>
                </a:r>
              </a:p>
            </p:txBody>
          </p:sp>
        </mc:Fallback>
      </mc:AlternateContent>
      <p:pic>
        <p:nvPicPr>
          <p:cNvPr id="8" name="Picture 7" descr="t greater than equals to 1.706.">
            <a:extLst>
              <a:ext uri="{FF2B5EF4-FFF2-40B4-BE49-F238E27FC236}">
                <a16:creationId xmlns:a16="http://schemas.microsoft.com/office/drawing/2014/main" id="{7A1CA68D-CAEF-F7CB-87E9-167390B4AF6D}"/>
              </a:ext>
            </a:extLst>
          </p:cNvPr>
          <p:cNvPicPr>
            <a:picLocks noChangeAspect="1"/>
          </p:cNvPicPr>
          <p:nvPr/>
        </p:nvPicPr>
        <p:blipFill>
          <a:blip r:embed="rId3"/>
          <a:stretch>
            <a:fillRect/>
          </a:stretch>
        </p:blipFill>
        <p:spPr>
          <a:xfrm>
            <a:off x="572237" y="4746538"/>
            <a:ext cx="1393231" cy="33223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F0AE040-E94B-9D75-AAB9-2BE5804A40AF}"/>
                  </a:ext>
                </a:extLst>
              </p:cNvPr>
              <p:cNvSpPr txBox="1"/>
              <p:nvPr/>
            </p:nvSpPr>
            <p:spPr>
              <a:xfrm>
                <a:off x="1950720" y="4620768"/>
                <a:ext cx="658368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Since the </a:t>
                </a:r>
                <a:r>
                  <a:rPr kumimoji="0" lang="en-US" sz="2800" b="0" i="1" u="none" strike="noStrike" kern="1200" cap="none" spc="0" normalizeH="0" baseline="0" noProof="0" dirty="0">
                    <a:ln>
                      <a:noFill/>
                    </a:ln>
                    <a:solidFill>
                      <a:srgbClr val="366092"/>
                    </a:solidFill>
                    <a:effectLst/>
                    <a:uLnTx/>
                    <a:uFillTx/>
                    <a:latin typeface="Calibri"/>
                    <a:ea typeface="+mn-ea"/>
                    <a:cs typeface="+mn-cs"/>
                  </a:rPr>
                  <a:t>t</a:t>
                </a:r>
                <a:r>
                  <a:rPr kumimoji="0" lang="en-US" sz="2800" b="0" i="0" u="none" strike="noStrike" kern="1200" cap="none" spc="0" normalizeH="0" baseline="0" noProof="0" dirty="0">
                    <a:ln>
                      <a:noFill/>
                    </a:ln>
                    <a:solidFill>
                      <a:srgbClr val="366092"/>
                    </a:solidFill>
                    <a:effectLst/>
                    <a:uLnTx/>
                    <a:uFillTx/>
                    <a:latin typeface="Calibri"/>
                    <a:ea typeface="+mn-ea"/>
                    <a:cs typeface="+mn-cs"/>
                  </a:rPr>
                  <a:t>-test statistic, </a:t>
                </a:r>
                <a:r>
                  <a:rPr kumimoji="0" lang="en-US" sz="2800" b="0" i="1" u="none" strike="noStrike" kern="1200" cap="none" spc="0" normalizeH="0" baseline="0" noProof="0" dirty="0">
                    <a:ln>
                      <a:noFill/>
                    </a:ln>
                    <a:solidFill>
                      <a:srgbClr val="366092"/>
                    </a:solidFill>
                    <a:effectLst/>
                    <a:uLnTx/>
                    <a:uFillTx/>
                    <a:latin typeface="Calibri"/>
                    <a:ea typeface="+mn-ea"/>
                    <a:cs typeface="+mn-cs"/>
                  </a:rPr>
                  <a:t>t</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=2.824</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falls</a:t>
                </a:r>
                <a:endParaRPr lang="en-IN" dirty="0"/>
              </a:p>
            </p:txBody>
          </p:sp>
        </mc:Choice>
        <mc:Fallback xmlns="">
          <p:sp>
            <p:nvSpPr>
              <p:cNvPr id="5" name="TextBox 4">
                <a:extLst>
                  <a:ext uri="{FF2B5EF4-FFF2-40B4-BE49-F238E27FC236}">
                    <a16:creationId xmlns:a16="http://schemas.microsoft.com/office/drawing/2014/main" id="{9F0AE040-E94B-9D75-AAB9-2BE5804A40AF}"/>
                  </a:ext>
                </a:extLst>
              </p:cNvPr>
              <p:cNvSpPr txBox="1">
                <a:spLocks noRot="1" noChangeAspect="1" noMove="1" noResize="1" noEditPoints="1" noAdjustHandles="1" noChangeArrowheads="1" noChangeShapeType="1" noTextEdit="1"/>
              </p:cNvSpPr>
              <p:nvPr/>
            </p:nvSpPr>
            <p:spPr>
              <a:xfrm>
                <a:off x="1950720" y="4620768"/>
                <a:ext cx="6583680" cy="523220"/>
              </a:xfrm>
              <a:prstGeom prst="rect">
                <a:avLst/>
              </a:prstGeom>
              <a:blipFill>
                <a:blip r:embed="rId4"/>
                <a:stretch>
                  <a:fillRect l="-1852" t="-10465" b="-32558"/>
                </a:stretch>
              </a:blipFill>
            </p:spPr>
            <p:txBody>
              <a:bodyPr/>
              <a:lstStyle/>
              <a:p>
                <a:r>
                  <a:rPr lang="en-IN">
                    <a:noFill/>
                  </a:rPr>
                  <a:t> </a:t>
                </a:r>
              </a:p>
            </p:txBody>
          </p:sp>
        </mc:Fallback>
      </mc:AlternateContent>
      <p:sp>
        <p:nvSpPr>
          <p:cNvPr id="4" name="TextBox 3">
            <a:extLst>
              <a:ext uri="{FF2B5EF4-FFF2-40B4-BE49-F238E27FC236}">
                <a16:creationId xmlns:a16="http://schemas.microsoft.com/office/drawing/2014/main" id="{7F705174-BD0B-0F2F-E8D7-2BBE2088701C}"/>
              </a:ext>
            </a:extLst>
          </p:cNvPr>
          <p:cNvSpPr txBox="1"/>
          <p:nvPr/>
        </p:nvSpPr>
        <p:spPr>
          <a:xfrm>
            <a:off x="457200" y="5044357"/>
            <a:ext cx="822960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within the rejection region, the conclusion is to reject the null hypothesis.</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dirty="0"/>
              <a:t>When calculating a </a:t>
            </a:r>
            <a:r>
              <a:rPr lang="en-US" sz="2800" i="1" dirty="0"/>
              <a:t>t</a:t>
            </a:r>
            <a:r>
              <a:rPr sz="2800" dirty="0"/>
              <a:t>-value, round to three decimal places. This follows the convention used in the </a:t>
            </a:r>
            <a:br>
              <a:rPr lang="en-US" sz="2800" dirty="0"/>
            </a:br>
            <a:r>
              <a:rPr lang="en-US" sz="2800" i="1" dirty="0"/>
              <a:t>t</a:t>
            </a:r>
            <a:r>
              <a:rPr sz="2800" dirty="0"/>
              <a:t>-distribution table in Appendix 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10.3.3: Hypothesis Test for a Population Mean (Right-Tailed,</a:t>
            </a:r>
            <a:r>
              <a:rPr sz="2800" dirty="0"/>
              <a:t> </a:t>
            </a:r>
            <a:r>
              <a:rPr lang="el-GR" i="1" dirty="0"/>
              <a:t>σ </a:t>
            </a:r>
            <a:r>
              <a:rPr dirty="0"/>
              <a:t>Unknown)</a:t>
            </a:r>
            <a:r>
              <a:rPr lang="en-US" baseline="-25000" dirty="0"/>
              <a:t>10</a:t>
            </a:r>
            <a:endParaRPr dirty="0"/>
          </a:p>
        </p:txBody>
      </p:sp>
      <p:pic>
        <p:nvPicPr>
          <p:cNvPr id="5" name="Content Placeholder 4" descr="t-distribution with the area to the right of t subscript 0.05 equals 1.706 shaded and labeled Reject Null Hypothesis and the area to the left of t subscript 0.05 equals 1.706 labeled Fail to Reject Null Hypothesis. The shaded area to the right is also labeled alpha equals 0.05. The test statistic, t approximately 2.824 is labeled on the horizontal axis to the right of t subscript 0.05 equals 1.706.">
            <a:extLst>
              <a:ext uri="{FF2B5EF4-FFF2-40B4-BE49-F238E27FC236}">
                <a16:creationId xmlns:a16="http://schemas.microsoft.com/office/drawing/2014/main" id="{BAEF3EE6-6A6E-4B71-984B-929140783E67}"/>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9750" y="1531144"/>
            <a:ext cx="5524500" cy="395287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10.3.3: Hypothesis Test for a Population Mean (Right-Tailed,</a:t>
            </a:r>
            <a:r>
              <a:rPr sz="2800" dirty="0"/>
              <a:t> </a:t>
            </a:r>
            <a:r>
              <a:rPr lang="el-GR" i="1" dirty="0"/>
              <a:t>σ </a:t>
            </a:r>
            <a:r>
              <a:rPr dirty="0"/>
              <a:t>Unknown)</a:t>
            </a:r>
            <a:r>
              <a:rPr lang="en-US" baseline="-25000" dirty="0"/>
              <a:t>11</a:t>
            </a:r>
            <a:endParaRPr dirty="0"/>
          </a:p>
        </p:txBody>
      </p:sp>
      <p:sp>
        <p:nvSpPr>
          <p:cNvPr id="3" name="Text Placeholder 2"/>
          <p:cNvSpPr>
            <a:spLocks noGrp="1"/>
          </p:cNvSpPr>
          <p:nvPr>
            <p:ph type="body" sz="quarter" idx="10"/>
          </p:nvPr>
        </p:nvSpPr>
        <p:spPr/>
        <p:txBody>
          <a:bodyPr>
            <a:normAutofit/>
          </a:bodyPr>
          <a:lstStyle/>
          <a:p>
            <a:pPr>
              <a:defRPr sz="2800" b="1"/>
            </a:pPr>
            <a:r>
              <a:rPr dirty="0"/>
              <a:t>Method 2: </a:t>
            </a:r>
            <a:r>
              <a:rPr lang="en-US" i="1" dirty="0"/>
              <a:t>p</a:t>
            </a:r>
            <a:r>
              <a:rPr dirty="0"/>
              <a:t>-values</a:t>
            </a:r>
          </a:p>
          <a:p>
            <a:pPr>
              <a:defRPr sz="2800"/>
            </a:pPr>
            <a:r>
              <a:rPr dirty="0"/>
              <a:t>The </a:t>
            </a:r>
            <a:r>
              <a:rPr lang="en-US" i="1" dirty="0"/>
              <a:t>p</a:t>
            </a:r>
            <a:r>
              <a:rPr dirty="0"/>
              <a:t>-value given by the calculator is approximately </a:t>
            </a:r>
            <a:r>
              <a:rPr dirty="0">
                <a:latin typeface="Cambria Math"/>
              </a:rPr>
              <a:t>0.0045</a:t>
            </a:r>
            <a:r>
              <a:rPr dirty="0"/>
              <a:t>, as shown in the screenshot above. Since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DF9CC3D-AE40-FBE3-D279-1562ED55F7FD}"/>
                  </a:ext>
                </a:extLst>
              </p:cNvPr>
              <p:cNvSpPr txBox="1"/>
              <p:nvPr/>
            </p:nvSpPr>
            <p:spPr>
              <a:xfrm>
                <a:off x="457200" y="2400300"/>
                <a:ext cx="3733800" cy="523220"/>
              </a:xfrm>
              <a:prstGeom prst="rect">
                <a:avLst/>
              </a:prstGeom>
              <a:noFill/>
            </p:spPr>
            <p:txBody>
              <a:bodyPr wrap="square" rtlCol="0">
                <a:spAutoFit/>
              </a:bodyPr>
              <a:lstStyle/>
              <a:p>
                <a14:m>
                  <m:oMath xmlns:m="http://schemas.openxmlformats.org/officeDocument/2006/math">
                    <m:r>
                      <a:rPr kumimoji="0" lang="en-IN" sz="2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0.0045&lt;0.05</m:t>
                    </m:r>
                  </m:oMath>
                </a14:m>
                <a:r>
                  <a:rPr kumimoji="0" lang="en-IN" sz="2800" b="0" i="0" u="none" strike="noStrike" kern="1200" cap="none" spc="0" normalizeH="0" baseline="0" noProof="0" dirty="0">
                    <a:ln>
                      <a:noFill/>
                    </a:ln>
                    <a:solidFill>
                      <a:srgbClr val="366092"/>
                    </a:solidFill>
                    <a:effectLst/>
                    <a:uLnTx/>
                    <a:uFillTx/>
                    <a:latin typeface="Calibri"/>
                    <a:ea typeface="+mn-ea"/>
                    <a:cs typeface="+mn-cs"/>
                  </a:rPr>
                  <a:t>, we have</a:t>
                </a:r>
                <a:endParaRPr lang="en-IN" dirty="0"/>
              </a:p>
            </p:txBody>
          </p:sp>
        </mc:Choice>
        <mc:Fallback xmlns="">
          <p:sp>
            <p:nvSpPr>
              <p:cNvPr id="6" name="TextBox 5">
                <a:extLst>
                  <a:ext uri="{FF2B5EF4-FFF2-40B4-BE49-F238E27FC236}">
                    <a16:creationId xmlns:a16="http://schemas.microsoft.com/office/drawing/2014/main" id="{EDF9CC3D-AE40-FBE3-D279-1562ED55F7FD}"/>
                  </a:ext>
                </a:extLst>
              </p:cNvPr>
              <p:cNvSpPr txBox="1">
                <a:spLocks noRot="1" noChangeAspect="1" noMove="1" noResize="1" noEditPoints="1" noAdjustHandles="1" noChangeArrowheads="1" noChangeShapeType="1" noTextEdit="1"/>
              </p:cNvSpPr>
              <p:nvPr/>
            </p:nvSpPr>
            <p:spPr>
              <a:xfrm>
                <a:off x="457200" y="2400300"/>
                <a:ext cx="3733800" cy="523220"/>
              </a:xfrm>
              <a:prstGeom prst="rect">
                <a:avLst/>
              </a:prstGeom>
              <a:blipFill>
                <a:blip r:embed="rId4"/>
                <a:stretch>
                  <a:fillRect t="-11628" r="-2773" b="-32558"/>
                </a:stretch>
              </a:blipFill>
            </p:spPr>
            <p:txBody>
              <a:bodyPr/>
              <a:lstStyle/>
              <a:p>
                <a:r>
                  <a:rPr lang="en-IN">
                    <a:noFill/>
                  </a:rPr>
                  <a:t> </a:t>
                </a:r>
              </a:p>
            </p:txBody>
          </p:sp>
        </mc:Fallback>
      </mc:AlternateContent>
      <p:pic>
        <p:nvPicPr>
          <p:cNvPr id="12" name="Picture 11" descr="p value less than equals alpha.">
            <a:extLst>
              <a:ext uri="{FF2B5EF4-FFF2-40B4-BE49-F238E27FC236}">
                <a16:creationId xmlns:a16="http://schemas.microsoft.com/office/drawing/2014/main" id="{69D0C83F-B979-17DE-2C3C-42BC4A52F692}"/>
              </a:ext>
            </a:extLst>
          </p:cNvPr>
          <p:cNvPicPr>
            <a:picLocks noChangeAspect="1"/>
          </p:cNvPicPr>
          <p:nvPr/>
        </p:nvPicPr>
        <p:blipFill>
          <a:blip r:embed="rId5"/>
          <a:stretch>
            <a:fillRect/>
          </a:stretch>
        </p:blipFill>
        <p:spPr>
          <a:xfrm>
            <a:off x="4124325" y="2522011"/>
            <a:ext cx="1809750" cy="371475"/>
          </a:xfrm>
          <a:prstGeom prst="rect">
            <a:avLst/>
          </a:prstGeom>
        </p:spPr>
      </p:pic>
      <p:sp>
        <p:nvSpPr>
          <p:cNvPr id="7" name="TextBox 6">
            <a:extLst>
              <a:ext uri="{FF2B5EF4-FFF2-40B4-BE49-F238E27FC236}">
                <a16:creationId xmlns:a16="http://schemas.microsoft.com/office/drawing/2014/main" id="{FCFC059D-EE91-57F7-38DF-830A6D510B7D}"/>
              </a:ext>
            </a:extLst>
          </p:cNvPr>
          <p:cNvSpPr txBox="1"/>
          <p:nvPr/>
        </p:nvSpPr>
        <p:spPr>
          <a:xfrm>
            <a:off x="5867400" y="2409657"/>
            <a:ext cx="1752600" cy="523220"/>
          </a:xfrm>
          <a:prstGeom prst="rect">
            <a:avLst/>
          </a:prstGeom>
          <a:noFill/>
        </p:spPr>
        <p:txBody>
          <a:bodyPr wrap="square" rtlCol="0">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Thus, the</a:t>
            </a:r>
            <a:endParaRPr lang="en-IN" dirty="0"/>
          </a:p>
        </p:txBody>
      </p:sp>
      <p:sp>
        <p:nvSpPr>
          <p:cNvPr id="5" name="TextBox 4">
            <a:extLst>
              <a:ext uri="{FF2B5EF4-FFF2-40B4-BE49-F238E27FC236}">
                <a16:creationId xmlns:a16="http://schemas.microsoft.com/office/drawing/2014/main" id="{8DD11AAA-CEF2-20E9-3198-1218CE4A7595}"/>
              </a:ext>
            </a:extLst>
          </p:cNvPr>
          <p:cNvSpPr txBox="1"/>
          <p:nvPr/>
        </p:nvSpPr>
        <p:spPr>
          <a:xfrm>
            <a:off x="457200" y="2819400"/>
            <a:ext cx="822960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conclusion is to reject the null hypothesis.</a:t>
            </a: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2810DB-37CF-4118-694D-6AD3FB455E9A}"/>
                  </a:ext>
                </a:extLst>
              </p:cNvPr>
              <p:cNvSpPr txBox="1"/>
              <p:nvPr/>
            </p:nvSpPr>
            <p:spPr>
              <a:xfrm>
                <a:off x="457200" y="3341231"/>
                <a:ext cx="8229600" cy="2246769"/>
              </a:xfrm>
              <a:prstGeom prst="rect">
                <a:avLst/>
              </a:prstGeom>
              <a:noFill/>
            </p:spPr>
            <p:txBody>
              <a:bodyPr wrap="square" rtlCol="0">
                <a:spAutoFit/>
              </a:bodyPr>
              <a:lstStyle/>
              <a:p>
                <a:r>
                  <a:rPr kumimoji="0" lang="en-US" sz="2800" b="0" i="1" u="none" strike="noStrike" kern="1200" cap="none" spc="0" normalizeH="0" baseline="0" noProof="0" dirty="0">
                    <a:ln>
                      <a:noFill/>
                    </a:ln>
                    <a:solidFill>
                      <a:srgbClr val="366092"/>
                    </a:solidFill>
                    <a:effectLst/>
                    <a:uLnTx/>
                    <a:uFillTx/>
                    <a:latin typeface="Calibri"/>
                    <a:ea typeface="+mn-ea"/>
                    <a:cs typeface="+mn-cs"/>
                  </a:rPr>
                  <a:t>Interpretation</a:t>
                </a:r>
                <a:r>
                  <a:rPr kumimoji="0" lang="en-US" sz="2800" b="0" i="0" u="none" strike="noStrike" kern="1200" cap="none" spc="0" normalizeH="0" baseline="0" noProof="0" dirty="0">
                    <a:ln>
                      <a:noFill/>
                    </a:ln>
                    <a:solidFill>
                      <a:srgbClr val="366092"/>
                    </a:solidFill>
                    <a:effectLst/>
                    <a:uLnTx/>
                    <a:uFillTx/>
                    <a:latin typeface="Calibri"/>
                    <a:ea typeface="+mn-ea"/>
                    <a:cs typeface="+mn-cs"/>
                  </a:rPr>
                  <a:t>: Rejecting the null hypothesis means that, at the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0.05</a:t>
                </a:r>
                <a:r>
                  <a:rPr kumimoji="0" lang="en-US" sz="2800" b="0" i="0" u="none" strike="noStrike" kern="1200" cap="none" spc="0" normalizeH="0" baseline="0" noProof="0" dirty="0">
                    <a:ln>
                      <a:noFill/>
                    </a:ln>
                    <a:solidFill>
                      <a:srgbClr val="366092"/>
                    </a:solidFill>
                    <a:effectLst/>
                    <a:uLnTx/>
                    <a:uFillTx/>
                    <a:latin typeface="Calibri"/>
                    <a:ea typeface="+mn-ea"/>
                    <a:cs typeface="+mn-cs"/>
                  </a:rPr>
                  <a:t> level of significance, the evidence supports the manager's claim that the mean amount spent by each shopper in the department store is more than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$100.00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xmlns="">
          <p:sp>
            <p:nvSpPr>
              <p:cNvPr id="4" name="TextBox 3">
                <a:extLst>
                  <a:ext uri="{FF2B5EF4-FFF2-40B4-BE49-F238E27FC236}">
                    <a16:creationId xmlns:a16="http://schemas.microsoft.com/office/drawing/2014/main" id="{592810DB-37CF-4118-694D-6AD3FB455E9A}"/>
                  </a:ext>
                </a:extLst>
              </p:cNvPr>
              <p:cNvSpPr txBox="1">
                <a:spLocks noRot="1" noChangeAspect="1" noMove="1" noResize="1" noEditPoints="1" noAdjustHandles="1" noChangeArrowheads="1" noChangeShapeType="1" noTextEdit="1"/>
              </p:cNvSpPr>
              <p:nvPr/>
            </p:nvSpPr>
            <p:spPr>
              <a:xfrm>
                <a:off x="457200" y="3341231"/>
                <a:ext cx="8229600" cy="2246769"/>
              </a:xfrm>
              <a:prstGeom prst="rect">
                <a:avLst/>
              </a:prstGeom>
              <a:blipFill>
                <a:blip r:embed="rId7"/>
                <a:stretch>
                  <a:fillRect l="-1481" t="-2439" r="-1333" b="-6775"/>
                </a:stretch>
              </a:blipFill>
            </p:spPr>
            <p:txBody>
              <a:bodyPr/>
              <a:lstStyle/>
              <a:p>
                <a:r>
                  <a:rPr lang="en-IN">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a:t>
            </a:r>
            <a:r>
              <a:rPr lang="en-US" baseline="-25000" dirty="0"/>
              <a:t>1</a:t>
            </a:r>
            <a:endParaRPr baseline="-25000" dirty="0"/>
          </a:p>
        </p:txBody>
      </p:sp>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dirty="0"/>
              <a:t>For further instructions on performing a hypothesis test for a population mean with </a:t>
            </a:r>
            <a:r>
              <a:rPr lang="el-GR" i="1" dirty="0"/>
              <a:t>σ </a:t>
            </a:r>
            <a:r>
              <a:rPr sz="2800" dirty="0"/>
              <a:t>unknown using a TI-83/84 Plus calculator or other technology, please visit stat.hawkeslearning.com and see </a:t>
            </a:r>
            <a:r>
              <a:rPr b="1" dirty="0"/>
              <a:t>Technology Instructions </a:t>
            </a:r>
            <a:r>
              <a:rPr lang="en-US" b="1" dirty="0"/>
              <a:t>→</a:t>
            </a:r>
            <a:r>
              <a:rPr b="1" dirty="0"/>
              <a:t> Hypothesis Testing </a:t>
            </a:r>
            <a:r>
              <a:rPr lang="en-US" b="1" dirty="0"/>
              <a:t>→</a:t>
            </a:r>
            <a:r>
              <a:rPr b="1" dirty="0"/>
              <a:t> t-Test</a:t>
            </a:r>
            <a:r>
              <a:rPr sz="2800"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10.3.4: Hypothesis Test for a Population Mean (Two-Tailed,</a:t>
            </a:r>
            <a:r>
              <a:rPr sz="2800" dirty="0"/>
              <a:t> </a:t>
            </a:r>
            <a:r>
              <a:rPr lang="el-GR" i="1" dirty="0"/>
              <a:t>σ </a:t>
            </a:r>
            <a:r>
              <a:rPr dirty="0"/>
              <a:t>Unknown)</a:t>
            </a:r>
            <a:r>
              <a:rPr lang="en-US" baseline="-25000" dirty="0"/>
              <a:t>1</a:t>
            </a:r>
            <a:endParaRPr dirty="0"/>
          </a:p>
        </p:txBody>
      </p:sp>
      <p:sp>
        <p:nvSpPr>
          <p:cNvPr id="3" name="Text Placeholder 2"/>
          <p:cNvSpPr>
            <a:spLocks noGrp="1"/>
          </p:cNvSpPr>
          <p:nvPr>
            <p:ph type="body" sz="quarter" idx="10"/>
          </p:nvPr>
        </p:nvSpPr>
        <p:spPr/>
        <p:txBody>
          <a:bodyPr>
            <a:normAutofit lnSpcReduction="10000"/>
          </a:bodyPr>
          <a:lstStyle/>
          <a:p>
            <a:r>
              <a:rPr sz="2800" dirty="0"/>
              <a:t>The meat-packing department of a grocery store chain packs ground beef in two-pound portions. Supervisors are concerned that their machine is no longer packaging the beef to the required specifications. To test the claim that the mean weight of ground beef portions is not </a:t>
            </a:r>
            <a:r>
              <a:rPr sz="2800" dirty="0">
                <a:latin typeface="Cambria Math"/>
              </a:rPr>
              <a:t>2.00</a:t>
            </a:r>
            <a:r>
              <a:rPr sz="2800" dirty="0"/>
              <a:t> pounds, the supervisors calculate the mean weight for a simple random sample of </a:t>
            </a:r>
            <a:r>
              <a:rPr sz="2800" dirty="0">
                <a:latin typeface="Cambria Math"/>
              </a:rPr>
              <a:t>20</a:t>
            </a:r>
            <a:r>
              <a:rPr sz="2800" dirty="0"/>
              <a:t> packages of beef. The sample mean is </a:t>
            </a:r>
            <a:r>
              <a:rPr sz="2800" dirty="0">
                <a:latin typeface="Cambria Math"/>
              </a:rPr>
              <a:t>2.10</a:t>
            </a:r>
            <a:r>
              <a:rPr sz="2800" dirty="0"/>
              <a:t> pounds with a standard deviation of </a:t>
            </a:r>
            <a:r>
              <a:rPr sz="2800" dirty="0">
                <a:latin typeface="Cambria Math"/>
              </a:rPr>
              <a:t>0.33</a:t>
            </a:r>
            <a:r>
              <a:rPr sz="2800" dirty="0"/>
              <a:t> pounds. Is there sufficient evidence at the </a:t>
            </a:r>
            <a:r>
              <a:rPr sz="2800" dirty="0">
                <a:latin typeface="Cambria Math"/>
              </a:rPr>
              <a:t>0.01</a:t>
            </a:r>
            <a:r>
              <a:rPr sz="2800" dirty="0"/>
              <a:t> level of significance to show that the machine is not working properly? Assume that the weights are normally distributed.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10.3.4: Hypothesis Test for a Population Mean (Two-Tailed,</a:t>
            </a:r>
            <a:r>
              <a:rPr sz="2800" dirty="0"/>
              <a:t> </a:t>
            </a:r>
            <a:r>
              <a:rPr lang="el-GR" i="1" dirty="0"/>
              <a:t>σ </a:t>
            </a:r>
            <a:r>
              <a:rPr dirty="0"/>
              <a:t>Unknown)</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b="1" dirty="0"/>
              <a:t>Solution</a:t>
            </a:r>
          </a:p>
          <a:p>
            <a:pPr>
              <a:defRPr b="1"/>
            </a:pPr>
            <a:r>
              <a:rPr dirty="0"/>
              <a:t>Step 1: State the null and alternative hypotheses.</a:t>
            </a:r>
          </a:p>
          <a:p>
            <a:pPr>
              <a:defRPr sz="2800"/>
            </a:pPr>
            <a:r>
              <a:rPr dirty="0"/>
              <a:t>The supervisors wish to investigate whether the machinery is not working to specifications; that is, the mean weight is not </a:t>
            </a:r>
            <a:r>
              <a:rPr dirty="0">
                <a:latin typeface="Cambria Math"/>
              </a:rPr>
              <a:t>2.00</a:t>
            </a:r>
            <a:r>
              <a:rPr dirty="0"/>
              <a:t> pounds per package. This</a:t>
            </a:r>
            <a:r>
              <a:rPr lang="en-US" dirty="0"/>
              <a:t> </a:t>
            </a:r>
            <a:r>
              <a:rPr kumimoji="0" lang="en-IN" sz="2800" b="0" i="0" u="none" strike="noStrike" kern="1200" cap="none" spc="0" normalizeH="0" baseline="0" noProof="0" dirty="0">
                <a:ln>
                  <a:noFill/>
                </a:ln>
                <a:solidFill>
                  <a:srgbClr val="366092"/>
                </a:solidFill>
                <a:effectLst/>
                <a:uLnTx/>
                <a:uFillTx/>
                <a:latin typeface="Calibri"/>
                <a:ea typeface="+mn-ea"/>
                <a:cs typeface="+mn-cs"/>
              </a:rPr>
              <a:t>research hypothesis,</a:t>
            </a:r>
            <a:r>
              <a:rPr lang="en-US" sz="2800" i="1" dirty="0"/>
              <a:t> H</a:t>
            </a:r>
            <a:r>
              <a:rPr lang="en-US" sz="1000" i="1" dirty="0"/>
              <a:t> </a:t>
            </a:r>
            <a:r>
              <a:rPr lang="en-US" sz="2800" i="1" baseline="-25000" dirty="0"/>
              <a:t>a</a:t>
            </a:r>
            <a:r>
              <a:rPr kumimoji="0" lang="en-IN" sz="2800" b="0" i="0" u="none" strike="noStrike" kern="1200" cap="none" spc="0" normalizeH="0" baseline="0" noProof="0" dirty="0">
                <a:ln>
                  <a:noFill/>
                </a:ln>
                <a:solidFill>
                  <a:srgbClr val="366092"/>
                </a:solidFill>
                <a:effectLst/>
                <a:uLnTx/>
                <a:uFillTx/>
                <a:latin typeface="Calibri"/>
                <a:ea typeface="+mn-ea"/>
                <a:cs typeface="+mn-cs"/>
              </a:rPr>
              <a:t>,</a:t>
            </a:r>
            <a:r>
              <a:rPr lang="en-IN" sz="2800" dirty="0">
                <a:solidFill>
                  <a:srgbClr val="366092"/>
                </a:solidFill>
                <a:latin typeface="Calibri"/>
              </a:rPr>
              <a:t> </a:t>
            </a:r>
            <a:r>
              <a:rPr kumimoji="0" lang="en-IN" sz="2800" b="0" i="0" u="none" strike="noStrike" kern="1200" cap="none" spc="0" normalizeH="0" baseline="0" noProof="0" dirty="0">
                <a:ln>
                  <a:noFill/>
                </a:ln>
                <a:solidFill>
                  <a:srgbClr val="366092"/>
                </a:solidFill>
                <a:effectLst/>
                <a:uLnTx/>
                <a:uFillTx/>
                <a:latin typeface="Calibri"/>
                <a:ea typeface="+mn-ea"/>
                <a:cs typeface="+mn-cs"/>
              </a:rPr>
              <a:t>is written mathematically as </a:t>
            </a:r>
            <a:endParaRPr lang="en-IN" dirty="0"/>
          </a:p>
          <a:p>
            <a:pPr>
              <a:defRPr sz="2800"/>
            </a:pPr>
            <a:endParaRPr dirty="0"/>
          </a:p>
        </p:txBody>
      </p:sp>
      <p:pic>
        <p:nvPicPr>
          <p:cNvPr id="9" name="Picture 8" descr="mu not equals to 2.00.">
            <a:extLst>
              <a:ext uri="{FF2B5EF4-FFF2-40B4-BE49-F238E27FC236}">
                <a16:creationId xmlns:a16="http://schemas.microsoft.com/office/drawing/2014/main" id="{15DF5F98-2AE7-6F8B-752E-E39F2C8CEBE4}"/>
              </a:ext>
            </a:extLst>
          </p:cNvPr>
          <p:cNvPicPr>
            <a:picLocks noChangeAspect="1"/>
          </p:cNvPicPr>
          <p:nvPr/>
        </p:nvPicPr>
        <p:blipFill>
          <a:blip r:embed="rId2"/>
          <a:stretch>
            <a:fillRect/>
          </a:stretch>
        </p:blipFill>
        <p:spPr>
          <a:xfrm>
            <a:off x="484860" y="3886200"/>
            <a:ext cx="1333500" cy="390525"/>
          </a:xfrm>
          <a:prstGeom prst="rect">
            <a:avLst/>
          </a:prstGeom>
        </p:spPr>
      </p:pic>
      <p:sp>
        <p:nvSpPr>
          <p:cNvPr id="5" name="TextBox 4">
            <a:extLst>
              <a:ext uri="{FF2B5EF4-FFF2-40B4-BE49-F238E27FC236}">
                <a16:creationId xmlns:a16="http://schemas.microsoft.com/office/drawing/2014/main" id="{B17156AC-DFA8-21F6-5473-5EE617AFEBE2}"/>
              </a:ext>
            </a:extLst>
          </p:cNvPr>
          <p:cNvSpPr txBox="1"/>
          <p:nvPr/>
        </p:nvSpPr>
        <p:spPr>
          <a:xfrm>
            <a:off x="1899780" y="3763030"/>
            <a:ext cx="603885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We then have the following hypotheses.</a:t>
            </a:r>
            <a:endParaRPr lang="en-IN" dirty="0"/>
          </a:p>
        </p:txBody>
      </p:sp>
      <p:pic>
        <p:nvPicPr>
          <p:cNvPr id="12" name="Picture 11" descr="Null hypothesis (H 0) is  mu equals 2.00. Alternative hypothesis (H a) is mu not equals to 2.00">
            <a:extLst>
              <a:ext uri="{FF2B5EF4-FFF2-40B4-BE49-F238E27FC236}">
                <a16:creationId xmlns:a16="http://schemas.microsoft.com/office/drawing/2014/main" id="{38D4974B-E2B3-30CE-44C3-FC1957A1962C}"/>
              </a:ext>
            </a:extLst>
          </p:cNvPr>
          <p:cNvPicPr>
            <a:picLocks noChangeAspect="1"/>
          </p:cNvPicPr>
          <p:nvPr/>
        </p:nvPicPr>
        <p:blipFill>
          <a:blip r:embed="rId3"/>
          <a:stretch>
            <a:fillRect/>
          </a:stretch>
        </p:blipFill>
        <p:spPr>
          <a:xfrm>
            <a:off x="3581400" y="4572000"/>
            <a:ext cx="1552575" cy="9048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10.3.4: Hypothesis Test for a Population Mean (Two-Tailed,</a:t>
            </a:r>
            <a:r>
              <a:rPr sz="2800" dirty="0"/>
              <a:t> </a:t>
            </a:r>
            <a:r>
              <a:rPr lang="el-GR" i="1" dirty="0"/>
              <a:t>σ </a:t>
            </a:r>
            <a:r>
              <a:rPr dirty="0"/>
              <a:t>Unknown</a:t>
            </a:r>
            <a:r>
              <a:rPr lang="en-IN" dirty="0"/>
              <a:t>)</a:t>
            </a:r>
            <a:r>
              <a:rPr lang="en-US" baseline="-25000" dirty="0"/>
              <a:t>3</a:t>
            </a:r>
            <a:endParaRPr dirty="0"/>
          </a:p>
        </p:txBody>
      </p:sp>
      <p:sp>
        <p:nvSpPr>
          <p:cNvPr id="3" name="Text Placeholder 2"/>
          <p:cNvSpPr>
            <a:spLocks noGrp="1"/>
          </p:cNvSpPr>
          <p:nvPr>
            <p:ph type="body" sz="quarter" idx="10"/>
          </p:nvPr>
        </p:nvSpPr>
        <p:spPr/>
        <p:txBody>
          <a:bodyPr>
            <a:normAutofit/>
          </a:bodyPr>
          <a:lstStyle/>
          <a:p>
            <a:pPr>
              <a:defRPr b="1"/>
            </a:pPr>
            <a:r>
              <a:rPr sz="2800" dirty="0"/>
              <a:t>Step 2: Determine which distribution to use for the test statistic, and state the level of significance.</a:t>
            </a:r>
          </a:p>
          <a:p>
            <a:pPr>
              <a:defRPr sz="2800"/>
            </a:pPr>
            <a:r>
              <a:rPr sz="2800" dirty="0"/>
              <a:t>The </a:t>
            </a:r>
            <a:r>
              <a:rPr lang="en-US" sz="2800" i="1" dirty="0"/>
              <a:t>t</a:t>
            </a:r>
            <a:r>
              <a:rPr sz="2800" dirty="0"/>
              <a:t>-test statistic is appropriate to use in this case because the claim is about a population mean, the population is normally distributed, the population standard deviation is unknown, and the sample is a simple random sample. The level of significance is stated to be </a:t>
            </a:r>
            <a:r>
              <a:rPr sz="2800" dirty="0">
                <a:latin typeface="Cambria Math"/>
              </a:rPr>
              <a:t>0.01</a:t>
            </a:r>
            <a:r>
              <a:rPr sz="2800"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10.3.4: Hypothesis Test for a Population Mean (Two-Tailed,</a:t>
            </a:r>
            <a:r>
              <a:rPr sz="2800" dirty="0"/>
              <a:t> </a:t>
            </a:r>
            <a:r>
              <a:rPr lang="el-GR" i="1" dirty="0"/>
              <a:t>σ </a:t>
            </a:r>
            <a:r>
              <a:rPr dirty="0"/>
              <a:t>Unknown)</a:t>
            </a:r>
            <a:r>
              <a:rPr lang="en-US" baseline="-25000" dirty="0"/>
              <a:t>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200" dirty="0"/>
                  <a:t>Step 3: Gather data and calculate the necessary sample statistics.</a:t>
                </a:r>
              </a:p>
              <a:p>
                <a:pPr>
                  <a:defRPr sz="2800"/>
                </a:pPr>
                <a:r>
                  <a:rPr sz="2200" dirty="0"/>
                  <a:t>Let's start by writing down the information from the problem. We know that the presumed value of the population mean is </a:t>
                </a:r>
                <a:r>
                  <a:rPr lang="el-GR" sz="2200" i="1" dirty="0">
                    <a:latin typeface="Calibri" panose="020F0502020204030204" pitchFamily="34" charset="0"/>
                    <a:ea typeface="Calibri" panose="020F0502020204030204" pitchFamily="34" charset="0"/>
                    <a:cs typeface="Calibri" panose="020F0502020204030204" pitchFamily="34" charset="0"/>
                  </a:rPr>
                  <a:t>μ </a:t>
                </a:r>
                <a14:m>
                  <m:oMath xmlns:m="http://schemas.openxmlformats.org/officeDocument/2006/math">
                    <m:r>
                      <a:rPr sz="2200">
                        <a:latin typeface="Cambria Math" panose="02040503050406030204" pitchFamily="18" charset="0"/>
                      </a:rPr>
                      <m:t>=2.00</m:t>
                    </m:r>
                  </m:oMath>
                </a14:m>
                <a:r>
                  <a:rPr sz="22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a:stretch>
              </a:blipFill>
            </p:spPr>
            <p:txBody>
              <a:bodyPr/>
              <a:lstStyle/>
              <a:p>
                <a:r>
                  <a:rPr lang="en-IN">
                    <a:noFill/>
                  </a:rPr>
                  <a:t> </a:t>
                </a:r>
              </a:p>
            </p:txBody>
          </p:sp>
        </mc:Fallback>
      </mc:AlternateContent>
      <p:sp>
        <p:nvSpPr>
          <p:cNvPr id="9" name="TextBox 8">
            <a:extLst>
              <a:ext uri="{FF2B5EF4-FFF2-40B4-BE49-F238E27FC236}">
                <a16:creationId xmlns:a16="http://schemas.microsoft.com/office/drawing/2014/main" id="{0C356405-2C7B-B9E2-1E27-A178CCBEDB30}"/>
              </a:ext>
            </a:extLst>
          </p:cNvPr>
          <p:cNvSpPr txBox="1"/>
          <p:nvPr/>
        </p:nvSpPr>
        <p:spPr>
          <a:xfrm>
            <a:off x="457200" y="2102567"/>
            <a:ext cx="2438400" cy="430887"/>
          </a:xfrm>
          <a:prstGeom prst="rect">
            <a:avLst/>
          </a:prstGeom>
          <a:noFill/>
        </p:spPr>
        <p:txBody>
          <a:bodyPr wrap="square" rtlCol="0">
            <a:spAutoFit/>
          </a:bodyPr>
          <a:lstStyle/>
          <a:p>
            <a:r>
              <a:rPr kumimoji="0" lang="en-IN" sz="2200" b="0" i="0" u="none" strike="noStrike" kern="1200" cap="none" spc="0" normalizeH="0" baseline="0" noProof="0">
                <a:ln>
                  <a:noFill/>
                </a:ln>
                <a:solidFill>
                  <a:srgbClr val="366092"/>
                </a:solidFill>
                <a:effectLst/>
                <a:uLnTx/>
                <a:uFillTx/>
                <a:latin typeface="Calibri"/>
                <a:ea typeface="+mn-ea"/>
                <a:cs typeface="+mn-cs"/>
              </a:rPr>
              <a:t>the sample mean is</a:t>
            </a:r>
            <a:endParaRPr lang="en-IN" dirty="0"/>
          </a:p>
        </p:txBody>
      </p:sp>
      <p:pic>
        <p:nvPicPr>
          <p:cNvPr id="10" name="Picture 9" descr="x bar equals 2.10,">
            <a:extLst>
              <a:ext uri="{FF2B5EF4-FFF2-40B4-BE49-F238E27FC236}">
                <a16:creationId xmlns:a16="http://schemas.microsoft.com/office/drawing/2014/main" id="{91B6ED76-C3D5-8949-4AC4-90BB104FB46F}"/>
              </a:ext>
            </a:extLst>
          </p:cNvPr>
          <p:cNvPicPr>
            <a:picLocks noChangeAspect="1"/>
          </p:cNvPicPr>
          <p:nvPr/>
        </p:nvPicPr>
        <p:blipFill>
          <a:blip r:embed="rId3"/>
          <a:stretch>
            <a:fillRect/>
          </a:stretch>
        </p:blipFill>
        <p:spPr>
          <a:xfrm>
            <a:off x="2782035" y="2194930"/>
            <a:ext cx="1190625" cy="333375"/>
          </a:xfrm>
          <a:prstGeom prst="rect">
            <a:avLst/>
          </a:prstGeom>
        </p:spPr>
      </p:pic>
      <p:sp>
        <p:nvSpPr>
          <p:cNvPr id="5" name="TextBox 4">
            <a:extLst>
              <a:ext uri="{FF2B5EF4-FFF2-40B4-BE49-F238E27FC236}">
                <a16:creationId xmlns:a16="http://schemas.microsoft.com/office/drawing/2014/main" id="{91900A4A-226E-65A1-5D50-34576A65DC83}"/>
              </a:ext>
            </a:extLst>
          </p:cNvPr>
          <p:cNvSpPr txBox="1"/>
          <p:nvPr/>
        </p:nvSpPr>
        <p:spPr>
          <a:xfrm>
            <a:off x="3897195" y="2106168"/>
            <a:ext cx="4027605" cy="430887"/>
          </a:xfrm>
          <a:prstGeom prst="rect">
            <a:avLst/>
          </a:prstGeom>
          <a:noFill/>
        </p:spPr>
        <p:txBody>
          <a:bodyPr wrap="square" rtlCol="0">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the sample standard deviation is </a:t>
            </a:r>
            <a:endParaRPr lang="en-IN"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E064EA-7CAF-1DD2-E654-E7622C064D3A}"/>
                  </a:ext>
                </a:extLst>
              </p:cNvPr>
              <p:cNvSpPr txBox="1"/>
              <p:nvPr/>
            </p:nvSpPr>
            <p:spPr>
              <a:xfrm>
                <a:off x="457200" y="2434433"/>
                <a:ext cx="4953000" cy="430887"/>
              </a:xfrm>
              <a:prstGeom prst="rect">
                <a:avLst/>
              </a:prstGeom>
              <a:noFill/>
            </p:spPr>
            <p:txBody>
              <a:bodyPr wrap="square" rtlCol="0">
                <a:spAutoFit/>
              </a:bodyPr>
              <a:lstStyle/>
              <a:p>
                <a:r>
                  <a:rPr kumimoji="0" lang="en-US" sz="2200" b="0" i="1" u="none" strike="noStrike" kern="1200" cap="none" spc="0" normalizeH="0" baseline="0" noProof="0" dirty="0">
                    <a:ln>
                      <a:noFill/>
                    </a:ln>
                    <a:solidFill>
                      <a:srgbClr val="366092"/>
                    </a:solidFill>
                    <a:effectLst/>
                    <a:uLnTx/>
                    <a:uFillTx/>
                    <a:ea typeface="+mn-ea"/>
                    <a:cs typeface="+mn-cs"/>
                  </a:rPr>
                  <a:t>s </a:t>
                </a:r>
                <a14:m>
                  <m:oMath xmlns:m="http://schemas.openxmlformats.org/officeDocument/2006/math">
                    <m:r>
                      <a:rPr kumimoji="0" lang="en-US" sz="22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=0.33</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 and the sample size is </a:t>
                </a:r>
                <a:r>
                  <a:rPr kumimoji="0" lang="en-US" sz="2200" b="0" i="1" u="none" strike="noStrike" kern="1200" cap="none" spc="0" normalizeH="0" baseline="0" noProof="0" dirty="0">
                    <a:ln>
                      <a:noFill/>
                    </a:ln>
                    <a:solidFill>
                      <a:srgbClr val="366092"/>
                    </a:solidFill>
                    <a:effectLst/>
                    <a:uLnTx/>
                    <a:uFillTx/>
                    <a:latin typeface="Calibri"/>
                    <a:ea typeface="+mn-ea"/>
                    <a:cs typeface="+mn-cs"/>
                  </a:rPr>
                  <a:t>n</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=20</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xmlns="">
          <p:sp>
            <p:nvSpPr>
              <p:cNvPr id="6" name="TextBox 5">
                <a:extLst>
                  <a:ext uri="{FF2B5EF4-FFF2-40B4-BE49-F238E27FC236}">
                    <a16:creationId xmlns:a16="http://schemas.microsoft.com/office/drawing/2014/main" id="{A6E064EA-7CAF-1DD2-E654-E7622C064D3A}"/>
                  </a:ext>
                </a:extLst>
              </p:cNvPr>
              <p:cNvSpPr txBox="1">
                <a:spLocks noRot="1" noChangeAspect="1" noMove="1" noResize="1" noEditPoints="1" noAdjustHandles="1" noChangeArrowheads="1" noChangeShapeType="1" noTextEdit="1"/>
              </p:cNvSpPr>
              <p:nvPr/>
            </p:nvSpPr>
            <p:spPr>
              <a:xfrm>
                <a:off x="457200" y="2434433"/>
                <a:ext cx="4953000" cy="430887"/>
              </a:xfrm>
              <a:prstGeom prst="rect">
                <a:avLst/>
              </a:prstGeom>
              <a:blipFill>
                <a:blip r:embed="rId4"/>
                <a:stretch>
                  <a:fillRect l="-1599" t="-8451" b="-28169"/>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DB3C0A76-396D-739E-7CDE-2E61FDDC89A1}"/>
              </a:ext>
            </a:extLst>
          </p:cNvPr>
          <p:cNvSpPr txBox="1"/>
          <p:nvPr/>
        </p:nvSpPr>
        <p:spPr>
          <a:xfrm>
            <a:off x="457200" y="2838254"/>
            <a:ext cx="8229600" cy="151426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200" b="1" i="0" u="none" strike="noStrike" kern="1200" cap="none" spc="0" normalizeH="0" baseline="0" noProof="0" dirty="0">
                <a:ln>
                  <a:noFill/>
                </a:ln>
                <a:solidFill>
                  <a:srgbClr val="366092"/>
                </a:solidFill>
                <a:effectLst/>
                <a:uLnTx/>
                <a:uFillTx/>
                <a:latin typeface="Calibri"/>
                <a:ea typeface="+mn-ea"/>
                <a:cs typeface="+mn-cs"/>
              </a:rPr>
              <a:t>Tables: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If you are planning to use the critical </a:t>
            </a:r>
            <a:r>
              <a:rPr kumimoji="0" lang="en-US" sz="2200" b="0" i="1" u="none" strike="noStrike" kern="1200" cap="none" spc="0" normalizeH="0" baseline="0" noProof="0" dirty="0">
                <a:ln>
                  <a:noFill/>
                </a:ln>
                <a:solidFill>
                  <a:srgbClr val="366092"/>
                </a:solidFill>
                <a:effectLst/>
                <a:uLnTx/>
                <a:uFillTx/>
                <a:latin typeface="Calibri"/>
                <a:ea typeface="+mn-ea"/>
                <a:cs typeface="+mn-cs"/>
              </a:rPr>
              <a:t>t</a:t>
            </a:r>
            <a:r>
              <a:rPr kumimoji="0" lang="en-US" sz="2200" b="0" i="0" u="none" strike="noStrike" kern="1200" cap="none" spc="0" normalizeH="0" baseline="0" noProof="0" dirty="0">
                <a:ln>
                  <a:noFill/>
                </a:ln>
                <a:solidFill>
                  <a:srgbClr val="366092"/>
                </a:solidFill>
                <a:effectLst/>
                <a:uLnTx/>
                <a:uFillTx/>
                <a:latin typeface="Calibri"/>
                <a:ea typeface="+mn-ea"/>
                <a:cs typeface="+mn-cs"/>
              </a:rPr>
              <a:t>-values table to determine the rejection region, you need to calculate the value of the </a:t>
            </a:r>
            <a:r>
              <a:rPr kumimoji="0" lang="en-US" sz="2200" b="0" i="1" u="none" strike="noStrike" kern="1200" cap="none" spc="0" normalizeH="0" baseline="0" noProof="0" dirty="0">
                <a:ln>
                  <a:noFill/>
                </a:ln>
                <a:solidFill>
                  <a:srgbClr val="366092"/>
                </a:solidFill>
                <a:effectLst/>
                <a:uLnTx/>
                <a:uFillTx/>
                <a:latin typeface="Calibri"/>
                <a:ea typeface="+mn-ea"/>
                <a:cs typeface="+mn-cs"/>
              </a:rPr>
              <a:t>t</a:t>
            </a:r>
            <a:r>
              <a:rPr kumimoji="0" lang="en-US" sz="2200" b="0" i="0" u="none" strike="noStrike" kern="1200" cap="none" spc="0" normalizeH="0" baseline="0" noProof="0" dirty="0">
                <a:ln>
                  <a:noFill/>
                </a:ln>
                <a:solidFill>
                  <a:srgbClr val="366092"/>
                </a:solidFill>
                <a:effectLst/>
                <a:uLnTx/>
                <a:uFillTx/>
                <a:latin typeface="Calibri"/>
                <a:ea typeface="+mn-ea"/>
                <a:cs typeface="+mn-cs"/>
              </a:rPr>
              <a:t>-test statistic using the formula as shown below.</a:t>
            </a:r>
            <a:endParaRPr lang="en-IN" dirty="0"/>
          </a:p>
        </p:txBody>
      </p:sp>
      <p:pic>
        <p:nvPicPr>
          <p:cNvPr id="16" name="Picture 15" descr="t equals x bar minus mu, divided by open parentheses s divided by the square root of n close parentheses, which equals 2.10 minus 2.00, divided by open parentheses 0.33 divided by the square root of 20 close parentheses. This simplifies to approximately 1.355.">
            <a:extLst>
              <a:ext uri="{FF2B5EF4-FFF2-40B4-BE49-F238E27FC236}">
                <a16:creationId xmlns:a16="http://schemas.microsoft.com/office/drawing/2014/main" id="{747FDBAB-8E89-1F3E-4A68-36547D3E9FD4}"/>
              </a:ext>
            </a:extLst>
          </p:cNvPr>
          <p:cNvPicPr>
            <a:picLocks noChangeAspect="1"/>
          </p:cNvPicPr>
          <p:nvPr/>
        </p:nvPicPr>
        <p:blipFill>
          <a:blip r:embed="rId5"/>
          <a:stretch>
            <a:fillRect/>
          </a:stretch>
        </p:blipFill>
        <p:spPr>
          <a:xfrm>
            <a:off x="3176587" y="4362040"/>
            <a:ext cx="2790825" cy="15621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10.3.4: Hypothesis Test for a Population Mean (Two-Tailed,</a:t>
            </a:r>
            <a:r>
              <a:rPr sz="2800" dirty="0"/>
              <a:t> </a:t>
            </a:r>
            <a:r>
              <a:rPr lang="el-GR" i="1" dirty="0"/>
              <a:t>σ </a:t>
            </a:r>
            <a:r>
              <a:rPr dirty="0"/>
              <a:t>Unknown)</a:t>
            </a:r>
            <a:r>
              <a:rPr lang="en-US" baseline="-25000" dirty="0"/>
              <a:t>5</a:t>
            </a:r>
            <a:endParaRPr dirty="0"/>
          </a:p>
        </p:txBody>
      </p:sp>
      <p:sp>
        <p:nvSpPr>
          <p:cNvPr id="3" name="Text Placeholder 2"/>
          <p:cNvSpPr>
            <a:spLocks noGrp="1"/>
          </p:cNvSpPr>
          <p:nvPr>
            <p:ph type="body" sz="quarter" idx="10"/>
          </p:nvPr>
        </p:nvSpPr>
        <p:spPr/>
        <p:txBody>
          <a:bodyPr>
            <a:normAutofit/>
          </a:bodyPr>
          <a:lstStyle/>
          <a:p>
            <a:pPr>
              <a:defRPr b="1"/>
            </a:pPr>
            <a:r>
              <a:rPr dirty="0"/>
              <a:t>TI-83/84 Plus:</a:t>
            </a:r>
          </a:p>
          <a:p>
            <a:r>
              <a:rPr dirty="0"/>
              <a:t>Press </a:t>
            </a:r>
            <a:r>
              <a:rPr b="1" dirty="0"/>
              <a:t>STAT</a:t>
            </a:r>
            <a:r>
              <a:rPr dirty="0"/>
              <a:t>, scroll to </a:t>
            </a:r>
            <a:r>
              <a:rPr b="1" dirty="0"/>
              <a:t>TESTS</a:t>
            </a:r>
            <a:r>
              <a:rPr dirty="0"/>
              <a:t>, and choose option </a:t>
            </a:r>
            <a:r>
              <a:rPr b="1" dirty="0"/>
              <a:t>T-Test</a:t>
            </a:r>
            <a:r>
              <a:rPr dirty="0"/>
              <a:t>. Since we know the sample statistics, choose </a:t>
            </a:r>
            <a:r>
              <a:rPr b="1" dirty="0"/>
              <a:t>Stats</a:t>
            </a:r>
            <a:r>
              <a:rPr dirty="0"/>
              <a:t> </a:t>
            </a:r>
            <a:r>
              <a:rPr lang="en-IN" dirty="0"/>
              <a:t>instead of </a:t>
            </a:r>
            <a:r>
              <a:rPr lang="en-IN" b="1" dirty="0"/>
              <a:t>Data</a:t>
            </a:r>
            <a:r>
              <a:rPr lang="en-IN" dirty="0"/>
              <a:t>. For</a:t>
            </a:r>
            <a:r>
              <a:rPr lang="el-GR" dirty="0"/>
              <a:t> </a:t>
            </a:r>
            <a:r>
              <a:rPr lang="el-GR" b="1" dirty="0"/>
              <a:t>μ</a:t>
            </a:r>
            <a:r>
              <a:rPr lang="el-GR" b="1" baseline="-25000" dirty="0"/>
              <a:t>0</a:t>
            </a:r>
            <a:r>
              <a:rPr dirty="0"/>
              <a:t>, enter the value from the null hypothesis; thus enter 2 for </a:t>
            </a:r>
            <a:r>
              <a:rPr b="1" dirty="0"/>
              <a:t>μ</a:t>
            </a:r>
            <a:r>
              <a:rPr b="1" baseline="-25000" dirty="0"/>
              <a:t>0</a:t>
            </a:r>
            <a:r>
              <a:rPr dirty="0"/>
              <a:t>.</a:t>
            </a:r>
          </a:p>
          <a:p>
            <a:r>
              <a:rPr dirty="0"/>
              <a:t>Enter the rest of the given values, as shown in the screenshot directly below. Choose the alternative hypothesis </a:t>
            </a:r>
            <a:r>
              <a:rPr b="1" dirty="0"/>
              <a:t>≠μ</a:t>
            </a:r>
            <a:r>
              <a:rPr b="1" baseline="-25000" dirty="0"/>
              <a:t>0</a:t>
            </a:r>
            <a:r>
              <a:rPr dirty="0"/>
              <a:t>. Select </a:t>
            </a:r>
            <a:r>
              <a:rPr b="1" dirty="0"/>
              <a:t>Calculate</a:t>
            </a:r>
            <a:r>
              <a:rPr dirty="0"/>
              <a:t>. Press </a:t>
            </a:r>
            <a:r>
              <a:rPr b="1" dirty="0"/>
              <a:t>ENTER</a:t>
            </a:r>
            <a:r>
              <a:rPr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10.3.4: Hypothesis Test for a Population Mean (Two-Tailed,</a:t>
            </a:r>
            <a:r>
              <a:rPr sz="2800" dirty="0"/>
              <a:t> </a:t>
            </a:r>
            <a:r>
              <a:rPr lang="el-GR" i="1" dirty="0"/>
              <a:t>σ </a:t>
            </a:r>
            <a:r>
              <a:rPr dirty="0"/>
              <a:t>Unknown)</a:t>
            </a:r>
            <a:r>
              <a:rPr lang="en-US" baseline="-25000" dirty="0"/>
              <a:t>6</a:t>
            </a:r>
            <a:endParaRPr dirty="0"/>
          </a:p>
        </p:txBody>
      </p:sp>
      <p:pic>
        <p:nvPicPr>
          <p:cNvPr id="5" name="Content Placeholder 4" descr="A screenshot shows the output for a T-test, as displayed on a calculator screen. It is titled, T-Test. The first line reads, Inpt: Data Stats, with Stats shaded in dark. The second line reads, mu subscript 0: 2. The third line reads, x bar: 2.1. The fourth line reads, Sx: 0.33. The fifth line reads, n: 20. The sixth line reads, mu: not equals to mu subscript 0 less than mu subscript 0 greater than mu subscript 0, with not equals to mu subscript 0 shaded in dark. The seventh line reads, Calculate Draw.">
            <a:extLst>
              <a:ext uri="{FF2B5EF4-FFF2-40B4-BE49-F238E27FC236}">
                <a16:creationId xmlns:a16="http://schemas.microsoft.com/office/drawing/2014/main" id="{CA2DD277-CA2A-4F46-AE5E-871ED5032CF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10.3.4: Hypothesis Test for a Population Mean (Two-Tailed,</a:t>
            </a:r>
            <a:r>
              <a:rPr sz="2800" dirty="0"/>
              <a:t> </a:t>
            </a:r>
            <a:r>
              <a:rPr lang="el-GR" i="1" dirty="0"/>
              <a:t>σ </a:t>
            </a:r>
            <a:r>
              <a:rPr dirty="0"/>
              <a:t>Unknown)</a:t>
            </a:r>
            <a:r>
              <a:rPr lang="en-US" baseline="-25000" dirty="0"/>
              <a:t>7</a:t>
            </a:r>
            <a:endParaRPr dirty="0"/>
          </a:p>
        </p:txBody>
      </p:sp>
      <p:pic>
        <p:nvPicPr>
          <p:cNvPr id="5" name="Content Placeholder 4" descr="A screenshot shows the output for a T-test, as displayed on a calculator screen. It is titled, T-Test. The first line reads, mu not equals to 2. The second line reads, t equals 1.355192714. The third line reads, p equals .1912498479. The fourth line reads, x bar equals 2.1. The fifth line reads, Sx equals 0.33. The sixth line reads n equals 20.">
            <a:extLst>
              <a:ext uri="{FF2B5EF4-FFF2-40B4-BE49-F238E27FC236}">
                <a16:creationId xmlns:a16="http://schemas.microsoft.com/office/drawing/2014/main" id="{DA30A36F-4048-47D5-82D2-728ECE07893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Formula: Degrees of Freedom for</a:t>
            </a:r>
            <a:r>
              <a:rPr sz="2800" dirty="0"/>
              <a:t> </a:t>
            </a:r>
            <a:r>
              <a:rPr lang="en-US" sz="2800" dirty="0"/>
              <a:t>t </a:t>
            </a:r>
            <a:r>
              <a:rPr dirty="0"/>
              <a:t>in a Hypothesis Test for a Population Mean</a:t>
            </a:r>
            <a:r>
              <a:rPr sz="2800" dirty="0"/>
              <a:t> </a:t>
            </a:r>
            <a:r>
              <a:rPr dirty="0"/>
              <a:t>(</a:t>
            </a:r>
            <a:r>
              <a:rPr lang="el-GR" i="1" dirty="0">
                <a:latin typeface="Calibri" panose="020F0502020204030204" pitchFamily="34" charset="0"/>
                <a:ea typeface="Calibri" panose="020F0502020204030204" pitchFamily="34" charset="0"/>
                <a:cs typeface="Calibri" panose="020F0502020204030204" pitchFamily="34" charset="0"/>
              </a:rPr>
              <a:t>σ </a:t>
            </a:r>
            <a:r>
              <a:rPr dirty="0"/>
              <a:t>Unknown)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804122"/>
              </a:xfrm>
            </p:spPr>
            <p:txBody>
              <a:bodyPr>
                <a:normAutofit lnSpcReduction="10000"/>
              </a:bodyPr>
              <a:lstStyle/>
              <a:p>
                <a:pPr>
                  <a:defRPr sz="2800"/>
                </a:pPr>
                <a:r>
                  <a:rPr sz="2800" dirty="0"/>
                  <a:t>In a hypothesis test for a population mean where the population standard deviation is unknown, the number of degrees of freedom for the Student's </a:t>
                </a:r>
                <a:r>
                  <a:rPr lang="en-US" sz="2800" i="1" dirty="0"/>
                  <a:t>t</a:t>
                </a:r>
                <a:r>
                  <a:rPr sz="2800" dirty="0"/>
                  <a:t>-distribution of the test statistic is given by</a:t>
                </a:r>
              </a:p>
              <a:p>
                <a:pPr algn="ctr">
                  <a:defRPr sz="2800"/>
                </a:pPr>
                <a:r>
                  <a:rPr lang="en-US" i="1" dirty="0" err="1"/>
                  <a:t>df</a:t>
                </a:r>
                <a:r>
                  <a:rPr lang="en-IN" dirty="0"/>
                  <a:t> </a:t>
                </a:r>
                <a14:m>
                  <m:oMath xmlns:m="http://schemas.openxmlformats.org/officeDocument/2006/math">
                    <m:r>
                      <a:rPr lang="en-IN">
                        <a:latin typeface="Cambria Math" panose="02040503050406030204" pitchFamily="18" charset="0"/>
                      </a:rPr>
                      <m:t>=</m:t>
                    </m:r>
                    <m:r>
                      <a:rPr lang="en-IN" i="1">
                        <a:latin typeface="Cambria Math" panose="02040503050406030204" pitchFamily="18" charset="0"/>
                      </a:rPr>
                      <m:t> </m:t>
                    </m:r>
                  </m:oMath>
                </a14:m>
                <a:r>
                  <a:rPr lang="en-US" i="1" dirty="0"/>
                  <a:t>n</a:t>
                </a:r>
                <a14:m>
                  <m:oMath xmlns:m="http://schemas.openxmlformats.org/officeDocument/2006/math">
                    <m:r>
                      <a:rPr>
                        <a:latin typeface="Cambria Math" panose="02040503050406030204" pitchFamily="18" charset="0"/>
                      </a:rPr>
                      <m:t>−1</m:t>
                    </m:r>
                  </m:oMath>
                </a14:m>
                <a:endParaRPr sz="2800" dirty="0"/>
              </a:p>
              <a:p>
                <a:pPr>
                  <a:defRPr sz="2800"/>
                </a:pPr>
                <a:r>
                  <a:rPr sz="2800" dirty="0"/>
                  <a:t>where </a:t>
                </a:r>
                <a:r>
                  <a:rPr lang="en-US" sz="2800" i="1" dirty="0"/>
                  <a:t>n</a:t>
                </a:r>
                <a:r>
                  <a:rPr lang="en-US" sz="2800" dirty="0"/>
                  <a:t> </a:t>
                </a:r>
                <a:r>
                  <a:rPr sz="2800" dirty="0"/>
                  <a:t>is the sample size.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804122"/>
              </a:xfrm>
              <a:blipFill>
                <a:blip r:embed="rId3"/>
                <a:stretch>
                  <a:fillRect l="-1328" t="-3226" r="-1181"/>
                </a:stretch>
              </a:blipFill>
            </p:spPr>
            <p:txBody>
              <a:bodyPr/>
              <a:lstStyle/>
              <a:p>
                <a:r>
                  <a:rPr lang="en-IN">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10.3.4: Hypothesis Test for a Population Mean (Two-Tailed,</a:t>
            </a:r>
            <a:r>
              <a:rPr sz="2800" dirty="0"/>
              <a:t> </a:t>
            </a:r>
            <a:r>
              <a:rPr lang="el-GR" i="1" dirty="0"/>
              <a:t>σ </a:t>
            </a:r>
            <a:r>
              <a:rPr dirty="0"/>
              <a:t>Unknown)</a:t>
            </a:r>
            <a:r>
              <a:rPr lang="en-US" baseline="-25000" dirty="0"/>
              <a:t>8</a:t>
            </a:r>
            <a:endParaRPr dirty="0"/>
          </a:p>
        </p:txBody>
      </p:sp>
      <p:sp>
        <p:nvSpPr>
          <p:cNvPr id="3" name="Text Placeholder 2"/>
          <p:cNvSpPr>
            <a:spLocks noGrp="1"/>
          </p:cNvSpPr>
          <p:nvPr>
            <p:ph type="body" sz="quarter" idx="10"/>
          </p:nvPr>
        </p:nvSpPr>
        <p:spPr/>
        <p:txBody>
          <a:bodyPr>
            <a:normAutofit/>
          </a:bodyPr>
          <a:lstStyle/>
          <a:p>
            <a:pPr>
              <a:defRPr sz="2800"/>
            </a:pPr>
            <a:r>
              <a:rPr sz="2800" dirty="0"/>
              <a:t>The output screen, shown in the bottom screenshot, shows the alternative hypothesis, calculates the </a:t>
            </a:r>
            <a:r>
              <a:rPr lang="en-US" sz="2800" i="1" dirty="0"/>
              <a:t>t</a:t>
            </a:r>
            <a:r>
              <a:rPr sz="2800" dirty="0"/>
              <a:t>-test statistic and the </a:t>
            </a:r>
            <a:r>
              <a:rPr lang="en-US" sz="2800" i="1" dirty="0"/>
              <a:t>p</a:t>
            </a:r>
            <a:r>
              <a:rPr sz="2800" dirty="0"/>
              <a:t>-value, and then reiterates the sample mean, sample standard deviation, and sample size that were entered.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10.3.4: Hypothesis Test for a Population Mean (Two-Tailed,</a:t>
            </a:r>
            <a:r>
              <a:rPr sz="2800" dirty="0"/>
              <a:t> </a:t>
            </a:r>
            <a:r>
              <a:rPr lang="el-GR" i="1" dirty="0"/>
              <a:t>σ </a:t>
            </a:r>
            <a:r>
              <a:rPr dirty="0"/>
              <a:t>Unknown)</a:t>
            </a:r>
            <a:r>
              <a:rPr lang="en-US" baseline="-25000" dirty="0"/>
              <a:t>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lang="en-US" sz="2800" dirty="0"/>
                  <a:t>Step 4: Draw a conclusion and interpret the decision.</a:t>
                </a:r>
              </a:p>
              <a:p>
                <a:pPr>
                  <a:defRPr b="1"/>
                </a:pPr>
                <a:r>
                  <a:rPr lang="en-US" sz="2800" dirty="0"/>
                  <a:t>Method 1: Rejection Regions</a:t>
                </a:r>
              </a:p>
              <a:p>
                <a:pPr>
                  <a:defRPr sz="2800"/>
                </a:pPr>
                <a:r>
                  <a:rPr lang="en-US" sz="2800" dirty="0"/>
                  <a:t>Notice from the symbol found in the alternative hypothesis that we are running a two-tailed test. We then need to obtain the critical </a:t>
                </a:r>
                <a:r>
                  <a:rPr lang="en-US" sz="2800" i="1" dirty="0"/>
                  <a:t>t</a:t>
                </a:r>
                <a:r>
                  <a:rPr lang="en-US" sz="2800" dirty="0"/>
                  <a:t>-value for the rejection region. From the table, we see that a two-tailed </a:t>
                </a:r>
                <a:r>
                  <a:rPr lang="en-US" sz="2800" i="1" dirty="0"/>
                  <a:t>t</a:t>
                </a:r>
                <a:r>
                  <a:rPr lang="en-US" sz="2800" dirty="0"/>
                  <a:t>-test with </a:t>
                </a:r>
                <a:r>
                  <a:rPr lang="en-US" i="1" dirty="0">
                    <a:latin typeface="Calibri" panose="020F0502020204030204" pitchFamily="34" charset="0"/>
                    <a:ea typeface="Calibri" panose="020F0502020204030204" pitchFamily="34" charset="0"/>
                    <a:cs typeface="Calibri" panose="020F0502020204030204" pitchFamily="34" charset="0"/>
                  </a:rPr>
                  <a:t>α </a:t>
                </a:r>
                <a14:m>
                  <m:oMath xmlns:m="http://schemas.openxmlformats.org/officeDocument/2006/math">
                    <m:r>
                      <a:rPr lang="en-US">
                        <a:latin typeface="Cambria Math" panose="02040503050406030204" pitchFamily="18" charset="0"/>
                      </a:rPr>
                      <m:t>=0.01</m:t>
                    </m:r>
                  </m:oMath>
                </a14:m>
                <a:r>
                  <a:rPr lang="en-US" sz="2800" dirty="0"/>
                  <a:t> and </a:t>
                </a:r>
                <a:r>
                  <a:rPr lang="en-US" sz="2800" i="1" dirty="0"/>
                  <a:t>n</a:t>
                </a:r>
                <a14:m>
                  <m:oMath xmlns:m="http://schemas.openxmlformats.org/officeDocument/2006/math">
                    <m:r>
                      <a:rPr lang="en-US">
                        <a:latin typeface="Cambria Math" panose="02040503050406030204" pitchFamily="18" charset="0"/>
                      </a:rPr>
                      <m:t>−1=19</m:t>
                    </m:r>
                  </m:oMath>
                </a14:m>
                <a:r>
                  <a:rPr lang="en-US" sz="2800" dirty="0"/>
                  <a:t> degrees of freedom has a critical </a:t>
                </a:r>
                <a:r>
                  <a:rPr lang="en-US" sz="2800" i="1" dirty="0"/>
                  <a:t>t</a:t>
                </a:r>
                <a:r>
                  <a:rPr lang="en-US" sz="2800" dirty="0"/>
                  <a:t>-value of </a:t>
                </a:r>
                <a:r>
                  <a:rPr lang="en-US" sz="2800" dirty="0">
                    <a:latin typeface="Cambria Math"/>
                  </a:rPr>
                  <a:t>2.861</a:t>
                </a:r>
                <a:r>
                  <a:rPr lang="en-US" sz="2800" dirty="0"/>
                  <a:t>. Thus, the rejection region for a two-tailed test is </a:t>
                </a:r>
                <a:r>
                  <a:rPr lang="en-US" sz="2800" i="1" dirty="0"/>
                  <a:t>t</a:t>
                </a:r>
                <a14:m>
                  <m:oMath xmlns:m="http://schemas.openxmlformats.org/officeDocument/2006/math">
                    <m:r>
                      <a:rPr lang="en-US">
                        <a:latin typeface="Cambria Math" panose="02040503050406030204" pitchFamily="18" charset="0"/>
                      </a:rPr>
                      <m:t>≤−2.861</m:t>
                    </m:r>
                  </m:oMath>
                </a14:m>
                <a:r>
                  <a:rPr lang="en-US" sz="2800" dirty="0"/>
                  <a:t> or </a:t>
                </a:r>
                <a:r>
                  <a:rPr lang="en-US" sz="2800" i="1" dirty="0"/>
                  <a:t>t</a:t>
                </a:r>
                <a14:m>
                  <m:oMath xmlns:m="http://schemas.openxmlformats.org/officeDocument/2006/math">
                    <m:r>
                      <a:rPr lang="en-US">
                        <a:latin typeface="Cambria Math" panose="02040503050406030204" pitchFamily="18" charset="0"/>
                      </a:rPr>
                      <m:t>≥2.861</m:t>
                    </m:r>
                  </m:oMath>
                </a14:m>
                <a:r>
                  <a:rPr lang="en-US" sz="2800" dirty="0"/>
                  <a:t>. Since the </a:t>
                </a:r>
                <a:r>
                  <a:rPr lang="en-US" sz="2800" i="1" dirty="0"/>
                  <a:t>t</a:t>
                </a:r>
                <a:r>
                  <a:rPr lang="en-US" sz="2800" dirty="0"/>
                  <a:t>-test statistic, </a:t>
                </a:r>
                <a:r>
                  <a:rPr lang="en-US" sz="2800" i="1" dirty="0"/>
                  <a:t>t</a:t>
                </a:r>
                <a14:m>
                  <m:oMath xmlns:m="http://schemas.openxmlformats.org/officeDocument/2006/math">
                    <m:r>
                      <a:rPr lang="en-US">
                        <a:latin typeface="Cambria Math" panose="02040503050406030204" pitchFamily="18" charset="0"/>
                      </a:rPr>
                      <m:t>=1.355</m:t>
                    </m:r>
                  </m:oMath>
                </a14:m>
                <a:r>
                  <a:rPr lang="en-US" sz="2800" dirty="0"/>
                  <a:t>, does not fall within the rejection region, the conclusion is to fail to reject the null hypothesis.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778" b="-1595"/>
                </a:stretch>
              </a:blipFill>
            </p:spPr>
            <p:txBody>
              <a:bodyPr/>
              <a:lstStyle/>
              <a:p>
                <a:r>
                  <a:rPr lang="en-IN">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10.3.4: Hypothesis Test for a Population Mean (Two-Tailed,</a:t>
            </a:r>
            <a:r>
              <a:rPr sz="2800" dirty="0"/>
              <a:t> </a:t>
            </a:r>
            <a:r>
              <a:rPr lang="el-GR" i="1" dirty="0"/>
              <a:t>σ </a:t>
            </a:r>
            <a:r>
              <a:rPr dirty="0"/>
              <a:t>Unknown)</a:t>
            </a:r>
            <a:r>
              <a:rPr lang="en-US" baseline="-25000" dirty="0"/>
              <a:t>10</a:t>
            </a:r>
            <a:endParaRPr dirty="0"/>
          </a:p>
        </p:txBody>
      </p:sp>
      <p:pic>
        <p:nvPicPr>
          <p:cNvPr id="5" name="Content Placeholder 4" descr="t-distribution with the area to the left of  −t subscript 0.005 equals to minus 2.861 and the area to the right of  t subscript 0.005 equals 2.861  shaded and labeled Reject  Null Hypothesis.  Both of these shaded areas are also labeled  alpha divided by 2 equals 0.005 . The area in-between  −t subscript 0.005 equals minus 2.861  and  t subscript 0.005 equals 2.861  is labeled Fail to Reject  Null Hypothesis. The test statistic,  t approximately equals to minus 1.355  is labeled on the horizontal axis between the two critical values.">
            <a:extLst>
              <a:ext uri="{FF2B5EF4-FFF2-40B4-BE49-F238E27FC236}">
                <a16:creationId xmlns:a16="http://schemas.microsoft.com/office/drawing/2014/main" id="{4BC08459-3AD0-43E9-ADD1-F8657DD69DA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9750" y="1531144"/>
            <a:ext cx="5524500" cy="395287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10.3.4: Hypothesis Test for a Population Mean (Two-Tailed,</a:t>
            </a:r>
            <a:r>
              <a:rPr sz="2800" dirty="0"/>
              <a:t> </a:t>
            </a:r>
            <a:r>
              <a:rPr lang="el-GR" i="1" dirty="0"/>
              <a:t>σ </a:t>
            </a:r>
            <a:r>
              <a:rPr dirty="0"/>
              <a:t>Unknown)</a:t>
            </a:r>
            <a:r>
              <a:rPr lang="en-US" baseline="-25000" dirty="0"/>
              <a:t>11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dirty="0"/>
                  <a:t>Method 2: </a:t>
                </a:r>
                <a:r>
                  <a:rPr lang="en-US" sz="2800" i="1" dirty="0"/>
                  <a:t>p</a:t>
                </a:r>
                <a:r>
                  <a:rPr sz="2800" dirty="0"/>
                  <a:t>-values</a:t>
                </a:r>
              </a:p>
              <a:p>
                <a:pPr>
                  <a:defRPr sz="2800"/>
                </a:pPr>
                <a:r>
                  <a:rPr sz="2800" dirty="0"/>
                  <a:t>The </a:t>
                </a:r>
                <a:r>
                  <a:rPr lang="en-US" sz="2800" i="1" dirty="0"/>
                  <a:t>p</a:t>
                </a:r>
                <a:r>
                  <a:rPr sz="2800" dirty="0"/>
                  <a:t>-value given by the calculator is approximately </a:t>
                </a:r>
                <a:r>
                  <a:rPr sz="2800" dirty="0">
                    <a:latin typeface="Cambria Math"/>
                  </a:rPr>
                  <a:t>0.1912</a:t>
                </a:r>
                <a:r>
                  <a:rPr sz="2800" dirty="0"/>
                  <a:t> as shown. Since </a:t>
                </a:r>
                <a14:m>
                  <m:oMath xmlns:m="http://schemas.openxmlformats.org/officeDocument/2006/math">
                    <m:r>
                      <a:rPr>
                        <a:latin typeface="Cambria Math" panose="02040503050406030204" pitchFamily="18" charset="0"/>
                      </a:rPr>
                      <m:t>0.1912&gt;0.01</m:t>
                    </m:r>
                  </m:oMath>
                </a14:m>
                <a:r>
                  <a:rPr sz="2800" dirty="0"/>
                  <a:t>, we have </a:t>
                </a:r>
                <a:r>
                  <a:rPr lang="en-US" sz="2800" i="1" dirty="0"/>
                  <a:t>p</a:t>
                </a:r>
                <a:r>
                  <a:rPr lang="en-US" sz="2800" dirty="0"/>
                  <a:t>-value</a:t>
                </a:r>
                <a14:m>
                  <m:oMath xmlns:m="http://schemas.openxmlformats.org/officeDocument/2006/math">
                    <m:r>
                      <a:rPr>
                        <a:latin typeface="Cambria Math" panose="02040503050406030204" pitchFamily="18" charset="0"/>
                      </a:rPr>
                      <m:t>&gt;</m:t>
                    </m:r>
                  </m:oMath>
                </a14:m>
                <a:r>
                  <a:rPr lang="el-GR" i="1" dirty="0">
                    <a:latin typeface="Calibri" panose="020F0502020204030204" pitchFamily="34" charset="0"/>
                    <a:ea typeface="Calibri" panose="020F0502020204030204" pitchFamily="34" charset="0"/>
                    <a:cs typeface="Calibri" panose="020F0502020204030204" pitchFamily="34" charset="0"/>
                  </a:rPr>
                  <a:t> α</a:t>
                </a:r>
                <a:r>
                  <a:rPr sz="2800" dirty="0"/>
                  <a:t>. Thus, the conclusion is to fail to reject the null hypothesis.</a:t>
                </a:r>
              </a:p>
              <a:p>
                <a:r>
                  <a:rPr sz="2800" i="1" dirty="0"/>
                  <a:t>Interpretation</a:t>
                </a:r>
                <a:r>
                  <a:rPr sz="2800" dirty="0"/>
                  <a:t>: We interpret failing to reject the null hypothesis to mean that the evidence collected is not strong enough at the </a:t>
                </a:r>
                <a:r>
                  <a:rPr sz="2800" dirty="0">
                    <a:latin typeface="Cambria Math"/>
                  </a:rPr>
                  <a:t>0.01</a:t>
                </a:r>
                <a:r>
                  <a:rPr sz="2800" dirty="0"/>
                  <a:t> level of significance to say that the machine is working improperly.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a:t>
            </a:r>
            <a:r>
              <a:rPr lang="en-US" baseline="-25000" dirty="0"/>
              <a:t>2</a:t>
            </a:r>
            <a:endParaRPr baseline="-25000" dirty="0"/>
          </a:p>
        </p:txBody>
      </p:sp>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dirty="0"/>
              <a:t>For further instructions on performing a hypothesis test for a population mean with</a:t>
            </a:r>
            <a:r>
              <a:rPr lang="en-US" sz="2800" dirty="0"/>
              <a:t> </a:t>
            </a:r>
            <a:r>
              <a:rPr lang="el-GR" i="1" dirty="0">
                <a:latin typeface="Calibri" panose="020F0502020204030204" pitchFamily="34" charset="0"/>
                <a:ea typeface="Calibri" panose="020F0502020204030204" pitchFamily="34" charset="0"/>
                <a:cs typeface="Calibri" panose="020F0502020204030204" pitchFamily="34" charset="0"/>
              </a:rPr>
              <a:t>σ</a:t>
            </a:r>
            <a:r>
              <a:rPr sz="2800" dirty="0"/>
              <a:t> unknown using a TI-83/84 Plus calculator or other technology, please visit stat.hawkeslearning.com and see </a:t>
            </a:r>
            <a:r>
              <a:rPr b="1" dirty="0"/>
              <a:t>Technology Instructions </a:t>
            </a:r>
            <a:r>
              <a:rPr lang="en-US" b="1" dirty="0"/>
              <a:t>→</a:t>
            </a:r>
            <a:r>
              <a:rPr b="1" dirty="0"/>
              <a:t> Hypothesis </a:t>
            </a:r>
            <a:r>
              <a:rPr b="1"/>
              <a:t>Testing </a:t>
            </a:r>
            <a:r>
              <a:rPr lang="en-US" b="1"/>
              <a:t>→</a:t>
            </a:r>
            <a:r>
              <a:rPr b="1"/>
              <a:t> </a:t>
            </a:r>
            <a:r>
              <a:rPr b="1" dirty="0"/>
              <a:t>t-Test</a:t>
            </a:r>
            <a:r>
              <a:rPr sz="28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Rejection Regions for Hypothesis Tests for Population Means</a:t>
            </a:r>
            <a:r>
              <a:rPr sz="2800" dirty="0"/>
              <a:t> </a:t>
            </a:r>
            <a:r>
              <a:rPr dirty="0"/>
              <a:t>(</a:t>
            </a:r>
            <a:r>
              <a:rPr lang="el-GR" i="1" dirty="0">
                <a:latin typeface="Calibri" panose="020F0502020204030204" pitchFamily="34" charset="0"/>
                <a:ea typeface="Calibri" panose="020F0502020204030204" pitchFamily="34" charset="0"/>
                <a:cs typeface="Calibri" panose="020F0502020204030204" pitchFamily="34" charset="0"/>
              </a:rPr>
              <a:t>σ </a:t>
            </a:r>
            <a:r>
              <a:rPr dirty="0"/>
              <a:t>Unknown)</a:t>
            </a:r>
          </a:p>
        </p:txBody>
      </p:sp>
      <p:sp>
        <p:nvSpPr>
          <p:cNvPr id="3" name="Text Placeholder 2"/>
          <p:cNvSpPr>
            <a:spLocks noGrp="1"/>
          </p:cNvSpPr>
          <p:nvPr>
            <p:ph type="body" sz="quarter" idx="10"/>
          </p:nvPr>
        </p:nvSpPr>
        <p:spPr>
          <a:xfrm>
            <a:off x="457200" y="1082078"/>
            <a:ext cx="8229600" cy="2270722"/>
          </a:xfrm>
        </p:spPr>
        <p:txBody>
          <a:bodyPr>
            <a:normAutofit/>
          </a:bodyPr>
          <a:lstStyle/>
          <a:p>
            <a:pPr>
              <a:defRPr sz="2800"/>
            </a:pPr>
            <a:r>
              <a:rPr sz="2800" dirty="0"/>
              <a:t>Reject the null hypothesis,</a:t>
            </a:r>
            <a:r>
              <a:rPr lang="en-US" sz="2800" dirty="0"/>
              <a:t> </a:t>
            </a:r>
            <a:r>
              <a:rPr lang="en-US" sz="2800" i="1" dirty="0"/>
              <a:t>H</a:t>
            </a:r>
            <a:r>
              <a:rPr lang="en-US" sz="2800" baseline="-25000" dirty="0"/>
              <a:t>0</a:t>
            </a:r>
            <a:r>
              <a:rPr lang="en-US" sz="2800" dirty="0"/>
              <a:t>, if:</a:t>
            </a:r>
            <a:endParaRPr sz="2800" dirty="0"/>
          </a:p>
          <a:p>
            <a:endParaRPr sz="2800" dirty="0"/>
          </a:p>
        </p:txBody>
      </p:sp>
      <p:pic>
        <p:nvPicPr>
          <p:cNvPr id="7" name="Picture 6" descr="t is less than or equal to negative t subscript alpha for a left-tailed test. t is greater than or equal to t subscript alpha for a right-tailed test. The absolute value of t is greater than or equal to t subscript alpha divided by 2 for a two-tailed test.">
            <a:extLst>
              <a:ext uri="{FF2B5EF4-FFF2-40B4-BE49-F238E27FC236}">
                <a16:creationId xmlns:a16="http://schemas.microsoft.com/office/drawing/2014/main" id="{BFB0AA37-6058-E7EC-B183-7531E8646023}"/>
              </a:ext>
            </a:extLst>
          </p:cNvPr>
          <p:cNvPicPr>
            <a:picLocks noChangeAspect="1"/>
          </p:cNvPicPr>
          <p:nvPr/>
        </p:nvPicPr>
        <p:blipFill>
          <a:blip r:embed="rId2"/>
          <a:stretch>
            <a:fillRect/>
          </a:stretch>
        </p:blipFill>
        <p:spPr>
          <a:xfrm>
            <a:off x="2514600" y="1752600"/>
            <a:ext cx="3695700" cy="14573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10.3.1: Finding the Critical</a:t>
            </a:r>
            <a:r>
              <a:rPr sz="2800" dirty="0"/>
              <a:t> </a:t>
            </a:r>
            <a:r>
              <a:rPr lang="en-US" i="1" dirty="0"/>
              <a:t>t</a:t>
            </a:r>
            <a:r>
              <a:rPr dirty="0"/>
              <a:t>-value for a Right-Tailed Hypothesis Test</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critical </a:t>
            </a:r>
            <a:r>
              <a:rPr lang="en-US" sz="2800" i="1" dirty="0"/>
              <a:t>t</a:t>
            </a:r>
            <a:r>
              <a:rPr lang="en-IN" sz="2800" dirty="0"/>
              <a:t>-</a:t>
            </a:r>
            <a:r>
              <a:rPr sz="2800" dirty="0"/>
              <a:t>value that corresponds with </a:t>
            </a:r>
            <a:r>
              <a:rPr sz="2800" dirty="0">
                <a:latin typeface="Cambria Math"/>
              </a:rPr>
              <a:t>14</a:t>
            </a:r>
            <a:r>
              <a:rPr sz="2800" dirty="0"/>
              <a:t> degrees of freedom at the </a:t>
            </a:r>
            <a:r>
              <a:rPr sz="2800" dirty="0">
                <a:latin typeface="Cambria Math"/>
              </a:rPr>
              <a:t>0.025</a:t>
            </a:r>
            <a:r>
              <a:rPr sz="2800" dirty="0"/>
              <a:t> level of significance for a right-tailed hypothesis test.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10.3.1: Finding the Critical</a:t>
            </a:r>
            <a:r>
              <a:rPr sz="2800" dirty="0"/>
              <a:t> </a:t>
            </a:r>
            <a:r>
              <a:rPr lang="en-US" i="1" dirty="0"/>
              <a:t>t</a:t>
            </a:r>
            <a:r>
              <a:rPr dirty="0"/>
              <a:t>-value for a Right-Tailed Hypothesis </a:t>
            </a:r>
            <a:r>
              <a:rPr dirty="0" err="1"/>
              <a:t>Tes</a:t>
            </a:r>
            <a:r>
              <a:rPr lang="en-IN" dirty="0"/>
              <a:t>t</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b="1" dirty="0"/>
                  <a:t>Solution</a:t>
                </a:r>
              </a:p>
              <a:p>
                <a:pPr>
                  <a:defRPr sz="2800"/>
                </a:pPr>
                <a:r>
                  <a:rPr lang="en-US" dirty="0"/>
                  <a:t>Scanning through the table, we see that the row for </a:t>
                </a:r>
                <a:r>
                  <a:rPr lang="en-US" dirty="0">
                    <a:latin typeface="Cambria Math"/>
                  </a:rPr>
                  <a:t>14</a:t>
                </a:r>
                <a:r>
                  <a:rPr lang="en-US" dirty="0"/>
                  <a:t> degrees of freedom and column for a one-tailed area of </a:t>
                </a:r>
                <a:r>
                  <a:rPr lang="el-GR" i="1" dirty="0">
                    <a:latin typeface="Calibri" panose="020F0502020204030204" pitchFamily="34" charset="0"/>
                    <a:ea typeface="Calibri" panose="020F0502020204030204" pitchFamily="34" charset="0"/>
                    <a:cs typeface="Calibri" panose="020F0502020204030204" pitchFamily="34" charset="0"/>
                  </a:rPr>
                  <a:t>α</a:t>
                </a:r>
                <a:r>
                  <a:rPr lang="en-US"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kumimoji="0" lang="en-US" sz="2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=0.025</m:t>
                    </m:r>
                  </m:oMath>
                </a14:m>
                <a:r>
                  <a:rPr lang="en-US" dirty="0"/>
                  <a:t> </a:t>
                </a:r>
                <a:r>
                  <a:rPr lang="en-US" dirty="0">
                    <a:solidFill>
                      <a:srgbClr val="366092"/>
                    </a:solidFill>
                  </a:rPr>
                  <a:t>intersect at a critical </a:t>
                </a:r>
                <a:r>
                  <a:rPr lang="en-US" i="1" dirty="0">
                    <a:solidFill>
                      <a:srgbClr val="366092"/>
                    </a:solidFill>
                  </a:rPr>
                  <a:t>t</a:t>
                </a:r>
                <a:r>
                  <a:rPr lang="en-US" dirty="0">
                    <a:solidFill>
                      <a:srgbClr val="366092"/>
                    </a:solidFill>
                  </a:rPr>
                  <a:t>-value of </a:t>
                </a:r>
                <a:r>
                  <a:rPr lang="en-US" dirty="0">
                    <a:solidFill>
                      <a:srgbClr val="366092"/>
                    </a:solidFill>
                    <a:latin typeface="Cambria Math"/>
                  </a:rPr>
                  <a:t>2.145</a:t>
                </a:r>
                <a:r>
                  <a:rPr lang="en-US" dirty="0">
                    <a:solidFill>
                      <a:srgbClr val="366092"/>
                    </a:solidFill>
                  </a:rPr>
                  <a:t>.</a:t>
                </a:r>
              </a:p>
              <a:p>
                <a:pPr>
                  <a:defRPr sz="2800"/>
                </a:pPr>
                <a:r>
                  <a:rPr lang="en-US" dirty="0">
                    <a:solidFill>
                      <a:srgbClr val="366092"/>
                    </a:solidFill>
                  </a:rPr>
                  <a:t>Hence,</a:t>
                </a:r>
                <a:endParaRPr lang="en-IN" dirty="0"/>
              </a:p>
              <a:p>
                <a:pPr>
                  <a:defRPr sz="2800"/>
                </a:pP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IN">
                    <a:noFill/>
                  </a:rPr>
                  <a:t> </a:t>
                </a:r>
              </a:p>
            </p:txBody>
          </p:sp>
        </mc:Fallback>
      </mc:AlternateContent>
      <p:pic>
        <p:nvPicPr>
          <p:cNvPr id="7" name="Picture 6" descr="t subscript alpha equals to t subscript 0.025 equals to 2.145.">
            <a:extLst>
              <a:ext uri="{FF2B5EF4-FFF2-40B4-BE49-F238E27FC236}">
                <a16:creationId xmlns:a16="http://schemas.microsoft.com/office/drawing/2014/main" id="{E06D9032-575E-FBDD-3EF2-2EE737985CEF}"/>
              </a:ext>
            </a:extLst>
          </p:cNvPr>
          <p:cNvPicPr>
            <a:picLocks noChangeAspect="1"/>
          </p:cNvPicPr>
          <p:nvPr/>
        </p:nvPicPr>
        <p:blipFill>
          <a:blip r:embed="rId3"/>
          <a:stretch>
            <a:fillRect/>
          </a:stretch>
        </p:blipFill>
        <p:spPr>
          <a:xfrm>
            <a:off x="1600200" y="3009900"/>
            <a:ext cx="2257425" cy="419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10.3.1: Finding the Critical</a:t>
            </a:r>
            <a:r>
              <a:rPr sz="2800" dirty="0"/>
              <a:t> </a:t>
            </a:r>
            <a:r>
              <a:rPr lang="en-US" sz="3200" i="1" dirty="0"/>
              <a:t>t</a:t>
            </a:r>
            <a:r>
              <a:rPr dirty="0"/>
              <a:t>-value for a Right-Tailed Hypothesis Test</a:t>
            </a:r>
            <a:r>
              <a:rPr lang="en-US" baseline="-25000" dirty="0"/>
              <a:t>3</a:t>
            </a:r>
            <a:endParaRPr dirty="0"/>
          </a:p>
        </p:txBody>
      </p:sp>
      <p:sp>
        <p:nvSpPr>
          <p:cNvPr id="4" name="TextBox 3">
            <a:extLst>
              <a:ext uri="{FF2B5EF4-FFF2-40B4-BE49-F238E27FC236}">
                <a16:creationId xmlns:a16="http://schemas.microsoft.com/office/drawing/2014/main" id="{C51F8B3B-2BB8-1686-DC05-BE7B5E227090}"/>
              </a:ext>
            </a:extLst>
          </p:cNvPr>
          <p:cNvSpPr txBox="1"/>
          <p:nvPr/>
        </p:nvSpPr>
        <p:spPr>
          <a:xfrm>
            <a:off x="2895600" y="1002268"/>
            <a:ext cx="3200400" cy="369332"/>
          </a:xfrm>
          <a:prstGeom prst="rect">
            <a:avLst/>
          </a:prstGeom>
          <a:noFill/>
        </p:spPr>
        <p:txBody>
          <a:bodyPr wrap="square">
            <a:spAutoFit/>
          </a:bodyPr>
          <a:lstStyle/>
          <a:p>
            <a:pPr algn="ctr">
              <a:defRPr sz="1800" b="1"/>
            </a:pPr>
            <a:r>
              <a:rPr lang="en-IN" dirty="0"/>
              <a:t>Area in One Tail</a:t>
            </a:r>
            <a:endParaRPr lang="en-US" dirty="0"/>
          </a:p>
        </p:txBody>
      </p:sp>
      <p:graphicFrame>
        <p:nvGraphicFramePr>
          <p:cNvPr id="6" name="Table 5" descr="The table displays a single row of significance levels: 0.100, 0.050, 0.025, 0.010, and 0.005.">
            <a:extLst>
              <a:ext uri="{FF2B5EF4-FFF2-40B4-BE49-F238E27FC236}">
                <a16:creationId xmlns:a16="http://schemas.microsoft.com/office/drawing/2014/main" id="{18D58C0A-FAF8-6535-AA41-49BFC912045A}"/>
              </a:ext>
            </a:extLst>
          </p:cNvPr>
          <p:cNvGraphicFramePr>
            <a:graphicFrameLocks noGrp="1"/>
          </p:cNvGraphicFramePr>
          <p:nvPr>
            <p:extLst>
              <p:ext uri="{D42A27DB-BD31-4B8C-83A1-F6EECF244321}">
                <p14:modId xmlns:p14="http://schemas.microsoft.com/office/powerpoint/2010/main" val="338908989"/>
              </p:ext>
            </p:extLst>
          </p:nvPr>
        </p:nvGraphicFramePr>
        <p:xfrm>
          <a:off x="457200" y="1371600"/>
          <a:ext cx="8229600" cy="37084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3698494892"/>
                    </a:ext>
                  </a:extLst>
                </a:gridCol>
                <a:gridCol w="1371600">
                  <a:extLst>
                    <a:ext uri="{9D8B030D-6E8A-4147-A177-3AD203B41FA5}">
                      <a16:colId xmlns:a16="http://schemas.microsoft.com/office/drawing/2014/main" val="2006343612"/>
                    </a:ext>
                  </a:extLst>
                </a:gridCol>
                <a:gridCol w="1371600">
                  <a:extLst>
                    <a:ext uri="{9D8B030D-6E8A-4147-A177-3AD203B41FA5}">
                      <a16:colId xmlns:a16="http://schemas.microsoft.com/office/drawing/2014/main" val="2937543548"/>
                    </a:ext>
                  </a:extLst>
                </a:gridCol>
                <a:gridCol w="1371600">
                  <a:extLst>
                    <a:ext uri="{9D8B030D-6E8A-4147-A177-3AD203B41FA5}">
                      <a16:colId xmlns:a16="http://schemas.microsoft.com/office/drawing/2014/main" val="369493571"/>
                    </a:ext>
                  </a:extLst>
                </a:gridCol>
                <a:gridCol w="1371600">
                  <a:extLst>
                    <a:ext uri="{9D8B030D-6E8A-4147-A177-3AD203B41FA5}">
                      <a16:colId xmlns:a16="http://schemas.microsoft.com/office/drawing/2014/main" val="1998514223"/>
                    </a:ext>
                  </a:extLst>
                </a:gridCol>
                <a:gridCol w="1371600">
                  <a:extLst>
                    <a:ext uri="{9D8B030D-6E8A-4147-A177-3AD203B41FA5}">
                      <a16:colId xmlns:a16="http://schemas.microsoft.com/office/drawing/2014/main" val="678719592"/>
                    </a:ext>
                  </a:extLst>
                </a:gridCol>
              </a:tblGrid>
              <a:tr h="370840">
                <a:tc>
                  <a:txBody>
                    <a:bodyPr/>
                    <a:lstStyle/>
                    <a:p>
                      <a:pPr algn="ctr">
                        <a:defRPr b="1">
                          <a:solidFill>
                            <a:schemeClr val="tx1"/>
                          </a:solidFill>
                        </a:defRPr>
                      </a:pPr>
                      <a:endParaRPr dirty="0"/>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0.025</a:t>
                      </a:r>
                      <a:endParaRPr sz="140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tc>
                  <a:txBody>
                    <a:bodyPr/>
                    <a:lstStyle/>
                    <a:p>
                      <a:pPr algn="ctr">
                        <a:defRPr b="1">
                          <a:solidFill>
                            <a:schemeClr val="tx1"/>
                          </a:solidFill>
                        </a:defRPr>
                      </a:pPr>
                      <a:r>
                        <a:rPr sz="1400" dirty="0"/>
                        <a:t>0.005</a:t>
                      </a:r>
                      <a:endParaRPr sz="1400" dirty="0">
                        <a:latin typeface="Cambria Math"/>
                      </a:endParaRPr>
                    </a:p>
                  </a:txBody>
                  <a:tcPr/>
                </a:tc>
                <a:extLst>
                  <a:ext uri="{0D108BD9-81ED-4DB2-BD59-A6C34878D82A}">
                    <a16:rowId xmlns:a16="http://schemas.microsoft.com/office/drawing/2014/main" val="521986160"/>
                  </a:ext>
                </a:extLst>
              </a:tr>
            </a:tbl>
          </a:graphicData>
        </a:graphic>
      </p:graphicFrame>
      <p:sp>
        <p:nvSpPr>
          <p:cNvPr id="5" name="TextBox 4">
            <a:extLst>
              <a:ext uri="{FF2B5EF4-FFF2-40B4-BE49-F238E27FC236}">
                <a16:creationId xmlns:a16="http://schemas.microsoft.com/office/drawing/2014/main" id="{E51A2EDC-1097-E652-0773-02F7F00349D5}"/>
              </a:ext>
            </a:extLst>
          </p:cNvPr>
          <p:cNvSpPr txBox="1"/>
          <p:nvPr/>
        </p:nvSpPr>
        <p:spPr>
          <a:xfrm>
            <a:off x="2971800" y="1865376"/>
            <a:ext cx="3124200" cy="369332"/>
          </a:xfrm>
          <a:prstGeom prst="rect">
            <a:avLst/>
          </a:prstGeom>
          <a:noFill/>
        </p:spPr>
        <p:txBody>
          <a:bodyPr wrap="square">
            <a:spAutoFit/>
          </a:bodyPr>
          <a:lstStyle/>
          <a:p>
            <a:pPr algn="ctr">
              <a:defRPr sz="1800" b="1"/>
            </a:pPr>
            <a:r>
              <a:rPr lang="en-IN" dirty="0"/>
              <a:t>Area in Two Tails</a:t>
            </a:r>
            <a:endParaRPr lang="en-US" dirty="0"/>
          </a:p>
        </p:txBody>
      </p:sp>
      <mc:AlternateContent xmlns:mc="http://schemas.openxmlformats.org/markup-compatibility/2006" xmlns:a14="http://schemas.microsoft.com/office/drawing/2010/main">
        <mc:Choice Requires="a14">
          <p:graphicFrame>
            <p:nvGraphicFramePr>
              <p:cNvPr id="3" name="Table Placeholder 2" descr="The table provides critical values for degrees of freedom (df) ranging from 13 to 18, while the top row contains significance levels: 0.200, 0.100, 0.050, 0.020, and 0.010. Each cell represents the corresponding critical t-value for the given df and alpha. &#10;The first row, where degrees of freedom (df) equals 13, contains the following values for probabilities 0.200, 0.100, 0.050, 0.020, and 0.010:&#10;1.350, 1.771, 2.160, 2.650, 3.012.&#10;&#10;The second row, where df equals 14, contains the following values for probabilities 0.200, 0.100, 0.050, 0.020, and 0.010:&#10;1.345, 1.761, 2.145, 2.624, 2.977.&#10;&#10;The third row, where df equals 15, contains the following values for probabilities 0.200, 0.100, 0.050, 0.020, and 0.010:&#10;1.341, 1.753, 2.131, 2.602, 2.947.&#10;&#10;The fourth row, where df equals 16, contains the following values for probabilities 0.200, 0.100, 0.050, 0.020, and 0.010:&#10;1.337, 1.746, 2.120, 2.583, 2.921.&#10;&#10;The fifth row, where df equals 17, contains the following values for probabilities 0.200, 0.100, 0.050, 0.020, and 0.010:&#10;1.333, 1.740, 2.110, 2.567, 2.898.&#10;&#10;The sixth row, where df equals 18, contains the following values for probabilities 0.200, 0.100, 0.050, 0.020, and 0.010:&#10;1.330, 1.734, 2.101, 2.552, 2.878.&#10;&#10;One value, 2.145, corresponding to df equals 14 at alpha equals 0.050, is highlighted in yellow."/>
              <p:cNvGraphicFramePr>
                <a:graphicFrameLocks noGrp="1"/>
              </p:cNvGraphicFramePr>
              <p:nvPr>
                <p:ph type="tbl" sz="quarter" idx="10"/>
                <p:extLst>
                  <p:ext uri="{D42A27DB-BD31-4B8C-83A1-F6EECF244321}">
                    <p14:modId xmlns:p14="http://schemas.microsoft.com/office/powerpoint/2010/main" val="3861998575"/>
                  </p:ext>
                </p:extLst>
              </p:nvPr>
            </p:nvGraphicFramePr>
            <p:xfrm>
              <a:off x="457200" y="223520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𝑑𝑓</m:t>
                                </m:r>
                              </m:oMath>
                            </m:oMathPara>
                          </a14:m>
                          <a:endParaRPr dirty="0"/>
                        </a:p>
                      </a:txBody>
                      <a:tcPr/>
                    </a:tc>
                    <a:tc>
                      <a:txBody>
                        <a:bodyPr/>
                        <a:lstStyle/>
                        <a:p>
                          <a:pPr algn="ctr">
                            <a:defRPr b="1">
                              <a:solidFill>
                                <a:schemeClr val="tx1"/>
                              </a:solidFill>
                            </a:defRPr>
                          </a:pPr>
                          <a:r>
                            <a:rPr sz="1400"/>
                            <a:t>0.200</a:t>
                          </a:r>
                          <a:endParaRPr sz="1400">
                            <a:latin typeface="Cambria Math"/>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dirty="0"/>
                            <a:t>0.050</a:t>
                          </a:r>
                          <a:endParaRPr sz="1400" dirty="0">
                            <a:latin typeface="Cambria Math"/>
                          </a:endParaRPr>
                        </a:p>
                      </a:txBody>
                      <a:tcPr/>
                    </a:tc>
                    <a:tc>
                      <a:txBody>
                        <a:bodyPr/>
                        <a:lstStyle/>
                        <a:p>
                          <a:pPr algn="ctr">
                            <a:defRPr b="1">
                              <a:solidFill>
                                <a:schemeClr val="tx1"/>
                              </a:solidFill>
                            </a:defRPr>
                          </a:pPr>
                          <a:r>
                            <a:rPr sz="1400"/>
                            <a:t>0.020</a:t>
                          </a:r>
                          <a:endParaRPr sz="140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dirty="0"/>
                            <a:t>13</a:t>
                          </a:r>
                          <a:endParaRPr sz="1400" dirty="0">
                            <a:latin typeface="Cambria Math"/>
                          </a:endParaRPr>
                        </a:p>
                      </a:txBody>
                      <a:tcPr/>
                    </a:tc>
                    <a:tc>
                      <a:txBody>
                        <a:bodyPr/>
                        <a:lstStyle/>
                        <a:p>
                          <a:pPr algn="ctr">
                            <a:defRPr>
                              <a:solidFill>
                                <a:schemeClr val="tx1"/>
                              </a:solidFill>
                            </a:defRPr>
                          </a:pPr>
                          <a:r>
                            <a:rPr sz="1400" dirty="0"/>
                            <a:t>1.350</a:t>
                          </a:r>
                          <a:endParaRPr sz="1400" dirty="0">
                            <a:latin typeface="Cambria Math"/>
                          </a:endParaRPr>
                        </a:p>
                      </a:txBody>
                      <a:tcPr/>
                    </a:tc>
                    <a:tc>
                      <a:txBody>
                        <a:bodyPr/>
                        <a:lstStyle/>
                        <a:p>
                          <a:pPr algn="ctr">
                            <a:defRPr>
                              <a:solidFill>
                                <a:schemeClr val="tx1"/>
                              </a:solidFill>
                            </a:defRPr>
                          </a:pPr>
                          <a:r>
                            <a:rPr sz="1400"/>
                            <a:t>1.771</a:t>
                          </a:r>
                          <a:endParaRPr sz="1400">
                            <a:latin typeface="Cambria Math"/>
                          </a:endParaRPr>
                        </a:p>
                      </a:txBody>
                      <a:tcPr/>
                    </a:tc>
                    <a:tc>
                      <a:txBody>
                        <a:bodyPr/>
                        <a:lstStyle/>
                        <a:p>
                          <a:pPr algn="ctr">
                            <a:defRPr>
                              <a:solidFill>
                                <a:schemeClr val="tx1"/>
                              </a:solidFill>
                            </a:defRPr>
                          </a:pPr>
                          <a:r>
                            <a:rPr sz="1400" dirty="0"/>
                            <a:t>2.160</a:t>
                          </a:r>
                          <a:endParaRPr sz="1400" dirty="0">
                            <a:latin typeface="Cambria Math"/>
                          </a:endParaRPr>
                        </a:p>
                      </a:txBody>
                      <a:tcPr/>
                    </a:tc>
                    <a:tc>
                      <a:txBody>
                        <a:bodyPr/>
                        <a:lstStyle/>
                        <a:p>
                          <a:pPr algn="ctr">
                            <a:defRPr>
                              <a:solidFill>
                                <a:schemeClr val="tx1"/>
                              </a:solidFill>
                            </a:defRPr>
                          </a:pPr>
                          <a:r>
                            <a:rPr sz="1400"/>
                            <a:t>2.650</a:t>
                          </a:r>
                          <a:endParaRPr sz="1400">
                            <a:latin typeface="Cambria Math"/>
                          </a:endParaRPr>
                        </a:p>
                      </a:txBody>
                      <a:tcPr/>
                    </a:tc>
                    <a:tc>
                      <a:txBody>
                        <a:bodyPr/>
                        <a:lstStyle/>
                        <a:p>
                          <a:pPr algn="ctr">
                            <a:defRPr>
                              <a:solidFill>
                                <a:schemeClr val="tx1"/>
                              </a:solidFill>
                            </a:defRPr>
                          </a:pPr>
                          <a:r>
                            <a:rPr sz="1400" dirty="0"/>
                            <a:t>3.012</a:t>
                          </a:r>
                          <a:endParaRPr sz="1400" dirty="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dirty="0"/>
                            <a:t>14</a:t>
                          </a:r>
                          <a:endParaRPr sz="1400" dirty="0">
                            <a:latin typeface="Cambria Math"/>
                          </a:endParaRPr>
                        </a:p>
                      </a:txBody>
                      <a:tcPr/>
                    </a:tc>
                    <a:tc>
                      <a:txBody>
                        <a:bodyPr/>
                        <a:lstStyle/>
                        <a:p>
                          <a:pPr algn="ctr">
                            <a:defRPr>
                              <a:solidFill>
                                <a:schemeClr val="tx1"/>
                              </a:solidFill>
                            </a:defRPr>
                          </a:pPr>
                          <a:r>
                            <a:rPr sz="1400" dirty="0"/>
                            <a:t>1.345</a:t>
                          </a:r>
                          <a:endParaRPr sz="1400" dirty="0">
                            <a:latin typeface="Cambria Math"/>
                          </a:endParaRPr>
                        </a:p>
                      </a:txBody>
                      <a:tcPr/>
                    </a:tc>
                    <a:tc>
                      <a:txBody>
                        <a:bodyPr/>
                        <a:lstStyle/>
                        <a:p>
                          <a:pPr algn="ctr">
                            <a:defRPr>
                              <a:solidFill>
                                <a:schemeClr val="tx1"/>
                              </a:solidFill>
                            </a:defRPr>
                          </a:pPr>
                          <a:r>
                            <a:rPr sz="1400" dirty="0"/>
                            <a:t>1.761</a:t>
                          </a:r>
                          <a:endParaRPr sz="1400" dirty="0">
                            <a:latin typeface="Cambria Math"/>
                          </a:endParaRPr>
                        </a:p>
                      </a:txBody>
                      <a:tcPr/>
                    </a:tc>
                    <a:tc>
                      <a:txBody>
                        <a:bodyPr/>
                        <a:lstStyle/>
                        <a:p>
                          <a:pPr algn="ctr">
                            <a:defRPr sz="1400">
                              <a:solidFill>
                                <a:schemeClr val="tx1"/>
                              </a:solidFill>
                            </a:defRPr>
                          </a:pPr>
                          <a:r>
                            <a:rPr sz="1400" dirty="0">
                              <a:highlight>
                                <a:srgbClr val="FFFF00"/>
                              </a:highlight>
                            </a:rPr>
                            <a:t>2.145</a:t>
                          </a:r>
                          <a:endParaRPr sz="1400" dirty="0">
                            <a:highlight>
                              <a:srgbClr val="FFFF00"/>
                            </a:highlight>
                            <a:latin typeface="Cambria Math"/>
                          </a:endParaRPr>
                        </a:p>
                      </a:txBody>
                      <a:tcPr/>
                    </a:tc>
                    <a:tc>
                      <a:txBody>
                        <a:bodyPr/>
                        <a:lstStyle/>
                        <a:p>
                          <a:pPr algn="ctr">
                            <a:defRPr>
                              <a:solidFill>
                                <a:schemeClr val="tx1"/>
                              </a:solidFill>
                            </a:defRPr>
                          </a:pPr>
                          <a:r>
                            <a:rPr sz="1400" dirty="0"/>
                            <a:t>2.624</a:t>
                          </a:r>
                          <a:endParaRPr sz="1400" dirty="0">
                            <a:latin typeface="Cambria Math"/>
                          </a:endParaRPr>
                        </a:p>
                      </a:txBody>
                      <a:tcPr/>
                    </a:tc>
                    <a:tc>
                      <a:txBody>
                        <a:bodyPr/>
                        <a:lstStyle/>
                        <a:p>
                          <a:pPr algn="ctr">
                            <a:defRPr>
                              <a:solidFill>
                                <a:schemeClr val="tx1"/>
                              </a:solidFill>
                            </a:defRPr>
                          </a:pPr>
                          <a:r>
                            <a:rPr sz="1400" dirty="0"/>
                            <a:t>2.977</a:t>
                          </a:r>
                          <a:endParaRPr sz="1400" dirty="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15</a:t>
                          </a:r>
                          <a:endParaRPr sz="1400">
                            <a:latin typeface="Cambria Math"/>
                          </a:endParaRPr>
                        </a:p>
                      </a:txBody>
                      <a:tcPr/>
                    </a:tc>
                    <a:tc>
                      <a:txBody>
                        <a:bodyPr/>
                        <a:lstStyle/>
                        <a:p>
                          <a:pPr algn="ctr">
                            <a:defRPr>
                              <a:solidFill>
                                <a:schemeClr val="tx1"/>
                              </a:solidFill>
                            </a:defRPr>
                          </a:pPr>
                          <a:r>
                            <a:rPr sz="1400"/>
                            <a:t>1.341</a:t>
                          </a:r>
                          <a:endParaRPr sz="1400">
                            <a:latin typeface="Cambria Math"/>
                          </a:endParaRPr>
                        </a:p>
                      </a:txBody>
                      <a:tcPr/>
                    </a:tc>
                    <a:tc>
                      <a:txBody>
                        <a:bodyPr/>
                        <a:lstStyle/>
                        <a:p>
                          <a:pPr algn="ctr">
                            <a:defRPr>
                              <a:solidFill>
                                <a:schemeClr val="tx1"/>
                              </a:solidFill>
                            </a:defRPr>
                          </a:pPr>
                          <a:r>
                            <a:rPr sz="1400" dirty="0"/>
                            <a:t>1.753</a:t>
                          </a:r>
                          <a:endParaRPr sz="1400" dirty="0">
                            <a:latin typeface="Cambria Math"/>
                          </a:endParaRPr>
                        </a:p>
                      </a:txBody>
                      <a:tcPr/>
                    </a:tc>
                    <a:tc>
                      <a:txBody>
                        <a:bodyPr/>
                        <a:lstStyle/>
                        <a:p>
                          <a:pPr algn="ctr">
                            <a:defRPr>
                              <a:solidFill>
                                <a:schemeClr val="tx1"/>
                              </a:solidFill>
                            </a:defRPr>
                          </a:pPr>
                          <a:r>
                            <a:rPr sz="1400" dirty="0"/>
                            <a:t>2.131</a:t>
                          </a:r>
                          <a:endParaRPr sz="1400" dirty="0">
                            <a:latin typeface="Cambria Math"/>
                          </a:endParaRPr>
                        </a:p>
                      </a:txBody>
                      <a:tcPr/>
                    </a:tc>
                    <a:tc>
                      <a:txBody>
                        <a:bodyPr/>
                        <a:lstStyle/>
                        <a:p>
                          <a:pPr algn="ctr">
                            <a:defRPr>
                              <a:solidFill>
                                <a:schemeClr val="tx1"/>
                              </a:solidFill>
                            </a:defRPr>
                          </a:pPr>
                          <a:r>
                            <a:rPr sz="1400"/>
                            <a:t>2.602</a:t>
                          </a:r>
                          <a:endParaRPr sz="1400">
                            <a:latin typeface="Cambria Math"/>
                          </a:endParaRPr>
                        </a:p>
                      </a:txBody>
                      <a:tcPr/>
                    </a:tc>
                    <a:tc>
                      <a:txBody>
                        <a:bodyPr/>
                        <a:lstStyle/>
                        <a:p>
                          <a:pPr algn="ctr">
                            <a:defRPr>
                              <a:solidFill>
                                <a:schemeClr val="tx1"/>
                              </a:solidFill>
                            </a:defRPr>
                          </a:pPr>
                          <a:r>
                            <a:rPr sz="1400"/>
                            <a:t>2.947</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16</a:t>
                          </a:r>
                          <a:endParaRPr sz="1400">
                            <a:latin typeface="Cambria Math"/>
                          </a:endParaRPr>
                        </a:p>
                      </a:txBody>
                      <a:tcPr/>
                    </a:tc>
                    <a:tc>
                      <a:txBody>
                        <a:bodyPr/>
                        <a:lstStyle/>
                        <a:p>
                          <a:pPr algn="ctr">
                            <a:defRPr>
                              <a:solidFill>
                                <a:schemeClr val="tx1"/>
                              </a:solidFill>
                            </a:defRPr>
                          </a:pPr>
                          <a:r>
                            <a:rPr sz="1400"/>
                            <a:t>1.337</a:t>
                          </a:r>
                          <a:endParaRPr sz="1400">
                            <a:latin typeface="Cambria Math"/>
                          </a:endParaRPr>
                        </a:p>
                      </a:txBody>
                      <a:tcPr/>
                    </a:tc>
                    <a:tc>
                      <a:txBody>
                        <a:bodyPr/>
                        <a:lstStyle/>
                        <a:p>
                          <a:pPr algn="ctr">
                            <a:defRPr>
                              <a:solidFill>
                                <a:schemeClr val="tx1"/>
                              </a:solidFill>
                            </a:defRPr>
                          </a:pPr>
                          <a:r>
                            <a:rPr sz="1400"/>
                            <a:t>1.746</a:t>
                          </a:r>
                          <a:endParaRPr sz="1400">
                            <a:latin typeface="Cambria Math"/>
                          </a:endParaRPr>
                        </a:p>
                      </a:txBody>
                      <a:tcPr/>
                    </a:tc>
                    <a:tc>
                      <a:txBody>
                        <a:bodyPr/>
                        <a:lstStyle/>
                        <a:p>
                          <a:pPr algn="ctr">
                            <a:defRPr>
                              <a:solidFill>
                                <a:schemeClr val="tx1"/>
                              </a:solidFill>
                            </a:defRPr>
                          </a:pPr>
                          <a:r>
                            <a:rPr sz="1400" dirty="0"/>
                            <a:t>2.120</a:t>
                          </a:r>
                          <a:endParaRPr sz="1400" dirty="0">
                            <a:latin typeface="Cambria Math"/>
                          </a:endParaRPr>
                        </a:p>
                      </a:txBody>
                      <a:tcPr/>
                    </a:tc>
                    <a:tc>
                      <a:txBody>
                        <a:bodyPr/>
                        <a:lstStyle/>
                        <a:p>
                          <a:pPr algn="ctr">
                            <a:defRPr>
                              <a:solidFill>
                                <a:schemeClr val="tx1"/>
                              </a:solidFill>
                            </a:defRPr>
                          </a:pPr>
                          <a:r>
                            <a:rPr sz="1400" dirty="0"/>
                            <a:t>2.583</a:t>
                          </a:r>
                          <a:endParaRPr sz="1400" dirty="0">
                            <a:latin typeface="Cambria Math"/>
                          </a:endParaRPr>
                        </a:p>
                      </a:txBody>
                      <a:tcPr/>
                    </a:tc>
                    <a:tc>
                      <a:txBody>
                        <a:bodyPr/>
                        <a:lstStyle/>
                        <a:p>
                          <a:pPr algn="ctr">
                            <a:defRPr>
                              <a:solidFill>
                                <a:schemeClr val="tx1"/>
                              </a:solidFill>
                            </a:defRPr>
                          </a:pPr>
                          <a:r>
                            <a:rPr sz="1400"/>
                            <a:t>2.921</a:t>
                          </a:r>
                          <a:endParaRPr sz="140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17</a:t>
                          </a:r>
                          <a:endParaRPr sz="1400">
                            <a:latin typeface="Cambria Math"/>
                          </a:endParaRPr>
                        </a:p>
                      </a:txBody>
                      <a:tcPr/>
                    </a:tc>
                    <a:tc>
                      <a:txBody>
                        <a:bodyPr/>
                        <a:lstStyle/>
                        <a:p>
                          <a:pPr algn="ctr">
                            <a:defRPr>
                              <a:solidFill>
                                <a:schemeClr val="tx1"/>
                              </a:solidFill>
                            </a:defRPr>
                          </a:pPr>
                          <a:r>
                            <a:rPr sz="1400"/>
                            <a:t>1.333</a:t>
                          </a:r>
                          <a:endParaRPr sz="1400">
                            <a:latin typeface="Cambria Math"/>
                          </a:endParaRPr>
                        </a:p>
                      </a:txBody>
                      <a:tcPr/>
                    </a:tc>
                    <a:tc>
                      <a:txBody>
                        <a:bodyPr/>
                        <a:lstStyle/>
                        <a:p>
                          <a:pPr algn="ctr">
                            <a:defRPr>
                              <a:solidFill>
                                <a:schemeClr val="tx1"/>
                              </a:solidFill>
                            </a:defRPr>
                          </a:pPr>
                          <a:r>
                            <a:rPr sz="1400"/>
                            <a:t>1.740</a:t>
                          </a:r>
                          <a:endParaRPr sz="1400">
                            <a:latin typeface="Cambria Math"/>
                          </a:endParaRPr>
                        </a:p>
                      </a:txBody>
                      <a:tcPr/>
                    </a:tc>
                    <a:tc>
                      <a:txBody>
                        <a:bodyPr/>
                        <a:lstStyle/>
                        <a:p>
                          <a:pPr algn="ctr">
                            <a:defRPr>
                              <a:solidFill>
                                <a:schemeClr val="tx1"/>
                              </a:solidFill>
                            </a:defRPr>
                          </a:pPr>
                          <a:r>
                            <a:rPr sz="1400" dirty="0"/>
                            <a:t>2.110</a:t>
                          </a:r>
                          <a:endParaRPr sz="1400" dirty="0">
                            <a:latin typeface="Cambria Math"/>
                          </a:endParaRPr>
                        </a:p>
                      </a:txBody>
                      <a:tcPr/>
                    </a:tc>
                    <a:tc>
                      <a:txBody>
                        <a:bodyPr/>
                        <a:lstStyle/>
                        <a:p>
                          <a:pPr algn="ctr">
                            <a:defRPr>
                              <a:solidFill>
                                <a:schemeClr val="tx1"/>
                              </a:solidFill>
                            </a:defRPr>
                          </a:pPr>
                          <a:r>
                            <a:rPr sz="1400" dirty="0"/>
                            <a:t>2.567</a:t>
                          </a:r>
                          <a:endParaRPr sz="1400" dirty="0">
                            <a:latin typeface="Cambria Math"/>
                          </a:endParaRPr>
                        </a:p>
                      </a:txBody>
                      <a:tcPr/>
                    </a:tc>
                    <a:tc>
                      <a:txBody>
                        <a:bodyPr/>
                        <a:lstStyle/>
                        <a:p>
                          <a:pPr algn="ctr">
                            <a:defRPr>
                              <a:solidFill>
                                <a:schemeClr val="tx1"/>
                              </a:solidFill>
                            </a:defRPr>
                          </a:pPr>
                          <a:r>
                            <a:rPr sz="1400" dirty="0"/>
                            <a:t>2.898</a:t>
                          </a:r>
                          <a:endParaRPr sz="1400" dirty="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18</a:t>
                          </a:r>
                          <a:endParaRPr sz="1400">
                            <a:latin typeface="Cambria Math"/>
                          </a:endParaRPr>
                        </a:p>
                      </a:txBody>
                      <a:tcPr/>
                    </a:tc>
                    <a:tc>
                      <a:txBody>
                        <a:bodyPr/>
                        <a:lstStyle/>
                        <a:p>
                          <a:pPr algn="ctr">
                            <a:defRPr>
                              <a:solidFill>
                                <a:schemeClr val="tx1"/>
                              </a:solidFill>
                            </a:defRPr>
                          </a:pPr>
                          <a:r>
                            <a:rPr sz="1400"/>
                            <a:t>1.330</a:t>
                          </a:r>
                          <a:endParaRPr sz="1400">
                            <a:latin typeface="Cambria Math"/>
                          </a:endParaRPr>
                        </a:p>
                      </a:txBody>
                      <a:tcPr/>
                    </a:tc>
                    <a:tc>
                      <a:txBody>
                        <a:bodyPr/>
                        <a:lstStyle/>
                        <a:p>
                          <a:pPr algn="ctr">
                            <a:defRPr>
                              <a:solidFill>
                                <a:schemeClr val="tx1"/>
                              </a:solidFill>
                            </a:defRPr>
                          </a:pPr>
                          <a:r>
                            <a:rPr sz="1400" dirty="0"/>
                            <a:t>1.734</a:t>
                          </a:r>
                          <a:endParaRPr sz="1400" dirty="0">
                            <a:latin typeface="Cambria Math"/>
                          </a:endParaRPr>
                        </a:p>
                      </a:txBody>
                      <a:tcPr/>
                    </a:tc>
                    <a:tc>
                      <a:txBody>
                        <a:bodyPr/>
                        <a:lstStyle/>
                        <a:p>
                          <a:pPr algn="ctr">
                            <a:defRPr>
                              <a:solidFill>
                                <a:schemeClr val="tx1"/>
                              </a:solidFill>
                            </a:defRPr>
                          </a:pPr>
                          <a:r>
                            <a:rPr sz="1400" dirty="0"/>
                            <a:t>2.101</a:t>
                          </a:r>
                          <a:endParaRPr sz="1400" dirty="0">
                            <a:latin typeface="Cambria Math"/>
                          </a:endParaRPr>
                        </a:p>
                      </a:txBody>
                      <a:tcPr/>
                    </a:tc>
                    <a:tc>
                      <a:txBody>
                        <a:bodyPr/>
                        <a:lstStyle/>
                        <a:p>
                          <a:pPr algn="ctr">
                            <a:defRPr>
                              <a:solidFill>
                                <a:schemeClr val="tx1"/>
                              </a:solidFill>
                            </a:defRPr>
                          </a:pPr>
                          <a:r>
                            <a:rPr sz="1400" dirty="0"/>
                            <a:t>2.552</a:t>
                          </a:r>
                          <a:endParaRPr sz="1400" dirty="0">
                            <a:latin typeface="Cambria Math"/>
                          </a:endParaRPr>
                        </a:p>
                      </a:txBody>
                      <a:tcPr/>
                    </a:tc>
                    <a:tc>
                      <a:txBody>
                        <a:bodyPr/>
                        <a:lstStyle/>
                        <a:p>
                          <a:pPr algn="ctr">
                            <a:defRPr>
                              <a:solidFill>
                                <a:schemeClr val="tx1"/>
                              </a:solidFill>
                            </a:defRPr>
                          </a:pPr>
                          <a:r>
                            <a:rPr sz="1400" dirty="0"/>
                            <a:t>2.878</a:t>
                          </a:r>
                          <a:endParaRPr sz="1400" dirty="0">
                            <a:latin typeface="Cambria Math"/>
                          </a:endParaRP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descr="The table provides critical values for degrees of freedom (df) ranging from 13 to 18, while the top row contains significance levels: 0.200, 0.100, 0.050, 0.020, and 0.010. Each cell represents the corresponding critical t-value for the given df and alpha. &#10;The first row, where degrees of freedom (df) equals 13, contains the following values for probabilities 0.200, 0.100, 0.050, 0.020, and 0.010:&#10;1.350, 1.771, 2.160, 2.650, 3.012.&#10;&#10;The second row, where df equals 14, contains the following values for probabilities 0.200, 0.100, 0.050, 0.020, and 0.010:&#10;1.345, 1.761, 2.145, 2.624, 2.977.&#10;&#10;The third row, where df equals 15, contains the following values for probabilities 0.200, 0.100, 0.050, 0.020, and 0.010:&#10;1.341, 1.753, 2.131, 2.602, 2.947.&#10;&#10;The fourth row, where df equals 16, contains the following values for probabilities 0.200, 0.100, 0.050, 0.020, and 0.010:&#10;1.337, 1.746, 2.120, 2.583, 2.921.&#10;&#10;The fifth row, where df equals 17, contains the following values for probabilities 0.200, 0.100, 0.050, 0.020, and 0.010:&#10;1.333, 1.740, 2.110, 2.567, 2.898.&#10;&#10;The sixth row, where df equals 18, contains the following values for probabilities 0.200, 0.100, 0.050, 0.020, and 0.010:&#10;1.330, 1.734, 2.101, 2.552, 2.878.&#10;&#10;One value, 2.145, corresponding to df equals 14 at alpha equals 0.050, is highlighted in yellow."/>
              <p:cNvGraphicFramePr>
                <a:graphicFrameLocks noGrp="1"/>
              </p:cNvGraphicFramePr>
              <p:nvPr>
                <p:ph type="tbl" sz="quarter" idx="10"/>
                <p:extLst>
                  <p:ext uri="{D42A27DB-BD31-4B8C-83A1-F6EECF244321}">
                    <p14:modId xmlns:p14="http://schemas.microsoft.com/office/powerpoint/2010/main" val="3861998575"/>
                  </p:ext>
                </p:extLst>
              </p:nvPr>
            </p:nvGraphicFramePr>
            <p:xfrm>
              <a:off x="457200" y="223520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n-US"/>
                        </a:p>
                      </a:txBody>
                      <a:tcPr>
                        <a:blipFill>
                          <a:blip r:embed="rId2"/>
                          <a:stretch>
                            <a:fillRect l="-889" t="-1639" r="-501333" b="-603279"/>
                          </a:stretch>
                        </a:blipFill>
                      </a:tcPr>
                    </a:tc>
                    <a:tc>
                      <a:txBody>
                        <a:bodyPr/>
                        <a:lstStyle/>
                        <a:p>
                          <a:pPr algn="ctr">
                            <a:defRPr b="1">
                              <a:solidFill>
                                <a:schemeClr val="tx1"/>
                              </a:solidFill>
                            </a:defRPr>
                          </a:pPr>
                          <a:r>
                            <a:rPr sz="1400"/>
                            <a:t>0.200</a:t>
                          </a:r>
                          <a:endParaRPr sz="1400">
                            <a:latin typeface="Cambria Math"/>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dirty="0"/>
                            <a:t>0.050</a:t>
                          </a:r>
                          <a:endParaRPr sz="1400" dirty="0">
                            <a:latin typeface="Cambria Math"/>
                          </a:endParaRPr>
                        </a:p>
                      </a:txBody>
                      <a:tcPr/>
                    </a:tc>
                    <a:tc>
                      <a:txBody>
                        <a:bodyPr/>
                        <a:lstStyle/>
                        <a:p>
                          <a:pPr algn="ctr">
                            <a:defRPr b="1">
                              <a:solidFill>
                                <a:schemeClr val="tx1"/>
                              </a:solidFill>
                            </a:defRPr>
                          </a:pPr>
                          <a:r>
                            <a:rPr sz="1400"/>
                            <a:t>0.020</a:t>
                          </a:r>
                          <a:endParaRPr sz="140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dirty="0"/>
                            <a:t>13</a:t>
                          </a:r>
                          <a:endParaRPr sz="1400" dirty="0">
                            <a:latin typeface="Cambria Math"/>
                          </a:endParaRPr>
                        </a:p>
                      </a:txBody>
                      <a:tcPr/>
                    </a:tc>
                    <a:tc>
                      <a:txBody>
                        <a:bodyPr/>
                        <a:lstStyle/>
                        <a:p>
                          <a:pPr algn="ctr">
                            <a:defRPr>
                              <a:solidFill>
                                <a:schemeClr val="tx1"/>
                              </a:solidFill>
                            </a:defRPr>
                          </a:pPr>
                          <a:r>
                            <a:rPr sz="1400" dirty="0"/>
                            <a:t>1.350</a:t>
                          </a:r>
                          <a:endParaRPr sz="1400" dirty="0">
                            <a:latin typeface="Cambria Math"/>
                          </a:endParaRPr>
                        </a:p>
                      </a:txBody>
                      <a:tcPr/>
                    </a:tc>
                    <a:tc>
                      <a:txBody>
                        <a:bodyPr/>
                        <a:lstStyle/>
                        <a:p>
                          <a:pPr algn="ctr">
                            <a:defRPr>
                              <a:solidFill>
                                <a:schemeClr val="tx1"/>
                              </a:solidFill>
                            </a:defRPr>
                          </a:pPr>
                          <a:r>
                            <a:rPr sz="1400"/>
                            <a:t>1.771</a:t>
                          </a:r>
                          <a:endParaRPr sz="1400">
                            <a:latin typeface="Cambria Math"/>
                          </a:endParaRPr>
                        </a:p>
                      </a:txBody>
                      <a:tcPr/>
                    </a:tc>
                    <a:tc>
                      <a:txBody>
                        <a:bodyPr/>
                        <a:lstStyle/>
                        <a:p>
                          <a:pPr algn="ctr">
                            <a:defRPr>
                              <a:solidFill>
                                <a:schemeClr val="tx1"/>
                              </a:solidFill>
                            </a:defRPr>
                          </a:pPr>
                          <a:r>
                            <a:rPr sz="1400" dirty="0"/>
                            <a:t>2.160</a:t>
                          </a:r>
                          <a:endParaRPr sz="1400" dirty="0">
                            <a:latin typeface="Cambria Math"/>
                          </a:endParaRPr>
                        </a:p>
                      </a:txBody>
                      <a:tcPr/>
                    </a:tc>
                    <a:tc>
                      <a:txBody>
                        <a:bodyPr/>
                        <a:lstStyle/>
                        <a:p>
                          <a:pPr algn="ctr">
                            <a:defRPr>
                              <a:solidFill>
                                <a:schemeClr val="tx1"/>
                              </a:solidFill>
                            </a:defRPr>
                          </a:pPr>
                          <a:r>
                            <a:rPr sz="1400"/>
                            <a:t>2.650</a:t>
                          </a:r>
                          <a:endParaRPr sz="1400">
                            <a:latin typeface="Cambria Math"/>
                          </a:endParaRPr>
                        </a:p>
                      </a:txBody>
                      <a:tcPr/>
                    </a:tc>
                    <a:tc>
                      <a:txBody>
                        <a:bodyPr/>
                        <a:lstStyle/>
                        <a:p>
                          <a:pPr algn="ctr">
                            <a:defRPr>
                              <a:solidFill>
                                <a:schemeClr val="tx1"/>
                              </a:solidFill>
                            </a:defRPr>
                          </a:pPr>
                          <a:r>
                            <a:rPr sz="1400" dirty="0"/>
                            <a:t>3.012</a:t>
                          </a:r>
                          <a:endParaRPr sz="1400" dirty="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dirty="0"/>
                            <a:t>14</a:t>
                          </a:r>
                          <a:endParaRPr sz="1400" dirty="0">
                            <a:latin typeface="Cambria Math"/>
                          </a:endParaRPr>
                        </a:p>
                      </a:txBody>
                      <a:tcPr/>
                    </a:tc>
                    <a:tc>
                      <a:txBody>
                        <a:bodyPr/>
                        <a:lstStyle/>
                        <a:p>
                          <a:pPr algn="ctr">
                            <a:defRPr>
                              <a:solidFill>
                                <a:schemeClr val="tx1"/>
                              </a:solidFill>
                            </a:defRPr>
                          </a:pPr>
                          <a:r>
                            <a:rPr sz="1400" dirty="0"/>
                            <a:t>1.345</a:t>
                          </a:r>
                          <a:endParaRPr sz="1400" dirty="0">
                            <a:latin typeface="Cambria Math"/>
                          </a:endParaRPr>
                        </a:p>
                      </a:txBody>
                      <a:tcPr/>
                    </a:tc>
                    <a:tc>
                      <a:txBody>
                        <a:bodyPr/>
                        <a:lstStyle/>
                        <a:p>
                          <a:pPr algn="ctr">
                            <a:defRPr>
                              <a:solidFill>
                                <a:schemeClr val="tx1"/>
                              </a:solidFill>
                            </a:defRPr>
                          </a:pPr>
                          <a:r>
                            <a:rPr sz="1400" dirty="0"/>
                            <a:t>1.761</a:t>
                          </a:r>
                          <a:endParaRPr sz="1400" dirty="0">
                            <a:latin typeface="Cambria Math"/>
                          </a:endParaRPr>
                        </a:p>
                      </a:txBody>
                      <a:tcPr/>
                    </a:tc>
                    <a:tc>
                      <a:txBody>
                        <a:bodyPr/>
                        <a:lstStyle/>
                        <a:p>
                          <a:pPr algn="ctr">
                            <a:defRPr sz="1400">
                              <a:solidFill>
                                <a:schemeClr val="tx1"/>
                              </a:solidFill>
                            </a:defRPr>
                          </a:pPr>
                          <a:r>
                            <a:rPr sz="1400" dirty="0">
                              <a:highlight>
                                <a:srgbClr val="FFFF00"/>
                              </a:highlight>
                            </a:rPr>
                            <a:t>2.145</a:t>
                          </a:r>
                          <a:endParaRPr sz="1400" dirty="0">
                            <a:highlight>
                              <a:srgbClr val="FFFF00"/>
                            </a:highlight>
                            <a:latin typeface="Cambria Math"/>
                          </a:endParaRPr>
                        </a:p>
                      </a:txBody>
                      <a:tcPr/>
                    </a:tc>
                    <a:tc>
                      <a:txBody>
                        <a:bodyPr/>
                        <a:lstStyle/>
                        <a:p>
                          <a:pPr algn="ctr">
                            <a:defRPr>
                              <a:solidFill>
                                <a:schemeClr val="tx1"/>
                              </a:solidFill>
                            </a:defRPr>
                          </a:pPr>
                          <a:r>
                            <a:rPr sz="1400" dirty="0"/>
                            <a:t>2.624</a:t>
                          </a:r>
                          <a:endParaRPr sz="1400" dirty="0">
                            <a:latin typeface="Cambria Math"/>
                          </a:endParaRPr>
                        </a:p>
                      </a:txBody>
                      <a:tcPr/>
                    </a:tc>
                    <a:tc>
                      <a:txBody>
                        <a:bodyPr/>
                        <a:lstStyle/>
                        <a:p>
                          <a:pPr algn="ctr">
                            <a:defRPr>
                              <a:solidFill>
                                <a:schemeClr val="tx1"/>
                              </a:solidFill>
                            </a:defRPr>
                          </a:pPr>
                          <a:r>
                            <a:rPr sz="1400" dirty="0"/>
                            <a:t>2.977</a:t>
                          </a:r>
                          <a:endParaRPr sz="1400" dirty="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15</a:t>
                          </a:r>
                          <a:endParaRPr sz="1400">
                            <a:latin typeface="Cambria Math"/>
                          </a:endParaRPr>
                        </a:p>
                      </a:txBody>
                      <a:tcPr/>
                    </a:tc>
                    <a:tc>
                      <a:txBody>
                        <a:bodyPr/>
                        <a:lstStyle/>
                        <a:p>
                          <a:pPr algn="ctr">
                            <a:defRPr>
                              <a:solidFill>
                                <a:schemeClr val="tx1"/>
                              </a:solidFill>
                            </a:defRPr>
                          </a:pPr>
                          <a:r>
                            <a:rPr sz="1400"/>
                            <a:t>1.341</a:t>
                          </a:r>
                          <a:endParaRPr sz="1400">
                            <a:latin typeface="Cambria Math"/>
                          </a:endParaRPr>
                        </a:p>
                      </a:txBody>
                      <a:tcPr/>
                    </a:tc>
                    <a:tc>
                      <a:txBody>
                        <a:bodyPr/>
                        <a:lstStyle/>
                        <a:p>
                          <a:pPr algn="ctr">
                            <a:defRPr>
                              <a:solidFill>
                                <a:schemeClr val="tx1"/>
                              </a:solidFill>
                            </a:defRPr>
                          </a:pPr>
                          <a:r>
                            <a:rPr sz="1400" dirty="0"/>
                            <a:t>1.753</a:t>
                          </a:r>
                          <a:endParaRPr sz="1400" dirty="0">
                            <a:latin typeface="Cambria Math"/>
                          </a:endParaRPr>
                        </a:p>
                      </a:txBody>
                      <a:tcPr/>
                    </a:tc>
                    <a:tc>
                      <a:txBody>
                        <a:bodyPr/>
                        <a:lstStyle/>
                        <a:p>
                          <a:pPr algn="ctr">
                            <a:defRPr>
                              <a:solidFill>
                                <a:schemeClr val="tx1"/>
                              </a:solidFill>
                            </a:defRPr>
                          </a:pPr>
                          <a:r>
                            <a:rPr sz="1400" dirty="0"/>
                            <a:t>2.131</a:t>
                          </a:r>
                          <a:endParaRPr sz="1400" dirty="0">
                            <a:latin typeface="Cambria Math"/>
                          </a:endParaRPr>
                        </a:p>
                      </a:txBody>
                      <a:tcPr/>
                    </a:tc>
                    <a:tc>
                      <a:txBody>
                        <a:bodyPr/>
                        <a:lstStyle/>
                        <a:p>
                          <a:pPr algn="ctr">
                            <a:defRPr>
                              <a:solidFill>
                                <a:schemeClr val="tx1"/>
                              </a:solidFill>
                            </a:defRPr>
                          </a:pPr>
                          <a:r>
                            <a:rPr sz="1400"/>
                            <a:t>2.602</a:t>
                          </a:r>
                          <a:endParaRPr sz="1400">
                            <a:latin typeface="Cambria Math"/>
                          </a:endParaRPr>
                        </a:p>
                      </a:txBody>
                      <a:tcPr/>
                    </a:tc>
                    <a:tc>
                      <a:txBody>
                        <a:bodyPr/>
                        <a:lstStyle/>
                        <a:p>
                          <a:pPr algn="ctr">
                            <a:defRPr>
                              <a:solidFill>
                                <a:schemeClr val="tx1"/>
                              </a:solidFill>
                            </a:defRPr>
                          </a:pPr>
                          <a:r>
                            <a:rPr sz="1400"/>
                            <a:t>2.947</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16</a:t>
                          </a:r>
                          <a:endParaRPr sz="1400">
                            <a:latin typeface="Cambria Math"/>
                          </a:endParaRPr>
                        </a:p>
                      </a:txBody>
                      <a:tcPr/>
                    </a:tc>
                    <a:tc>
                      <a:txBody>
                        <a:bodyPr/>
                        <a:lstStyle/>
                        <a:p>
                          <a:pPr algn="ctr">
                            <a:defRPr>
                              <a:solidFill>
                                <a:schemeClr val="tx1"/>
                              </a:solidFill>
                            </a:defRPr>
                          </a:pPr>
                          <a:r>
                            <a:rPr sz="1400"/>
                            <a:t>1.337</a:t>
                          </a:r>
                          <a:endParaRPr sz="1400">
                            <a:latin typeface="Cambria Math"/>
                          </a:endParaRPr>
                        </a:p>
                      </a:txBody>
                      <a:tcPr/>
                    </a:tc>
                    <a:tc>
                      <a:txBody>
                        <a:bodyPr/>
                        <a:lstStyle/>
                        <a:p>
                          <a:pPr algn="ctr">
                            <a:defRPr>
                              <a:solidFill>
                                <a:schemeClr val="tx1"/>
                              </a:solidFill>
                            </a:defRPr>
                          </a:pPr>
                          <a:r>
                            <a:rPr sz="1400"/>
                            <a:t>1.746</a:t>
                          </a:r>
                          <a:endParaRPr sz="1400">
                            <a:latin typeface="Cambria Math"/>
                          </a:endParaRPr>
                        </a:p>
                      </a:txBody>
                      <a:tcPr/>
                    </a:tc>
                    <a:tc>
                      <a:txBody>
                        <a:bodyPr/>
                        <a:lstStyle/>
                        <a:p>
                          <a:pPr algn="ctr">
                            <a:defRPr>
                              <a:solidFill>
                                <a:schemeClr val="tx1"/>
                              </a:solidFill>
                            </a:defRPr>
                          </a:pPr>
                          <a:r>
                            <a:rPr sz="1400" dirty="0"/>
                            <a:t>2.120</a:t>
                          </a:r>
                          <a:endParaRPr sz="1400" dirty="0">
                            <a:latin typeface="Cambria Math"/>
                          </a:endParaRPr>
                        </a:p>
                      </a:txBody>
                      <a:tcPr/>
                    </a:tc>
                    <a:tc>
                      <a:txBody>
                        <a:bodyPr/>
                        <a:lstStyle/>
                        <a:p>
                          <a:pPr algn="ctr">
                            <a:defRPr>
                              <a:solidFill>
                                <a:schemeClr val="tx1"/>
                              </a:solidFill>
                            </a:defRPr>
                          </a:pPr>
                          <a:r>
                            <a:rPr sz="1400" dirty="0"/>
                            <a:t>2.583</a:t>
                          </a:r>
                          <a:endParaRPr sz="1400" dirty="0">
                            <a:latin typeface="Cambria Math"/>
                          </a:endParaRPr>
                        </a:p>
                      </a:txBody>
                      <a:tcPr/>
                    </a:tc>
                    <a:tc>
                      <a:txBody>
                        <a:bodyPr/>
                        <a:lstStyle/>
                        <a:p>
                          <a:pPr algn="ctr">
                            <a:defRPr>
                              <a:solidFill>
                                <a:schemeClr val="tx1"/>
                              </a:solidFill>
                            </a:defRPr>
                          </a:pPr>
                          <a:r>
                            <a:rPr sz="1400"/>
                            <a:t>2.921</a:t>
                          </a:r>
                          <a:endParaRPr sz="140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17</a:t>
                          </a:r>
                          <a:endParaRPr sz="1400">
                            <a:latin typeface="Cambria Math"/>
                          </a:endParaRPr>
                        </a:p>
                      </a:txBody>
                      <a:tcPr/>
                    </a:tc>
                    <a:tc>
                      <a:txBody>
                        <a:bodyPr/>
                        <a:lstStyle/>
                        <a:p>
                          <a:pPr algn="ctr">
                            <a:defRPr>
                              <a:solidFill>
                                <a:schemeClr val="tx1"/>
                              </a:solidFill>
                            </a:defRPr>
                          </a:pPr>
                          <a:r>
                            <a:rPr sz="1400"/>
                            <a:t>1.333</a:t>
                          </a:r>
                          <a:endParaRPr sz="1400">
                            <a:latin typeface="Cambria Math"/>
                          </a:endParaRPr>
                        </a:p>
                      </a:txBody>
                      <a:tcPr/>
                    </a:tc>
                    <a:tc>
                      <a:txBody>
                        <a:bodyPr/>
                        <a:lstStyle/>
                        <a:p>
                          <a:pPr algn="ctr">
                            <a:defRPr>
                              <a:solidFill>
                                <a:schemeClr val="tx1"/>
                              </a:solidFill>
                            </a:defRPr>
                          </a:pPr>
                          <a:r>
                            <a:rPr sz="1400"/>
                            <a:t>1.740</a:t>
                          </a:r>
                          <a:endParaRPr sz="1400">
                            <a:latin typeface="Cambria Math"/>
                          </a:endParaRPr>
                        </a:p>
                      </a:txBody>
                      <a:tcPr/>
                    </a:tc>
                    <a:tc>
                      <a:txBody>
                        <a:bodyPr/>
                        <a:lstStyle/>
                        <a:p>
                          <a:pPr algn="ctr">
                            <a:defRPr>
                              <a:solidFill>
                                <a:schemeClr val="tx1"/>
                              </a:solidFill>
                            </a:defRPr>
                          </a:pPr>
                          <a:r>
                            <a:rPr sz="1400" dirty="0"/>
                            <a:t>2.110</a:t>
                          </a:r>
                          <a:endParaRPr sz="1400" dirty="0">
                            <a:latin typeface="Cambria Math"/>
                          </a:endParaRPr>
                        </a:p>
                      </a:txBody>
                      <a:tcPr/>
                    </a:tc>
                    <a:tc>
                      <a:txBody>
                        <a:bodyPr/>
                        <a:lstStyle/>
                        <a:p>
                          <a:pPr algn="ctr">
                            <a:defRPr>
                              <a:solidFill>
                                <a:schemeClr val="tx1"/>
                              </a:solidFill>
                            </a:defRPr>
                          </a:pPr>
                          <a:r>
                            <a:rPr sz="1400" dirty="0"/>
                            <a:t>2.567</a:t>
                          </a:r>
                          <a:endParaRPr sz="1400" dirty="0">
                            <a:latin typeface="Cambria Math"/>
                          </a:endParaRPr>
                        </a:p>
                      </a:txBody>
                      <a:tcPr/>
                    </a:tc>
                    <a:tc>
                      <a:txBody>
                        <a:bodyPr/>
                        <a:lstStyle/>
                        <a:p>
                          <a:pPr algn="ctr">
                            <a:defRPr>
                              <a:solidFill>
                                <a:schemeClr val="tx1"/>
                              </a:solidFill>
                            </a:defRPr>
                          </a:pPr>
                          <a:r>
                            <a:rPr sz="1400" dirty="0"/>
                            <a:t>2.898</a:t>
                          </a:r>
                          <a:endParaRPr sz="1400" dirty="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18</a:t>
                          </a:r>
                          <a:endParaRPr sz="1400">
                            <a:latin typeface="Cambria Math"/>
                          </a:endParaRPr>
                        </a:p>
                      </a:txBody>
                      <a:tcPr/>
                    </a:tc>
                    <a:tc>
                      <a:txBody>
                        <a:bodyPr/>
                        <a:lstStyle/>
                        <a:p>
                          <a:pPr algn="ctr">
                            <a:defRPr>
                              <a:solidFill>
                                <a:schemeClr val="tx1"/>
                              </a:solidFill>
                            </a:defRPr>
                          </a:pPr>
                          <a:r>
                            <a:rPr sz="1400"/>
                            <a:t>1.330</a:t>
                          </a:r>
                          <a:endParaRPr sz="1400">
                            <a:latin typeface="Cambria Math"/>
                          </a:endParaRPr>
                        </a:p>
                      </a:txBody>
                      <a:tcPr/>
                    </a:tc>
                    <a:tc>
                      <a:txBody>
                        <a:bodyPr/>
                        <a:lstStyle/>
                        <a:p>
                          <a:pPr algn="ctr">
                            <a:defRPr>
                              <a:solidFill>
                                <a:schemeClr val="tx1"/>
                              </a:solidFill>
                            </a:defRPr>
                          </a:pPr>
                          <a:r>
                            <a:rPr sz="1400" dirty="0"/>
                            <a:t>1.734</a:t>
                          </a:r>
                          <a:endParaRPr sz="1400" dirty="0">
                            <a:latin typeface="Cambria Math"/>
                          </a:endParaRPr>
                        </a:p>
                      </a:txBody>
                      <a:tcPr/>
                    </a:tc>
                    <a:tc>
                      <a:txBody>
                        <a:bodyPr/>
                        <a:lstStyle/>
                        <a:p>
                          <a:pPr algn="ctr">
                            <a:defRPr>
                              <a:solidFill>
                                <a:schemeClr val="tx1"/>
                              </a:solidFill>
                            </a:defRPr>
                          </a:pPr>
                          <a:r>
                            <a:rPr sz="1400" dirty="0"/>
                            <a:t>2.101</a:t>
                          </a:r>
                          <a:endParaRPr sz="1400" dirty="0">
                            <a:latin typeface="Cambria Math"/>
                          </a:endParaRPr>
                        </a:p>
                      </a:txBody>
                      <a:tcPr/>
                    </a:tc>
                    <a:tc>
                      <a:txBody>
                        <a:bodyPr/>
                        <a:lstStyle/>
                        <a:p>
                          <a:pPr algn="ctr">
                            <a:defRPr>
                              <a:solidFill>
                                <a:schemeClr val="tx1"/>
                              </a:solidFill>
                            </a:defRPr>
                          </a:pPr>
                          <a:r>
                            <a:rPr sz="1400" dirty="0"/>
                            <a:t>2.552</a:t>
                          </a:r>
                          <a:endParaRPr sz="1400" dirty="0">
                            <a:latin typeface="Cambria Math"/>
                          </a:endParaRPr>
                        </a:p>
                      </a:txBody>
                      <a:tcPr/>
                    </a:tc>
                    <a:tc>
                      <a:txBody>
                        <a:bodyPr/>
                        <a:lstStyle/>
                        <a:p>
                          <a:pPr algn="ctr">
                            <a:defRPr>
                              <a:solidFill>
                                <a:schemeClr val="tx1"/>
                              </a:solidFill>
                            </a:defRPr>
                          </a:pPr>
                          <a:r>
                            <a:rPr sz="1400" dirty="0"/>
                            <a:t>2.878</a:t>
                          </a:r>
                          <a:endParaRPr sz="1400" dirty="0">
                            <a:latin typeface="Cambria Math"/>
                          </a:endParaRPr>
                        </a:p>
                      </a:txBody>
                      <a:tcPr/>
                    </a:tc>
                    <a:extLst>
                      <a:ext uri="{0D108BD9-81ED-4DB2-BD59-A6C34878D82A}">
                        <a16:rowId xmlns:a16="http://schemas.microsoft.com/office/drawing/2014/main" val="10009"/>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Conclusions Using</a:t>
            </a:r>
            <a:r>
              <a:rPr sz="2800" dirty="0"/>
              <a:t> </a:t>
            </a:r>
            <a:r>
              <a:rPr lang="en-US" sz="2800" i="1" dirty="0"/>
              <a:t>p</a:t>
            </a:r>
            <a:r>
              <a:rPr dirty="0"/>
              <a:t>-Values</a:t>
            </a:r>
          </a:p>
        </p:txBody>
      </p:sp>
      <p:sp>
        <p:nvSpPr>
          <p:cNvPr id="3" name="Text Placeholder 2"/>
          <p:cNvSpPr>
            <a:spLocks noGrp="1"/>
          </p:cNvSpPr>
          <p:nvPr>
            <p:ph type="body" sz="quarter" idx="10"/>
          </p:nvPr>
        </p:nvSpPr>
        <p:spPr>
          <a:xfrm>
            <a:off x="457200" y="1082078"/>
            <a:ext cx="8229600" cy="1508722"/>
          </a:xfrm>
        </p:spPr>
        <p:txBody>
          <a:bodyPr>
            <a:normAutofit/>
          </a:bodyPr>
          <a:lstStyle/>
          <a:p>
            <a:pPr marL="514350" indent="-514350">
              <a:buFont typeface="+mj-lt"/>
              <a:buChar char="•"/>
              <a:defRPr sz="2800"/>
            </a:pPr>
            <a:r>
              <a:rPr dirty="0"/>
              <a:t>​</a:t>
            </a:r>
            <a:r>
              <a:rPr sz="2800" dirty="0"/>
              <a:t>If</a:t>
            </a:r>
          </a:p>
        </p:txBody>
      </p:sp>
      <p:pic>
        <p:nvPicPr>
          <p:cNvPr id="14" name="Picture 13" descr="p value less than equals to alpha,">
            <a:extLst>
              <a:ext uri="{FF2B5EF4-FFF2-40B4-BE49-F238E27FC236}">
                <a16:creationId xmlns:a16="http://schemas.microsoft.com/office/drawing/2014/main" id="{29DFA2C7-497D-5C02-20CA-45981DF2270D}"/>
              </a:ext>
            </a:extLst>
          </p:cNvPr>
          <p:cNvPicPr>
            <a:picLocks noChangeAspect="1"/>
          </p:cNvPicPr>
          <p:nvPr/>
        </p:nvPicPr>
        <p:blipFill>
          <a:blip r:embed="rId2"/>
          <a:stretch>
            <a:fillRect/>
          </a:stretch>
        </p:blipFill>
        <p:spPr>
          <a:xfrm>
            <a:off x="1325959" y="1190467"/>
            <a:ext cx="1828800" cy="371475"/>
          </a:xfrm>
          <a:prstGeom prst="rect">
            <a:avLst/>
          </a:prstGeom>
        </p:spPr>
      </p:pic>
      <p:sp>
        <p:nvSpPr>
          <p:cNvPr id="4" name="TextBox 3">
            <a:extLst>
              <a:ext uri="{FF2B5EF4-FFF2-40B4-BE49-F238E27FC236}">
                <a16:creationId xmlns:a16="http://schemas.microsoft.com/office/drawing/2014/main" id="{603413FC-89B4-EE97-DB75-AEB76664A711}"/>
              </a:ext>
            </a:extLst>
          </p:cNvPr>
          <p:cNvSpPr txBox="1"/>
          <p:nvPr/>
        </p:nvSpPr>
        <p:spPr>
          <a:xfrm>
            <a:off x="3093720" y="1088136"/>
            <a:ext cx="4809744"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then </a:t>
            </a:r>
            <a:r>
              <a:rPr kumimoji="0" lang="en-US" sz="2800" b="0" i="1" u="none" strike="noStrike" kern="1200" cap="none" spc="0" normalizeH="0" baseline="0" noProof="0" dirty="0">
                <a:ln>
                  <a:noFill/>
                </a:ln>
                <a:solidFill>
                  <a:srgbClr val="000000"/>
                </a:solidFill>
                <a:effectLst/>
                <a:uLnTx/>
                <a:uFillTx/>
                <a:latin typeface="Calibri"/>
                <a:ea typeface="+mn-ea"/>
                <a:cs typeface="+mn-cs"/>
              </a:rPr>
              <a:t>reject</a:t>
            </a:r>
            <a:r>
              <a:rPr kumimoji="0" lang="en-US" sz="2800" b="0" i="0" u="none" strike="noStrike" kern="1200" cap="none" spc="0" normalizeH="0" baseline="0" noProof="0" dirty="0">
                <a:ln>
                  <a:noFill/>
                </a:ln>
                <a:solidFill>
                  <a:srgbClr val="000000"/>
                </a:solidFill>
                <a:effectLst/>
                <a:uLnTx/>
                <a:uFillTx/>
                <a:latin typeface="Calibri"/>
                <a:ea typeface="+mn-ea"/>
                <a:cs typeface="+mn-cs"/>
              </a:rPr>
              <a:t> the null hypothesis.</a:t>
            </a:r>
            <a:endParaRPr lang="en-IN" dirty="0"/>
          </a:p>
        </p:txBody>
      </p:sp>
      <p:sp>
        <p:nvSpPr>
          <p:cNvPr id="5" name="TextBox 4">
            <a:extLst>
              <a:ext uri="{FF2B5EF4-FFF2-40B4-BE49-F238E27FC236}">
                <a16:creationId xmlns:a16="http://schemas.microsoft.com/office/drawing/2014/main" id="{FC0DD069-8A3F-C276-9C18-4448DDB75B05}"/>
              </a:ext>
            </a:extLst>
          </p:cNvPr>
          <p:cNvSpPr txBox="1"/>
          <p:nvPr/>
        </p:nvSpPr>
        <p:spPr>
          <a:xfrm>
            <a:off x="457200" y="1600200"/>
            <a:ext cx="1371600" cy="52322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ct val="20000"/>
              </a:spcBef>
              <a:spcAft>
                <a:spcPts val="0"/>
              </a:spcAft>
              <a:buClrTx/>
              <a:buSzTx/>
              <a:buFont typeface="+mj-lt"/>
              <a:buChar char="•"/>
              <a:tabLst/>
              <a:defRPr sz="2800"/>
            </a:pPr>
            <a:r>
              <a:rPr kumimoji="0" lang="en-US" sz="2800" b="0" i="0" u="none" strike="noStrike" kern="1200" cap="none" spc="0" normalizeH="0" baseline="0" noProof="0" dirty="0">
                <a:ln>
                  <a:noFill/>
                </a:ln>
                <a:solidFill>
                  <a:srgbClr val="000000"/>
                </a:solidFill>
                <a:effectLst/>
                <a:uLnTx/>
                <a:uFillTx/>
                <a:latin typeface="Calibri"/>
                <a:ea typeface="+mn-ea"/>
                <a:cs typeface="+mn-cs"/>
              </a:rPr>
              <a:t>​If</a:t>
            </a:r>
            <a:endParaRPr lang="en-IN" dirty="0"/>
          </a:p>
        </p:txBody>
      </p:sp>
      <p:graphicFrame>
        <p:nvGraphicFramePr>
          <p:cNvPr id="15" name="Object 14" descr="p value greater than alpha,">
            <a:extLst>
              <a:ext uri="{FF2B5EF4-FFF2-40B4-BE49-F238E27FC236}">
                <a16:creationId xmlns:a16="http://schemas.microsoft.com/office/drawing/2014/main" id="{FFB67585-F762-5C1C-C9AF-FA2248ED7E45}"/>
              </a:ext>
            </a:extLst>
          </p:cNvPr>
          <p:cNvGraphicFramePr>
            <a:graphicFrameLocks noChangeAspect="1"/>
          </p:cNvGraphicFramePr>
          <p:nvPr>
            <p:extLst>
              <p:ext uri="{D42A27DB-BD31-4B8C-83A1-F6EECF244321}">
                <p14:modId xmlns:p14="http://schemas.microsoft.com/office/powerpoint/2010/main" val="1236153737"/>
              </p:ext>
            </p:extLst>
          </p:nvPr>
        </p:nvGraphicFramePr>
        <p:xfrm>
          <a:off x="1301750" y="1695600"/>
          <a:ext cx="1828800" cy="365125"/>
        </p:xfrm>
        <a:graphic>
          <a:graphicData uri="http://schemas.openxmlformats.org/presentationml/2006/ole">
            <mc:AlternateContent xmlns:mc="http://schemas.openxmlformats.org/markup-compatibility/2006">
              <mc:Choice xmlns:v="urn:schemas-microsoft-com:vml" Requires="v">
                <p:oleObj name="Equation" r:id="rId3" imgW="1829568" imgH="365419" progId="Equation.DSMT4">
                  <p:embed/>
                </p:oleObj>
              </mc:Choice>
              <mc:Fallback>
                <p:oleObj name="Equation" r:id="rId3" imgW="1829568" imgH="365419" progId="Equation.DSMT4">
                  <p:embed/>
                  <p:pic>
                    <p:nvPicPr>
                      <p:cNvPr id="0" name=""/>
                      <p:cNvPicPr/>
                      <p:nvPr/>
                    </p:nvPicPr>
                    <p:blipFill>
                      <a:blip r:embed="rId4"/>
                      <a:stretch>
                        <a:fillRect/>
                      </a:stretch>
                    </p:blipFill>
                    <p:spPr>
                      <a:xfrm>
                        <a:off x="1301750" y="1695600"/>
                        <a:ext cx="1828800" cy="3651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6E95DE6-B62F-FEC0-BA63-2F5BFC7497DA}"/>
              </a:ext>
            </a:extLst>
          </p:cNvPr>
          <p:cNvSpPr txBox="1"/>
          <p:nvPr/>
        </p:nvSpPr>
        <p:spPr>
          <a:xfrm>
            <a:off x="3111500" y="1598200"/>
            <a:ext cx="3910584"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then </a:t>
            </a:r>
            <a:r>
              <a:rPr kumimoji="0" lang="en-US" sz="2800" b="0" i="1" u="none" strike="noStrike" kern="1200" cap="none" spc="0" normalizeH="0" baseline="0" noProof="0" dirty="0">
                <a:ln>
                  <a:noFill/>
                </a:ln>
                <a:solidFill>
                  <a:srgbClr val="000000"/>
                </a:solidFill>
                <a:effectLst/>
                <a:uLnTx/>
                <a:uFillTx/>
                <a:latin typeface="Calibri"/>
                <a:ea typeface="+mn-ea"/>
                <a:cs typeface="+mn-cs"/>
              </a:rPr>
              <a:t>fail to reject </a:t>
            </a:r>
            <a:r>
              <a:rPr kumimoji="0" lang="en-US" sz="2800" b="0" i="0" u="none" strike="noStrike" kern="1200" cap="none" spc="0" normalizeH="0" baseline="0" noProof="0" dirty="0">
                <a:ln>
                  <a:noFill/>
                </a:ln>
                <a:solidFill>
                  <a:srgbClr val="000000"/>
                </a:solidFill>
                <a:effectLst/>
                <a:uLnTx/>
                <a:uFillTx/>
                <a:latin typeface="Calibri"/>
                <a:ea typeface="+mn-ea"/>
                <a:cs typeface="+mn-cs"/>
              </a:rPr>
              <a:t>the null</a:t>
            </a:r>
            <a:endParaRPr lang="en-IN" dirty="0"/>
          </a:p>
        </p:txBody>
      </p:sp>
      <p:sp>
        <p:nvSpPr>
          <p:cNvPr id="7" name="TextBox 6">
            <a:extLst>
              <a:ext uri="{FF2B5EF4-FFF2-40B4-BE49-F238E27FC236}">
                <a16:creationId xmlns:a16="http://schemas.microsoft.com/office/drawing/2014/main" id="{89674231-182F-3B2B-0EB3-656486EADFC8}"/>
              </a:ext>
            </a:extLst>
          </p:cNvPr>
          <p:cNvSpPr txBox="1"/>
          <p:nvPr/>
        </p:nvSpPr>
        <p:spPr>
          <a:xfrm>
            <a:off x="972312" y="2020836"/>
            <a:ext cx="1923288"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hypothesis.</a:t>
            </a:r>
            <a:endParaRPr lang="en-IN"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3151</Words>
  <Application>Microsoft Office PowerPoint</Application>
  <PresentationFormat>On-screen Show (4:3)</PresentationFormat>
  <Paragraphs>199</Paragraphs>
  <Slides>44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0" baseType="lpstr">
      <vt:lpstr>Arial</vt:lpstr>
      <vt:lpstr>Cambria Math</vt:lpstr>
      <vt:lpstr>Calibri</vt:lpstr>
      <vt:lpstr>Courier New</vt:lpstr>
      <vt:lpstr>Office Theme</vt:lpstr>
      <vt:lpstr>Equation</vt:lpstr>
      <vt:lpstr>Section 10.3</vt:lpstr>
      <vt:lpstr>Formula: Test Statistic for a Hypothesis Test for a Population Mean (σ Unknown)</vt:lpstr>
      <vt:lpstr>Rounding Rule</vt:lpstr>
      <vt:lpstr>Formula: Degrees of Freedom for t in a Hypothesis Test for a Population Mean (σ Unknown)</vt:lpstr>
      <vt:lpstr>Procedure: Rejection Regions for Hypothesis Tests for Population Means (σ Unknown)</vt:lpstr>
      <vt:lpstr>Example 10.3.1: Finding the Critical t-value for a Right-Tailed Hypothesis Test1</vt:lpstr>
      <vt:lpstr>Example 10.3.1: Finding the Critical t-value for a Right-Tailed Hypothesis Test2</vt:lpstr>
      <vt:lpstr>Example 10.3.1: Finding the Critical t-value for a Right-Tailed Hypothesis Test3</vt:lpstr>
      <vt:lpstr>Procedure: Conclusions Using p-Values</vt:lpstr>
      <vt:lpstr>Example 10.3.2: Hypothesis Test for a Population Mean (Left-Tailed, σ Unknown)1</vt:lpstr>
      <vt:lpstr>Example 10.3.2: Hypothesis Test for a Population Mean (Left-Tailed, σ Unknown)2</vt:lpstr>
      <vt:lpstr>Example 10.3.2: Hypothesis Test for a Population Mean (Left-Tailed, σ Unknown)3</vt:lpstr>
      <vt:lpstr>Example 10.3.2: Hypothesis Test for a Population Mean (Left-Tailed, σ Unknown)4</vt:lpstr>
      <vt:lpstr>Example 10.3.2: Hypothesis Test for a Population Mean (Left-Tailed, σ Unknown)5</vt:lpstr>
      <vt:lpstr>Example 10.3.2: Hypothesis Test for a Population Mean (Left-Tailed, σ Unknown)6</vt:lpstr>
      <vt:lpstr>Example 10.3.2: Hypothesis Test for a Population Mean (Left-Tailed, σ Unknown)7</vt:lpstr>
      <vt:lpstr>Example 10.3.2: Hypothesis Test for a Population Mean (Left-Tailed, σ Unknown)8</vt:lpstr>
      <vt:lpstr>Example 10.3.2: Hypothesis Test for a Population Mean (Left-Tailed, σ Unknown)9</vt:lpstr>
      <vt:lpstr>Example 10.3.2: Hypothesis Test for a Population Mean (Left-Tailed, σ Unknown)10</vt:lpstr>
      <vt:lpstr>Technology</vt:lpstr>
      <vt:lpstr>Example 10.3.3: Hypothesis Test for a Population Mean (Right-Tailed, σ Unknown)1</vt:lpstr>
      <vt:lpstr>Example 10.3.3: Hypothesis Test for a Population Mean (Right-Tailed, σ Unknown)2</vt:lpstr>
      <vt:lpstr>Example 10.3.3: Hypothesis Test for a Population Mean (Right-Tailed, σ Unknown)3</vt:lpstr>
      <vt:lpstr>Example 10.3.3: Hypothesis Test for a Population Mean (Right-Tailed, σ Unknown)4</vt:lpstr>
      <vt:lpstr>Example 10.3.3: Hypothesis Test for a Population Mean (Right-Tailed, σ Unknown)5</vt:lpstr>
      <vt:lpstr>Example 10.3.3: Hypothesis Test for a Population Mean (Right-Tailed, σ Unknown)6</vt:lpstr>
      <vt:lpstr>Example 10.3.3: Hypothesis Test for a Population Mean (Right-Tailed, σ Unknown)7</vt:lpstr>
      <vt:lpstr>Example 10.3.3: Hypothesis Test for a Population Mean (Right-Tailed, σ Unknown)8</vt:lpstr>
      <vt:lpstr>Example 10.3.3: Hypothesis Test for a Population Mean (Right-Tailed, σ Unknown)9</vt:lpstr>
      <vt:lpstr>Example 10.3.3: Hypothesis Test for a Population Mean (Right-Tailed, σ Unknown)10</vt:lpstr>
      <vt:lpstr>Example 10.3.3: Hypothesis Test for a Population Mean (Right-Tailed, σ Unknown)11</vt:lpstr>
      <vt:lpstr>Technology1</vt:lpstr>
      <vt:lpstr>Example 10.3.4: Hypothesis Test for a Population Mean (Two-Tailed, σ Unknown)1</vt:lpstr>
      <vt:lpstr>Example 10.3.4: Hypothesis Test for a Population Mean (Two-Tailed, σ Unknown)2</vt:lpstr>
      <vt:lpstr>Example 10.3.4: Hypothesis Test for a Population Mean (Two-Tailed, σ Unknown)3</vt:lpstr>
      <vt:lpstr>Example 10.3.4: Hypothesis Test for a Population Mean (Two-Tailed, σ Unknown)4</vt:lpstr>
      <vt:lpstr>Example 10.3.4: Hypothesis Test for a Population Mean (Two-Tailed, σ Unknown)5</vt:lpstr>
      <vt:lpstr>Example 10.3.4: Hypothesis Test for a Population Mean (Two-Tailed, σ Unknown)6</vt:lpstr>
      <vt:lpstr>Example 10.3.4: Hypothesis Test for a Population Mean (Two-Tailed, σ Unknown)7</vt:lpstr>
      <vt:lpstr>Example 10.3.4: Hypothesis Test for a Population Mean (Two-Tailed, σ Unknown)8</vt:lpstr>
      <vt:lpstr>Example 10.3.4: Hypothesis Test for a Population Mean (Two-Tailed, σ Unknown)9</vt:lpstr>
      <vt:lpstr>Example 10.3.4: Hypothesis Test for a Population Mean (Two-Tailed, σ Unknown)10</vt:lpstr>
      <vt:lpstr>Example 10.3.4: Hypothesis Test for a Population Mean (Two-Tailed, σ Unknown)11</vt:lpstr>
      <vt:lpstr>Technology2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231</cp:revision>
  <dcterms:created xsi:type="dcterms:W3CDTF">2013-04-26T14:43:13Z</dcterms:created>
  <dcterms:modified xsi:type="dcterms:W3CDTF">2025-08-25T18:18:24Z</dcterms:modified>
</cp:coreProperties>
</file>