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302" r:id="rId46"/>
  </p:sldIdLst>
  <p:sldSz cx="9144000" cy="6858000" type="screen4x3"/>
  <p:notesSz cx="6858000" cy="9144000"/>
  <p:embeddedFontLs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Allison Conger" providerId="None"/>
      </p:ext>
    </p:extLst>
  </p:cmAuthor>
  <p:cmAuthor id="2" name="Asha"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4673" autoAdjust="0"/>
  </p:normalViewPr>
  <p:slideViewPr>
    <p:cSldViewPr>
      <p:cViewPr varScale="1">
        <p:scale>
          <a:sx n="101" d="100"/>
          <a:sy n="101" d="100"/>
        </p:scale>
        <p:origin x="177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N" dirty="0"/>
          </a:p>
        </p:txBody>
      </p:sp>
      <p:sp>
        <p:nvSpPr>
          <p:cNvPr id="4" name="Slide Number Placeholder 3"/>
          <p:cNvSpPr>
            <a:spLocks noGrp="1"/>
          </p:cNvSpPr>
          <p:nvPr>
            <p:ph type="sldNum" sz="quarter" idx="5"/>
          </p:nvPr>
        </p:nvSpPr>
        <p:spPr/>
        <p:txBody>
          <a:bodyPr/>
          <a:lstStyle/>
          <a:p>
            <a:fld id="{7E6DA207-A26B-4388-9112-E8BB699F6246}" type="slidenum">
              <a:rPr lang="en-US" smtClean="0"/>
              <a:pPr/>
              <a:t>29</a:t>
            </a:fld>
            <a:endParaRPr lang="en-US"/>
          </a:p>
        </p:txBody>
      </p:sp>
    </p:spTree>
    <p:extLst>
      <p:ext uri="{BB962C8B-B14F-4D97-AF65-F5344CB8AC3E}">
        <p14:creationId xmlns:p14="http://schemas.microsoft.com/office/powerpoint/2010/main" val="332972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N" dirty="0"/>
          </a:p>
        </p:txBody>
      </p:sp>
      <p:sp>
        <p:nvSpPr>
          <p:cNvPr id="4" name="Slide Number Placeholder 3"/>
          <p:cNvSpPr>
            <a:spLocks noGrp="1"/>
          </p:cNvSpPr>
          <p:nvPr>
            <p:ph type="sldNum" sz="quarter" idx="5"/>
          </p:nvPr>
        </p:nvSpPr>
        <p:spPr/>
        <p:txBody>
          <a:bodyPr/>
          <a:lstStyle/>
          <a:p>
            <a:fld id="{7E6DA207-A26B-4388-9112-E8BB699F6246}" type="slidenum">
              <a:rPr lang="en-US" smtClean="0"/>
              <a:pPr/>
              <a:t>32</a:t>
            </a:fld>
            <a:endParaRPr lang="en-US"/>
          </a:p>
        </p:txBody>
      </p:sp>
    </p:spTree>
    <p:extLst>
      <p:ext uri="{BB962C8B-B14F-4D97-AF65-F5344CB8AC3E}">
        <p14:creationId xmlns:p14="http://schemas.microsoft.com/office/powerpoint/2010/main" val="72472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N" dirty="0"/>
          </a:p>
        </p:txBody>
      </p:sp>
      <p:sp>
        <p:nvSpPr>
          <p:cNvPr id="4" name="Slide Number Placeholder 3"/>
          <p:cNvSpPr>
            <a:spLocks noGrp="1"/>
          </p:cNvSpPr>
          <p:nvPr>
            <p:ph type="sldNum" sz="quarter" idx="5"/>
          </p:nvPr>
        </p:nvSpPr>
        <p:spPr/>
        <p:txBody>
          <a:bodyPr/>
          <a:lstStyle/>
          <a:p>
            <a:fld id="{7E6DA207-A26B-4388-9112-E8BB699F6246}" type="slidenum">
              <a:rPr lang="en-US" smtClean="0"/>
              <a:pPr/>
              <a:t>36</a:t>
            </a:fld>
            <a:endParaRPr lang="en-US"/>
          </a:p>
        </p:txBody>
      </p:sp>
    </p:spTree>
    <p:extLst>
      <p:ext uri="{BB962C8B-B14F-4D97-AF65-F5344CB8AC3E}">
        <p14:creationId xmlns:p14="http://schemas.microsoft.com/office/powerpoint/2010/main" val="14312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4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53.emf"/></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10.2</a:t>
            </a:r>
          </a:p>
        </p:txBody>
      </p:sp>
      <p:sp>
        <p:nvSpPr>
          <p:cNvPr id="2" name="Text Placeholder 1"/>
          <p:cNvSpPr>
            <a:spLocks noGrp="1"/>
          </p:cNvSpPr>
          <p:nvPr>
            <p:ph type="body" sz="quarter" idx="10"/>
          </p:nvPr>
        </p:nvSpPr>
        <p:spPr/>
        <p:txBody>
          <a:bodyPr/>
          <a:lstStyle/>
          <a:p>
            <a:pPr algn="ctr"/>
            <a:r>
              <a:rPr dirty="0"/>
              <a:t>Hypothesis Testing for Population Means (Sigma 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The state education department is considering introducing new initiatives to boost the reading levels of fourth-graders. The mean reading level of fourth-graders in the state over the last </a:t>
                </a:r>
                <a:r>
                  <a:rPr sz="2800" dirty="0">
                    <a:latin typeface="Cambria Math"/>
                  </a:rPr>
                  <a:t>5</a:t>
                </a:r>
                <a:r>
                  <a:rPr sz="2800" dirty="0"/>
                  <a:t> years was a Lexile reader measure of </a:t>
                </a:r>
                <a14:m>
                  <m:oMath xmlns:m="http://schemas.openxmlformats.org/officeDocument/2006/math">
                    <m:r>
                      <a:rPr>
                        <a:latin typeface="Cambria Math" panose="02040503050406030204" pitchFamily="18" charset="0"/>
                      </a:rPr>
                      <m:t>850</m:t>
                    </m:r>
                  </m:oMath>
                </a14:m>
                <a:r>
                  <a:rPr lang="en-US" sz="2800" dirty="0"/>
                  <a:t> </a:t>
                </a:r>
                <a:r>
                  <a:rPr lang="en-US" sz="2800" i="1" dirty="0"/>
                  <a:t>L</a:t>
                </a:r>
                <a:r>
                  <a:rPr sz="2800" dirty="0"/>
                  <a:t>. (A Lexile reader measure is a measure of the complexity of the language that a reader is able to comprehend.) The developers of a new program claim that their techniques will raise the mean reading level of fourth-graders above the current value of </a:t>
                </a:r>
                <a14:m>
                  <m:oMath xmlns:m="http://schemas.openxmlformats.org/officeDocument/2006/math">
                    <m:r>
                      <a:rPr>
                        <a:latin typeface="Cambria Math" panose="02040503050406030204" pitchFamily="18" charset="0"/>
                      </a:rPr>
                      <m:t>850</m:t>
                    </m:r>
                  </m:oMath>
                </a14:m>
                <a:r>
                  <a:rPr lang="en-US" i="1" dirty="0"/>
                  <a:t> L</a:t>
                </a:r>
                <a:r>
                  <a:rPr sz="2800" dirty="0"/>
                  <a:t>.</a:t>
                </a:r>
              </a:p>
              <a:p>
                <a:pPr>
                  <a:defRPr sz="2800"/>
                </a:pPr>
                <a:r>
                  <a:rPr sz="2800" dirty="0"/>
                  <a:t>To assess the impact of their initiative, the developers were given permission to implement their ideas in the classrooms. At the end of the pilot study, a simple random sample of </a:t>
                </a:r>
                <a:r>
                  <a:rPr sz="2800" dirty="0">
                    <a:latin typeface="Cambria Math"/>
                  </a:rPr>
                  <a:t>1000</a:t>
                </a:r>
                <a:r>
                  <a:rPr sz="2800" dirty="0"/>
                  <a:t> fourth graders had a mean reading level of </a:t>
                </a:r>
                <a14:m>
                  <m:oMath xmlns:m="http://schemas.openxmlformats.org/officeDocument/2006/math">
                    <m:r>
                      <a:rPr>
                        <a:latin typeface="Cambria Math" panose="02040503050406030204" pitchFamily="18" charset="0"/>
                      </a:rPr>
                      <m:t>856</m:t>
                    </m:r>
                  </m:oMath>
                </a14:m>
                <a:r>
                  <a:rPr lang="en-US" i="1" dirty="0"/>
                  <a:t> L</a:t>
                </a:r>
                <a:r>
                  <a:rPr sz="2800" dirty="0"/>
                  <a:t>. It is assumed that the population standard deviation is </a:t>
                </a:r>
                <a14:m>
                  <m:oMath xmlns:m="http://schemas.openxmlformats.org/officeDocument/2006/math">
                    <m:r>
                      <a:rPr>
                        <a:latin typeface="Cambria Math" panose="02040503050406030204" pitchFamily="18" charset="0"/>
                      </a:rPr>
                      <m:t>98</m:t>
                    </m:r>
                  </m:oMath>
                </a14:m>
                <a:r>
                  <a:rPr lang="en-US" sz="2800" dirty="0"/>
                  <a:t> </a:t>
                </a:r>
                <a:r>
                  <a:rPr lang="en-US" i="1" dirty="0"/>
                  <a:t>L</a:t>
                </a:r>
                <a:r>
                  <a:rPr sz="2800" dirty="0"/>
                  <a:t>. Using a </a:t>
                </a:r>
                <a:r>
                  <a:rPr sz="2800" dirty="0">
                    <a:latin typeface="Cambria Math"/>
                  </a:rPr>
                  <a:t>0.05</a:t>
                </a:r>
                <a:r>
                  <a:rPr sz="2800" dirty="0"/>
                  <a:t> level of significance, should the findings of the study convince the education department of the validity of the developers'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778"/>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State the null and alternative hypotheses.</a:t>
                </a:r>
              </a:p>
              <a:p>
                <a:pPr>
                  <a:defRPr sz="2800"/>
                </a:pPr>
                <a:r>
                  <a:rPr sz="2800" dirty="0"/>
                  <a:t>The developers want to show that their classroom techniques will raise the fourth graders' mean reading level to more than </a:t>
                </a:r>
                <a14:m>
                  <m:oMath xmlns:m="http://schemas.openxmlformats.org/officeDocument/2006/math">
                    <m:r>
                      <a:rPr>
                        <a:latin typeface="Cambria Math" panose="02040503050406030204" pitchFamily="18" charset="0"/>
                      </a:rPr>
                      <m:t>850</m:t>
                    </m:r>
                  </m:oMath>
                </a14:m>
                <a:r>
                  <a:rPr lang="en-US" i="1" dirty="0"/>
                  <a:t> L</a:t>
                </a:r>
                <a:r>
                  <a:rPr sz="2800" dirty="0"/>
                  <a:t>. This is written mathematically as </a:t>
                </a:r>
                <a:r>
                  <a:rPr lang="el-GR" i="1" dirty="0">
                    <a:latin typeface="Calibri" panose="020F0502020204030204" pitchFamily="34" charset="0"/>
                    <a:ea typeface="Calibri" panose="020F0502020204030204" pitchFamily="34" charset="0"/>
                    <a:cs typeface="Calibri" panose="020F0502020204030204" pitchFamily="34" charset="0"/>
                  </a:rPr>
                  <a:t>μ </a:t>
                </a:r>
                <a14:m>
                  <m:oMath xmlns:m="http://schemas.openxmlformats.org/officeDocument/2006/math">
                    <m:r>
                      <a:rPr>
                        <a:latin typeface="Cambria Math" panose="02040503050406030204" pitchFamily="18" charset="0"/>
                      </a:rPr>
                      <m:t>&gt;850</m:t>
                    </m:r>
                  </m:oMath>
                </a14:m>
                <a:r>
                  <a:rPr sz="2800" dirty="0"/>
                  <a:t>, and since it is the research hypothesis, it will be</a:t>
                </a:r>
                <a:r>
                  <a:rPr lang="en-US" sz="2800" dirty="0"/>
                  <a:t> </a:t>
                </a:r>
                <a:r>
                  <a:rPr lang="en-US" i="1" dirty="0"/>
                  <a:t>H</a:t>
                </a:r>
                <a:r>
                  <a:rPr lang="en-US" sz="1000" i="1" dirty="0"/>
                  <a:t> </a:t>
                </a:r>
                <a:r>
                  <a:rPr lang="en-US" baseline="-25000" dirty="0"/>
                  <a:t>a</a:t>
                </a:r>
                <a:r>
                  <a:rPr sz="2800" dirty="0"/>
                  <a:t>. The null hypothesis is the statement regarding the currently accepted value, </a:t>
                </a:r>
                <a:br>
                  <a:rPr lang="en-US" sz="2800" dirty="0"/>
                </a:br>
                <a:r>
                  <a:rPr lang="el-GR" i="1" dirty="0">
                    <a:latin typeface="Calibri" panose="020F0502020204030204" pitchFamily="34" charset="0"/>
                    <a:ea typeface="Calibri" panose="020F0502020204030204" pitchFamily="34" charset="0"/>
                    <a:cs typeface="Calibri" panose="020F0502020204030204" pitchFamily="34" charset="0"/>
                  </a:rPr>
                  <a:t>μ </a:t>
                </a:r>
                <a14:m>
                  <m:oMath xmlns:m="http://schemas.openxmlformats.org/officeDocument/2006/math">
                    <m:r>
                      <a:rPr>
                        <a:latin typeface="Cambria Math" panose="02040503050406030204" pitchFamily="18" charset="0"/>
                      </a:rPr>
                      <m:t>=850</m:t>
                    </m:r>
                  </m:oMath>
                </a14:m>
                <a:r>
                  <a:rPr sz="2800" dirty="0"/>
                  <a:t>. Thus, we have the following hypotheses.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IN">
                    <a:noFill/>
                  </a:rPr>
                  <a:t> </a:t>
                </a:r>
              </a:p>
            </p:txBody>
          </p:sp>
        </mc:Fallback>
      </mc:AlternateContent>
      <p:pic>
        <p:nvPicPr>
          <p:cNvPr id="7" name="Picture 6" descr="Null hypothesis (H 0) is  mu equals 850. Alternative hypothesis (H a) is mu is greater than 850.">
            <a:extLst>
              <a:ext uri="{FF2B5EF4-FFF2-40B4-BE49-F238E27FC236}">
                <a16:creationId xmlns:a16="http://schemas.microsoft.com/office/drawing/2014/main" id="{0F39A060-BAF2-E8A8-54D3-30A9F28D9318}"/>
              </a:ext>
            </a:extLst>
          </p:cNvPr>
          <p:cNvPicPr>
            <a:picLocks noChangeAspect="1"/>
          </p:cNvPicPr>
          <p:nvPr/>
        </p:nvPicPr>
        <p:blipFill>
          <a:blip r:embed="rId3"/>
          <a:stretch>
            <a:fillRect/>
          </a:stretch>
        </p:blipFill>
        <p:spPr>
          <a:xfrm>
            <a:off x="4038600" y="5091479"/>
            <a:ext cx="1476375" cy="904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Note that the hypotheses are statements about the population mean, </a:t>
                </a:r>
                <a:r>
                  <a:rPr lang="el-GR" i="1" dirty="0">
                    <a:latin typeface="Calibri" panose="020F0502020204030204" pitchFamily="34" charset="0"/>
                    <a:ea typeface="Calibri" panose="020F0502020204030204" pitchFamily="34" charset="0"/>
                    <a:cs typeface="Calibri" panose="020F0502020204030204" pitchFamily="34" charset="0"/>
                  </a:rPr>
                  <a:t>σ </a:t>
                </a:r>
                <a:r>
                  <a:rPr sz="2800" dirty="0"/>
                  <a:t>is given, the sample is a simple random sample, and the sample size is at least </a:t>
                </a:r>
                <a:r>
                  <a:rPr sz="2800" dirty="0">
                    <a:latin typeface="Cambria Math"/>
                  </a:rPr>
                  <a:t>30</a:t>
                </a:r>
                <a:r>
                  <a:rPr sz="2800" dirty="0"/>
                  <a:t>. Thus, we will use a normal distribution, which means we need to use the </a:t>
                </a:r>
                <a:r>
                  <a:rPr lang="en-US" sz="2800" i="1" dirty="0"/>
                  <a:t>z</a:t>
                </a:r>
                <a:r>
                  <a:rPr lang="en-US" sz="2800" dirty="0"/>
                  <a:t>-</a:t>
                </a:r>
                <a:r>
                  <a:rPr sz="2800" dirty="0"/>
                  <a:t>test statistic.</a:t>
                </a:r>
              </a:p>
              <a:p>
                <a:pPr>
                  <a:defRPr sz="2800"/>
                </a:pPr>
                <a:r>
                  <a:rPr sz="2800" dirty="0"/>
                  <a:t>In addition to determining which distribution to use for the test statistic, we need to state the level of significance. The problem states that </a:t>
                </a:r>
                <a:r>
                  <a:rPr lang="el-GR"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a:latin typeface="Cambria Math" panose="02040503050406030204" pitchFamily="18" charset="0"/>
                      </a:rPr>
                      <m:t>=0.05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100" dirty="0"/>
                  <a:t>Step 3: Gather data and calculate the necessary sample statistics.</a:t>
                </a:r>
              </a:p>
              <a:p>
                <a:pPr>
                  <a:defRPr sz="2800"/>
                </a:pPr>
                <a:r>
                  <a:rPr sz="2100" dirty="0"/>
                  <a:t>We are given the statistics needed to calculate the test statistic,</a:t>
                </a:r>
                <a:r>
                  <a:rPr lang="en-US" sz="2100" dirty="0"/>
                  <a:t> </a:t>
                </a:r>
                <a:r>
                  <a:rPr lang="en-US" sz="2100" i="1" dirty="0"/>
                  <a:t>z</a:t>
                </a:r>
                <a:r>
                  <a:rPr sz="2100" dirty="0"/>
                  <a:t>. The problem tells us that a simple random sample of </a:t>
                </a:r>
                <a:r>
                  <a:rPr sz="2100" dirty="0">
                    <a:latin typeface="Cambria Math"/>
                  </a:rPr>
                  <a:t>1000</a:t>
                </a:r>
                <a:r>
                  <a:rPr sz="2100" dirty="0"/>
                  <a:t> fourth graders had a mean reading level of </a:t>
                </a:r>
                <a14:m>
                  <m:oMath xmlns:m="http://schemas.openxmlformats.org/officeDocument/2006/math">
                    <m:r>
                      <a:rPr sz="2100">
                        <a:latin typeface="Cambria Math" panose="02040503050406030204" pitchFamily="18" charset="0"/>
                      </a:rPr>
                      <m:t>856</m:t>
                    </m:r>
                  </m:oMath>
                </a14:m>
                <a:r>
                  <a:rPr lang="en-US" sz="2100" dirty="0"/>
                  <a:t> </a:t>
                </a:r>
                <a:r>
                  <a:rPr lang="en-US" sz="2100" i="1" dirty="0"/>
                  <a:t>L</a:t>
                </a:r>
                <a:r>
                  <a:rPr sz="2100" dirty="0"/>
                  <a:t> and that the population standard deviation is </a:t>
                </a:r>
                <a14:m>
                  <m:oMath xmlns:m="http://schemas.openxmlformats.org/officeDocument/2006/math">
                    <m:r>
                      <a:rPr sz="2100">
                        <a:latin typeface="Cambria Math" panose="02040503050406030204" pitchFamily="18" charset="0"/>
                      </a:rPr>
                      <m:t>98</m:t>
                    </m:r>
                  </m:oMath>
                </a14:m>
                <a:r>
                  <a:rPr lang="en-US" sz="2100" dirty="0"/>
                  <a:t> </a:t>
                </a:r>
                <a:r>
                  <a:rPr lang="en-US" sz="2100" i="1" dirty="0"/>
                  <a:t>L</a:t>
                </a:r>
                <a:r>
                  <a:rPr sz="2100" dirty="0"/>
                  <a:t>.</a:t>
                </a:r>
              </a:p>
              <a:p>
                <a:pPr>
                  <a:defRPr b="1"/>
                </a:pPr>
                <a:r>
                  <a:rPr sz="2100" dirty="0"/>
                  <a:t>Tables:</a:t>
                </a:r>
              </a:p>
              <a:p>
                <a:pPr>
                  <a:defRPr sz="2800"/>
                </a:pPr>
                <a:r>
                  <a:rPr sz="2100" dirty="0"/>
                  <a:t>If you are using tables to find the rejection region or </a:t>
                </a:r>
                <a:r>
                  <a:rPr lang="en-US" sz="2100" i="1" dirty="0"/>
                  <a:t>p</a:t>
                </a:r>
                <a:r>
                  <a:rPr sz="2100" dirty="0"/>
                  <a:t>-value when drawing your conclusion, you will need to calculate the </a:t>
                </a:r>
                <a:r>
                  <a:rPr lang="en-US" sz="2100" i="1" dirty="0"/>
                  <a:t>z</a:t>
                </a:r>
                <a:r>
                  <a:rPr sz="2100" dirty="0"/>
                  <a:t>-test statistic as follows.</a:t>
                </a:r>
                <a:endParaRPr lang="en-IN"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89" t="-736" r="-444"/>
                </a:stretch>
              </a:blipFill>
            </p:spPr>
            <p:txBody>
              <a:bodyPr/>
              <a:lstStyle/>
              <a:p>
                <a:r>
                  <a:rPr lang="en-IN">
                    <a:noFill/>
                  </a:rPr>
                  <a:t> </a:t>
                </a:r>
              </a:p>
            </p:txBody>
          </p:sp>
        </mc:Fallback>
      </mc:AlternateContent>
      <p:pic>
        <p:nvPicPr>
          <p:cNvPr id="7" name="Picture 6" descr="z equals x bar minus mu, divided by open parentheses sigma divided by the square root of n close parentheses, which equals 856 minus 850, divided by open parentheses 98 divided by the square root of 1000 close parentheses. This simplifies to approximately 1.94.">
            <a:extLst>
              <a:ext uri="{FF2B5EF4-FFF2-40B4-BE49-F238E27FC236}">
                <a16:creationId xmlns:a16="http://schemas.microsoft.com/office/drawing/2014/main" id="{432A1A99-AA3A-0803-49D1-88626A33178E}"/>
              </a:ext>
            </a:extLst>
          </p:cNvPr>
          <p:cNvPicPr>
            <a:picLocks noChangeAspect="1"/>
          </p:cNvPicPr>
          <p:nvPr/>
        </p:nvPicPr>
        <p:blipFill>
          <a:blip r:embed="rId3"/>
          <a:stretch>
            <a:fillRect/>
          </a:stretch>
        </p:blipFill>
        <p:spPr>
          <a:xfrm>
            <a:off x="3429000" y="4114213"/>
            <a:ext cx="2933700" cy="1714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lang="el-GR" sz="2800" i="1" dirty="0">
                <a:latin typeface="Calibri" panose="020F0502020204030204" pitchFamily="34" charset="0"/>
                <a:ea typeface="Calibri" panose="020F0502020204030204" pitchFamily="34" charset="0"/>
                <a:cs typeface="Calibri" panose="020F0502020204030204" pitchFamily="34" charset="0"/>
              </a:rPr>
              <a:t>σ</a:t>
            </a:r>
            <a:r>
              <a:rPr lang="en-US" sz="2800" i="1" dirty="0">
                <a:latin typeface="Calibri" panose="020F0502020204030204" pitchFamily="34" charset="0"/>
                <a:ea typeface="Calibri" panose="020F0502020204030204" pitchFamily="34" charset="0"/>
                <a:cs typeface="Calibri" panose="020F0502020204030204" pitchFamily="34" charset="0"/>
              </a:rPr>
              <a:t> </a:t>
            </a:r>
            <a:r>
              <a:rPr dirty="0"/>
              <a:t>Known)</a:t>
            </a:r>
            <a:r>
              <a:rPr lang="en-US" baseline="-25000" dirty="0"/>
              <a:t>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Under the </a:t>
                </a:r>
                <a:r>
                  <a:rPr sz="2800" b="1" dirty="0"/>
                  <a:t>STATS </a:t>
                </a:r>
                <a:r>
                  <a:rPr lang="en-US" b="1" dirty="0"/>
                  <a:t>→</a:t>
                </a:r>
                <a:r>
                  <a:rPr sz="2800" b="1" dirty="0"/>
                  <a:t> TESTS</a:t>
                </a:r>
                <a:r>
                  <a:rPr sz="2800" dirty="0"/>
                  <a:t> menu, choose option </a:t>
                </a:r>
                <a:r>
                  <a:rPr sz="2800" b="1" dirty="0"/>
                  <a:t>Z-Test</a:t>
                </a:r>
                <a:r>
                  <a:rPr sz="2800" dirty="0"/>
                  <a:t>. Since we know the sample statistics, choose </a:t>
                </a:r>
                <a:r>
                  <a:rPr sz="2800" b="1" dirty="0"/>
                  <a:t>Stats</a:t>
                </a:r>
                <a:r>
                  <a:rPr sz="2800" dirty="0"/>
                  <a:t> instead of </a:t>
                </a:r>
                <a:r>
                  <a:rPr sz="2800" b="1" dirty="0"/>
                  <a:t>Data</a:t>
                </a:r>
                <a:r>
                  <a:rPr sz="2800" dirty="0"/>
                  <a:t>. For </a:t>
                </a:r>
                <a:r>
                  <a:rPr sz="2800" b="1" dirty="0"/>
                  <a:t>μ0</a:t>
                </a:r>
                <a:r>
                  <a:rPr sz="2800" dirty="0"/>
                  <a:t>, enter the value from the null hypothesis, or </a:t>
                </a:r>
                <a:r>
                  <a:rPr sz="2800" dirty="0">
                    <a:latin typeface="Cambria Math"/>
                  </a:rPr>
                  <a:t>850</a:t>
                </a:r>
                <a:r>
                  <a:rPr sz="2800" dirty="0"/>
                  <a:t>. Enter the rest of the given values, as shown in the top screenshot. Choose the alternative hypothesis </a:t>
                </a:r>
                <a:r>
                  <a:rPr sz="2800" b="1" dirty="0"/>
                  <a:t>&gt;μ0</a:t>
                </a:r>
                <a:r>
                  <a:rPr sz="2800" dirty="0"/>
                  <a:t>. Highlight </a:t>
                </a:r>
                <a:r>
                  <a:rPr sz="2800" b="1" dirty="0"/>
                  <a:t>Calculate</a:t>
                </a:r>
                <a:r>
                  <a:rPr sz="2800" dirty="0"/>
                  <a:t> and press </a:t>
                </a:r>
                <a:r>
                  <a:rPr sz="2800" b="1" dirty="0"/>
                  <a:t>ENTER</a:t>
                </a:r>
                <a:r>
                  <a:rPr sz="2800" dirty="0"/>
                  <a:t>. The output is shown in the bottom screenshot. Notice that the second line shows </a:t>
                </a:r>
                <a:r>
                  <a:rPr lang="en-US" sz="2800" i="1" dirty="0"/>
                  <a:t>z</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6</a:t>
            </a:r>
            <a:endParaRPr dirty="0"/>
          </a:p>
        </p:txBody>
      </p:sp>
      <p:pic>
        <p:nvPicPr>
          <p:cNvPr id="5" name="Content Placeholder 4" descr="A screenshot shows the input screen titled Z-Test. The first line reads Inpt: Data Stats, with the Stats option selected. The second line reads mu 0: 850. The third line reads sigma: 98. The fourth line reads x bar: 856. The fifth line reads n: 1000. The sixth line reads mu: not equal to mu 0 less than mu 0 and greater than mu, 0 with the greater than mu 0 option selected. The last line prompts to either Calculate or Draw.">
            <a:extLst>
              <a:ext uri="{FF2B5EF4-FFF2-40B4-BE49-F238E27FC236}">
                <a16:creationId xmlns:a16="http://schemas.microsoft.com/office/drawing/2014/main" id="{D39EC865-70F2-4018-83B8-C336821C94A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045122" y="1676400"/>
            <a:ext cx="5053756" cy="336917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7</a:t>
            </a:r>
            <a:endParaRPr dirty="0"/>
          </a:p>
        </p:txBody>
      </p:sp>
      <p:pic>
        <p:nvPicPr>
          <p:cNvPr id="5" name="Content Placeholder 4" descr="A screenshot shows the output results of a Z-Test, titled Z-Test. The first line reads mu greater 850. The second line reads z is equal to1.936088363. The third line read p=.0264283705. The fourth line reads x bar=856. The last line reads n=1000.">
            <a:extLst>
              <a:ext uri="{FF2B5EF4-FFF2-40B4-BE49-F238E27FC236}">
                <a16:creationId xmlns:a16="http://schemas.microsoft.com/office/drawing/2014/main" id="{7E0D9298-22A7-45FA-A4C3-DCAC6F89D3D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000" y="1828800"/>
            <a:ext cx="6082456" cy="405497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Step 4: Draw a conclusion and interpret the decision.</a:t>
                </a:r>
              </a:p>
              <a:p>
                <a:pPr>
                  <a:defRPr sz="2800"/>
                </a:pPr>
                <a:r>
                  <a:rPr lang="en-US" sz="2800" dirty="0"/>
                  <a:t>Remember that we determine the type of test based on the alternative hypothesis. In this case, the alternative hypothesis contains "&gt;," which indicates that this is a right-tailed test.</a:t>
                </a:r>
              </a:p>
              <a:p>
                <a:pPr>
                  <a:defRPr b="1"/>
                </a:pPr>
                <a:r>
                  <a:rPr lang="en-US" sz="2800" dirty="0"/>
                  <a:t>Method 1: Using Rejection Regions.</a:t>
                </a:r>
              </a:p>
              <a:p>
                <a:pPr>
                  <a:defRPr sz="2800"/>
                </a:pPr>
                <a:r>
                  <a:rPr lang="en-US" sz="2800" dirty="0"/>
                  <a:t>To determine the rejection region, look up </a:t>
                </a:r>
                <a:r>
                  <a:rPr lang="en-US" sz="2800" i="1" dirty="0"/>
                  <a:t>c</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=0.95</m:t>
                    </m:r>
                  </m:oMath>
                </a14:m>
                <a:r>
                  <a:rPr lang="en-US" sz="2800" dirty="0"/>
                  <a:t> in the table of critical </a:t>
                </a:r>
                <a:r>
                  <a:rPr lang="en-US" sz="2800" i="1" dirty="0"/>
                  <a:t>z</a:t>
                </a:r>
                <a:r>
                  <a:rPr lang="en-US" sz="2800" dirty="0"/>
                  <a:t>-values for rejection regions, which will be </a:t>
                </a:r>
                <a:r>
                  <a:rPr lang="en-US" sz="2800" i="1" dirty="0"/>
                  <a:t>z </a:t>
                </a:r>
                <a14:m>
                  <m:oMath xmlns:m="http://schemas.openxmlformats.org/officeDocument/2006/math">
                    <m:r>
                      <a:rPr lang="en-US">
                        <a:latin typeface="Cambria Math" panose="02040503050406030204" pitchFamily="18" charset="0"/>
                      </a:rPr>
                      <m:t>≥1.645</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9</a:t>
            </a:r>
            <a:endParaRPr dirty="0"/>
          </a:p>
        </p:txBody>
      </p:sp>
      <p:pic>
        <p:nvPicPr>
          <p:cNvPr id="5" name="Content Placeholder 4" descr="Normal distribution with a mean of  0 . The critical value  z subscript 0.05 equals 1.645  is to the right of the mean. The area under the curve to the right of  z subscript 0.05 is shaded and labeled alpha equals 0.05 . The test statistic  1.94 is to the right of the critical value. To the left of the critical value, we fail to reject Null Hypothesis (H 0). To the right of the critical value we reject Null Hypothesis (H 0).">
            <a:extLst>
              <a:ext uri="{FF2B5EF4-FFF2-40B4-BE49-F238E27FC236}">
                <a16:creationId xmlns:a16="http://schemas.microsoft.com/office/drawing/2014/main" id="{7D5DDE84-72B7-457B-8332-4B6AF8CBBE6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840706"/>
            <a:ext cx="4953000" cy="33337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10</a:t>
            </a:r>
            <a:endParaRPr dirty="0"/>
          </a:p>
        </p:txBody>
      </p:sp>
      <p:sp>
        <p:nvSpPr>
          <p:cNvPr id="3" name="Text Placeholder 2"/>
          <p:cNvSpPr>
            <a:spLocks noGrp="1"/>
          </p:cNvSpPr>
          <p:nvPr>
            <p:ph type="body" sz="quarter" idx="10"/>
          </p:nvPr>
        </p:nvSpPr>
        <p:spPr>
          <a:xfrm>
            <a:off x="304800" y="1029287"/>
            <a:ext cx="8763000" cy="4967067"/>
          </a:xfrm>
        </p:spPr>
        <p:txBody>
          <a:bodyPr>
            <a:normAutofit/>
          </a:bodyPr>
          <a:lstStyle/>
          <a:p>
            <a:pPr>
              <a:defRPr sz="2800"/>
            </a:pPr>
            <a:r>
              <a:rPr sz="2800" dirty="0"/>
              <a:t>The </a:t>
            </a:r>
            <a:r>
              <a:rPr lang="en-US" sz="2800" i="1" dirty="0"/>
              <a:t>z</a:t>
            </a:r>
            <a:r>
              <a:rPr lang="en-US" sz="2800" dirty="0"/>
              <a:t>-</a:t>
            </a:r>
            <a:r>
              <a:rPr sz="2800" dirty="0"/>
              <a:t>value of </a:t>
            </a:r>
            <a:r>
              <a:rPr sz="2800" dirty="0">
                <a:latin typeface="Cambria Math"/>
              </a:rPr>
              <a:t>1.94</a:t>
            </a:r>
            <a:r>
              <a:rPr sz="2800" dirty="0"/>
              <a:t> falls in the rejection region. So the conclusion is to reject the null hypothesis.</a:t>
            </a:r>
          </a:p>
          <a:p>
            <a:pPr>
              <a:defRPr sz="2800" b="1"/>
            </a:pPr>
            <a:r>
              <a:rPr sz="2800" dirty="0"/>
              <a:t>Method 2: </a:t>
            </a:r>
            <a:r>
              <a:rPr lang="en-US" sz="2800" i="1" dirty="0"/>
              <a:t>p</a:t>
            </a:r>
            <a:r>
              <a:rPr sz="2800" dirty="0"/>
              <a:t>-Values</a:t>
            </a:r>
          </a:p>
          <a:p>
            <a:pPr>
              <a:defRPr sz="2800"/>
            </a:pPr>
            <a:r>
              <a:rPr sz="2800" dirty="0"/>
              <a:t>Since this is a right-tailed test, the </a:t>
            </a:r>
            <a:r>
              <a:rPr lang="en-US" sz="2800" i="1" dirty="0"/>
              <a:t>p</a:t>
            </a:r>
            <a:r>
              <a:rPr sz="2800" dirty="0"/>
              <a:t>-value is the probability that </a:t>
            </a:r>
            <a:r>
              <a:rPr lang="en-US" sz="2800" i="1" dirty="0"/>
              <a:t>z</a:t>
            </a:r>
            <a:r>
              <a:rPr lang="en-US" sz="2800" dirty="0"/>
              <a:t> </a:t>
            </a:r>
            <a:r>
              <a:rPr sz="2800" dirty="0"/>
              <a:t>is greater than or equal to the test statistic, </a:t>
            </a:r>
            <a:r>
              <a:rPr sz="2800" dirty="0">
                <a:latin typeface="Cambria Math"/>
              </a:rPr>
              <a:t>1.94</a:t>
            </a:r>
            <a:r>
              <a:rPr sz="2800" dirty="0"/>
              <a:t>. This can be written mathematically as </a:t>
            </a:r>
            <a:endParaRPr lang="en-US" sz="2800" dirty="0"/>
          </a:p>
        </p:txBody>
      </p:sp>
      <p:pic>
        <p:nvPicPr>
          <p:cNvPr id="5" name="Picture 4" descr="p-value is equal to P of z is greater than or equal to 1.94.">
            <a:extLst>
              <a:ext uri="{FF2B5EF4-FFF2-40B4-BE49-F238E27FC236}">
                <a16:creationId xmlns:a16="http://schemas.microsoft.com/office/drawing/2014/main" id="{91F08CE1-847F-691A-E731-D175998D88CE}"/>
              </a:ext>
            </a:extLst>
          </p:cNvPr>
          <p:cNvPicPr>
            <a:picLocks noChangeAspect="1"/>
          </p:cNvPicPr>
          <p:nvPr/>
        </p:nvPicPr>
        <p:blipFill>
          <a:blip r:embed="rId2"/>
          <a:stretch>
            <a:fillRect/>
          </a:stretch>
        </p:blipFill>
        <p:spPr>
          <a:xfrm>
            <a:off x="304800" y="3784973"/>
            <a:ext cx="3573518" cy="6096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9EAA5D-1DF0-07B0-F8E5-2730DAA16D49}"/>
                  </a:ext>
                </a:extLst>
              </p:cNvPr>
              <p:cNvSpPr txBox="1"/>
              <p:nvPr/>
            </p:nvSpPr>
            <p:spPr>
              <a:xfrm>
                <a:off x="304800" y="4394573"/>
                <a:ext cx="8686800" cy="1384995"/>
              </a:xfrm>
              <a:prstGeom prst="rect">
                <a:avLst/>
              </a:prstGeom>
              <a:noFill/>
            </p:spPr>
            <p:txBody>
              <a:bodyPr wrap="square">
                <a:spAutoFit/>
              </a:bodyPr>
              <a:lstStyle/>
              <a:p>
                <a:pPr>
                  <a:defRPr b="1"/>
                </a:pPr>
                <a:r>
                  <a:rPr lang="en-US" sz="2800" dirty="0"/>
                  <a:t>Tables:</a:t>
                </a:r>
              </a:p>
              <a:p>
                <a:pPr>
                  <a:defRPr sz="2800"/>
                </a:pPr>
                <a:r>
                  <a:rPr lang="en-US" sz="2800" dirty="0"/>
                  <a:t>Using a table, find the area under the standard normal curve to the right of </a:t>
                </a:r>
                <a:r>
                  <a:rPr lang="en-US" sz="2800" i="1" dirty="0"/>
                  <a:t>z</a:t>
                </a:r>
                <a14:m>
                  <m:oMath xmlns:m="http://schemas.openxmlformats.org/officeDocument/2006/math">
                    <m:r>
                      <a:rPr lang="en-US" sz="2800">
                        <a:latin typeface="Cambria Math" panose="02040503050406030204" pitchFamily="18" charset="0"/>
                      </a:rPr>
                      <m:t>=1.94</m:t>
                    </m:r>
                  </m:oMath>
                </a14:m>
                <a:r>
                  <a:rPr lang="en-US" sz="2800" dirty="0"/>
                  <a:t>. Thus, the </a:t>
                </a:r>
                <a:r>
                  <a:rPr lang="en-US" sz="2800" i="1" dirty="0"/>
                  <a:t>p</a:t>
                </a:r>
                <a:r>
                  <a:rPr lang="en-US" sz="2800" dirty="0"/>
                  <a:t>-value is </a:t>
                </a:r>
                <a:r>
                  <a:rPr lang="en-US" sz="2800" dirty="0">
                    <a:latin typeface="Cambria Math"/>
                  </a:rPr>
                  <a:t>0.0262</a:t>
                </a:r>
                <a:r>
                  <a:rPr lang="en-US" sz="2800" dirty="0"/>
                  <a:t>.</a:t>
                </a:r>
              </a:p>
            </p:txBody>
          </p:sp>
        </mc:Choice>
        <mc:Fallback xmlns="">
          <p:sp>
            <p:nvSpPr>
              <p:cNvPr id="7" name="TextBox 6">
                <a:extLst>
                  <a:ext uri="{FF2B5EF4-FFF2-40B4-BE49-F238E27FC236}">
                    <a16:creationId xmlns:a16="http://schemas.microsoft.com/office/drawing/2014/main" id="{B99EAA5D-1DF0-07B0-F8E5-2730DAA16D49}"/>
                  </a:ext>
                </a:extLst>
              </p:cNvPr>
              <p:cNvSpPr txBox="1">
                <a:spLocks noRot="1" noChangeAspect="1" noMove="1" noResize="1" noEditPoints="1" noAdjustHandles="1" noChangeArrowheads="1" noChangeShapeType="1" noTextEdit="1"/>
              </p:cNvSpPr>
              <p:nvPr/>
            </p:nvSpPr>
            <p:spPr>
              <a:xfrm>
                <a:off x="304800" y="4394573"/>
                <a:ext cx="8686800" cy="1384995"/>
              </a:xfrm>
              <a:prstGeom prst="rect">
                <a:avLst/>
              </a:prstGeom>
              <a:blipFill>
                <a:blip r:embed="rId3"/>
                <a:stretch>
                  <a:fillRect l="-1404" t="-4405" b="-11894"/>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a:t>
            </a:r>
            <a:r>
              <a:rPr lang="en-US" sz="2800" i="1" dirty="0"/>
              <a:t>z</a:t>
            </a:r>
            <a:r>
              <a:rPr sz="2800" dirty="0"/>
              <a:t>-value, round to two decimal places. This follows the conventions used in the </a:t>
            </a:r>
            <a:br>
              <a:rPr lang="en-US" sz="2800" dirty="0"/>
            </a:br>
            <a:r>
              <a:rPr lang="en-US" sz="2800" i="1" dirty="0"/>
              <a:t>z</a:t>
            </a:r>
            <a:r>
              <a:rPr sz="2800" dirty="0"/>
              <a:t>-distribution table in Appendix 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11</a:t>
            </a:r>
            <a:endParaRPr dirty="0"/>
          </a:p>
        </p:txBody>
      </p:sp>
      <p:pic>
        <p:nvPicPr>
          <p:cNvPr id="5" name="Content Placeholder 4" descr="Normal distribution with a mean of  0 . The test statistic,  z equals 1.94, is plotted and the area to the right is shaded and labeled as  p-value equals 0.0262.">
            <a:extLst>
              <a:ext uri="{FF2B5EF4-FFF2-40B4-BE49-F238E27FC236}">
                <a16:creationId xmlns:a16="http://schemas.microsoft.com/office/drawing/2014/main" id="{117A4BE4-5E81-4CED-AA29-015FEBCB7B6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10.2.1: Hypothesis Test for a Population Mean (Right-Tailed,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TI-83/84 Plus:</a:t>
                </a:r>
              </a:p>
              <a:p>
                <a:pPr>
                  <a:defRPr sz="2800"/>
                </a:pPr>
                <a:r>
                  <a:rPr sz="2800" dirty="0"/>
                  <a:t>Using the calculator, the output screen for the </a:t>
                </a:r>
                <a:r>
                  <a:rPr sz="2800" b="1" dirty="0"/>
                  <a:t>Z-Test</a:t>
                </a:r>
                <a:r>
                  <a:rPr sz="2800" dirty="0"/>
                  <a:t> option results in a </a:t>
                </a:r>
                <a:r>
                  <a:rPr lang="en-US" sz="2800" i="1" dirty="0"/>
                  <a:t>p</a:t>
                </a:r>
                <a:r>
                  <a:rPr sz="2800" dirty="0"/>
                  <a:t>-value of approximately </a:t>
                </a:r>
                <a:r>
                  <a:rPr sz="2800" dirty="0">
                    <a:latin typeface="Cambria Math"/>
                  </a:rPr>
                  <a:t>0.0264</a:t>
                </a:r>
                <a:r>
                  <a:rPr sz="2800" dirty="0"/>
                  <a:t>, as shown in the previous screenshot above.</a:t>
                </a:r>
              </a:p>
              <a:p>
                <a:pPr>
                  <a:defRPr sz="2800"/>
                </a:pPr>
                <a:r>
                  <a:rPr sz="2800" dirty="0"/>
                  <a:t>Compare the </a:t>
                </a:r>
                <a:r>
                  <a:rPr lang="en-US" sz="2800" i="1" dirty="0"/>
                  <a:t>p</a:t>
                </a:r>
                <a:r>
                  <a:rPr sz="2800" dirty="0"/>
                  <a:t>-value to the level of significance,</a:t>
                </a:r>
                <a:r>
                  <a:rPr lang="el-GR" i="1" dirty="0">
                    <a:latin typeface="Calibri" panose="020F0502020204030204" pitchFamily="34" charset="0"/>
                    <a:ea typeface="Calibri" panose="020F0502020204030204" pitchFamily="34" charset="0"/>
                    <a:cs typeface="Calibri" panose="020F0502020204030204" pitchFamily="34" charset="0"/>
                  </a:rPr>
                  <a:t> α</a:t>
                </a:r>
                <a:r>
                  <a:rPr sz="2800" dirty="0"/>
                  <a:t>. Since </a:t>
                </a:r>
                <a:r>
                  <a:rPr lang="en-US" sz="2800" dirty="0"/>
                  <a:t>  </a:t>
                </a:r>
                <a:r>
                  <a:rPr lang="en-US" sz="2800" i="1" dirty="0"/>
                  <a:t>p</a:t>
                </a:r>
                <a:r>
                  <a:rPr lang="en-US" sz="2800" dirty="0"/>
                  <a:t>-value</a:t>
                </a:r>
                <a14:m>
                  <m:oMath xmlns:m="http://schemas.openxmlformats.org/officeDocument/2006/math">
                    <m:r>
                      <a:rPr>
                        <a:latin typeface="Cambria Math" panose="02040503050406030204" pitchFamily="18" charset="0"/>
                      </a:rPr>
                      <m:t>≤</m:t>
                    </m:r>
                  </m:oMath>
                </a14:m>
                <a:r>
                  <a:rPr lang="el-GR" sz="2800" i="1" dirty="0">
                    <a:latin typeface="Calibri" panose="020F0502020204030204" pitchFamily="34" charset="0"/>
                    <a:ea typeface="Calibri" panose="020F0502020204030204" pitchFamily="34" charset="0"/>
                    <a:cs typeface="Calibri" panose="020F0502020204030204" pitchFamily="34" charset="0"/>
                  </a:rPr>
                  <a:t>α</a:t>
                </a:r>
                <a:r>
                  <a:rPr sz="2800" dirty="0"/>
                  <a:t>, the conclusion is to reject the null hypothesis.</a:t>
                </a:r>
              </a:p>
              <a:p>
                <a:pPr>
                  <a:defRPr sz="2800"/>
                </a:pPr>
                <a:r>
                  <a:rPr sz="2800" i="1" dirty="0"/>
                  <a:t>Interpretation</a:t>
                </a:r>
                <a:r>
                  <a:rPr sz="2800" dirty="0"/>
                  <a:t>: Using either method to draw a conclusion results in rejection of the null hypothesis. Thus the evidence collected suggests that the education department can be </a:t>
                </a:r>
                <a14:m>
                  <m:oMath xmlns:m="http://schemas.openxmlformats.org/officeDocument/2006/math">
                    <m:r>
                      <a:rPr>
                        <a:latin typeface="Cambria Math" panose="02040503050406030204" pitchFamily="18" charset="0"/>
                      </a:rPr>
                      <m:t>95%</m:t>
                    </m:r>
                  </m:oMath>
                </a14:m>
                <a:r>
                  <a:rPr sz="2800" dirty="0"/>
                  <a:t> sure of the validity of the developer's claim that the mean Lexile reader measure of fourth-graders will be more than </a:t>
                </a:r>
                <a14:m>
                  <m:oMath xmlns:m="http://schemas.openxmlformats.org/officeDocument/2006/math">
                    <m:r>
                      <a:rPr>
                        <a:latin typeface="Cambria Math" panose="02040503050406030204" pitchFamily="18" charset="0"/>
                      </a:rPr>
                      <m:t>850</m:t>
                    </m:r>
                  </m:oMath>
                </a14:m>
                <a:r>
                  <a:rPr lang="en-US" sz="2800" i="1" dirty="0"/>
                  <a:t> L</a:t>
                </a:r>
                <a:r>
                  <a:rPr sz="2800" dirty="0"/>
                  <a:t> after using their techniques.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148"/>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researcher claims that the mean age of women in California at the time of completing a Master's degree is less than </a:t>
                </a:r>
                <a:r>
                  <a:rPr sz="2800" dirty="0">
                    <a:latin typeface="Cambria Math"/>
                  </a:rPr>
                  <a:t>26.5</a:t>
                </a:r>
                <a:r>
                  <a:rPr sz="2800" dirty="0"/>
                  <a:t> years. Surveying a simple random sample of </a:t>
                </a:r>
                <a:r>
                  <a:rPr sz="2800" dirty="0">
                    <a:latin typeface="Cambria Math"/>
                  </a:rPr>
                  <a:t>213</a:t>
                </a:r>
                <a:r>
                  <a:rPr sz="2800" dirty="0"/>
                  <a:t> women in California who have completed a Master's degree, the researcher found a mean age of </a:t>
                </a:r>
                <a:r>
                  <a:rPr sz="2800" dirty="0">
                    <a:latin typeface="Cambria Math"/>
                  </a:rPr>
                  <a:t>26.0</a:t>
                </a:r>
                <a:r>
                  <a:rPr sz="2800" dirty="0"/>
                  <a:t> years. Assuming that the population standard deviation is </a:t>
                </a:r>
                <a:r>
                  <a:rPr sz="2800" dirty="0">
                    <a:latin typeface="Cambria Math"/>
                  </a:rPr>
                  <a:t>2.3</a:t>
                </a:r>
                <a:r>
                  <a:rPr sz="2800" dirty="0"/>
                  <a:t> years and using a </a:t>
                </a:r>
                <a14:m>
                  <m:oMath xmlns:m="http://schemas.openxmlformats.org/officeDocument/2006/math">
                    <m:r>
                      <a:rPr>
                        <a:latin typeface="Cambria Math" panose="02040503050406030204" pitchFamily="18" charset="0"/>
                      </a:rPr>
                      <m:t>99%</m:t>
                    </m:r>
                  </m:oMath>
                </a14:m>
                <a:r>
                  <a:rPr sz="2800" dirty="0"/>
                  <a:t> level of confidence, determine if there is sufficient evidence to support the researcher's claim.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148"/>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State the null and alternative hypotheses.</a:t>
                </a:r>
              </a:p>
              <a:p>
                <a:pPr>
                  <a:defRPr sz="2800"/>
                </a:pPr>
                <a:r>
                  <a:rPr sz="2800" dirty="0"/>
                  <a:t>The researcher's claim is investigating the mean age that women complete a Master's degree in California. Therefore, the research hypothesis,</a:t>
                </a:r>
                <a:r>
                  <a:rPr lang="en-US" sz="2800" dirty="0"/>
                  <a:t> </a:t>
                </a:r>
                <a:r>
                  <a:rPr lang="en-US" i="1" dirty="0"/>
                  <a:t>H</a:t>
                </a:r>
                <a:r>
                  <a:rPr lang="en-US" sz="1000" i="1" dirty="0"/>
                  <a:t> </a:t>
                </a:r>
                <a:r>
                  <a:rPr lang="en-US" i="1" baseline="-25000" dirty="0"/>
                  <a:t>a</a:t>
                </a:r>
                <a:r>
                  <a:rPr sz="2800" dirty="0"/>
                  <a:t>, is that the mean age is less than </a:t>
                </a:r>
                <a:r>
                  <a:rPr sz="2800" dirty="0">
                    <a:latin typeface="Cambria Math"/>
                  </a:rPr>
                  <a:t>26.5</a:t>
                </a:r>
                <a:r>
                  <a:rPr sz="2800" dirty="0"/>
                  <a:t>, written as </a:t>
                </a:r>
                <a:r>
                  <a:rPr lang="el-GR" i="1" dirty="0">
                    <a:latin typeface="Calibri" panose="020F0502020204030204" pitchFamily="34" charset="0"/>
                    <a:ea typeface="Calibri" panose="020F0502020204030204" pitchFamily="34" charset="0"/>
                    <a:cs typeface="Calibri" panose="020F0502020204030204" pitchFamily="34" charset="0"/>
                  </a:rPr>
                  <a:t>μ </a:t>
                </a:r>
                <a14:m>
                  <m:oMath xmlns:m="http://schemas.openxmlformats.org/officeDocument/2006/math">
                    <m:r>
                      <a:rPr>
                        <a:latin typeface="Cambria Math" panose="02040503050406030204" pitchFamily="18" charset="0"/>
                      </a:rPr>
                      <m:t>&lt;26.5</m:t>
                    </m:r>
                  </m:oMath>
                </a14:m>
                <a:r>
                  <a:rPr sz="2800" dirty="0"/>
                  <a:t>. Thus, the null and alternative hypotheses are stated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7" name="Picture 6" descr="Null hypothesis (H 0) is  mu equals 26.5. Alternative hypothesis (H a) is mu is less than 26.5">
            <a:extLst>
              <a:ext uri="{FF2B5EF4-FFF2-40B4-BE49-F238E27FC236}">
                <a16:creationId xmlns:a16="http://schemas.microsoft.com/office/drawing/2014/main" id="{C86DBD25-259F-A4C0-1E23-F011BA7DE3E1}"/>
              </a:ext>
            </a:extLst>
          </p:cNvPr>
          <p:cNvPicPr>
            <a:picLocks noChangeAspect="1"/>
          </p:cNvPicPr>
          <p:nvPr/>
        </p:nvPicPr>
        <p:blipFill>
          <a:blip r:embed="rId3"/>
          <a:stretch>
            <a:fillRect/>
          </a:stretch>
        </p:blipFill>
        <p:spPr>
          <a:xfrm>
            <a:off x="3800475" y="4724400"/>
            <a:ext cx="1543050" cy="9048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Step 2: Determine which distribution to use for the test statistic, and state the level of significance.</a:t>
                </a:r>
              </a:p>
              <a:p>
                <a:pPr>
                  <a:defRPr sz="2800"/>
                </a:pPr>
                <a:r>
                  <a:rPr lang="en-US" sz="2800" dirty="0"/>
                  <a:t>Note that the hypotheses are statements about the population mean, the population standard deviation is known, the sample is a simple random sample, and the sample size is at least </a:t>
                </a:r>
                <a:r>
                  <a:rPr lang="en-US" sz="2800" dirty="0">
                    <a:latin typeface="Cambria Math"/>
                  </a:rPr>
                  <a:t>30</a:t>
                </a:r>
                <a:r>
                  <a:rPr lang="en-US" sz="2800" dirty="0"/>
                  <a:t>. Thus, we will use a normal distribution and calculate the </a:t>
                </a:r>
                <a:r>
                  <a:rPr lang="en-US" sz="2800" i="1" dirty="0"/>
                  <a:t>z</a:t>
                </a:r>
                <a:r>
                  <a:rPr lang="en-US" sz="2800" dirty="0"/>
                  <a:t>-test statistic.</a:t>
                </a:r>
              </a:p>
              <a:p>
                <a:pPr>
                  <a:defRPr sz="2800"/>
                </a:pPr>
                <a:r>
                  <a:rPr lang="en-US" sz="2800" dirty="0"/>
                  <a:t>For this hypothesis test, the level of confidence is </a:t>
                </a:r>
                <a14:m>
                  <m:oMath xmlns:m="http://schemas.openxmlformats.org/officeDocument/2006/math">
                    <m:r>
                      <a:rPr lang="en-US">
                        <a:latin typeface="Cambria Math" panose="02040503050406030204" pitchFamily="18" charset="0"/>
                      </a:rPr>
                      <m:t>9</m:t>
                    </m:r>
                    <m:r>
                      <a:rPr lang="en-US" b="0" i="0" smtClean="0">
                        <a:latin typeface="Cambria Math" panose="02040503050406030204" pitchFamily="18" charset="0"/>
                      </a:rPr>
                      <m:t>9</m:t>
                    </m:r>
                    <m:r>
                      <a:rPr lang="en-US">
                        <a:latin typeface="Cambria Math" panose="02040503050406030204" pitchFamily="18" charset="0"/>
                      </a:rPr>
                      <m:t>%</m:t>
                    </m:r>
                  </m:oMath>
                </a14:m>
                <a:r>
                  <a:rPr lang="en-US" sz="2800" dirty="0"/>
                  <a:t>, so the level of significance is </a:t>
                </a:r>
                <a:br>
                  <a:rPr lang="en-US" sz="2800" dirty="0"/>
                </a:br>
                <a:r>
                  <a:rPr lang="en-US"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lang="en-US">
                        <a:latin typeface="Cambria Math" panose="02040503050406030204" pitchFamily="18" charset="0"/>
                      </a:rPr>
                      <m:t>=1−</m:t>
                    </m:r>
                  </m:oMath>
                </a14:m>
                <a:r>
                  <a:rPr lang="en-US" i="1" dirty="0">
                    <a:latin typeface="Calibri" panose="020F0502020204030204" pitchFamily="34" charset="0"/>
                    <a:ea typeface="Calibri" panose="020F0502020204030204" pitchFamily="34" charset="0"/>
                    <a:cs typeface="Calibri" panose="020F0502020204030204" pitchFamily="34" charset="0"/>
                  </a:rPr>
                  <a:t>c</a:t>
                </a:r>
                <a14:m>
                  <m:oMath xmlns:m="http://schemas.openxmlformats.org/officeDocument/2006/math">
                    <m:r>
                      <a:rPr lang="en-US">
                        <a:latin typeface="Cambria Math" panose="02040503050406030204" pitchFamily="18" charset="0"/>
                      </a:rPr>
                      <m:t>=1−0.99=0.01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200" dirty="0"/>
                  <a:t>Step 3: Gather data and calculate the necessary sample statistics.</a:t>
                </a:r>
              </a:p>
              <a:p>
                <a:pPr>
                  <a:defRPr sz="2800"/>
                </a:pPr>
                <a:r>
                  <a:rPr sz="2200" dirty="0"/>
                  <a:t>From the information given, we know that the presumed value of the population mean is </a:t>
                </a:r>
                <a:r>
                  <a:rPr lang="el-GR" sz="2200" i="1" dirty="0">
                    <a:latin typeface="Calibri" panose="020F0502020204030204" pitchFamily="34" charset="0"/>
                    <a:ea typeface="Calibri" panose="020F0502020204030204" pitchFamily="34" charset="0"/>
                    <a:cs typeface="Calibri" panose="020F0502020204030204" pitchFamily="34" charset="0"/>
                  </a:rPr>
                  <a:t>μ </a:t>
                </a:r>
                <a14:m>
                  <m:oMath xmlns:m="http://schemas.openxmlformats.org/officeDocument/2006/math">
                    <m:r>
                      <a:rPr sz="2200">
                        <a:latin typeface="Cambria Math" panose="02040503050406030204" pitchFamily="18" charset="0"/>
                      </a:rPr>
                      <m:t>=</m:t>
                    </m:r>
                    <m:r>
                      <a:rPr sz="2200">
                        <a:latin typeface="Cambria Math" panose="02040503050406030204" pitchFamily="18" charset="0"/>
                      </a:rPr>
                      <m:t>26</m:t>
                    </m:r>
                    <m:r>
                      <a:rPr sz="2200">
                        <a:latin typeface="Cambria Math" panose="02040503050406030204" pitchFamily="18" charset="0"/>
                      </a:rPr>
                      <m:t>.</m:t>
                    </m:r>
                    <m:r>
                      <a:rPr sz="2200">
                        <a:latin typeface="Cambria Math" panose="02040503050406030204" pitchFamily="18" charset="0"/>
                      </a:rPr>
                      <m:t>5</m:t>
                    </m:r>
                  </m:oMath>
                </a14:m>
                <a:r>
                  <a:rPr sz="2200" dirty="0"/>
                  <a:t>, the sample mean 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pic>
        <p:nvPicPr>
          <p:cNvPr id="12" name="Picture 11" descr="x bar is equal to 26.0">
            <a:extLst>
              <a:ext uri="{FF2B5EF4-FFF2-40B4-BE49-F238E27FC236}">
                <a16:creationId xmlns:a16="http://schemas.microsoft.com/office/drawing/2014/main" id="{3E364DD1-6A8A-709B-7E20-A16071BF2F2E}"/>
              </a:ext>
            </a:extLst>
          </p:cNvPr>
          <p:cNvPicPr>
            <a:picLocks noChangeAspect="1"/>
          </p:cNvPicPr>
          <p:nvPr/>
        </p:nvPicPr>
        <p:blipFill>
          <a:blip r:embed="rId3"/>
          <a:stretch>
            <a:fillRect/>
          </a:stretch>
        </p:blipFill>
        <p:spPr>
          <a:xfrm>
            <a:off x="6172200" y="1833282"/>
            <a:ext cx="1066800" cy="37651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03257B-331B-DC37-4A23-4B43BB313808}"/>
                  </a:ext>
                </a:extLst>
              </p:cNvPr>
              <p:cNvSpPr txBox="1"/>
              <p:nvPr/>
            </p:nvSpPr>
            <p:spPr>
              <a:xfrm>
                <a:off x="474406" y="2133600"/>
                <a:ext cx="8229600" cy="2123658"/>
              </a:xfrm>
              <a:prstGeom prst="rect">
                <a:avLst/>
              </a:prstGeom>
              <a:noFill/>
            </p:spPr>
            <p:txBody>
              <a:bodyPr wrap="square">
                <a:spAutoFit/>
              </a:bodyPr>
              <a:lstStyle/>
              <a:p>
                <a:pPr>
                  <a:defRPr sz="2800"/>
                </a:pPr>
                <a:r>
                  <a:rPr lang="en-US" sz="2200" dirty="0"/>
                  <a:t>the population standard deviation is</a:t>
                </a:r>
                <a:r>
                  <a:rPr lang="en-US" sz="2200" i="1" dirty="0">
                    <a:latin typeface="Calibri" panose="020F0502020204030204" pitchFamily="34" charset="0"/>
                    <a:ea typeface="Calibri" panose="020F0502020204030204" pitchFamily="34" charset="0"/>
                    <a:cs typeface="Calibri" panose="020F0502020204030204" pitchFamily="34" charset="0"/>
                  </a:rPr>
                  <a:t> σ</a:t>
                </a:r>
                <a:r>
                  <a:rPr lang="en-US" sz="2200" dirty="0"/>
                  <a:t> </a:t>
                </a:r>
                <a14:m>
                  <m:oMath xmlns:m="http://schemas.openxmlformats.org/officeDocument/2006/math">
                    <m:r>
                      <a:rPr lang="en-US" sz="2200">
                        <a:latin typeface="Cambria Math" panose="02040503050406030204" pitchFamily="18" charset="0"/>
                      </a:rPr>
                      <m:t>=</m:t>
                    </m:r>
                    <m:r>
                      <a:rPr lang="en-US" sz="2200">
                        <a:latin typeface="Cambria Math" panose="02040503050406030204" pitchFamily="18" charset="0"/>
                      </a:rPr>
                      <m:t>2</m:t>
                    </m:r>
                    <m:r>
                      <a:rPr lang="en-US" sz="2200">
                        <a:latin typeface="Cambria Math" panose="02040503050406030204" pitchFamily="18" charset="0"/>
                      </a:rPr>
                      <m:t>.</m:t>
                    </m:r>
                    <m:r>
                      <a:rPr lang="en-US" sz="2200">
                        <a:latin typeface="Cambria Math" panose="02040503050406030204" pitchFamily="18" charset="0"/>
                      </a:rPr>
                      <m:t>3</m:t>
                    </m:r>
                  </m:oMath>
                </a14:m>
                <a:r>
                  <a:rPr lang="en-US" sz="2200" dirty="0"/>
                  <a:t>, and the sample size is  </a:t>
                </a:r>
                <a:r>
                  <a:rPr lang="en-US" sz="2200" i="1" dirty="0"/>
                  <a:t>n</a:t>
                </a:r>
                <a14:m>
                  <m:oMath xmlns:m="http://schemas.openxmlformats.org/officeDocument/2006/math">
                    <m:r>
                      <a:rPr lang="en-US" sz="2200">
                        <a:latin typeface="Cambria Math" panose="02040503050406030204" pitchFamily="18" charset="0"/>
                      </a:rPr>
                      <m:t>=</m:t>
                    </m:r>
                    <m:r>
                      <a:rPr lang="en-US" sz="2200">
                        <a:latin typeface="Cambria Math" panose="02040503050406030204" pitchFamily="18" charset="0"/>
                      </a:rPr>
                      <m:t>213</m:t>
                    </m:r>
                  </m:oMath>
                </a14:m>
                <a:r>
                  <a:rPr lang="en-US" sz="2200" dirty="0"/>
                  <a:t>.</a:t>
                </a:r>
              </a:p>
              <a:p>
                <a:pPr>
                  <a:defRPr b="1"/>
                </a:pPr>
                <a:r>
                  <a:rPr lang="en-US" sz="2200" dirty="0"/>
                  <a:t>Tables:</a:t>
                </a:r>
              </a:p>
              <a:p>
                <a:pPr>
                  <a:defRPr sz="2800"/>
                </a:pPr>
                <a:r>
                  <a:rPr lang="en-US" sz="2200" dirty="0"/>
                  <a:t>If you are using tables to find the rejection region or </a:t>
                </a:r>
                <a:r>
                  <a:rPr lang="en-US" sz="2200" i="1" dirty="0"/>
                  <a:t>p</a:t>
                </a:r>
                <a:r>
                  <a:rPr lang="en-US" sz="2200" dirty="0"/>
                  <a:t>-value when drawing your conclusion, you will need to calculate the </a:t>
                </a:r>
                <a:r>
                  <a:rPr lang="en-US" sz="2200" i="1" dirty="0"/>
                  <a:t>z</a:t>
                </a:r>
                <a:r>
                  <a:rPr lang="en-US" sz="2200" dirty="0"/>
                  <a:t>-test statistic.</a:t>
                </a:r>
              </a:p>
              <a:p>
                <a:r>
                  <a:rPr lang="en-US" sz="2200" dirty="0"/>
                  <a:t>Thus, the test statistic is calculated as follows.</a:t>
                </a:r>
              </a:p>
            </p:txBody>
          </p:sp>
        </mc:Choice>
        <mc:Fallback xmlns="">
          <p:sp>
            <p:nvSpPr>
              <p:cNvPr id="8" name="TextBox 7">
                <a:extLst>
                  <a:ext uri="{FF2B5EF4-FFF2-40B4-BE49-F238E27FC236}">
                    <a16:creationId xmlns:a16="http://schemas.microsoft.com/office/drawing/2014/main" id="{6F03257B-331B-DC37-4A23-4B43BB313808}"/>
                  </a:ext>
                </a:extLst>
              </p:cNvPr>
              <p:cNvSpPr txBox="1">
                <a:spLocks noRot="1" noChangeAspect="1" noMove="1" noResize="1" noEditPoints="1" noAdjustHandles="1" noChangeArrowheads="1" noChangeShapeType="1" noTextEdit="1"/>
              </p:cNvSpPr>
              <p:nvPr/>
            </p:nvSpPr>
            <p:spPr>
              <a:xfrm>
                <a:off x="474406" y="2133600"/>
                <a:ext cx="8229600" cy="2123658"/>
              </a:xfrm>
              <a:prstGeom prst="rect">
                <a:avLst/>
              </a:prstGeom>
              <a:blipFill>
                <a:blip r:embed="rId4"/>
                <a:stretch>
                  <a:fillRect l="-963" t="-2011" b="-4885"/>
                </a:stretch>
              </a:blipFill>
            </p:spPr>
            <p:txBody>
              <a:bodyPr/>
              <a:lstStyle/>
              <a:p>
                <a:r>
                  <a:rPr lang="en-IN">
                    <a:noFill/>
                  </a:rPr>
                  <a:t> </a:t>
                </a:r>
              </a:p>
            </p:txBody>
          </p:sp>
        </mc:Fallback>
      </mc:AlternateContent>
      <p:pic>
        <p:nvPicPr>
          <p:cNvPr id="10" name="Picture 9" descr="z equals x bar minus mu, divided by open parentheses sigma divided by the square root of n close parentheses, which equals 26.0 minus 26.5, divided by open parentheses 2.3 divided by the square root of 213 close parentheses. This simplifies to approximately -3.17.">
            <a:extLst>
              <a:ext uri="{FF2B5EF4-FFF2-40B4-BE49-F238E27FC236}">
                <a16:creationId xmlns:a16="http://schemas.microsoft.com/office/drawing/2014/main" id="{1F0B11CC-CB6E-C418-91E4-0F9474F8DA99}"/>
              </a:ext>
            </a:extLst>
          </p:cNvPr>
          <p:cNvPicPr>
            <a:picLocks noChangeAspect="1"/>
          </p:cNvPicPr>
          <p:nvPr/>
        </p:nvPicPr>
        <p:blipFill>
          <a:blip r:embed="rId5"/>
          <a:stretch>
            <a:fillRect/>
          </a:stretch>
        </p:blipFill>
        <p:spPr>
          <a:xfrm>
            <a:off x="3303331" y="4380913"/>
            <a:ext cx="2571750" cy="1447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Under the </a:t>
                </a:r>
                <a:r>
                  <a:rPr sz="2800" b="1" dirty="0"/>
                  <a:t>STATS </a:t>
                </a:r>
                <a:r>
                  <a:rPr lang="en-US" b="1" dirty="0"/>
                  <a:t>→</a:t>
                </a:r>
                <a:r>
                  <a:rPr sz="2800" b="1" dirty="0"/>
                  <a:t> TESTS</a:t>
                </a:r>
                <a:r>
                  <a:rPr sz="2800" dirty="0"/>
                  <a:t> menu, choose option </a:t>
                </a:r>
                <a:r>
                  <a:rPr sz="2800" b="1" dirty="0"/>
                  <a:t>Z-Test</a:t>
                </a:r>
                <a:r>
                  <a:rPr sz="2800" dirty="0"/>
                  <a:t>. Since we know the sample statistics, choose </a:t>
                </a:r>
                <a:r>
                  <a:rPr sz="2800" b="1" dirty="0"/>
                  <a:t>Stats</a:t>
                </a:r>
                <a:r>
                  <a:rPr sz="2800" dirty="0"/>
                  <a:t> instead of </a:t>
                </a:r>
                <a:r>
                  <a:rPr sz="2800" b="1" dirty="0"/>
                  <a:t>Data</a:t>
                </a:r>
                <a:r>
                  <a:rPr sz="2800" dirty="0"/>
                  <a:t>. For </a:t>
                </a:r>
                <a:r>
                  <a:rPr sz="2800" b="1" dirty="0"/>
                  <a:t>μ0</a:t>
                </a:r>
                <a:r>
                  <a:rPr sz="2800" dirty="0"/>
                  <a:t>, enter the value from the null hypothesis, or </a:t>
                </a:r>
                <a:r>
                  <a:rPr sz="2800" dirty="0">
                    <a:latin typeface="Cambria Math"/>
                  </a:rPr>
                  <a:t>26.5</a:t>
                </a:r>
                <a:r>
                  <a:rPr sz="2800" dirty="0"/>
                  <a:t>. Enter the rest of the given values, as shown in the top screenshot. Choose the alternative hypothesis </a:t>
                </a:r>
                <a:r>
                  <a:rPr sz="2800" b="1" dirty="0"/>
                  <a:t>&lt;μ0</a:t>
                </a:r>
                <a:r>
                  <a:rPr sz="2800" dirty="0"/>
                  <a:t>. Highlight </a:t>
                </a:r>
                <a:r>
                  <a:rPr sz="2800" b="1" dirty="0"/>
                  <a:t>Calculate</a:t>
                </a:r>
                <a:r>
                  <a:rPr sz="2800" dirty="0"/>
                  <a:t> and press </a:t>
                </a:r>
                <a:r>
                  <a:rPr sz="2800" b="1" dirty="0"/>
                  <a:t>ENTER</a:t>
                </a:r>
                <a:r>
                  <a:rPr sz="2800" dirty="0"/>
                  <a:t>. The output is shown in the bottom screenshot. Notice that the second line shows </a:t>
                </a:r>
                <a:r>
                  <a:rPr lang="en-US" sz="2800" i="1" dirty="0"/>
                  <a:t>z</a:t>
                </a:r>
                <a14:m>
                  <m:oMath xmlns:m="http://schemas.openxmlformats.org/officeDocument/2006/math">
                    <m:r>
                      <a:rPr>
                        <a:latin typeface="Cambria Math" panose="02040503050406030204" pitchFamily="18" charset="0"/>
                      </a:rPr>
                      <m:t>≈−3.17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6</a:t>
            </a:r>
            <a:endParaRPr dirty="0"/>
          </a:p>
        </p:txBody>
      </p:sp>
      <p:pic>
        <p:nvPicPr>
          <p:cNvPr id="5" name="Content Placeholder 4" descr="A screenshot shows the input screen titled Z-Test. The first line reads Inpt: Data Stats, with the Stats option selected. The second line reads mu 0: 26.5. The third line reads sigma: 2.3. The fourth line reads x bar: 26. The fifth line reads n: 213. The sixth line reads mu: not equal mu 0 less than mu 0 greater than mu 0, with the less than mu 0 option selected. The last line prompts to either Calculate or Draw.">
            <a:extLst>
              <a:ext uri="{FF2B5EF4-FFF2-40B4-BE49-F238E27FC236}">
                <a16:creationId xmlns:a16="http://schemas.microsoft.com/office/drawing/2014/main" id="{62919A0F-D2F1-4DC1-B811-BEECA791325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7</a:t>
            </a:r>
            <a:endParaRPr dirty="0"/>
          </a:p>
        </p:txBody>
      </p:sp>
      <p:pic>
        <p:nvPicPr>
          <p:cNvPr id="5" name="Content Placeholder 4" descr="A screenshot shows the output results of a Z Test, titled Z Test. The first line reads mu less than 26.5. The second line reads z is equal to minus 3.172721635. The third line read p is equal to 7.5515164E-4. The fourth line reads x bar is equal to 26. The last line reads n is equal to 213.">
            <a:extLst>
              <a:ext uri="{FF2B5EF4-FFF2-40B4-BE49-F238E27FC236}">
                <a16:creationId xmlns:a16="http://schemas.microsoft.com/office/drawing/2014/main" id="{BBDADFE9-5590-4F96-B7B2-DD864496C41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b="1"/>
                </a:pPr>
                <a:r>
                  <a:rPr lang="en-US" sz="2600" dirty="0"/>
                  <a:t>Step 4: Draw a conclusion and interpret the decision.</a:t>
                </a:r>
              </a:p>
              <a:p>
                <a:pPr>
                  <a:defRPr sz="2800"/>
                </a:pPr>
                <a:r>
                  <a:rPr lang="en-US" sz="2600" dirty="0"/>
                  <a:t>The alternative hypothesis tells us that we have a left-tailed test. We can use either rejection regions or </a:t>
                </a:r>
                <a:r>
                  <a:rPr lang="en-US" sz="2600" i="1" dirty="0"/>
                  <a:t>p</a:t>
                </a:r>
                <a:r>
                  <a:rPr lang="en-US" sz="2600" dirty="0"/>
                  <a:t>-values to draw a conclusion.</a:t>
                </a:r>
              </a:p>
              <a:p>
                <a:pPr>
                  <a:defRPr b="1"/>
                </a:pPr>
                <a:r>
                  <a:rPr lang="en-US" sz="2600" dirty="0"/>
                  <a:t>Method 1: Rejection Regions</a:t>
                </a:r>
              </a:p>
              <a:p>
                <a:pPr>
                  <a:defRPr sz="2800"/>
                </a:pPr>
                <a:r>
                  <a:rPr lang="en-US" sz="2600" dirty="0"/>
                  <a:t>To determine the rejection region, look up </a:t>
                </a:r>
                <a:r>
                  <a:rPr lang="en-US" sz="2600" i="1" dirty="0"/>
                  <a:t>c</a:t>
                </a:r>
                <a14:m>
                  <m:oMath xmlns:m="http://schemas.openxmlformats.org/officeDocument/2006/math">
                    <m:r>
                      <a:rPr lang="en-US" sz="2600">
                        <a:latin typeface="Cambria Math" panose="02040503050406030204" pitchFamily="18" charset="0"/>
                      </a:rPr>
                      <m:t>=0.99</m:t>
                    </m:r>
                  </m:oMath>
                </a14:m>
                <a:r>
                  <a:rPr lang="en-US" sz="2600" dirty="0"/>
                  <a:t> in the table of critical </a:t>
                </a:r>
                <a:r>
                  <a:rPr lang="en-US" sz="2600" i="1" dirty="0"/>
                  <a:t>z</a:t>
                </a:r>
                <a:r>
                  <a:rPr lang="en-US" sz="2600" dirty="0"/>
                  <a:t>-values for rejection regions. Since this is a left-tailed test, we need to use the negative of the critical value. Thus, the rejection region is </a:t>
                </a:r>
                <a:r>
                  <a:rPr lang="en-US" sz="2600" i="1" dirty="0"/>
                  <a:t>z</a:t>
                </a:r>
                <a:r>
                  <a:rPr lang="en-US" sz="2600" dirty="0"/>
                  <a:t> </a:t>
                </a:r>
                <a14:m>
                  <m:oMath xmlns:m="http://schemas.openxmlformats.org/officeDocument/2006/math">
                    <m:r>
                      <a:rPr lang="en-US" sz="2600">
                        <a:latin typeface="Cambria Math" panose="02040503050406030204" pitchFamily="18" charset="0"/>
                      </a:rPr>
                      <m:t>≤−2.33</m:t>
                    </m:r>
                  </m:oMath>
                </a14:m>
                <a:r>
                  <a:rPr lang="en-US" sz="2600" dirty="0"/>
                  <a:t>. </a:t>
                </a:r>
                <a:r>
                  <a:rPr lang="en-IN" sz="2600" dirty="0">
                    <a:solidFill>
                      <a:srgbClr val="366092"/>
                    </a:solidFill>
                  </a:rPr>
                  <a:t>The </a:t>
                </a:r>
                <a:r>
                  <a:rPr lang="en-IN" sz="2600" i="1" dirty="0">
                    <a:solidFill>
                      <a:srgbClr val="366092"/>
                    </a:solidFill>
                  </a:rPr>
                  <a:t>z</a:t>
                </a:r>
                <a:r>
                  <a:rPr lang="en-IN" sz="2600" dirty="0">
                    <a:solidFill>
                      <a:srgbClr val="366092"/>
                    </a:solidFill>
                  </a:rPr>
                  <a:t>-value </a:t>
                </a:r>
                <a:r>
                  <a:rPr lang="en-US" sz="2600" dirty="0">
                    <a:solidFill>
                      <a:srgbClr val="366092"/>
                    </a:solidFill>
                  </a:rPr>
                  <a:t>of </a:t>
                </a:r>
                <a14:m>
                  <m:oMath xmlns:m="http://schemas.openxmlformats.org/officeDocument/2006/math">
                    <m:r>
                      <a:rPr lang="en-US" sz="2600">
                        <a:solidFill>
                          <a:srgbClr val="366092"/>
                        </a:solidFill>
                        <a:latin typeface="Cambria Math" panose="02040503050406030204" pitchFamily="18" charset="0"/>
                      </a:rPr>
                      <m:t>−3.17</m:t>
                    </m:r>
                  </m:oMath>
                </a14:m>
                <a:r>
                  <a:rPr lang="en-US" sz="2600" dirty="0">
                    <a:solidFill>
                      <a:srgbClr val="366092"/>
                    </a:solidFill>
                  </a:rPr>
                  <a:t> does fall in the rejection region, so the conclusion would be to reject the null hypothesis.</a:t>
                </a:r>
                <a:endParaRPr lang="en-IN" sz="2600" dirty="0"/>
              </a:p>
              <a:p>
                <a:pPr>
                  <a:defRPr sz="2800"/>
                </a:pPr>
                <a:endParaRPr lang="en-IN" sz="3200" dirty="0"/>
              </a:p>
              <a:p>
                <a:pPr>
                  <a:defRPr sz="2800"/>
                </a:pPr>
                <a:r>
                  <a:rPr lang="en-US" sz="3200" dirty="0"/>
                  <a:t>		</a:t>
                </a:r>
              </a:p>
              <a:p>
                <a:pPr>
                  <a:defRPr sz="2800"/>
                </a:pP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r="-1185"/>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Formula: Test Statistic for a Hypothesis Test for a Population Mean</a:t>
            </a:r>
            <a:r>
              <a:rPr sz="2800" dirty="0"/>
              <a:t> </a:t>
            </a:r>
            <a:r>
              <a:rPr dirty="0"/>
              <a:t>(</a:t>
            </a:r>
            <a:r>
              <a:rPr lang="el-GR" i="1" dirty="0">
                <a:latin typeface="Calibri" panose="020F0502020204030204" pitchFamily="34" charset="0"/>
                <a:ea typeface="Calibri" panose="020F0502020204030204" pitchFamily="34" charset="0"/>
                <a:cs typeface="Calibri" panose="020F0502020204030204" pitchFamily="34" charset="0"/>
              </a:rPr>
              <a:t>σ </a:t>
            </a:r>
            <a:r>
              <a:rPr dirty="0"/>
              <a:t>Known)</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500" dirty="0"/>
              <a:t>When the population standard deviation is known, the sample taken is a simple random sample, and either the sample size is at least </a:t>
            </a:r>
            <a:r>
              <a:rPr sz="2500" dirty="0">
                <a:latin typeface="Cambria Math"/>
              </a:rPr>
              <a:t>30</a:t>
            </a:r>
            <a:r>
              <a:rPr sz="2500" dirty="0"/>
              <a:t> or the population distribution is approximately normal, the test statistic for a hypothesis test for a population mean is given by</a:t>
            </a:r>
          </a:p>
        </p:txBody>
      </p:sp>
      <p:pic>
        <p:nvPicPr>
          <p:cNvPr id="10" name="Picture 9" descr="z equals open parentheses x bar minus mu close parentheses, divided by open parentheses sigma divided by the square root of n close parentheses.">
            <a:extLst>
              <a:ext uri="{FF2B5EF4-FFF2-40B4-BE49-F238E27FC236}">
                <a16:creationId xmlns:a16="http://schemas.microsoft.com/office/drawing/2014/main" id="{5061AEC5-6A67-6E50-BEA4-7EB309BAE639}"/>
              </a:ext>
            </a:extLst>
          </p:cNvPr>
          <p:cNvPicPr>
            <a:picLocks noChangeAspect="1"/>
          </p:cNvPicPr>
          <p:nvPr/>
        </p:nvPicPr>
        <p:blipFill>
          <a:blip r:embed="rId2"/>
          <a:stretch>
            <a:fillRect/>
          </a:stretch>
        </p:blipFill>
        <p:spPr>
          <a:xfrm>
            <a:off x="3905250" y="2734078"/>
            <a:ext cx="1333500" cy="1304925"/>
          </a:xfrm>
          <a:prstGeom prst="rect">
            <a:avLst/>
          </a:prstGeom>
        </p:spPr>
      </p:pic>
      <p:sp>
        <p:nvSpPr>
          <p:cNvPr id="6" name="TextBox 5">
            <a:extLst>
              <a:ext uri="{FF2B5EF4-FFF2-40B4-BE49-F238E27FC236}">
                <a16:creationId xmlns:a16="http://schemas.microsoft.com/office/drawing/2014/main" id="{E889D1B9-3395-7E80-BB19-29850DBBC995}"/>
              </a:ext>
            </a:extLst>
          </p:cNvPr>
          <p:cNvSpPr txBox="1"/>
          <p:nvPr/>
        </p:nvSpPr>
        <p:spPr>
          <a:xfrm>
            <a:off x="464388" y="4003119"/>
            <a:ext cx="1137251" cy="477054"/>
          </a:xfrm>
          <a:prstGeom prst="rect">
            <a:avLst/>
          </a:prstGeom>
          <a:noFill/>
        </p:spPr>
        <p:txBody>
          <a:bodyPr wrap="square">
            <a:spAutoFit/>
          </a:bodyPr>
          <a:lstStyle/>
          <a:p>
            <a:pPr>
              <a:defRPr sz="2800"/>
            </a:pPr>
            <a:r>
              <a:rPr lang="en-IN" sz="2500" dirty="0">
                <a:solidFill>
                  <a:srgbClr val="000000"/>
                </a:solidFill>
              </a:rPr>
              <a:t>where</a:t>
            </a:r>
          </a:p>
        </p:txBody>
      </p:sp>
      <p:pic>
        <p:nvPicPr>
          <p:cNvPr id="14" name="Picture 13" descr="x bar">
            <a:extLst>
              <a:ext uri="{FF2B5EF4-FFF2-40B4-BE49-F238E27FC236}">
                <a16:creationId xmlns:a16="http://schemas.microsoft.com/office/drawing/2014/main" id="{35477201-4DD4-6630-8E89-EEA488DFB582}"/>
              </a:ext>
            </a:extLst>
          </p:cNvPr>
          <p:cNvPicPr>
            <a:picLocks noChangeAspect="1"/>
          </p:cNvPicPr>
          <p:nvPr/>
        </p:nvPicPr>
        <p:blipFill>
          <a:blip r:embed="rId3"/>
          <a:stretch>
            <a:fillRect/>
          </a:stretch>
        </p:blipFill>
        <p:spPr>
          <a:xfrm>
            <a:off x="1447800" y="4103533"/>
            <a:ext cx="238125" cy="276225"/>
          </a:xfrm>
          <a:prstGeom prst="rect">
            <a:avLst/>
          </a:prstGeom>
        </p:spPr>
      </p:pic>
      <p:sp>
        <p:nvSpPr>
          <p:cNvPr id="9" name="TextBox 8">
            <a:extLst>
              <a:ext uri="{FF2B5EF4-FFF2-40B4-BE49-F238E27FC236}">
                <a16:creationId xmlns:a16="http://schemas.microsoft.com/office/drawing/2014/main" id="{8090E733-705E-E152-7D09-1AF99B939585}"/>
              </a:ext>
            </a:extLst>
          </p:cNvPr>
          <p:cNvSpPr txBox="1"/>
          <p:nvPr/>
        </p:nvSpPr>
        <p:spPr>
          <a:xfrm>
            <a:off x="1617452" y="4007826"/>
            <a:ext cx="2802148" cy="477054"/>
          </a:xfrm>
          <a:prstGeom prst="rect">
            <a:avLst/>
          </a:prstGeom>
          <a:noFill/>
        </p:spPr>
        <p:txBody>
          <a:bodyPr wrap="square" rtlCol="0">
            <a:spAutoFit/>
          </a:bodyPr>
          <a:lstStyle/>
          <a:p>
            <a:r>
              <a:rPr kumimoji="0" lang="en-IN" sz="2500" b="0" i="0" u="none" strike="noStrike" kern="1200" cap="none" spc="0" normalizeH="0" baseline="0" noProof="0" dirty="0">
                <a:ln>
                  <a:noFill/>
                </a:ln>
                <a:solidFill>
                  <a:srgbClr val="000000"/>
                </a:solidFill>
                <a:effectLst/>
                <a:uLnTx/>
                <a:uFillTx/>
                <a:latin typeface="Calibri"/>
                <a:ea typeface="+mn-ea"/>
                <a:cs typeface="+mn-cs"/>
              </a:rPr>
              <a:t>is the sample mean,</a:t>
            </a:r>
            <a:endParaRPr lang="en-IN" dirty="0"/>
          </a:p>
        </p:txBody>
      </p:sp>
      <p:sp>
        <p:nvSpPr>
          <p:cNvPr id="5" name="TextBox 4">
            <a:extLst>
              <a:ext uri="{FF2B5EF4-FFF2-40B4-BE49-F238E27FC236}">
                <a16:creationId xmlns:a16="http://schemas.microsoft.com/office/drawing/2014/main" id="{1C002724-8D8F-568F-8904-D10EE43A2836}"/>
              </a:ext>
            </a:extLst>
          </p:cNvPr>
          <p:cNvSpPr txBox="1"/>
          <p:nvPr/>
        </p:nvSpPr>
        <p:spPr>
          <a:xfrm>
            <a:off x="458639" y="4379958"/>
            <a:ext cx="824397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5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N" sz="2500" b="0" u="none" strike="noStrike" kern="1200" cap="none" spc="0" normalizeH="0" baseline="0" noProof="0" dirty="0">
                <a:ln>
                  <a:noFill/>
                </a:ln>
                <a:solidFill>
                  <a:srgbClr val="000000"/>
                </a:solidFill>
                <a:effectLst/>
                <a:uLnTx/>
                <a:uFillTx/>
                <a:latin typeface="Calibri"/>
                <a:ea typeface="+mn-ea"/>
                <a:cs typeface="+mn-cs"/>
              </a:rPr>
              <a:t>i</a:t>
            </a:r>
            <a:r>
              <a:rPr kumimoji="0" lang="en-IN" sz="2500" b="0" i="0" u="none" strike="noStrike" kern="1200" cap="none" spc="0" normalizeH="0" baseline="0" noProof="0" dirty="0">
                <a:ln>
                  <a:noFill/>
                </a:ln>
                <a:solidFill>
                  <a:srgbClr val="000000"/>
                </a:solidFill>
                <a:effectLst/>
                <a:uLnTx/>
                <a:uFillTx/>
                <a:latin typeface="Calibri"/>
                <a:ea typeface="+mn-ea"/>
                <a:cs typeface="+mn-cs"/>
              </a:rPr>
              <a:t>s the presumed value of the population mean from the null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5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σ</a:t>
            </a:r>
            <a:r>
              <a:rPr kumimoji="0" lang="en-US" sz="2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N" sz="2500" b="0" i="0" u="none" strike="noStrike" kern="1200" cap="none" spc="0" normalizeH="0" baseline="0" noProof="0" dirty="0">
                <a:ln>
                  <a:noFill/>
                </a:ln>
                <a:solidFill>
                  <a:srgbClr val="000000"/>
                </a:solidFill>
                <a:effectLst/>
                <a:uLnTx/>
                <a:uFillTx/>
                <a:latin typeface="Calibri"/>
                <a:ea typeface="+mn-ea"/>
                <a:cs typeface="+mn-cs"/>
              </a:rPr>
              <a:t>is the population standard deviation,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500" i="1" dirty="0">
                <a:solidFill>
                  <a:srgbClr val="000000"/>
                </a:solidFill>
                <a:latin typeface="Calibri"/>
              </a:rPr>
              <a:t>n</a:t>
            </a:r>
            <a:r>
              <a:rPr kumimoji="0" lang="en-IN" sz="2500" b="0" i="0" u="none" strike="noStrike" kern="1200" cap="none" spc="0" normalizeH="0" baseline="0" noProof="0" dirty="0">
                <a:ln>
                  <a:noFill/>
                </a:ln>
                <a:solidFill>
                  <a:srgbClr val="000000"/>
                </a:solidFill>
                <a:effectLst/>
                <a:uLnTx/>
                <a:uFillTx/>
                <a:latin typeface="Calibri"/>
                <a:ea typeface="+mn-ea"/>
                <a:cs typeface="+mn-cs"/>
              </a:rPr>
              <a:t> is the sample size.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9</a:t>
            </a:r>
            <a:endParaRPr dirty="0"/>
          </a:p>
        </p:txBody>
      </p:sp>
      <p:pic>
        <p:nvPicPr>
          <p:cNvPr id="5" name="Content Placeholder 4" descr="z-distribution with the area to the left of minus z subscript 0.05 equals minus 2.33 shaded and labeled reject Null Hypothesis and the area to the right of minus z subscript 0.05 equals minus 2.33 labeled Fail to Reject Null Hypothesis. The shaded area to the left is also labeled alpha equals 0.05. The test statistic, z approximately equals minus 3.17 is labeled on the horizontal axis to the left of minus 2.33.">
            <a:extLst>
              <a:ext uri="{FF2B5EF4-FFF2-40B4-BE49-F238E27FC236}">
                <a16:creationId xmlns:a16="http://schemas.microsoft.com/office/drawing/2014/main" id="{D070D3D6-DF3D-422B-9B69-6F9F02CFFDE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531144"/>
            <a:ext cx="5524500" cy="39528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b="1"/>
                </a:pPr>
                <a:r>
                  <a:rPr sz="2600" dirty="0"/>
                  <a:t>Method 2: </a:t>
                </a:r>
                <a:r>
                  <a:rPr lang="en-US" sz="2600" i="1" dirty="0"/>
                  <a:t>p</a:t>
                </a:r>
                <a:r>
                  <a:rPr sz="2600" dirty="0"/>
                  <a:t>-Values</a:t>
                </a:r>
              </a:p>
              <a:p>
                <a:pPr>
                  <a:defRPr sz="2800"/>
                </a:pPr>
                <a:r>
                  <a:rPr sz="2600" dirty="0"/>
                  <a:t>The </a:t>
                </a:r>
                <a:r>
                  <a:rPr lang="en-US" sz="2600" i="1" dirty="0"/>
                  <a:t>p</a:t>
                </a:r>
                <a:r>
                  <a:rPr sz="2600" dirty="0"/>
                  <a:t>-value for this test statistic is the probability of obtaining a test statistic less than or equal to </a:t>
                </a:r>
                <a:br>
                  <a:rPr lang="en-US" sz="2600" dirty="0"/>
                </a:br>
                <a:r>
                  <a:rPr lang="en-US" sz="2600" i="1" dirty="0">
                    <a:solidFill>
                      <a:srgbClr val="366092"/>
                    </a:solidFill>
                  </a:rPr>
                  <a:t>z</a:t>
                </a:r>
                <a14:m>
                  <m:oMath xmlns:m="http://schemas.openxmlformats.org/officeDocument/2006/math">
                    <m:r>
                      <a:rPr sz="2600">
                        <a:latin typeface="Cambria Math" panose="02040503050406030204" pitchFamily="18" charset="0"/>
                      </a:rPr>
                      <m:t>=−3.17</m:t>
                    </m:r>
                  </m:oMath>
                </a14:m>
                <a:r>
                  <a:rPr sz="2600" dirty="0"/>
                  <a:t>, written as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pic>
        <p:nvPicPr>
          <p:cNvPr id="8" name="Picture 7" descr="p value equals P open parentheses z less than equals minus 3.17 close parentheses.">
            <a:extLst>
              <a:ext uri="{FF2B5EF4-FFF2-40B4-BE49-F238E27FC236}">
                <a16:creationId xmlns:a16="http://schemas.microsoft.com/office/drawing/2014/main" id="{1E21BF17-454A-0EBB-4A94-1D456D0236D9}"/>
              </a:ext>
            </a:extLst>
          </p:cNvPr>
          <p:cNvPicPr>
            <a:picLocks noChangeAspect="1"/>
          </p:cNvPicPr>
          <p:nvPr/>
        </p:nvPicPr>
        <p:blipFill>
          <a:blip r:embed="rId3"/>
          <a:stretch>
            <a:fillRect/>
          </a:stretch>
        </p:blipFill>
        <p:spPr>
          <a:xfrm>
            <a:off x="3429000" y="2309452"/>
            <a:ext cx="3440939" cy="522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1CD7E0-92AD-83F4-C763-6FCD52E0A778}"/>
                  </a:ext>
                </a:extLst>
              </p:cNvPr>
              <p:cNvSpPr txBox="1"/>
              <p:nvPr/>
            </p:nvSpPr>
            <p:spPr>
              <a:xfrm>
                <a:off x="457200" y="2698636"/>
                <a:ext cx="8229600" cy="31331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Two different methods for determining the </a:t>
                </a:r>
                <a:r>
                  <a:rPr lang="en-US" sz="2600" i="1" dirty="0"/>
                  <a:t>p</a:t>
                </a:r>
                <a:r>
                  <a:rPr kumimoji="0" lang="en-US" sz="2600" b="0" i="0" u="none" strike="noStrike" kern="1200" cap="none" spc="0" normalizeH="0" baseline="0" noProof="0" dirty="0">
                    <a:ln>
                      <a:noFill/>
                    </a:ln>
                    <a:solidFill>
                      <a:srgbClr val="366092"/>
                    </a:solidFill>
                    <a:effectLst/>
                    <a:uLnTx/>
                    <a:uFillTx/>
                    <a:latin typeface="Calibri"/>
                    <a:ea typeface="+mn-ea"/>
                    <a:cs typeface="+mn-cs"/>
                  </a:rPr>
                  <a:t>-value are shown below.</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600" b="1" i="0" u="none" strike="noStrike" kern="1200" cap="none" spc="0" normalizeH="0" baseline="0" noProof="0" dirty="0">
                    <a:ln>
                      <a:noFill/>
                    </a:ln>
                    <a:solidFill>
                      <a:srgbClr val="366092"/>
                    </a:solidFill>
                    <a:effectLst/>
                    <a:uLnTx/>
                    <a:uFillTx/>
                    <a:latin typeface="Calibri"/>
                    <a:ea typeface="+mn-ea"/>
                    <a:cs typeface="+mn-cs"/>
                  </a:rPr>
                  <a:t>Tables:</a:t>
                </a:r>
              </a:p>
              <a:p>
                <a:pPr lvl="0">
                  <a:spcBef>
                    <a:spcPct val="20000"/>
                  </a:spcBef>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To find the </a:t>
                </a:r>
                <a:r>
                  <a:rPr lang="en-US" sz="2600" i="1" dirty="0"/>
                  <a:t>p</a:t>
                </a:r>
                <a:r>
                  <a:rPr kumimoji="0" lang="en-US" sz="2600" b="0" i="0" u="none" strike="noStrike" kern="1200" cap="none" spc="0" normalizeH="0" baseline="0" noProof="0" dirty="0">
                    <a:ln>
                      <a:noFill/>
                    </a:ln>
                    <a:solidFill>
                      <a:srgbClr val="366092"/>
                    </a:solidFill>
                    <a:effectLst/>
                    <a:uLnTx/>
                    <a:uFillTx/>
                    <a:latin typeface="Calibri"/>
                    <a:ea typeface="+mn-ea"/>
                    <a:cs typeface="+mn-cs"/>
                  </a:rPr>
                  <a:t>-value we need to find the area under the standard normal curve to the left of </a:t>
                </a:r>
                <a:r>
                  <a:rPr kumimoji="0" lang="en-US" sz="2600" b="0" i="1" u="none" strike="noStrike" kern="1200" cap="none" spc="0" normalizeH="0" baseline="0" noProof="0" dirty="0">
                    <a:ln>
                      <a:noFill/>
                    </a:ln>
                    <a:solidFill>
                      <a:srgbClr val="366092"/>
                    </a:solidFill>
                    <a:effectLst/>
                    <a:uLnTx/>
                    <a:uFillTx/>
                    <a:latin typeface="Calibri"/>
                    <a:ea typeface="+mn-ea"/>
                    <a:cs typeface="+mn-cs"/>
                  </a:rPr>
                  <a:t>z</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=−3.17</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Using a normal distribution table, we find that the area is approximately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≈0.0008</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4" name="TextBox 3">
                <a:extLst>
                  <a:ext uri="{FF2B5EF4-FFF2-40B4-BE49-F238E27FC236}">
                    <a16:creationId xmlns:a16="http://schemas.microsoft.com/office/drawing/2014/main" id="{461CD7E0-92AD-83F4-C763-6FCD52E0A778}"/>
                  </a:ext>
                </a:extLst>
              </p:cNvPr>
              <p:cNvSpPr txBox="1">
                <a:spLocks noRot="1" noChangeAspect="1" noMove="1" noResize="1" noEditPoints="1" noAdjustHandles="1" noChangeArrowheads="1" noChangeShapeType="1" noTextEdit="1"/>
              </p:cNvSpPr>
              <p:nvPr/>
            </p:nvSpPr>
            <p:spPr>
              <a:xfrm>
                <a:off x="457200" y="2698636"/>
                <a:ext cx="8229600" cy="3133165"/>
              </a:xfrm>
              <a:prstGeom prst="rect">
                <a:avLst/>
              </a:prstGeom>
              <a:blipFill>
                <a:blip r:embed="rId4"/>
                <a:stretch>
                  <a:fillRect l="-1333" t="-1751" b="-4086"/>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10.2.2: Hypothesis Test for a Population Mean (Left-Tailed,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600" dirty="0"/>
                  <a:t>TI-83/84 Plus:</a:t>
                </a:r>
              </a:p>
              <a:p>
                <a:pPr>
                  <a:defRPr sz="2800"/>
                </a:pPr>
                <a:r>
                  <a:rPr sz="2600" dirty="0"/>
                  <a:t>Alternatively, if we used the TI-83/84 Plus calculator, the</a:t>
                </a:r>
                <a:r>
                  <a:rPr lang="en-US" sz="2600" dirty="0"/>
                  <a:t> </a:t>
                </a:r>
                <a:r>
                  <a:rPr lang="en-US" sz="2600" i="1" dirty="0"/>
                  <a:t>p</a:t>
                </a:r>
                <a:r>
                  <a:rPr lang="en-IN" sz="2600" dirty="0"/>
                  <a:t>-</a:t>
                </a:r>
                <a:r>
                  <a:rPr sz="2600" dirty="0"/>
                  <a:t>value, </a:t>
                </a:r>
                <a:r>
                  <a:rPr sz="2600" dirty="0">
                    <a:latin typeface="Cambria Math"/>
                  </a:rPr>
                  <a:t>0.0008</a:t>
                </a:r>
                <a:r>
                  <a:rPr sz="2600" dirty="0"/>
                  <a:t>, rounded to four decimals, was provided as part of the output, as shown in the screenshot above.</a:t>
                </a:r>
              </a:p>
              <a:p>
                <a:pPr>
                  <a:defRPr sz="2800"/>
                </a:pPr>
                <a:r>
                  <a:rPr sz="2600" dirty="0"/>
                  <a:t>Comparing the </a:t>
                </a:r>
                <a:r>
                  <a:rPr lang="en-US" sz="2600" i="1" dirty="0"/>
                  <a:t>p</a:t>
                </a:r>
                <a:r>
                  <a:rPr sz="2600" dirty="0"/>
                  <a:t>-value to the level of significance, we see that </a:t>
                </a:r>
                <a14:m>
                  <m:oMath xmlns:m="http://schemas.openxmlformats.org/officeDocument/2006/math">
                    <m:r>
                      <a:rPr sz="2600">
                        <a:latin typeface="Cambria Math" panose="02040503050406030204" pitchFamily="18" charset="0"/>
                      </a:rPr>
                      <m:t>0.0008&lt;0.01</m:t>
                    </m:r>
                  </m:oMath>
                </a14:m>
                <a:r>
                  <a:rPr sz="2600" dirty="0"/>
                  <a:t>, so</a:t>
                </a:r>
                <a:r>
                  <a:rPr lang="en-US" sz="2600" dirty="0"/>
                  <a:t> </a:t>
                </a:r>
                <a:r>
                  <a:rPr lang="en-US" sz="2600" i="1" dirty="0"/>
                  <a:t>p</a:t>
                </a:r>
                <a:r>
                  <a:rPr lang="en-US" sz="2600" dirty="0"/>
                  <a:t>-value</a:t>
                </a:r>
                <a14:m>
                  <m:oMath xmlns:m="http://schemas.openxmlformats.org/officeDocument/2006/math">
                    <m:r>
                      <a:rPr lang="en-US" sz="2600">
                        <a:latin typeface="Cambria Math" panose="02040503050406030204" pitchFamily="18" charset="0"/>
                      </a:rPr>
                      <m:t>≤</m:t>
                    </m:r>
                  </m:oMath>
                </a14:m>
                <a:r>
                  <a:rPr lang="el-GR" sz="2600" i="1" dirty="0">
                    <a:latin typeface="Calibri" panose="020F0502020204030204" pitchFamily="34" charset="0"/>
                    <a:ea typeface="Calibri" panose="020F0502020204030204" pitchFamily="34" charset="0"/>
                    <a:cs typeface="Calibri" panose="020F0502020204030204" pitchFamily="34" charset="0"/>
                  </a:rPr>
                  <a:t> α</a:t>
                </a:r>
                <a:r>
                  <a:rPr lang="en-US" sz="2600" i="1" dirty="0">
                    <a:latin typeface="Calibri" panose="020F0502020204030204" pitchFamily="34" charset="0"/>
                    <a:ea typeface="Calibri" panose="020F0502020204030204" pitchFamily="34" charset="0"/>
                    <a:cs typeface="Calibri" panose="020F0502020204030204" pitchFamily="34" charset="0"/>
                  </a:rPr>
                  <a:t> </a:t>
                </a:r>
                <a:r>
                  <a:rPr lang="en-IN" sz="2600" dirty="0">
                    <a:solidFill>
                      <a:srgbClr val="366092"/>
                    </a:solidFill>
                  </a:rPr>
                  <a:t>Thus, the conclusion </a:t>
                </a:r>
                <a:r>
                  <a:rPr lang="en-US" sz="2600" dirty="0">
                    <a:solidFill>
                      <a:srgbClr val="366092"/>
                    </a:solidFill>
                  </a:rPr>
                  <a:t>is to reject the null hypothesis.</a:t>
                </a:r>
              </a:p>
              <a:p>
                <a:pPr>
                  <a:defRPr sz="2800"/>
                </a:pPr>
                <a:r>
                  <a:rPr kumimoji="0" lang="en-US" sz="2600" b="0" i="1" u="none" strike="noStrike" kern="1200" cap="none" spc="0" normalizeH="0" baseline="0" noProof="0" dirty="0">
                    <a:ln>
                      <a:noFill/>
                    </a:ln>
                    <a:solidFill>
                      <a:srgbClr val="366092"/>
                    </a:solidFill>
                    <a:effectLst/>
                    <a:uLnTx/>
                    <a:uFillTx/>
                    <a:latin typeface="Calibri"/>
                    <a:ea typeface="+mn-ea"/>
                    <a:cs typeface="+mn-cs"/>
                  </a:rPr>
                  <a:t>Interpretation</a:t>
                </a:r>
                <a:r>
                  <a:rPr kumimoji="0" lang="en-US" sz="2600" b="0" i="0" u="none" strike="noStrike" kern="1200" cap="none" spc="0" normalizeH="0" baseline="0" noProof="0" dirty="0">
                    <a:ln>
                      <a:noFill/>
                    </a:ln>
                    <a:solidFill>
                      <a:srgbClr val="366092"/>
                    </a:solidFill>
                    <a:effectLst/>
                    <a:uLnTx/>
                    <a:uFillTx/>
                    <a:latin typeface="Calibri"/>
                    <a:ea typeface="+mn-ea"/>
                    <a:cs typeface="+mn-cs"/>
                  </a:rPr>
                  <a:t>: Therefore, we can say with </a:t>
                </a:r>
                <a14:m>
                  <m:oMath xmlns:m="http://schemas.openxmlformats.org/officeDocument/2006/math">
                    <m:r>
                      <a:rPr kumimoji="0" lang="en-US" sz="26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99%</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 confidence that there is sufficient evidence to support the researcher's claim that the mean age that women obtain a Master's degree in California is less than </a:t>
                </a:r>
                <a:r>
                  <a:rPr kumimoji="0" lang="en-US" sz="2600" b="0" i="0" u="none" strike="noStrike" kern="1200" cap="none" spc="0" normalizeH="0" baseline="0" noProof="0" dirty="0">
                    <a:ln>
                      <a:noFill/>
                    </a:ln>
                    <a:solidFill>
                      <a:srgbClr val="366092"/>
                    </a:solidFill>
                    <a:effectLst/>
                    <a:uLnTx/>
                    <a:uFillTx/>
                    <a:latin typeface="Cambria Math"/>
                    <a:ea typeface="+mn-ea"/>
                    <a:cs typeface="+mn-cs"/>
                  </a:rPr>
                  <a:t>26.5</a:t>
                </a:r>
                <a:r>
                  <a:rPr kumimoji="0" lang="en-US" sz="2600" b="0" i="0" u="none" strike="noStrike" kern="1200" cap="none" spc="0" normalizeH="0" baseline="0" noProof="0" dirty="0">
                    <a:ln>
                      <a:noFill/>
                    </a:ln>
                    <a:solidFill>
                      <a:srgbClr val="366092"/>
                    </a:solidFill>
                    <a:effectLst/>
                    <a:uLnTx/>
                    <a:uFillTx/>
                    <a:latin typeface="Calibri"/>
                    <a:ea typeface="+mn-ea"/>
                    <a:cs typeface="+mn-cs"/>
                  </a:rPr>
                  <a:t> years.</a:t>
                </a:r>
                <a:endParaRPr lang="en-IN" sz="2600" dirty="0"/>
              </a:p>
              <a:p>
                <a:pPr>
                  <a:defRPr sz="2800"/>
                </a:pPr>
                <a:endParaRPr lang="en-IN" sz="2400" dirty="0"/>
              </a:p>
              <a:p>
                <a:pPr>
                  <a:defRPr sz="2800"/>
                </a:pPr>
                <a:endParaRPr lang="en-IN" sz="2400" dirty="0"/>
              </a:p>
              <a:p>
                <a:pPr>
                  <a:defRPr sz="2800"/>
                </a:pP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r="-741"/>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dirty="0"/>
              <a:t>For further instructions on performing a hypothesis test for a population mean with </a:t>
            </a:r>
            <a:r>
              <a:rPr lang="el-GR" sz="2800" i="1" dirty="0">
                <a:latin typeface="Calibri" panose="020F0502020204030204" pitchFamily="34" charset="0"/>
                <a:ea typeface="Calibri" panose="020F0502020204030204" pitchFamily="34" charset="0"/>
                <a:cs typeface="Calibri" panose="020F0502020204030204" pitchFamily="34" charset="0"/>
              </a:rPr>
              <a:t>σ</a:t>
            </a:r>
            <a:r>
              <a:rPr lang="en-US" sz="2800" i="1" dirty="0">
                <a:latin typeface="Calibri" panose="020F0502020204030204" pitchFamily="34" charset="0"/>
                <a:ea typeface="Calibri" panose="020F0502020204030204" pitchFamily="34" charset="0"/>
                <a:cs typeface="Calibri" panose="020F0502020204030204" pitchFamily="34" charset="0"/>
              </a:rPr>
              <a:t> </a:t>
            </a:r>
            <a:r>
              <a:rPr sz="2800" dirty="0"/>
              <a:t>known using a TI-83/84 Plus calculator or other technology, please visit stat.hawkeslearning.com and see </a:t>
            </a:r>
            <a:r>
              <a:rPr b="1" dirty="0"/>
              <a:t>Technology Instructions </a:t>
            </a:r>
            <a:r>
              <a:rPr lang="en-US" b="1" dirty="0"/>
              <a:t>→</a:t>
            </a:r>
            <a:r>
              <a:rPr b="1" dirty="0"/>
              <a:t> Hypothesis Testing </a:t>
            </a:r>
            <a:r>
              <a:rPr lang="en-US" b="1" dirty="0"/>
              <a:t>→</a:t>
            </a:r>
            <a:r>
              <a:rPr b="1" dirty="0"/>
              <a:t> z-Test</a:t>
            </a:r>
            <a:r>
              <a:rPr sz="28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recent study showed that the mean number of children born to women in Europe is </a:t>
                </a:r>
                <a:r>
                  <a:rPr sz="2800" dirty="0">
                    <a:latin typeface="Cambria Math"/>
                  </a:rPr>
                  <a:t>1.5</a:t>
                </a:r>
                <a:r>
                  <a:rPr sz="2800" dirty="0"/>
                  <a:t>. A global watch group claims that German women have a mean fertility rate that is different from the mean for all of Europe. To test its claim, the group surveyed a simple random sample of </a:t>
                </a:r>
                <a:r>
                  <a:rPr sz="2800" dirty="0">
                    <a:latin typeface="Cambria Math"/>
                  </a:rPr>
                  <a:t>128</a:t>
                </a:r>
                <a:r>
                  <a:rPr sz="2800" dirty="0"/>
                  <a:t> German women and found that they had a mean fertility rate of </a:t>
                </a:r>
                <a:r>
                  <a:rPr sz="2800" dirty="0">
                    <a:latin typeface="Cambria Math"/>
                  </a:rPr>
                  <a:t>1.4</a:t>
                </a:r>
                <a:r>
                  <a:rPr sz="2800" dirty="0"/>
                  <a:t> children. The population standard deviation is assumed to be </a:t>
                </a:r>
                <a:r>
                  <a:rPr sz="2800" dirty="0">
                    <a:latin typeface="Cambria Math"/>
                  </a:rPr>
                  <a:t>0.8</a:t>
                </a:r>
                <a:r>
                  <a:rPr sz="2800" dirty="0"/>
                  <a:t>. Is there sufficient evidence to support the claim made by the global watch group at the </a:t>
                </a:r>
                <a14:m>
                  <m:oMath xmlns:m="http://schemas.openxmlformats.org/officeDocument/2006/math">
                    <m:r>
                      <a:rPr>
                        <a:latin typeface="Cambria Math" panose="02040503050406030204" pitchFamily="18" charset="0"/>
                      </a:rPr>
                      <m:t>90%</m:t>
                    </m:r>
                  </m:oMath>
                </a14:m>
                <a:r>
                  <a:rPr sz="2800" dirty="0"/>
                  <a:t> level of confidence?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18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b="1" dirty="0"/>
              <a:t>Solution</a:t>
            </a:r>
          </a:p>
          <a:p>
            <a:pPr>
              <a:defRPr b="1"/>
            </a:pPr>
            <a:r>
              <a:rPr dirty="0"/>
              <a:t>Step 1: State the null and alternative hypotheses.</a:t>
            </a:r>
          </a:p>
          <a:p>
            <a:pPr>
              <a:defRPr sz="2800"/>
            </a:pPr>
            <a:r>
              <a:rPr dirty="0"/>
              <a:t>The watch group is investigating whether the mean fertility rate for German women is different from the mean for all of Europe. Thus, they need to find evidence that the mean fertility rate is not equal to </a:t>
            </a:r>
            <a:r>
              <a:rPr dirty="0">
                <a:latin typeface="Cambria Math"/>
              </a:rPr>
              <a:t>1.5</a:t>
            </a:r>
            <a:r>
              <a:rPr dirty="0"/>
              <a:t>. So the research hypothesis,</a:t>
            </a:r>
            <a:r>
              <a:rPr lang="en-US" sz="2800" i="1" dirty="0"/>
              <a:t> H</a:t>
            </a:r>
            <a:r>
              <a:rPr lang="en-US" sz="1000" i="1" dirty="0"/>
              <a:t> </a:t>
            </a:r>
            <a:r>
              <a:rPr lang="en-US" sz="2800" baseline="-25000" dirty="0"/>
              <a:t>a </a:t>
            </a:r>
            <a:r>
              <a:rPr kumimoji="0" lang="en-US" sz="2800" b="0" i="0" u="none" strike="noStrike" kern="1200" cap="none" spc="0" normalizeH="0" baseline="0" noProof="0" dirty="0">
                <a:ln>
                  <a:noFill/>
                </a:ln>
                <a:solidFill>
                  <a:srgbClr val="366092"/>
                </a:solidFill>
                <a:effectLst/>
                <a:uLnTx/>
                <a:uFillTx/>
                <a:latin typeface="Calibri"/>
                <a:ea typeface="+mn-ea"/>
                <a:cs typeface="+mn-cs"/>
              </a:rPr>
              <a:t>is that the mean does </a:t>
            </a:r>
            <a:r>
              <a:rPr kumimoji="0" lang="en-IN" sz="2800" b="0" i="0" u="none" strike="noStrike" kern="1200" cap="none" spc="0" normalizeH="0" baseline="0" noProof="0" dirty="0">
                <a:ln>
                  <a:noFill/>
                </a:ln>
                <a:solidFill>
                  <a:srgbClr val="366092"/>
                </a:solidFill>
                <a:effectLst/>
                <a:uLnTx/>
                <a:uFillTx/>
                <a:latin typeface="Calibri"/>
                <a:ea typeface="+mn-ea"/>
                <a:cs typeface="+mn-cs"/>
              </a:rPr>
              <a:t>not equal </a:t>
            </a:r>
            <a:r>
              <a:rPr kumimoji="0" lang="en-IN" sz="2800" b="0" i="0" u="none" strike="noStrike" kern="1200" cap="none" spc="0" normalizeH="0" baseline="0" noProof="0" dirty="0">
                <a:ln>
                  <a:noFill/>
                </a:ln>
                <a:solidFill>
                  <a:srgbClr val="366092"/>
                </a:solidFill>
                <a:effectLst/>
                <a:uLnTx/>
                <a:uFillTx/>
                <a:latin typeface="Cambria Math"/>
                <a:ea typeface="+mn-ea"/>
                <a:cs typeface="+mn-cs"/>
              </a:rPr>
              <a:t>1.5</a:t>
            </a:r>
            <a:r>
              <a:rPr kumimoji="0" lang="en-IN"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a:p>
            <a:pPr>
              <a:defRPr sz="2800"/>
            </a:pPr>
            <a:endParaRPr lang="en-IN" dirty="0"/>
          </a:p>
        </p:txBody>
      </p:sp>
      <p:pic>
        <p:nvPicPr>
          <p:cNvPr id="11" name="Picture 10" descr="mu not equals to 1.5.">
            <a:extLst>
              <a:ext uri="{FF2B5EF4-FFF2-40B4-BE49-F238E27FC236}">
                <a16:creationId xmlns:a16="http://schemas.microsoft.com/office/drawing/2014/main" id="{57CFE53A-9A78-C17F-C999-36F9DA47B794}"/>
              </a:ext>
            </a:extLst>
          </p:cNvPr>
          <p:cNvPicPr>
            <a:picLocks noChangeAspect="1"/>
          </p:cNvPicPr>
          <p:nvPr/>
        </p:nvPicPr>
        <p:blipFill>
          <a:blip r:embed="rId2"/>
          <a:stretch>
            <a:fillRect/>
          </a:stretch>
        </p:blipFill>
        <p:spPr>
          <a:xfrm>
            <a:off x="2616087" y="4295180"/>
            <a:ext cx="1152525" cy="390525"/>
          </a:xfrm>
          <a:prstGeom prst="rect">
            <a:avLst/>
          </a:prstGeom>
        </p:spPr>
      </p:pic>
      <p:sp>
        <p:nvSpPr>
          <p:cNvPr id="5" name="TextBox 4">
            <a:extLst>
              <a:ext uri="{FF2B5EF4-FFF2-40B4-BE49-F238E27FC236}">
                <a16:creationId xmlns:a16="http://schemas.microsoft.com/office/drawing/2014/main" id="{79F9F3EA-D1C4-CCCF-FA37-50140AA9B789}"/>
              </a:ext>
            </a:extLst>
          </p:cNvPr>
          <p:cNvSpPr txBox="1"/>
          <p:nvPr/>
        </p:nvSpPr>
        <p:spPr>
          <a:xfrm>
            <a:off x="3858480" y="4191060"/>
            <a:ext cx="452352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Thus, the null and alternative</a:t>
            </a:r>
            <a:endParaRPr lang="en-IN" dirty="0"/>
          </a:p>
        </p:txBody>
      </p:sp>
      <p:sp>
        <p:nvSpPr>
          <p:cNvPr id="7" name="TextBox 6">
            <a:extLst>
              <a:ext uri="{FF2B5EF4-FFF2-40B4-BE49-F238E27FC236}">
                <a16:creationId xmlns:a16="http://schemas.microsoft.com/office/drawing/2014/main" id="{2E820563-B408-941A-0BDB-2B4858452F35}"/>
              </a:ext>
            </a:extLst>
          </p:cNvPr>
          <p:cNvSpPr txBox="1"/>
          <p:nvPr/>
        </p:nvSpPr>
        <p:spPr>
          <a:xfrm>
            <a:off x="457199" y="4609492"/>
            <a:ext cx="5105401"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hypotheses are stated as follows.</a:t>
            </a:r>
            <a:endParaRPr lang="en-IN" dirty="0"/>
          </a:p>
        </p:txBody>
      </p:sp>
      <p:pic>
        <p:nvPicPr>
          <p:cNvPr id="15" name="Picture 14" descr="Null hypothesis (H 0) is  mu equals 1.5. Alternative hypothesis (H a) is mu not equals to  1.5">
            <a:extLst>
              <a:ext uri="{FF2B5EF4-FFF2-40B4-BE49-F238E27FC236}">
                <a16:creationId xmlns:a16="http://schemas.microsoft.com/office/drawing/2014/main" id="{A9BF4699-1FB7-1265-24EA-687C7A00A5CB}"/>
              </a:ext>
            </a:extLst>
          </p:cNvPr>
          <p:cNvPicPr>
            <a:picLocks noChangeAspect="1"/>
          </p:cNvPicPr>
          <p:nvPr/>
        </p:nvPicPr>
        <p:blipFill>
          <a:blip r:embed="rId3"/>
          <a:stretch>
            <a:fillRect/>
          </a:stretch>
        </p:blipFill>
        <p:spPr>
          <a:xfrm>
            <a:off x="4038600" y="5057167"/>
            <a:ext cx="1381125" cy="9048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Note that the hypotheses are statements about the population mean,</a:t>
                </a:r>
                <a:r>
                  <a:rPr lang="el-GR" i="1" dirty="0">
                    <a:latin typeface="Calibri" panose="020F0502020204030204" pitchFamily="34" charset="0"/>
                    <a:ea typeface="Calibri" panose="020F0502020204030204" pitchFamily="34" charset="0"/>
                    <a:cs typeface="Calibri" panose="020F0502020204030204" pitchFamily="34" charset="0"/>
                  </a:rPr>
                  <a:t> σ</a:t>
                </a:r>
                <a:r>
                  <a:rPr sz="2800" dirty="0"/>
                  <a:t> is known, the sample is a simple random sample, and the sample size is at least </a:t>
                </a:r>
                <a:r>
                  <a:rPr sz="2800" dirty="0">
                    <a:latin typeface="Cambria Math"/>
                  </a:rPr>
                  <a:t>30</a:t>
                </a:r>
                <a:r>
                  <a:rPr sz="2800" dirty="0"/>
                  <a:t>. Thus, we will use a normal distribution and calculate the </a:t>
                </a:r>
                <a:r>
                  <a:rPr lang="en-US" sz="2800" i="1" dirty="0"/>
                  <a:t>z</a:t>
                </a:r>
                <a:r>
                  <a:rPr sz="2800" dirty="0"/>
                  <a:t>-test statistic.</a:t>
                </a:r>
              </a:p>
              <a:p>
                <a:pPr>
                  <a:defRPr sz="2800"/>
                </a:pPr>
                <a:r>
                  <a:rPr sz="2800" dirty="0"/>
                  <a:t>For this hypothesis test, the level of confidence is </a:t>
                </a:r>
                <a14:m>
                  <m:oMath xmlns:m="http://schemas.openxmlformats.org/officeDocument/2006/math">
                    <m:r>
                      <a:rPr>
                        <a:latin typeface="Cambria Math" panose="02040503050406030204" pitchFamily="18" charset="0"/>
                      </a:rPr>
                      <m:t>90%</m:t>
                    </m:r>
                  </m:oMath>
                </a14:m>
                <a:r>
                  <a:rPr sz="2800" dirty="0"/>
                  <a:t>, so the level of significance is </a:t>
                </a:r>
                <a:endParaRPr lang="en-US" dirty="0"/>
              </a:p>
              <a:p>
                <a:pPr>
                  <a:defRPr sz="2800"/>
                </a:pPr>
                <a:r>
                  <a:rPr lang="el-GR"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lang="en-IN">
                        <a:latin typeface="Cambria Math" panose="02040503050406030204" pitchFamily="18" charset="0"/>
                      </a:rPr>
                      <m:t>=1−</m:t>
                    </m:r>
                    <m:r>
                      <a:rPr lang="en-IN" i="1">
                        <a:latin typeface="Cambria Math" panose="02040503050406030204" pitchFamily="18" charset="0"/>
                      </a:rPr>
                      <m:t> </m:t>
                    </m:r>
                  </m:oMath>
                </a14:m>
                <a:r>
                  <a:rPr lang="en-US" i="1" dirty="0">
                    <a:latin typeface="Calibri" panose="020F0502020204030204" pitchFamily="34" charset="0"/>
                    <a:ea typeface="Calibri" panose="020F0502020204030204" pitchFamily="34" charset="0"/>
                    <a:cs typeface="Calibri" panose="020F0502020204030204" pitchFamily="34" charset="0"/>
                  </a:rPr>
                  <a:t>c</a:t>
                </a:r>
                <a14:m>
                  <m:oMath xmlns:m="http://schemas.openxmlformats.org/officeDocument/2006/math">
                    <m:r>
                      <a:rPr>
                        <a:latin typeface="Cambria Math" panose="02040503050406030204" pitchFamily="18" charset="0"/>
                      </a:rPr>
                      <m:t>=1−0.90=0.10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556"/>
                </a:stretch>
              </a:blipFill>
            </p:spPr>
            <p:txBody>
              <a:bodyPr/>
              <a:lstStyle/>
              <a:p>
                <a:r>
                  <a:rPr lang="en-IN">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200" dirty="0"/>
                  <a:t>Step 3: Gather data and calculate the necessary sample statistics.</a:t>
                </a:r>
              </a:p>
              <a:p>
                <a:pPr>
                  <a:defRPr sz="2800"/>
                </a:pPr>
                <a:r>
                  <a:rPr sz="2200" dirty="0"/>
                  <a:t>From the information given, we know that the presumed value of the population mean is </a:t>
                </a:r>
                <a:r>
                  <a:rPr lang="el-GR" sz="2200" i="1" dirty="0">
                    <a:latin typeface="Calibri" panose="020F0502020204030204" pitchFamily="34" charset="0"/>
                    <a:ea typeface="Calibri" panose="020F0502020204030204" pitchFamily="34" charset="0"/>
                    <a:cs typeface="Calibri" panose="020F0502020204030204" pitchFamily="34" charset="0"/>
                  </a:rPr>
                  <a:t>μ</a:t>
                </a:r>
                <a14:m>
                  <m:oMath xmlns:m="http://schemas.openxmlformats.org/officeDocument/2006/math">
                    <m:r>
                      <a:rPr sz="2200">
                        <a:latin typeface="Cambria Math" panose="02040503050406030204" pitchFamily="18" charset="0"/>
                      </a:rPr>
                      <m:t>=1.5</m:t>
                    </m:r>
                  </m:oMath>
                </a14:m>
                <a:r>
                  <a:rPr sz="2200" dirty="0"/>
                  <a:t>, the sample mean 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IN">
                    <a:noFill/>
                  </a:rPr>
                  <a:t> </a:t>
                </a:r>
              </a:p>
            </p:txBody>
          </p:sp>
        </mc:Fallback>
      </mc:AlternateContent>
      <p:pic>
        <p:nvPicPr>
          <p:cNvPr id="11" name="Picture 10" descr="x bar is equal to 1.4,">
            <a:extLst>
              <a:ext uri="{FF2B5EF4-FFF2-40B4-BE49-F238E27FC236}">
                <a16:creationId xmlns:a16="http://schemas.microsoft.com/office/drawing/2014/main" id="{3844B966-0493-393C-4566-7280131DB5C0}"/>
              </a:ext>
            </a:extLst>
          </p:cNvPr>
          <p:cNvPicPr>
            <a:picLocks noChangeAspect="1"/>
          </p:cNvPicPr>
          <p:nvPr/>
        </p:nvPicPr>
        <p:blipFill>
          <a:blip r:embed="rId3"/>
          <a:stretch>
            <a:fillRect/>
          </a:stretch>
        </p:blipFill>
        <p:spPr>
          <a:xfrm>
            <a:off x="5971487" y="1867239"/>
            <a:ext cx="1028700" cy="333375"/>
          </a:xfrm>
          <a:prstGeom prst="rect">
            <a:avLst/>
          </a:prstGeom>
        </p:spPr>
      </p:pic>
      <p:sp>
        <p:nvSpPr>
          <p:cNvPr id="6" name="TextBox 5">
            <a:extLst>
              <a:ext uri="{FF2B5EF4-FFF2-40B4-BE49-F238E27FC236}">
                <a16:creationId xmlns:a16="http://schemas.microsoft.com/office/drawing/2014/main" id="{AEDF0743-5CFA-CC92-FC6E-7C3D8DE0DA2C}"/>
              </a:ext>
            </a:extLst>
          </p:cNvPr>
          <p:cNvSpPr txBox="1"/>
          <p:nvPr/>
        </p:nvSpPr>
        <p:spPr>
          <a:xfrm>
            <a:off x="7000187" y="1777267"/>
            <a:ext cx="914400" cy="430887"/>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the </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B5F84A-671C-06CA-02BC-6FCC2FC5BFF0}"/>
                  </a:ext>
                </a:extLst>
              </p:cNvPr>
              <p:cNvSpPr txBox="1"/>
              <p:nvPr/>
            </p:nvSpPr>
            <p:spPr>
              <a:xfrm>
                <a:off x="457200" y="2107722"/>
                <a:ext cx="7924800" cy="2597634"/>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population standard deviation is</a:t>
                </a:r>
                <a:r>
                  <a:rPr kumimoji="0" lang="en-IN" sz="2000" b="0" u="none" strike="noStrike" kern="1200" cap="none" spc="0" normalizeH="0" baseline="0" noProof="0" dirty="0">
                    <a:ln>
                      <a:noFill/>
                    </a:ln>
                    <a:solidFill>
                      <a:srgbClr val="366092"/>
                    </a:solidFill>
                    <a:effectLst/>
                    <a:uLnTx/>
                    <a:uFillTx/>
                    <a:latin typeface="Calibri"/>
                    <a:ea typeface="+mn-ea"/>
                    <a:cs typeface="+mn-cs"/>
                  </a:rPr>
                  <a:t> </a:t>
                </a:r>
                <a:r>
                  <a:rPr lang="el-GR" sz="2200" i="1" dirty="0">
                    <a:latin typeface="Calibri" panose="020F0502020204030204" pitchFamily="34" charset="0"/>
                    <a:ea typeface="Calibri" panose="020F0502020204030204" pitchFamily="34" charset="0"/>
                    <a:cs typeface="Calibri" panose="020F0502020204030204" pitchFamily="34" charset="0"/>
                  </a:rPr>
                  <a:t>σ</a:t>
                </a:r>
                <a:r>
                  <a:rPr lang="en-US" sz="2200" dirty="0">
                    <a:latin typeface="Calibri" panose="020F0502020204030204" pitchFamily="34" charset="0"/>
                    <a:ea typeface="Calibri" panose="020F0502020204030204" pitchFamily="34" charset="0"/>
                    <a:cs typeface="Calibri" panose="020F0502020204030204" pitchFamily="34" charset="0"/>
                  </a:rPr>
                  <a:t>=0.8, </a:t>
                </a:r>
                <a:r>
                  <a:rPr kumimoji="0" lang="en-US" sz="2200" b="0" i="0" u="none" strike="noStrike" kern="1200" cap="none" spc="0" normalizeH="0" baseline="0" noProof="0" dirty="0">
                    <a:ln>
                      <a:noFill/>
                    </a:ln>
                    <a:solidFill>
                      <a:srgbClr val="366092"/>
                    </a:solidFill>
                    <a:effectLst/>
                    <a:uLnTx/>
                    <a:uFillTx/>
                    <a:latin typeface="Calibri"/>
                    <a:ea typeface="+mn-ea"/>
                    <a:cs typeface="+mn-cs"/>
                  </a:rPr>
                  <a:t>and the sample size is </a:t>
                </a:r>
              </a:p>
              <a:p>
                <a:r>
                  <a:rPr kumimoji="0" lang="en-US" sz="2200" b="0" i="1" u="none" strike="noStrike" kern="1200" cap="none" spc="0" normalizeH="0" baseline="0" noProof="0" dirty="0">
                    <a:ln>
                      <a:noFill/>
                    </a:ln>
                    <a:solidFill>
                      <a:srgbClr val="366092"/>
                    </a:solidFill>
                    <a:effectLst/>
                    <a:uLnTx/>
                    <a:uFillTx/>
                    <a:latin typeface="Calibri"/>
                    <a:ea typeface="+mn-ea"/>
                    <a:cs typeface="+mn-cs"/>
                  </a:rPr>
                  <a:t>n</a:t>
                </a:r>
                <a:r>
                  <a:rPr lang="en-IN" sz="2200" dirty="0"/>
                  <a:t> </a:t>
                </a:r>
                <a14:m>
                  <m:oMath xmlns:m="http://schemas.openxmlformats.org/officeDocument/2006/math">
                    <m:r>
                      <a:rPr lang="en-IN" sz="2200">
                        <a:latin typeface="Cambria Math" panose="02040503050406030204" pitchFamily="18" charset="0"/>
                      </a:rPr>
                      <m:t>=</m:t>
                    </m:r>
                    <m:r>
                      <a:rPr lang="en-US" sz="2200" b="0" i="0" smtClean="0">
                        <a:latin typeface="Cambria Math" panose="02040503050406030204" pitchFamily="18" charset="0"/>
                      </a:rPr>
                      <m:t>128</m:t>
                    </m:r>
                  </m:oMath>
                </a14:m>
                <a:r>
                  <a:rPr lang="en-IN" sz="2200" dirty="0"/>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2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If you are using tables to find the rejection region or </a:t>
                </a:r>
                <a:r>
                  <a:rPr kumimoji="0" lang="en-US" sz="2200" b="0" i="1" u="none" strike="noStrike" kern="1200" cap="none" spc="0" normalizeH="0" baseline="0" noProof="0" dirty="0">
                    <a:ln>
                      <a:noFill/>
                    </a:ln>
                    <a:solidFill>
                      <a:srgbClr val="366092"/>
                    </a:solidFill>
                    <a:effectLst/>
                    <a:uLnTx/>
                    <a:uFillTx/>
                    <a:latin typeface="Calibri"/>
                    <a:ea typeface="+mn-ea"/>
                    <a:cs typeface="+mn-cs"/>
                  </a:rPr>
                  <a:t>p</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 when drawing your conclusion, you will need to calculate the </a:t>
                </a:r>
                <a:r>
                  <a:rPr kumimoji="0" lang="en-US" sz="2200" b="0" i="1" u="none" strike="noStrike" kern="1200" cap="none" spc="0" normalizeH="0" baseline="0" noProof="0" dirty="0">
                    <a:ln>
                      <a:noFill/>
                    </a:ln>
                    <a:solidFill>
                      <a:srgbClr val="366092"/>
                    </a:solidFill>
                    <a:effectLst/>
                    <a:uLnTx/>
                    <a:uFillTx/>
                    <a:latin typeface="Calibri"/>
                    <a:ea typeface="+mn-ea"/>
                    <a:cs typeface="+mn-cs"/>
                  </a:rPr>
                  <a:t>z</a:t>
                </a:r>
                <a:r>
                  <a:rPr kumimoji="0" lang="en-US" sz="2200" b="0" i="0" u="none" strike="noStrike" kern="1200" cap="none" spc="0" normalizeH="0" baseline="0" noProof="0" dirty="0">
                    <a:ln>
                      <a:noFill/>
                    </a:ln>
                    <a:solidFill>
                      <a:srgbClr val="366092"/>
                    </a:solidFill>
                    <a:effectLst/>
                    <a:uLnTx/>
                    <a:uFillTx/>
                    <a:latin typeface="Calibri"/>
                    <a:ea typeface="+mn-ea"/>
                    <a:cs typeface="+mn-cs"/>
                  </a:rPr>
                  <a:t>-test statistic as follows.</a:t>
                </a:r>
                <a:endParaRPr lang="en-IN" sz="3600" dirty="0"/>
              </a:p>
              <a:p>
                <a:endParaRPr lang="en-IN" sz="2200" dirty="0"/>
              </a:p>
            </p:txBody>
          </p:sp>
        </mc:Choice>
        <mc:Fallback xmlns="">
          <p:sp>
            <p:nvSpPr>
              <p:cNvPr id="7" name="TextBox 6">
                <a:extLst>
                  <a:ext uri="{FF2B5EF4-FFF2-40B4-BE49-F238E27FC236}">
                    <a16:creationId xmlns:a16="http://schemas.microsoft.com/office/drawing/2014/main" id="{2EB5F84A-671C-06CA-02BC-6FCC2FC5BFF0}"/>
                  </a:ext>
                </a:extLst>
              </p:cNvPr>
              <p:cNvSpPr txBox="1">
                <a:spLocks noRot="1" noChangeAspect="1" noMove="1" noResize="1" noEditPoints="1" noAdjustHandles="1" noChangeArrowheads="1" noChangeShapeType="1" noTextEdit="1"/>
              </p:cNvSpPr>
              <p:nvPr/>
            </p:nvSpPr>
            <p:spPr>
              <a:xfrm>
                <a:off x="457200" y="2107722"/>
                <a:ext cx="7924800" cy="2597634"/>
              </a:xfrm>
              <a:prstGeom prst="rect">
                <a:avLst/>
              </a:prstGeom>
              <a:blipFill>
                <a:blip r:embed="rId4"/>
                <a:stretch>
                  <a:fillRect l="-1000" t="-1643"/>
                </a:stretch>
              </a:blipFill>
            </p:spPr>
            <p:txBody>
              <a:bodyPr/>
              <a:lstStyle/>
              <a:p>
                <a:r>
                  <a:rPr lang="en-IN">
                    <a:noFill/>
                  </a:rPr>
                  <a:t> </a:t>
                </a:r>
              </a:p>
            </p:txBody>
          </p:sp>
        </mc:Fallback>
      </mc:AlternateContent>
      <p:pic>
        <p:nvPicPr>
          <p:cNvPr id="8" name="Picture 7" descr="z equals x bar minus mu, divided by open parentheses sigma divided by the square root of n close parentheses, which equals 1.4 minus 1.5, divided by open parentheses 0.8 divided by the square root of 128 close parentheses. This simplifies to approximately -1.41.">
            <a:extLst>
              <a:ext uri="{FF2B5EF4-FFF2-40B4-BE49-F238E27FC236}">
                <a16:creationId xmlns:a16="http://schemas.microsoft.com/office/drawing/2014/main" id="{FC271F27-D70A-DD89-5292-717CAD0256CF}"/>
              </a:ext>
            </a:extLst>
          </p:cNvPr>
          <p:cNvPicPr>
            <a:picLocks noChangeAspect="1"/>
          </p:cNvPicPr>
          <p:nvPr/>
        </p:nvPicPr>
        <p:blipFill>
          <a:blip r:embed="rId5"/>
          <a:stretch>
            <a:fillRect/>
          </a:stretch>
        </p:blipFill>
        <p:spPr>
          <a:xfrm>
            <a:off x="3033712" y="4178561"/>
            <a:ext cx="2771775" cy="1714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Under the </a:t>
                </a:r>
                <a:r>
                  <a:rPr sz="2800" b="1" dirty="0"/>
                  <a:t>STAT </a:t>
                </a:r>
                <a:r>
                  <a:rPr lang="en-US" b="1" dirty="0"/>
                  <a:t>→</a:t>
                </a:r>
                <a:r>
                  <a:rPr sz="2800" b="1" dirty="0"/>
                  <a:t> TESTS</a:t>
                </a:r>
                <a:r>
                  <a:rPr sz="2800" dirty="0"/>
                  <a:t> menu choose option </a:t>
                </a:r>
                <a:r>
                  <a:rPr sz="2800" b="1" dirty="0"/>
                  <a:t>Z-Test</a:t>
                </a:r>
                <a:r>
                  <a:rPr sz="2800" dirty="0"/>
                  <a:t>. Since we know the sample statistics, choose </a:t>
                </a:r>
                <a:r>
                  <a:rPr sz="2800" b="1" dirty="0"/>
                  <a:t>Stats</a:t>
                </a:r>
                <a:r>
                  <a:rPr sz="2800" dirty="0"/>
                  <a:t> instead of </a:t>
                </a:r>
                <a:r>
                  <a:rPr sz="2800" b="1" dirty="0"/>
                  <a:t>Data</a:t>
                </a:r>
                <a:r>
                  <a:rPr sz="2800" dirty="0"/>
                  <a:t>. For </a:t>
                </a:r>
                <a:r>
                  <a:rPr sz="2800" b="1" dirty="0"/>
                  <a:t>μ0</a:t>
                </a:r>
                <a:r>
                  <a:rPr sz="2800" dirty="0"/>
                  <a:t>, enter the value from the null hypothesis, or </a:t>
                </a:r>
                <a:r>
                  <a:rPr sz="2800" dirty="0">
                    <a:latin typeface="Cambria Math"/>
                  </a:rPr>
                  <a:t>1.5</a:t>
                </a:r>
                <a:r>
                  <a:rPr sz="2800" dirty="0"/>
                  <a:t>. Enter the rest of the given values, as shown in the top screenshot. Choose the alternative hypothesis </a:t>
                </a:r>
                <a:r>
                  <a:rPr sz="2800" b="1" dirty="0"/>
                  <a:t>≠μ0</a:t>
                </a:r>
                <a:r>
                  <a:rPr sz="2800" dirty="0"/>
                  <a:t>. Highlight </a:t>
                </a:r>
                <a:r>
                  <a:rPr sz="2800" b="1" dirty="0"/>
                  <a:t>Calculate</a:t>
                </a:r>
                <a:r>
                  <a:rPr sz="2800" dirty="0"/>
                  <a:t> and press </a:t>
                </a:r>
                <a:r>
                  <a:rPr sz="2800" b="1" dirty="0"/>
                  <a:t>ENTER</a:t>
                </a:r>
                <a:r>
                  <a:rPr sz="2800" dirty="0"/>
                  <a:t>. The output is shown in the bottom screenshot. Notice that the second line shows </a:t>
                </a:r>
                <a:r>
                  <a:rPr lang="en-US" sz="2800" i="1" dirty="0"/>
                  <a:t>z</a:t>
                </a:r>
                <a14:m>
                  <m:oMath xmlns:m="http://schemas.openxmlformats.org/officeDocument/2006/math">
                    <m:r>
                      <a:rPr>
                        <a:latin typeface="Cambria Math" panose="02040503050406030204" pitchFamily="18" charset="0"/>
                      </a:rPr>
                      <m:t>≈−1.41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6</a:t>
            </a:r>
            <a:endParaRPr dirty="0"/>
          </a:p>
        </p:txBody>
      </p:sp>
      <p:pic>
        <p:nvPicPr>
          <p:cNvPr id="5" name="Content Placeholder 4" descr="A screenshot shows the input screen titled Z-Test. The first line reads Inpt: Data Stats, with the Stats option selected. The second line reads mu 0: 1.5. The third line reads sigma: .8. The fourth line reads x bar: 1.4. The fifth line reads n: 128. The sixth line reads mu: not equal to mu 0, less than mu 0, greater than mu 0, with the not equal to mu 0 option selected. The last line prompts to either Calculate or Draw.">
            <a:extLst>
              <a:ext uri="{FF2B5EF4-FFF2-40B4-BE49-F238E27FC236}">
                <a16:creationId xmlns:a16="http://schemas.microsoft.com/office/drawing/2014/main" id="{A353333B-416D-49DA-9A20-0555D0BBBFB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Decision Rule for Rejection Regions</a:t>
            </a:r>
          </a:p>
        </p:txBody>
      </p:sp>
      <p:sp>
        <p:nvSpPr>
          <p:cNvPr id="3" name="Text Placeholder 2"/>
          <p:cNvSpPr>
            <a:spLocks noGrp="1"/>
          </p:cNvSpPr>
          <p:nvPr>
            <p:ph type="body" sz="quarter" idx="10"/>
          </p:nvPr>
        </p:nvSpPr>
        <p:spPr>
          <a:xfrm>
            <a:off x="228600" y="1082078"/>
            <a:ext cx="8686800" cy="1508722"/>
          </a:xfrm>
        </p:spPr>
        <p:txBody>
          <a:bodyPr>
            <a:normAutofit/>
          </a:bodyPr>
          <a:lstStyle/>
          <a:p>
            <a:pPr>
              <a:defRPr sz="2800"/>
            </a:pPr>
            <a:r>
              <a:rPr sz="2800" dirty="0"/>
              <a:t>Reject the null hypothesis,</a:t>
            </a:r>
            <a:r>
              <a:rPr lang="en-US" sz="2800" dirty="0"/>
              <a:t> </a:t>
            </a:r>
            <a:r>
              <a:rPr lang="en-US" sz="2800" i="1" dirty="0"/>
              <a:t>H</a:t>
            </a:r>
            <a:r>
              <a:rPr lang="en-US" sz="2800" baseline="-25000" dirty="0"/>
              <a:t>0 </a:t>
            </a:r>
            <a:r>
              <a:rPr kumimoji="0" lang="en-IN" sz="2800" b="0" i="0" u="none" strike="noStrike" kern="1200" cap="none" spc="0" normalizeH="0" baseline="0" noProof="0" dirty="0">
                <a:ln>
                  <a:noFill/>
                </a:ln>
                <a:solidFill>
                  <a:srgbClr val="000000"/>
                </a:solidFill>
                <a:effectLst/>
                <a:uLnTx/>
                <a:uFillTx/>
                <a:latin typeface="Calibri"/>
                <a:ea typeface="+mn-ea"/>
                <a:cs typeface="+mn-cs"/>
              </a:rPr>
              <a:t>if the test statistic </a:t>
            </a:r>
            <a:r>
              <a:rPr kumimoji="0" lang="en-US" sz="2800" b="0" i="0" u="none" strike="noStrike" kern="1200" cap="none" spc="0" normalizeH="0" baseline="0" noProof="0" dirty="0">
                <a:ln>
                  <a:noFill/>
                </a:ln>
                <a:solidFill>
                  <a:srgbClr val="000000"/>
                </a:solidFill>
                <a:effectLst/>
                <a:uLnTx/>
                <a:uFillTx/>
                <a:latin typeface="Calibri"/>
                <a:ea typeface="+mn-ea"/>
                <a:cs typeface="+mn-cs"/>
              </a:rPr>
              <a:t>calculated from the sample data falls within the rejection region.</a:t>
            </a:r>
            <a:endParaRPr lang="en-IN" dirty="0"/>
          </a:p>
          <a:p>
            <a:pPr>
              <a:defRPr sz="2800"/>
            </a:pPr>
            <a:endParaRPr lang="en-IN" dirty="0"/>
          </a:p>
          <a:p>
            <a:pPr>
              <a:defRPr sz="2800"/>
            </a:pPr>
            <a:endParaRPr sz="2800" dirty="0"/>
          </a:p>
          <a:p>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7</a:t>
            </a:r>
            <a:endParaRPr dirty="0"/>
          </a:p>
        </p:txBody>
      </p:sp>
      <p:pic>
        <p:nvPicPr>
          <p:cNvPr id="5" name="Content Placeholder 4" descr="A screenshot shows the output results of a Z-Test, titled Z-Test. The first line reads mu not equal to1.5. The second line reads z=-1.414213562. The third line read p=.1572993051. The fourth line reads x-bar=1.4. The last line reads n=128.">
            <a:extLst>
              <a:ext uri="{FF2B5EF4-FFF2-40B4-BE49-F238E27FC236}">
                <a16:creationId xmlns:a16="http://schemas.microsoft.com/office/drawing/2014/main" id="{C1937F8B-A500-4821-AE42-7518BCDF3FD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b="1"/>
                </a:pPr>
                <a:r>
                  <a:rPr sz="2600" dirty="0"/>
                  <a:t>Step 4: Draw a conclusion and interpret the decision.</a:t>
                </a:r>
              </a:p>
              <a:p>
                <a:pPr>
                  <a:defRPr sz="2800"/>
                </a:pPr>
                <a:r>
                  <a:rPr sz="2600" dirty="0"/>
                  <a:t>The alternative hypothesis tells us that we have a two-tailed test. We can use either rejection regions or </a:t>
                </a:r>
                <a:br>
                  <a:rPr lang="en-US" sz="2600" dirty="0"/>
                </a:br>
                <a:r>
                  <a:rPr lang="en-US" sz="2600" i="1" dirty="0"/>
                  <a:t>p</a:t>
                </a:r>
                <a:r>
                  <a:rPr sz="2600" dirty="0"/>
                  <a:t>-values to draw a conclusion.</a:t>
                </a:r>
              </a:p>
              <a:p>
                <a:pPr>
                  <a:defRPr b="1"/>
                </a:pPr>
                <a:r>
                  <a:rPr sz="2600" dirty="0"/>
                  <a:t>Method 1: Rejection Regions</a:t>
                </a:r>
              </a:p>
              <a:p>
                <a:pPr>
                  <a:defRPr sz="2800"/>
                </a:pPr>
                <a:r>
                  <a:rPr sz="2600" dirty="0"/>
                  <a:t>To determine the rejection region, look up </a:t>
                </a:r>
                <a:r>
                  <a:rPr lang="en-US" sz="2600" i="1" dirty="0"/>
                  <a:t>c</a:t>
                </a:r>
                <a14:m>
                  <m:oMath xmlns:m="http://schemas.openxmlformats.org/officeDocument/2006/math">
                    <m:r>
                      <a:rPr sz="2600">
                        <a:latin typeface="Cambria Math" panose="02040503050406030204" pitchFamily="18" charset="0"/>
                      </a:rPr>
                      <m:t>=0.90</m:t>
                    </m:r>
                  </m:oMath>
                </a14:m>
                <a:r>
                  <a:rPr sz="2600" dirty="0"/>
                  <a:t> in the table of critical </a:t>
                </a:r>
                <a:r>
                  <a:rPr lang="en-US" sz="2600" i="1" dirty="0"/>
                  <a:t>z</a:t>
                </a:r>
                <a:r>
                  <a:rPr sz="2600" dirty="0"/>
                  <a:t>-values for rejection regions. Since this is a two-tailed test, the critical values are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a:stretch>
              </a:blipFill>
            </p:spPr>
            <p:txBody>
              <a:bodyPr/>
              <a:lstStyle/>
              <a:p>
                <a:r>
                  <a:rPr lang="en-IN">
                    <a:noFill/>
                  </a:rPr>
                  <a:t> </a:t>
                </a:r>
              </a:p>
            </p:txBody>
          </p:sp>
        </mc:Fallback>
      </mc:AlternateContent>
      <p:pic>
        <p:nvPicPr>
          <p:cNvPr id="13" name="Picture 12" descr="plus or minus 1.645.">
            <a:extLst>
              <a:ext uri="{FF2B5EF4-FFF2-40B4-BE49-F238E27FC236}">
                <a16:creationId xmlns:a16="http://schemas.microsoft.com/office/drawing/2014/main" id="{1955B781-0D5E-B384-DF47-C286E51F32A8}"/>
              </a:ext>
            </a:extLst>
          </p:cNvPr>
          <p:cNvPicPr>
            <a:picLocks noChangeAspect="1"/>
          </p:cNvPicPr>
          <p:nvPr/>
        </p:nvPicPr>
        <p:blipFill>
          <a:blip r:embed="rId3"/>
          <a:stretch>
            <a:fillRect/>
          </a:stretch>
        </p:blipFill>
        <p:spPr>
          <a:xfrm>
            <a:off x="5562600" y="4123174"/>
            <a:ext cx="1174724" cy="334096"/>
          </a:xfrm>
          <a:prstGeom prst="rect">
            <a:avLst/>
          </a:prstGeom>
        </p:spPr>
      </p:pic>
      <p:sp>
        <p:nvSpPr>
          <p:cNvPr id="4" name="TextBox 3">
            <a:extLst>
              <a:ext uri="{FF2B5EF4-FFF2-40B4-BE49-F238E27FC236}">
                <a16:creationId xmlns:a16="http://schemas.microsoft.com/office/drawing/2014/main" id="{BF1088FE-6ACE-A771-75F3-576C6D12643C}"/>
              </a:ext>
            </a:extLst>
          </p:cNvPr>
          <p:cNvSpPr txBox="1"/>
          <p:nvPr/>
        </p:nvSpPr>
        <p:spPr>
          <a:xfrm>
            <a:off x="6688348" y="4045792"/>
            <a:ext cx="1600200" cy="492443"/>
          </a:xfrm>
          <a:prstGeom prst="rect">
            <a:avLst/>
          </a:prstGeom>
          <a:noFill/>
        </p:spPr>
        <p:txBody>
          <a:bodyPr wrap="square" rtlCol="0">
            <a:spAutoFit/>
          </a:bodyPr>
          <a:lstStyle/>
          <a:p>
            <a:r>
              <a:rPr kumimoji="0" lang="en-IN" sz="2600" b="0" i="0" u="none" strike="noStrike" kern="1200" cap="none" spc="0" normalizeH="0" baseline="0" noProof="0">
                <a:ln>
                  <a:noFill/>
                </a:ln>
                <a:solidFill>
                  <a:srgbClr val="366092"/>
                </a:solidFill>
                <a:effectLst/>
                <a:uLnTx/>
                <a:uFillTx/>
                <a:latin typeface="Calibri"/>
                <a:ea typeface="+mn-ea"/>
                <a:cs typeface="+mn-cs"/>
              </a:rPr>
              <a:t>Thus, the</a:t>
            </a:r>
            <a:endParaRPr lang="en-IN" dirty="0"/>
          </a:p>
        </p:txBody>
      </p:sp>
      <p:sp>
        <p:nvSpPr>
          <p:cNvPr id="5" name="TextBox 4">
            <a:extLst>
              <a:ext uri="{FF2B5EF4-FFF2-40B4-BE49-F238E27FC236}">
                <a16:creationId xmlns:a16="http://schemas.microsoft.com/office/drawing/2014/main" id="{A0038481-7D9C-3219-4A53-1D271B0D40FF}"/>
              </a:ext>
            </a:extLst>
          </p:cNvPr>
          <p:cNvSpPr txBox="1"/>
          <p:nvPr/>
        </p:nvSpPr>
        <p:spPr>
          <a:xfrm>
            <a:off x="457200" y="4436852"/>
            <a:ext cx="2895600" cy="492443"/>
          </a:xfrm>
          <a:prstGeom prst="rect">
            <a:avLst/>
          </a:prstGeom>
          <a:noFill/>
        </p:spPr>
        <p:txBody>
          <a:bodyPr wrap="square" rtlCol="0">
            <a:spAutoFit/>
          </a:bodyPr>
          <a:lstStyle/>
          <a:p>
            <a:r>
              <a:rPr kumimoji="0" lang="en-IN" sz="2600" b="0" i="0" u="none" strike="noStrike" kern="1200" cap="none" spc="0" normalizeH="0" baseline="0" noProof="0">
                <a:ln>
                  <a:noFill/>
                </a:ln>
                <a:solidFill>
                  <a:srgbClr val="366092"/>
                </a:solidFill>
                <a:effectLst/>
                <a:uLnTx/>
                <a:uFillTx/>
                <a:latin typeface="Calibri"/>
                <a:ea typeface="+mn-ea"/>
                <a:cs typeface="+mn-cs"/>
              </a:rPr>
              <a:t>rejection region is</a:t>
            </a:r>
            <a:endParaRPr lang="en-IN" dirty="0"/>
          </a:p>
        </p:txBody>
      </p:sp>
      <p:pic>
        <p:nvPicPr>
          <p:cNvPr id="15" name="Picture 14" descr="z less than or equal to minus 1.645 or z greater than or equal to 1.645.">
            <a:extLst>
              <a:ext uri="{FF2B5EF4-FFF2-40B4-BE49-F238E27FC236}">
                <a16:creationId xmlns:a16="http://schemas.microsoft.com/office/drawing/2014/main" id="{52240180-27A0-F332-C627-F32A991762C8}"/>
              </a:ext>
            </a:extLst>
          </p:cNvPr>
          <p:cNvPicPr>
            <a:picLocks noChangeAspect="1"/>
          </p:cNvPicPr>
          <p:nvPr/>
        </p:nvPicPr>
        <p:blipFill>
          <a:blip r:embed="rId4"/>
          <a:stretch>
            <a:fillRect/>
          </a:stretch>
        </p:blipFill>
        <p:spPr>
          <a:xfrm>
            <a:off x="3094473" y="4542089"/>
            <a:ext cx="3259385" cy="396000"/>
          </a:xfrm>
          <a:prstGeom prst="rect">
            <a:avLst/>
          </a:prstGeom>
        </p:spPr>
      </p:pic>
      <p:sp>
        <p:nvSpPr>
          <p:cNvPr id="6" name="TextBox 5">
            <a:extLst>
              <a:ext uri="{FF2B5EF4-FFF2-40B4-BE49-F238E27FC236}">
                <a16:creationId xmlns:a16="http://schemas.microsoft.com/office/drawing/2014/main" id="{02E80F37-A4CE-A593-8723-216F3BCFDF81}"/>
              </a:ext>
            </a:extLst>
          </p:cNvPr>
          <p:cNvSpPr txBox="1"/>
          <p:nvPr/>
        </p:nvSpPr>
        <p:spPr>
          <a:xfrm>
            <a:off x="6311665" y="4441166"/>
            <a:ext cx="2158603" cy="492443"/>
          </a:xfrm>
          <a:prstGeom prst="rect">
            <a:avLst/>
          </a:prstGeom>
          <a:noFill/>
        </p:spPr>
        <p:txBody>
          <a:bodyPr wrap="square" rtlCol="0">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The </a:t>
            </a:r>
            <a:r>
              <a:rPr kumimoji="0" lang="en-IN" sz="2600" b="0" i="1" u="none" strike="noStrike" kern="1200" cap="none" spc="0" normalizeH="0" baseline="0" noProof="0" dirty="0">
                <a:ln>
                  <a:noFill/>
                </a:ln>
                <a:solidFill>
                  <a:srgbClr val="366092"/>
                </a:solidFill>
                <a:effectLst/>
                <a:uLnTx/>
                <a:uFillTx/>
                <a:latin typeface="Calibri"/>
                <a:ea typeface="+mn-ea"/>
                <a:cs typeface="+mn-cs"/>
              </a:rPr>
              <a:t>z</a:t>
            </a:r>
            <a:r>
              <a:rPr kumimoji="0" lang="en-IN" sz="2600" b="0" i="0" u="none" strike="noStrike" kern="1200" cap="none" spc="0" normalizeH="0" baseline="0" noProof="0" dirty="0">
                <a:ln>
                  <a:noFill/>
                </a:ln>
                <a:solidFill>
                  <a:srgbClr val="366092"/>
                </a:solidFill>
                <a:effectLst/>
                <a:uLnTx/>
                <a:uFillTx/>
                <a:latin typeface="Calibri"/>
                <a:ea typeface="+mn-ea"/>
                <a:cs typeface="+mn-cs"/>
              </a:rPr>
              <a:t>-value of</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4FE494-F418-4687-108F-0C79A0169BF7}"/>
                  </a:ext>
                </a:extLst>
              </p:cNvPr>
              <p:cNvSpPr txBox="1"/>
              <p:nvPr/>
            </p:nvSpPr>
            <p:spPr>
              <a:xfrm>
                <a:off x="457200" y="4835810"/>
                <a:ext cx="7924800" cy="1169551"/>
              </a:xfrm>
              <a:prstGeom prst="rect">
                <a:avLst/>
              </a:prstGeom>
              <a:noFill/>
            </p:spPr>
            <p:txBody>
              <a:bodyPr wrap="square" rtlCol="0">
                <a:spAutoFit/>
              </a:bodyPr>
              <a:lstStyle/>
              <a:p>
                <a14:m>
                  <m:oMath xmlns:m="http://schemas.openxmlformats.org/officeDocument/2006/math">
                    <m:r>
                      <a:rPr lang="en-US" sz="2600" b="0" i="0" smtClean="0">
                        <a:latin typeface="Cambria Math" panose="02040503050406030204" pitchFamily="18" charset="0"/>
                      </a:rPr>
                      <m:t>−1.41</m:t>
                    </m:r>
                    <m:r>
                      <a:rPr lang="en-IN" sz="2600" i="1">
                        <a:latin typeface="Cambria Math" panose="02040503050406030204" pitchFamily="18" charset="0"/>
                      </a:rPr>
                      <m:t> </m:t>
                    </m:r>
                  </m:oMath>
                </a14:m>
                <a:r>
                  <a:rPr kumimoji="0" lang="en-US" sz="2600" b="0" i="0" u="none" strike="noStrike" kern="1200" cap="none" spc="0" normalizeH="0" baseline="0" noProof="0" dirty="0">
                    <a:ln>
                      <a:noFill/>
                    </a:ln>
                    <a:solidFill>
                      <a:srgbClr val="366092"/>
                    </a:solidFill>
                    <a:effectLst/>
                    <a:uLnTx/>
                    <a:uFillTx/>
                    <a:latin typeface="Calibri"/>
                    <a:ea typeface="+mn-ea"/>
                    <a:cs typeface="+mn-cs"/>
                  </a:rPr>
                  <a:t>does not fall in the rejection region, so</a:t>
                </a:r>
                <a:r>
                  <a:rPr kumimoji="0" lang="en-US" sz="2600" b="0" i="0" u="none" strike="noStrike" kern="1200" cap="none" spc="0" normalizeH="0" baseline="0" noProof="0" dirty="0">
                    <a:ln>
                      <a:noFill/>
                    </a:ln>
                    <a:solidFill>
                      <a:srgbClr val="366092"/>
                    </a:solidFill>
                    <a:effectLst/>
                    <a:uLnTx/>
                    <a:uFillTx/>
                    <a:latin typeface="Calibri"/>
                  </a:rPr>
                  <a:t> the </a:t>
                </a:r>
                <a:r>
                  <a:rPr lang="en-US" sz="2600" dirty="0">
                    <a:solidFill>
                      <a:srgbClr val="366092"/>
                    </a:solidFill>
                  </a:rPr>
                  <a:t>conclusion would be to fail to reject the null hypothesis.</a:t>
                </a:r>
                <a:endParaRPr lang="en-IN" sz="2600" dirty="0"/>
              </a:p>
              <a:p>
                <a:endParaRPr lang="en-IN" dirty="0"/>
              </a:p>
            </p:txBody>
          </p:sp>
        </mc:Choice>
        <mc:Fallback xmlns="">
          <p:sp>
            <p:nvSpPr>
              <p:cNvPr id="7" name="TextBox 6">
                <a:extLst>
                  <a:ext uri="{FF2B5EF4-FFF2-40B4-BE49-F238E27FC236}">
                    <a16:creationId xmlns:a16="http://schemas.microsoft.com/office/drawing/2014/main" id="{9B4FE494-F418-4687-108F-0C79A0169BF7}"/>
                  </a:ext>
                </a:extLst>
              </p:cNvPr>
              <p:cNvSpPr txBox="1">
                <a:spLocks noRot="1" noChangeAspect="1" noMove="1" noResize="1" noEditPoints="1" noAdjustHandles="1" noChangeArrowheads="1" noChangeShapeType="1" noTextEdit="1"/>
              </p:cNvSpPr>
              <p:nvPr/>
            </p:nvSpPr>
            <p:spPr>
              <a:xfrm>
                <a:off x="457200" y="4835810"/>
                <a:ext cx="7924800" cy="1169551"/>
              </a:xfrm>
              <a:prstGeom prst="rect">
                <a:avLst/>
              </a:prstGeom>
              <a:blipFill>
                <a:blip r:embed="rId5"/>
                <a:stretch>
                  <a:fillRect l="-1385" t="-4167"/>
                </a:stretch>
              </a:blipFill>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9</a:t>
            </a:r>
            <a:endParaRPr dirty="0"/>
          </a:p>
        </p:txBody>
      </p:sp>
      <p:pic>
        <p:nvPicPr>
          <p:cNvPr id="5" name="Content Placeholder 4" descr="z-distribution with the area to the left of minus z subscript 0.05 equals minus 1.645 and the area to the right of z subscript 0.05 equals 1.645 shaded and labeled reject Null Hypotheses. Both of these shaded areas are also labeled alpha divided by 2 equals 0.05. The area in between minus z subscript 0.05 equals minus 1.645 and z subscript 0.05 equals 1.645 is labeled Fail to Reject Null Hypothesis. The test statistic, z approximately equals to minus 1.41 is labeled on the horizontal axis between the two critical values.">
            <a:extLst>
              <a:ext uri="{FF2B5EF4-FFF2-40B4-BE49-F238E27FC236}">
                <a16:creationId xmlns:a16="http://schemas.microsoft.com/office/drawing/2014/main" id="{1E8F92EA-06A4-4D6A-97C2-7F39691F430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9750" y="1531144"/>
            <a:ext cx="5524500" cy="39528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10</a:t>
            </a:r>
            <a:endParaRPr dirty="0"/>
          </a:p>
        </p:txBody>
      </p:sp>
      <p:sp>
        <p:nvSpPr>
          <p:cNvPr id="3" name="Text Placeholder 2"/>
          <p:cNvSpPr>
            <a:spLocks noGrp="1"/>
          </p:cNvSpPr>
          <p:nvPr>
            <p:ph type="body" sz="quarter" idx="10"/>
          </p:nvPr>
        </p:nvSpPr>
        <p:spPr/>
        <p:txBody>
          <a:bodyPr>
            <a:noAutofit/>
          </a:bodyPr>
          <a:lstStyle/>
          <a:p>
            <a:pPr>
              <a:defRPr sz="2800" b="1"/>
            </a:pPr>
            <a:r>
              <a:rPr sz="2200" dirty="0"/>
              <a:t>Method 2: </a:t>
            </a:r>
            <a:r>
              <a:rPr lang="en-US" sz="2200" i="1" dirty="0"/>
              <a:t>p</a:t>
            </a:r>
            <a:r>
              <a:rPr sz="2200" dirty="0"/>
              <a:t>-Values</a:t>
            </a:r>
          </a:p>
          <a:p>
            <a:pPr>
              <a:defRPr sz="2800"/>
            </a:pPr>
            <a:r>
              <a:rPr sz="2200" dirty="0"/>
              <a:t>The </a:t>
            </a:r>
            <a:r>
              <a:rPr lang="en-US" sz="2200" i="1" dirty="0"/>
              <a:t>p</a:t>
            </a:r>
            <a:r>
              <a:rPr sz="2200" dirty="0"/>
              <a:t>-value for this test statistic is the probability of obtaining a test statistic</a:t>
            </a:r>
            <a:r>
              <a:rPr lang="en-US" sz="2200" dirty="0"/>
              <a:t> </a:t>
            </a:r>
            <a:r>
              <a:rPr kumimoji="0" lang="en-US" sz="2200" b="0" i="0" u="none" strike="noStrike" kern="1200" cap="none" spc="0" normalizeH="0" baseline="0" noProof="0" dirty="0">
                <a:ln>
                  <a:noFill/>
                </a:ln>
                <a:solidFill>
                  <a:srgbClr val="366092"/>
                </a:solidFill>
                <a:effectLst/>
                <a:uLnTx/>
                <a:uFillTx/>
                <a:latin typeface="Calibri"/>
                <a:ea typeface="+mn-ea"/>
                <a:cs typeface="+mn-cs"/>
              </a:rPr>
              <a:t>that is either less than or equal to</a:t>
            </a:r>
            <a:endParaRPr lang="en-IN" sz="2200" dirty="0"/>
          </a:p>
          <a:p>
            <a:pPr>
              <a:defRPr sz="2800"/>
            </a:pPr>
            <a:r>
              <a:rPr lang="en-US" sz="2200" dirty="0"/>
              <a:t>	</a:t>
            </a:r>
            <a:endParaRPr sz="2200" dirty="0"/>
          </a:p>
        </p:txBody>
      </p:sp>
      <p:pic>
        <p:nvPicPr>
          <p:cNvPr id="35" name="Picture 34" descr="z subscript 1 equals to minus 1.41">
            <a:extLst>
              <a:ext uri="{FF2B5EF4-FFF2-40B4-BE49-F238E27FC236}">
                <a16:creationId xmlns:a16="http://schemas.microsoft.com/office/drawing/2014/main" id="{8B0D1A5F-792F-FD58-67F1-52491F9352F6}"/>
              </a:ext>
            </a:extLst>
          </p:cNvPr>
          <p:cNvPicPr>
            <a:picLocks noChangeAspect="1"/>
          </p:cNvPicPr>
          <p:nvPr/>
        </p:nvPicPr>
        <p:blipFill>
          <a:blip r:embed="rId2"/>
          <a:stretch>
            <a:fillRect/>
          </a:stretch>
        </p:blipFill>
        <p:spPr>
          <a:xfrm>
            <a:off x="5327916" y="1820054"/>
            <a:ext cx="1221671" cy="378546"/>
          </a:xfrm>
          <a:prstGeom prst="rect">
            <a:avLst/>
          </a:prstGeom>
        </p:spPr>
      </p:pic>
      <p:sp>
        <p:nvSpPr>
          <p:cNvPr id="11" name="TextBox 10">
            <a:extLst>
              <a:ext uri="{FF2B5EF4-FFF2-40B4-BE49-F238E27FC236}">
                <a16:creationId xmlns:a16="http://schemas.microsoft.com/office/drawing/2014/main" id="{1433BEA0-E33C-52D3-4C97-EB8B07628618}"/>
              </a:ext>
            </a:extLst>
          </p:cNvPr>
          <p:cNvSpPr txBox="1"/>
          <p:nvPr/>
        </p:nvSpPr>
        <p:spPr>
          <a:xfrm>
            <a:off x="6549587" y="1752600"/>
            <a:ext cx="1984814"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or greater than</a:t>
            </a:r>
            <a:endParaRPr lang="en-IN" sz="2200" dirty="0"/>
          </a:p>
        </p:txBody>
      </p:sp>
      <p:sp>
        <p:nvSpPr>
          <p:cNvPr id="10" name="TextBox 9">
            <a:extLst>
              <a:ext uri="{FF2B5EF4-FFF2-40B4-BE49-F238E27FC236}">
                <a16:creationId xmlns:a16="http://schemas.microsoft.com/office/drawing/2014/main" id="{842424EB-93E3-911F-1D30-7B9F0B78709C}"/>
              </a:ext>
            </a:extLst>
          </p:cNvPr>
          <p:cNvSpPr txBox="1"/>
          <p:nvPr/>
        </p:nvSpPr>
        <p:spPr>
          <a:xfrm>
            <a:off x="453639" y="2133600"/>
            <a:ext cx="1603761"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or equal to</a:t>
            </a:r>
            <a:endParaRPr lang="en-IN" sz="2200" dirty="0"/>
          </a:p>
        </p:txBody>
      </p:sp>
      <p:pic>
        <p:nvPicPr>
          <p:cNvPr id="38" name="Picture 37" descr="z subscript 2 equals to 1.41.">
            <a:extLst>
              <a:ext uri="{FF2B5EF4-FFF2-40B4-BE49-F238E27FC236}">
                <a16:creationId xmlns:a16="http://schemas.microsoft.com/office/drawing/2014/main" id="{DD0044D9-9275-FE98-19CB-E8C0E4BFCCAD}"/>
              </a:ext>
            </a:extLst>
          </p:cNvPr>
          <p:cNvPicPr>
            <a:picLocks noChangeAspect="1"/>
          </p:cNvPicPr>
          <p:nvPr/>
        </p:nvPicPr>
        <p:blipFill>
          <a:blip r:embed="rId3"/>
          <a:stretch>
            <a:fillRect/>
          </a:stretch>
        </p:blipFill>
        <p:spPr>
          <a:xfrm>
            <a:off x="1802344" y="2195654"/>
            <a:ext cx="1094665" cy="373374"/>
          </a:xfrm>
          <a:prstGeom prst="rect">
            <a:avLst/>
          </a:prstGeom>
        </p:spPr>
      </p:pic>
      <p:sp>
        <p:nvSpPr>
          <p:cNvPr id="12" name="TextBox 11">
            <a:extLst>
              <a:ext uri="{FF2B5EF4-FFF2-40B4-BE49-F238E27FC236}">
                <a16:creationId xmlns:a16="http://schemas.microsoft.com/office/drawing/2014/main" id="{9BD8CEE3-5DE4-ADAD-7038-3B090F086FF7}"/>
              </a:ext>
            </a:extLst>
          </p:cNvPr>
          <p:cNvSpPr txBox="1"/>
          <p:nvPr/>
        </p:nvSpPr>
        <p:spPr>
          <a:xfrm>
            <a:off x="2875567" y="2133600"/>
            <a:ext cx="4408880"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which is written mathematically as</a:t>
            </a:r>
            <a:endParaRPr lang="en-IN" sz="2200" dirty="0"/>
          </a:p>
        </p:txBody>
      </p:sp>
      <p:sp>
        <p:nvSpPr>
          <p:cNvPr id="9" name="TextBox 8">
            <a:extLst>
              <a:ext uri="{FF2B5EF4-FFF2-40B4-BE49-F238E27FC236}">
                <a16:creationId xmlns:a16="http://schemas.microsoft.com/office/drawing/2014/main" id="{E1742B0D-B3F7-BEC4-2E52-6398298D4528}"/>
              </a:ext>
            </a:extLst>
          </p:cNvPr>
          <p:cNvSpPr txBox="1"/>
          <p:nvPr/>
        </p:nvSpPr>
        <p:spPr>
          <a:xfrm>
            <a:off x="533400" y="2514600"/>
            <a:ext cx="1524000" cy="430887"/>
          </a:xfrm>
          <a:prstGeom prst="rect">
            <a:avLst/>
          </a:prstGeom>
          <a:noFill/>
        </p:spPr>
        <p:txBody>
          <a:bodyPr wrap="square" rtlCol="0">
            <a:spAutoFit/>
          </a:bodyPr>
          <a:lstStyle/>
          <a:p>
            <a:r>
              <a:rPr lang="en-US" sz="2200" dirty="0"/>
              <a:t>P-value =</a:t>
            </a:r>
            <a:endParaRPr lang="en-IN" sz="2200" dirty="0"/>
          </a:p>
        </p:txBody>
      </p:sp>
      <p:pic>
        <p:nvPicPr>
          <p:cNvPr id="8" name="Picture 7" descr="p-value equals P open parentheses the absolute value of z  is greater than or equal to 1.41 close parentheses.">
            <a:extLst>
              <a:ext uri="{FF2B5EF4-FFF2-40B4-BE49-F238E27FC236}">
                <a16:creationId xmlns:a16="http://schemas.microsoft.com/office/drawing/2014/main" id="{BB5FDFC8-C5E7-8717-35F3-3E691AEAA030}"/>
              </a:ext>
            </a:extLst>
          </p:cNvPr>
          <p:cNvPicPr>
            <a:picLocks noChangeAspect="1"/>
          </p:cNvPicPr>
          <p:nvPr/>
        </p:nvPicPr>
        <p:blipFill>
          <a:blip r:embed="rId4"/>
          <a:stretch>
            <a:fillRect/>
          </a:stretch>
        </p:blipFill>
        <p:spPr>
          <a:xfrm>
            <a:off x="1676400" y="2514600"/>
            <a:ext cx="1524000" cy="485775"/>
          </a:xfrm>
          <a:prstGeom prst="rect">
            <a:avLst/>
          </a:prstGeom>
        </p:spPr>
      </p:pic>
      <p:sp>
        <p:nvSpPr>
          <p:cNvPr id="26" name="TextBox 25">
            <a:extLst>
              <a:ext uri="{FF2B5EF4-FFF2-40B4-BE49-F238E27FC236}">
                <a16:creationId xmlns:a16="http://schemas.microsoft.com/office/drawing/2014/main" id="{FD250D16-48A4-F9AC-C9DD-16375502B9C2}"/>
              </a:ext>
            </a:extLst>
          </p:cNvPr>
          <p:cNvSpPr txBox="1"/>
          <p:nvPr/>
        </p:nvSpPr>
        <p:spPr>
          <a:xfrm>
            <a:off x="3124200" y="2500416"/>
            <a:ext cx="4905001" cy="430887"/>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366092"/>
                </a:solidFill>
                <a:effectLst/>
                <a:uLnTx/>
                <a:uFillTx/>
                <a:latin typeface="Calibri"/>
              </a:rPr>
              <a:t>To find </a:t>
            </a:r>
            <a:r>
              <a:rPr kumimoji="0" lang="en-US" sz="2200" b="0" i="0" u="none" strike="noStrike" kern="1200" cap="none" spc="0" normalizeH="0" baseline="0" noProof="0" dirty="0">
                <a:ln>
                  <a:noFill/>
                </a:ln>
                <a:solidFill>
                  <a:srgbClr val="366092"/>
                </a:solidFill>
                <a:effectLst/>
                <a:uLnTx/>
                <a:uFillTx/>
                <a:latin typeface="Calibri"/>
              </a:rPr>
              <a:t>the </a:t>
            </a:r>
            <a:r>
              <a:rPr kumimoji="0" lang="en-US" sz="2200" b="0" i="1" u="none" strike="noStrike" kern="1200" cap="none" spc="0" normalizeH="0" baseline="0" noProof="0" dirty="0">
                <a:ln>
                  <a:noFill/>
                </a:ln>
                <a:solidFill>
                  <a:srgbClr val="366092"/>
                </a:solidFill>
                <a:effectLst/>
                <a:uLnTx/>
                <a:uFillTx/>
                <a:latin typeface="Calibri"/>
              </a:rPr>
              <a:t>p</a:t>
            </a:r>
            <a:r>
              <a:rPr kumimoji="0" lang="en-US" sz="2200" b="0" i="0" u="none" strike="noStrike" kern="1200" cap="none" spc="0" normalizeH="0" baseline="0" noProof="0" dirty="0">
                <a:ln>
                  <a:noFill/>
                </a:ln>
                <a:solidFill>
                  <a:srgbClr val="366092"/>
                </a:solidFill>
                <a:effectLst/>
                <a:uLnTx/>
                <a:uFillTx/>
                <a:latin typeface="Calibri"/>
              </a:rPr>
              <a:t>-value we need to find the</a:t>
            </a:r>
            <a:endParaRPr lang="en-IN" dirty="0"/>
          </a:p>
        </p:txBody>
      </p:sp>
      <p:sp>
        <p:nvSpPr>
          <p:cNvPr id="32" name="TextBox 31">
            <a:extLst>
              <a:ext uri="{FF2B5EF4-FFF2-40B4-BE49-F238E27FC236}">
                <a16:creationId xmlns:a16="http://schemas.microsoft.com/office/drawing/2014/main" id="{26B7B6C9-A4AC-EB6F-A6E3-8012260E3BC9}"/>
              </a:ext>
            </a:extLst>
          </p:cNvPr>
          <p:cNvSpPr txBox="1"/>
          <p:nvPr/>
        </p:nvSpPr>
        <p:spPr>
          <a:xfrm>
            <a:off x="492716" y="2922213"/>
            <a:ext cx="7889284" cy="430887"/>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rPr>
              <a:t>sum of the areas under the standard normal curve to the left of</a:t>
            </a:r>
            <a:endParaRPr lang="en-IN" sz="2200" dirty="0"/>
          </a:p>
        </p:txBody>
      </p:sp>
      <p:pic>
        <p:nvPicPr>
          <p:cNvPr id="36" name="Picture 35" descr="z subscript 1 equals to minus 1.41">
            <a:extLst>
              <a:ext uri="{FF2B5EF4-FFF2-40B4-BE49-F238E27FC236}">
                <a16:creationId xmlns:a16="http://schemas.microsoft.com/office/drawing/2014/main" id="{0098BB43-7D50-7080-BB8D-1091E395F986}"/>
              </a:ext>
            </a:extLst>
          </p:cNvPr>
          <p:cNvPicPr>
            <a:picLocks noChangeAspect="1"/>
          </p:cNvPicPr>
          <p:nvPr/>
        </p:nvPicPr>
        <p:blipFill>
          <a:blip r:embed="rId2"/>
          <a:stretch>
            <a:fillRect/>
          </a:stretch>
        </p:blipFill>
        <p:spPr>
          <a:xfrm>
            <a:off x="578215" y="3361590"/>
            <a:ext cx="1221671" cy="378546"/>
          </a:xfrm>
          <a:prstGeom prst="rect">
            <a:avLst/>
          </a:prstGeom>
        </p:spPr>
      </p:pic>
      <p:sp>
        <p:nvSpPr>
          <p:cNvPr id="28" name="TextBox 27">
            <a:extLst>
              <a:ext uri="{FF2B5EF4-FFF2-40B4-BE49-F238E27FC236}">
                <a16:creationId xmlns:a16="http://schemas.microsoft.com/office/drawing/2014/main" id="{CECF315B-CC9C-637D-4400-1AF8546B4C17}"/>
              </a:ext>
            </a:extLst>
          </p:cNvPr>
          <p:cNvSpPr txBox="1"/>
          <p:nvPr/>
        </p:nvSpPr>
        <p:spPr>
          <a:xfrm>
            <a:off x="1780902" y="3310716"/>
            <a:ext cx="2410098"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and to the right of</a:t>
            </a:r>
            <a:endParaRPr lang="en-IN" sz="2200" dirty="0"/>
          </a:p>
        </p:txBody>
      </p:sp>
      <p:pic>
        <p:nvPicPr>
          <p:cNvPr id="41" name="Picture 40" descr="z subscript 2 equals to 1.41.">
            <a:extLst>
              <a:ext uri="{FF2B5EF4-FFF2-40B4-BE49-F238E27FC236}">
                <a16:creationId xmlns:a16="http://schemas.microsoft.com/office/drawing/2014/main" id="{7F7F6990-CE35-2824-7717-09AD51B984F4}"/>
              </a:ext>
            </a:extLst>
          </p:cNvPr>
          <p:cNvPicPr>
            <a:picLocks noChangeAspect="1"/>
          </p:cNvPicPr>
          <p:nvPr/>
        </p:nvPicPr>
        <p:blipFill>
          <a:blip r:embed="rId3"/>
          <a:stretch>
            <a:fillRect/>
          </a:stretch>
        </p:blipFill>
        <p:spPr>
          <a:xfrm>
            <a:off x="3960761" y="3365390"/>
            <a:ext cx="1094665" cy="373374"/>
          </a:xfrm>
          <a:prstGeom prst="rect">
            <a:avLst/>
          </a:prstGeom>
        </p:spPr>
      </p:pic>
      <p:sp>
        <p:nvSpPr>
          <p:cNvPr id="6" name="TextBox 5">
            <a:extLst>
              <a:ext uri="{FF2B5EF4-FFF2-40B4-BE49-F238E27FC236}">
                <a16:creationId xmlns:a16="http://schemas.microsoft.com/office/drawing/2014/main" id="{3D26C601-DB66-FF86-527A-16359548E77E}"/>
              </a:ext>
            </a:extLst>
          </p:cNvPr>
          <p:cNvSpPr txBox="1"/>
          <p:nvPr/>
        </p:nvSpPr>
        <p:spPr>
          <a:xfrm>
            <a:off x="489108" y="3733800"/>
            <a:ext cx="8229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Two different methods for determining the </a:t>
            </a:r>
            <a:r>
              <a:rPr kumimoji="0" lang="en-US" sz="2200" b="0" i="1" u="none" strike="noStrike" kern="1200" cap="none" spc="0" normalizeH="0" baseline="0" noProof="0" dirty="0">
                <a:ln>
                  <a:noFill/>
                </a:ln>
                <a:solidFill>
                  <a:srgbClr val="366092"/>
                </a:solidFill>
                <a:effectLst/>
                <a:uLnTx/>
                <a:uFillTx/>
                <a:latin typeface="Calibri"/>
                <a:ea typeface="+mn-ea"/>
                <a:cs typeface="+mn-cs"/>
              </a:rPr>
              <a:t>p</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 are shown below.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F8B58-E301-D469-9AFE-45FC4AFC5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71D7B-45BC-22B0-31C2-9001037B09C6}"/>
              </a:ext>
            </a:extLst>
          </p:cNvPr>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11</a:t>
            </a:r>
            <a:endParaRPr dirty="0"/>
          </a:p>
        </p:txBody>
      </p:sp>
      <p:sp>
        <p:nvSpPr>
          <p:cNvPr id="3" name="Text Placeholder 2">
            <a:extLst>
              <a:ext uri="{FF2B5EF4-FFF2-40B4-BE49-F238E27FC236}">
                <a16:creationId xmlns:a16="http://schemas.microsoft.com/office/drawing/2014/main" id="{526619D2-DCFF-B896-7A65-828C227A5FC4}"/>
              </a:ext>
            </a:extLst>
          </p:cNvPr>
          <p:cNvSpPr>
            <a:spLocks noGrp="1"/>
          </p:cNvSpPr>
          <p:nvPr>
            <p:ph type="body" sz="quarter" idx="10"/>
          </p:nvPr>
        </p:nvSpPr>
        <p:spPr/>
        <p:txBody>
          <a:bodyPr>
            <a:noAutofit/>
          </a:bodyPr>
          <a:lstStyle/>
          <a:p>
            <a:pPr lvl="0">
              <a:defRPr b="1"/>
            </a:pPr>
            <a:r>
              <a:rPr lang="en-US" sz="2200" b="1" dirty="0">
                <a:solidFill>
                  <a:srgbClr val="366092"/>
                </a:solidFill>
              </a:rPr>
              <a:t>Tables:</a:t>
            </a:r>
          </a:p>
          <a:p>
            <a:pPr>
              <a:defRPr b="1"/>
            </a:pPr>
            <a:r>
              <a:rPr kumimoji="0" lang="en-IN" sz="2200" b="0" i="0" u="none" strike="noStrike" kern="1200" cap="none" spc="0" normalizeH="0" baseline="0" noProof="0" dirty="0">
                <a:ln>
                  <a:noFill/>
                </a:ln>
                <a:solidFill>
                  <a:srgbClr val="366092"/>
                </a:solidFill>
                <a:effectLst/>
                <a:uLnTx/>
                <a:uFillTx/>
                <a:latin typeface="Calibri"/>
                <a:ea typeface="+mn-ea"/>
                <a:cs typeface="+mn-cs"/>
              </a:rPr>
              <a:t>By looking up</a:t>
            </a:r>
            <a:endParaRPr lang="en-IN" sz="2200" dirty="0"/>
          </a:p>
          <a:p>
            <a:pPr lvl="0">
              <a:defRPr b="1"/>
            </a:pPr>
            <a:endParaRPr lang="en-US" sz="2000" dirty="0">
              <a:solidFill>
                <a:srgbClr val="366092"/>
              </a:solidFill>
            </a:endParaRPr>
          </a:p>
          <a:p>
            <a:pPr lvl="0">
              <a:defRPr b="1"/>
            </a:pPr>
            <a:endParaRPr lang="en-IN" sz="2000" dirty="0"/>
          </a:p>
        </p:txBody>
      </p:sp>
      <p:pic>
        <p:nvPicPr>
          <p:cNvPr id="10" name="Picture 9" descr="z subscript 1 equals to minus 1.41">
            <a:extLst>
              <a:ext uri="{FF2B5EF4-FFF2-40B4-BE49-F238E27FC236}">
                <a16:creationId xmlns:a16="http://schemas.microsoft.com/office/drawing/2014/main" id="{9A851B29-FD69-DF67-E8D7-44202C88F0FE}"/>
              </a:ext>
            </a:extLst>
          </p:cNvPr>
          <p:cNvPicPr>
            <a:picLocks noChangeAspect="1"/>
          </p:cNvPicPr>
          <p:nvPr/>
        </p:nvPicPr>
        <p:blipFill>
          <a:blip r:embed="rId2"/>
          <a:stretch>
            <a:fillRect/>
          </a:stretch>
        </p:blipFill>
        <p:spPr>
          <a:xfrm>
            <a:off x="2133600" y="1471829"/>
            <a:ext cx="1231960" cy="381734"/>
          </a:xfrm>
          <a:prstGeom prst="rect">
            <a:avLst/>
          </a:prstGeom>
        </p:spPr>
      </p:pic>
      <p:sp>
        <p:nvSpPr>
          <p:cNvPr id="22" name="TextBox 21">
            <a:extLst>
              <a:ext uri="{FF2B5EF4-FFF2-40B4-BE49-F238E27FC236}">
                <a16:creationId xmlns:a16="http://schemas.microsoft.com/office/drawing/2014/main" id="{F69698AD-125F-07CC-FA51-2CDA4BE9C224}"/>
              </a:ext>
            </a:extLst>
          </p:cNvPr>
          <p:cNvSpPr txBox="1"/>
          <p:nvPr/>
        </p:nvSpPr>
        <p:spPr>
          <a:xfrm>
            <a:off x="3254315" y="1407928"/>
            <a:ext cx="5508685"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in the cumulative normal distribution table, we</a:t>
            </a:r>
            <a:endParaRPr lang="en-IN" sz="2200" dirty="0"/>
          </a:p>
        </p:txBody>
      </p:sp>
      <p:sp>
        <p:nvSpPr>
          <p:cNvPr id="23" name="TextBox 22">
            <a:extLst>
              <a:ext uri="{FF2B5EF4-FFF2-40B4-BE49-F238E27FC236}">
                <a16:creationId xmlns:a16="http://schemas.microsoft.com/office/drawing/2014/main" id="{F63290A5-FB7E-E8B5-95A7-93F0EA656135}"/>
              </a:ext>
            </a:extLst>
          </p:cNvPr>
          <p:cNvSpPr txBox="1"/>
          <p:nvPr/>
        </p:nvSpPr>
        <p:spPr>
          <a:xfrm>
            <a:off x="437534" y="1856599"/>
            <a:ext cx="8477866" cy="769441"/>
          </a:xfrm>
          <a:prstGeom prst="rect">
            <a:avLst/>
          </a:prstGeom>
          <a:noFill/>
        </p:spPr>
        <p:txBody>
          <a:bodyPr wrap="square" rtlCol="0">
            <a:spAutoFit/>
          </a:bodyPr>
          <a:lstStyle/>
          <a:p>
            <a:r>
              <a:rPr lang="en-US" sz="2200" dirty="0">
                <a:solidFill>
                  <a:srgbClr val="366092"/>
                </a:solidFill>
                <a:latin typeface="Calibri"/>
              </a:rPr>
              <a:t>f</a:t>
            </a:r>
            <a:r>
              <a:rPr kumimoji="0" lang="en-US" sz="2200" b="0" i="0" u="none" strike="noStrike" kern="1200" cap="none" spc="0" normalizeH="0" baseline="0" noProof="0" dirty="0" err="1">
                <a:ln>
                  <a:noFill/>
                </a:ln>
                <a:solidFill>
                  <a:srgbClr val="366092"/>
                </a:solidFill>
                <a:effectLst/>
                <a:uLnTx/>
                <a:uFillTx/>
                <a:latin typeface="Calibri"/>
                <a:ea typeface="+mn-ea"/>
                <a:cs typeface="+mn-cs"/>
              </a:rPr>
              <a:t>ind</a:t>
            </a:r>
            <a:r>
              <a:rPr kumimoji="0" lang="en-US" sz="2200" b="0" i="0" u="none" strike="noStrike" kern="1200" cap="none" spc="0" normalizeH="0" baseline="0" noProof="0" dirty="0">
                <a:ln>
                  <a:noFill/>
                </a:ln>
                <a:solidFill>
                  <a:srgbClr val="366092"/>
                </a:solidFill>
                <a:effectLst/>
                <a:uLnTx/>
                <a:uFillTx/>
                <a:latin typeface="Calibri"/>
                <a:ea typeface="+mn-ea"/>
                <a:cs typeface="+mn-cs"/>
              </a:rPr>
              <a:t> that the area to its left is equal to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0.0793</a:t>
            </a:r>
            <a:r>
              <a:rPr kumimoji="0" lang="en-US" sz="2200" b="0" i="0" u="none" strike="noStrike" kern="1200" cap="none" spc="0" normalizeH="0" baseline="0" noProof="0" dirty="0">
                <a:ln>
                  <a:noFill/>
                </a:ln>
                <a:solidFill>
                  <a:srgbClr val="366092"/>
                </a:solidFill>
                <a:effectLst/>
                <a:uLnTx/>
                <a:uFillTx/>
                <a:latin typeface="Calibri"/>
                <a:ea typeface="+mn-ea"/>
                <a:cs typeface="+mn-cs"/>
              </a:rPr>
              <a:t>. Since the standard normal curve is symmetric about its mean,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0</a:t>
            </a:r>
            <a:r>
              <a:rPr kumimoji="0" lang="en-US" sz="2200" b="0" i="0" u="none" strike="noStrike" kern="1200" cap="none" spc="0" normalizeH="0" baseline="0" noProof="0" dirty="0">
                <a:ln>
                  <a:noFill/>
                </a:ln>
                <a:solidFill>
                  <a:srgbClr val="366092"/>
                </a:solidFill>
                <a:effectLst/>
                <a:uLnTx/>
                <a:uFillTx/>
                <a:latin typeface="Calibri"/>
                <a:ea typeface="+mn-ea"/>
                <a:cs typeface="+mn-cs"/>
              </a:rPr>
              <a:t>, the area to the right of</a:t>
            </a:r>
            <a:endParaRPr lang="en-IN" sz="2200" dirty="0"/>
          </a:p>
        </p:txBody>
      </p:sp>
      <p:pic>
        <p:nvPicPr>
          <p:cNvPr id="6" name="Picture 5" descr="z subscript 2 equals to 1.41">
            <a:extLst>
              <a:ext uri="{FF2B5EF4-FFF2-40B4-BE49-F238E27FC236}">
                <a16:creationId xmlns:a16="http://schemas.microsoft.com/office/drawing/2014/main" id="{1DF73375-0119-1301-CE30-1F8B355BD65D}"/>
              </a:ext>
            </a:extLst>
          </p:cNvPr>
          <p:cNvPicPr>
            <a:picLocks noChangeAspect="1"/>
          </p:cNvPicPr>
          <p:nvPr/>
        </p:nvPicPr>
        <p:blipFill>
          <a:blip r:embed="rId3"/>
          <a:stretch>
            <a:fillRect/>
          </a:stretch>
        </p:blipFill>
        <p:spPr>
          <a:xfrm>
            <a:off x="7429500" y="2236101"/>
            <a:ext cx="1066800" cy="387927"/>
          </a:xfrm>
          <a:prstGeom prst="rect">
            <a:avLst/>
          </a:prstGeom>
        </p:spPr>
      </p:pic>
      <p:sp>
        <p:nvSpPr>
          <p:cNvPr id="29" name="TextBox 28">
            <a:extLst>
              <a:ext uri="{FF2B5EF4-FFF2-40B4-BE49-F238E27FC236}">
                <a16:creationId xmlns:a16="http://schemas.microsoft.com/office/drawing/2014/main" id="{BA8D4AAF-4E9F-83A5-EA56-F3DBB9F13795}"/>
              </a:ext>
            </a:extLst>
          </p:cNvPr>
          <p:cNvSpPr txBox="1"/>
          <p:nvPr/>
        </p:nvSpPr>
        <p:spPr>
          <a:xfrm>
            <a:off x="457200" y="2593083"/>
            <a:ext cx="2691181" cy="430887"/>
          </a:xfrm>
          <a:prstGeom prst="rect">
            <a:avLst/>
          </a:prstGeom>
          <a:noFill/>
        </p:spPr>
        <p:txBody>
          <a:bodyPr wrap="square" rtlCol="0">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is also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0.0793</a:t>
            </a:r>
            <a:r>
              <a:rPr kumimoji="0" lang="en-IN" sz="2200" b="0" i="0" u="none" strike="noStrike" kern="1200" cap="none" spc="0" normalizeH="0" baseline="0" noProof="0" dirty="0">
                <a:ln>
                  <a:noFill/>
                </a:ln>
                <a:solidFill>
                  <a:srgbClr val="366092"/>
                </a:solidFill>
                <a:effectLst/>
                <a:uLnTx/>
                <a:uFillTx/>
                <a:latin typeface="Calibri"/>
                <a:ea typeface="+mn-ea"/>
                <a:cs typeface="+mn-cs"/>
              </a:rPr>
              <a:t>.  Thus,</a:t>
            </a:r>
            <a:endParaRPr lang="en-IN" sz="2200" dirty="0"/>
          </a:p>
        </p:txBody>
      </p:sp>
      <p:pic>
        <p:nvPicPr>
          <p:cNvPr id="8" name="Picture 7" descr="p-value equals open parentheses 2 close parentheses times open parentheses 0.0793 close parentheses, which equals 0.1586.">
            <a:extLst>
              <a:ext uri="{FF2B5EF4-FFF2-40B4-BE49-F238E27FC236}">
                <a16:creationId xmlns:a16="http://schemas.microsoft.com/office/drawing/2014/main" id="{457C3F71-1131-D7A6-3FE5-4FEF53F8CB23}"/>
              </a:ext>
            </a:extLst>
          </p:cNvPr>
          <p:cNvPicPr>
            <a:picLocks noChangeAspect="1"/>
          </p:cNvPicPr>
          <p:nvPr/>
        </p:nvPicPr>
        <p:blipFill>
          <a:blip r:embed="rId4"/>
          <a:stretch>
            <a:fillRect/>
          </a:stretch>
        </p:blipFill>
        <p:spPr>
          <a:xfrm>
            <a:off x="3045962" y="2645131"/>
            <a:ext cx="3506559" cy="39139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E38D3E-612B-2FAA-499C-6E083ECE1D8C}"/>
                  </a:ext>
                </a:extLst>
              </p:cNvPr>
              <p:cNvSpPr txBox="1"/>
              <p:nvPr/>
            </p:nvSpPr>
            <p:spPr>
              <a:xfrm>
                <a:off x="457200" y="2981799"/>
                <a:ext cx="7467600" cy="1446550"/>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Comparing the </a:t>
                </a:r>
                <a:r>
                  <a:rPr kumimoji="0" lang="en-US" sz="2200" b="0" i="1" u="none" strike="noStrike" kern="1200" cap="none" spc="0" normalizeH="0" baseline="0" noProof="0" dirty="0">
                    <a:ln>
                      <a:noFill/>
                    </a:ln>
                    <a:solidFill>
                      <a:srgbClr val="366092"/>
                    </a:solidFill>
                    <a:effectLst/>
                    <a:uLnTx/>
                    <a:uFillTx/>
                    <a:latin typeface="Calibri"/>
                    <a:ea typeface="+mn-ea"/>
                    <a:cs typeface="+mn-cs"/>
                  </a:rPr>
                  <a:t>p</a:t>
                </a:r>
                <a:r>
                  <a:rPr kumimoji="0" lang="en-US" sz="2200" b="0" i="0" u="none" strike="noStrike" kern="1200" cap="none" spc="0" normalizeH="0" baseline="0" noProof="0" dirty="0">
                    <a:ln>
                      <a:noFill/>
                    </a:ln>
                    <a:solidFill>
                      <a:srgbClr val="366092"/>
                    </a:solidFill>
                    <a:effectLst/>
                    <a:uLnTx/>
                    <a:uFillTx/>
                    <a:latin typeface="Calibri"/>
                    <a:ea typeface="+mn-ea"/>
                    <a:cs typeface="+mn-cs"/>
                  </a:rPr>
                  <a:t>-value to the </a:t>
                </a:r>
                <a:r>
                  <a:rPr kumimoji="0" lang="en-US" sz="2200" b="0" i="0" u="none" strike="noStrike" kern="1200" cap="none" spc="0" normalizeH="0" baseline="0" noProof="0" dirty="0">
                    <a:ln>
                      <a:noFill/>
                    </a:ln>
                    <a:solidFill>
                      <a:srgbClr val="366092"/>
                    </a:solidFill>
                    <a:effectLst/>
                    <a:uLnTx/>
                    <a:uFillTx/>
                    <a:latin typeface="Calibri"/>
                  </a:rPr>
                  <a:t>level of significance, we see that </a:t>
                </a:r>
                <a14:m>
                  <m:oMath xmlns:m="http://schemas.openxmlformats.org/officeDocument/2006/math">
                    <m:r>
                      <a:rPr kumimoji="0" lang="en-US" sz="2200" b="0" i="0" u="none" strike="noStrike" kern="1200" cap="none" spc="0" normalizeH="0" baseline="0" noProof="0" smtClean="0">
                        <a:ln>
                          <a:noFill/>
                        </a:ln>
                        <a:solidFill>
                          <a:srgbClr val="366092"/>
                        </a:solidFill>
                        <a:effectLst/>
                        <a:uLnTx/>
                        <a:uFillTx/>
                        <a:latin typeface="Cambria Math" panose="02040503050406030204" pitchFamily="18" charset="0"/>
                      </a:rPr>
                      <m:t>0.1586&gt;0.10</m:t>
                    </m:r>
                  </m:oMath>
                </a14:m>
                <a:r>
                  <a:rPr kumimoji="0" lang="en-US" sz="2200" b="0" i="0" u="none" strike="noStrike" kern="1200" cap="none" spc="0" normalizeH="0" baseline="0" noProof="0" dirty="0">
                    <a:ln>
                      <a:noFill/>
                    </a:ln>
                    <a:solidFill>
                      <a:srgbClr val="366092"/>
                    </a:solidFill>
                    <a:effectLst/>
                    <a:uLnTx/>
                    <a:uFillTx/>
                    <a:latin typeface="Calibri"/>
                  </a:rPr>
                  <a:t>, </a:t>
                </a:r>
                <a:r>
                  <a:rPr lang="en-US" sz="2200" dirty="0">
                    <a:solidFill>
                      <a:srgbClr val="366092"/>
                    </a:solidFill>
                  </a:rPr>
                  <a:t>So, </a:t>
                </a:r>
                <a:r>
                  <a:rPr lang="en-US" sz="2200" i="1" dirty="0">
                    <a:solidFill>
                      <a:srgbClr val="366092"/>
                    </a:solidFill>
                  </a:rPr>
                  <a:t>p</a:t>
                </a:r>
                <a:r>
                  <a:rPr lang="en-US" sz="2200" dirty="0">
                    <a:solidFill>
                      <a:srgbClr val="366092"/>
                    </a:solidFill>
                  </a:rPr>
                  <a:t>-value</a:t>
                </a:r>
                <a14:m>
                  <m:oMath xmlns:m="http://schemas.openxmlformats.org/officeDocument/2006/math">
                    <m:r>
                      <a:rPr lang="en-US" sz="2200">
                        <a:solidFill>
                          <a:srgbClr val="366092"/>
                        </a:solidFill>
                        <a:latin typeface="Cambria Math" panose="02040503050406030204" pitchFamily="18" charset="0"/>
                      </a:rPr>
                      <m:t>&gt;</m:t>
                    </m:r>
                  </m:oMath>
                </a14:m>
                <a:r>
                  <a:rPr lang="el-GR" sz="2200" i="1" dirty="0">
                    <a:solidFill>
                      <a:srgbClr val="366092"/>
                    </a:solidFill>
                    <a:latin typeface="Calibri" panose="020F0502020204030204" pitchFamily="34" charset="0"/>
                    <a:ea typeface="Calibri" panose="020F0502020204030204" pitchFamily="34" charset="0"/>
                    <a:cs typeface="Calibri" panose="020F0502020204030204" pitchFamily="34" charset="0"/>
                  </a:rPr>
                  <a:t>α</a:t>
                </a:r>
                <a:r>
                  <a:rPr lang="en-US" sz="2200" i="1"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lang="en-US" sz="2200" dirty="0">
                    <a:solidFill>
                      <a:srgbClr val="366092"/>
                    </a:solidFill>
                  </a:rPr>
                  <a:t> Thus, the conclusion is to fail to reject the null hypothesis.</a:t>
                </a:r>
                <a:endParaRPr lang="en-IN" sz="2400" dirty="0"/>
              </a:p>
              <a:p>
                <a:endParaRPr lang="en-IN" sz="2200" dirty="0"/>
              </a:p>
            </p:txBody>
          </p:sp>
        </mc:Choice>
        <mc:Fallback xmlns="">
          <p:sp>
            <p:nvSpPr>
              <p:cNvPr id="4" name="TextBox 3">
                <a:extLst>
                  <a:ext uri="{FF2B5EF4-FFF2-40B4-BE49-F238E27FC236}">
                    <a16:creationId xmlns:a16="http://schemas.microsoft.com/office/drawing/2014/main" id="{F0E38D3E-612B-2FAA-499C-6E083ECE1D8C}"/>
                  </a:ext>
                </a:extLst>
              </p:cNvPr>
              <p:cNvSpPr txBox="1">
                <a:spLocks noRot="1" noChangeAspect="1" noMove="1" noResize="1" noEditPoints="1" noAdjustHandles="1" noChangeArrowheads="1" noChangeShapeType="1" noTextEdit="1"/>
              </p:cNvSpPr>
              <p:nvPr/>
            </p:nvSpPr>
            <p:spPr>
              <a:xfrm>
                <a:off x="457200" y="2981799"/>
                <a:ext cx="7467600" cy="1446550"/>
              </a:xfrm>
              <a:prstGeom prst="rect">
                <a:avLst/>
              </a:prstGeom>
              <a:blipFill>
                <a:blip r:embed="rId5"/>
                <a:stretch>
                  <a:fillRect l="-1061" t="-2954"/>
                </a:stretch>
              </a:blipFill>
            </p:spPr>
            <p:txBody>
              <a:bodyPr/>
              <a:lstStyle/>
              <a:p>
                <a:r>
                  <a:rPr lang="en-IN">
                    <a:noFill/>
                  </a:rPr>
                  <a:t> </a:t>
                </a:r>
              </a:p>
            </p:txBody>
          </p:sp>
        </mc:Fallback>
      </mc:AlternateContent>
    </p:spTree>
    <p:extLst>
      <p:ext uri="{BB962C8B-B14F-4D97-AF65-F5344CB8AC3E}">
        <p14:creationId xmlns:p14="http://schemas.microsoft.com/office/powerpoint/2010/main" val="245263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10.2.3: Hypothesis Test for a Population Mean (Two-Tailed,</a:t>
            </a:r>
            <a:r>
              <a:rPr sz="2800" dirty="0"/>
              <a:t> </a:t>
            </a:r>
            <a:r>
              <a:rPr lang="el-GR" sz="3200" i="1" dirty="0">
                <a:latin typeface="Calibri" panose="020F0502020204030204" pitchFamily="34" charset="0"/>
                <a:ea typeface="Calibri" panose="020F0502020204030204" pitchFamily="34" charset="0"/>
                <a:cs typeface="Calibri" panose="020F0502020204030204" pitchFamily="34" charset="0"/>
              </a:rPr>
              <a:t>σ </a:t>
            </a:r>
            <a:r>
              <a:rPr dirty="0"/>
              <a:t>Known)</a:t>
            </a:r>
            <a:r>
              <a:rPr lang="en-US" baseline="-25000" dirty="0"/>
              <a:t>12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pPr>
                  <a:defRPr sz="2800"/>
                </a:pPr>
                <a:r>
                  <a:rPr sz="2800" dirty="0"/>
                  <a:t>Alternatively, if we used the TI-83/84 Plus calculator, the </a:t>
                </a:r>
                <a:r>
                  <a:rPr lang="en-US" sz="2800" i="1" dirty="0"/>
                  <a:t>p</a:t>
                </a:r>
                <a:r>
                  <a:rPr sz="2800" dirty="0"/>
                  <a:t>-value, </a:t>
                </a:r>
                <a:r>
                  <a:rPr sz="2800" dirty="0">
                    <a:latin typeface="Cambria Math"/>
                  </a:rPr>
                  <a:t>0.01573</a:t>
                </a:r>
                <a:r>
                  <a:rPr sz="2800" dirty="0"/>
                  <a:t>, rounded to four decimals, which was provided as part of the output and shown in the previous screenshot. It is not identical to the one we found when using the table because there were several intermediate steps when we found the</a:t>
                </a:r>
                <a:r>
                  <a:rPr lang="en-US" sz="2800" dirty="0"/>
                  <a:t> </a:t>
                </a:r>
                <a:r>
                  <a:rPr lang="en-US" sz="2800" i="1" dirty="0"/>
                  <a:t>p</a:t>
                </a:r>
                <a:r>
                  <a:rPr sz="2800" dirty="0"/>
                  <a:t>-value by hand that reduced the accuracy of the</a:t>
                </a:r>
                <a:r>
                  <a:rPr lang="en-US" sz="2800" dirty="0"/>
                  <a:t> </a:t>
                </a:r>
                <a:r>
                  <a:rPr lang="en-US" sz="2800" i="1" dirty="0"/>
                  <a:t>p</a:t>
                </a:r>
                <a:r>
                  <a:rPr sz="2800" dirty="0"/>
                  <a:t>-value.</a:t>
                </a:r>
              </a:p>
              <a:p>
                <a:pPr>
                  <a:defRPr sz="2800"/>
                </a:pPr>
                <a:r>
                  <a:rPr sz="2800" dirty="0"/>
                  <a:t>Regardless of the method you used for finding the</a:t>
                </a:r>
                <a:r>
                  <a:rPr lang="en-US" sz="2800" dirty="0"/>
                  <a:t> </a:t>
                </a:r>
                <a:r>
                  <a:rPr lang="en-US" sz="2800" i="1" dirty="0"/>
                  <a:t>p</a:t>
                </a:r>
                <a:r>
                  <a:rPr sz="2800" dirty="0"/>
                  <a:t>-value, the conclusion is the same since the two</a:t>
                </a:r>
                <a:r>
                  <a:rPr lang="en-US" sz="2800" dirty="0"/>
                  <a:t> </a:t>
                </a:r>
                <a:r>
                  <a:rPr lang="en-US" sz="2800" i="1" dirty="0"/>
                  <a:t>p</a:t>
                </a:r>
                <a:r>
                  <a:rPr sz="2800" dirty="0"/>
                  <a:t>-values are extremely close. Since</a:t>
                </a:r>
                <a:r>
                  <a:rPr lang="en-US" sz="2800" dirty="0"/>
                  <a:t> </a:t>
                </a:r>
                <a:r>
                  <a:rPr lang="en-US" sz="2800" i="1" dirty="0"/>
                  <a:t>p</a:t>
                </a:r>
                <a:r>
                  <a:rPr lang="en-US" sz="2800" dirty="0"/>
                  <a:t>-value</a:t>
                </a:r>
                <a14:m>
                  <m:oMath xmlns:m="http://schemas.openxmlformats.org/officeDocument/2006/math">
                    <m:r>
                      <a:rPr smtClean="0">
                        <a:latin typeface="Cambria Math" panose="02040503050406030204" pitchFamily="18" charset="0"/>
                      </a:rPr>
                      <m:t>&gt;</m:t>
                    </m:r>
                  </m:oMath>
                </a14:m>
                <a:r>
                  <a:rPr lang="el-GR" sz="2800" i="1" dirty="0">
                    <a:latin typeface="Calibri" panose="020F0502020204030204" pitchFamily="34" charset="0"/>
                    <a:ea typeface="Calibri" panose="020F0502020204030204" pitchFamily="34" charset="0"/>
                    <a:cs typeface="Calibri" panose="020F0502020204030204" pitchFamily="34" charset="0"/>
                  </a:rPr>
                  <a:t>α</a:t>
                </a:r>
                <a:r>
                  <a:rPr sz="2800" dirty="0"/>
                  <a:t>, the conclusion is to fail to reject the null hypothesis.</a:t>
                </a:r>
              </a:p>
              <a:p>
                <a:pPr>
                  <a:defRPr sz="2800"/>
                </a:pPr>
                <a:r>
                  <a:rPr sz="2800" i="1" dirty="0"/>
                  <a:t>Interpretation</a:t>
                </a:r>
                <a:r>
                  <a:rPr sz="2800" dirty="0"/>
                  <a:t>: This means that, at a </a:t>
                </a:r>
                <a14:m>
                  <m:oMath xmlns:m="http://schemas.openxmlformats.org/officeDocument/2006/math">
                    <m:r>
                      <a:rPr>
                        <a:latin typeface="Cambria Math" panose="02040503050406030204" pitchFamily="18" charset="0"/>
                      </a:rPr>
                      <m:t>90%</m:t>
                    </m:r>
                  </m:oMath>
                </a14:m>
                <a:r>
                  <a:rPr sz="2800" dirty="0"/>
                  <a:t> level of confidence, the evidence does not support the watch group's claim that the fertility rate of German women is different from the mean for all of Europe.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07"/>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Definition</a:t>
            </a:r>
            <a:r>
              <a:rPr lang="en-US" dirty="0"/>
              <a:t>s</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4328122"/>
          </a:xfrm>
        </p:spPr>
        <p:txBody>
          <a:bodyPr>
            <a:normAutofit/>
          </a:bodyPr>
          <a:lstStyle/>
          <a:p>
            <a:r>
              <a:rPr sz="2800" dirty="0"/>
              <a:t>The three </a:t>
            </a:r>
            <a:r>
              <a:rPr sz="2800" b="1" dirty="0"/>
              <a:t>types of hypothesis tests</a:t>
            </a:r>
            <a:r>
              <a:rPr sz="2800" dirty="0"/>
              <a:t> are defined by the symbol given in the alternative hypothesis as follows.</a:t>
            </a:r>
          </a:p>
        </p:txBody>
      </p:sp>
      <mc:AlternateContent xmlns:mc="http://schemas.openxmlformats.org/markup-compatibility/2006" xmlns:a14="http://schemas.microsoft.com/office/drawing/2010/main">
        <mc:Choice Requires="a14">
          <p:graphicFrame>
            <p:nvGraphicFramePr>
              <p:cNvPr id="4" name="Table Placeholder 2" descr="This table contains two columns: Alternative Hypothesis (H a) and Type of Hypothesis Test. For the alternative hypothesis of less than value, the type of hypothesis test is a left-tailed test. For the alternative hypothesis of greater than value, the type of hypothesis test is a right-tailed test. For the alternative hypothesis of not equal to value, the type of hypothesis test is a two-tailed test.">
                <a:extLst>
                  <a:ext uri="{FF2B5EF4-FFF2-40B4-BE49-F238E27FC236}">
                    <a16:creationId xmlns:a16="http://schemas.microsoft.com/office/drawing/2014/main" id="{ED0FBAA5-1C82-44CA-BB63-29579AE1C2F2}"/>
                  </a:ext>
                </a:extLst>
              </p:cNvPr>
              <p:cNvGraphicFramePr>
                <a:graphicFrameLocks/>
              </p:cNvGraphicFramePr>
              <p:nvPr>
                <p:extLst>
                  <p:ext uri="{D42A27DB-BD31-4B8C-83A1-F6EECF244321}">
                    <p14:modId xmlns:p14="http://schemas.microsoft.com/office/powerpoint/2010/main" val="2988640673"/>
                  </p:ext>
                </p:extLst>
              </p:nvPr>
            </p:nvGraphicFramePr>
            <p:xfrm>
              <a:off x="533400" y="2285359"/>
              <a:ext cx="8077200" cy="1997081"/>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534041">
                    <a:tc>
                      <a:txBody>
                        <a:bodyPr/>
                        <a:lstStyle/>
                        <a:p>
                          <a:pPr algn="ctr">
                            <a:defRPr sz="1800" b="1"/>
                          </a:pPr>
                          <a:r>
                            <a:rPr lang="en-US" sz="2600" dirty="0">
                              <a:solidFill>
                                <a:srgbClr val="000000"/>
                              </a:solidFill>
                            </a:rPr>
                            <a:t>Alternative Hypothesis, </a:t>
                          </a:r>
                          <a14:m>
                            <m:oMath xmlns:m="http://schemas.openxmlformats.org/officeDocument/2006/math">
                              <m:sSub>
                                <m:sSubPr>
                                  <m:ctrlPr>
                                    <a:rPr lang="ar-AE" sz="2600" i="1">
                                      <a:solidFill>
                                        <a:srgbClr val="000000"/>
                                      </a:solidFill>
                                      <a:latin typeface="Cambria Math" panose="02040503050406030204" pitchFamily="18" charset="0"/>
                                    </a:rPr>
                                  </m:ctrlPr>
                                </m:sSubPr>
                                <m:e>
                                  <m:r>
                                    <a:rPr lang="ar-AE" sz="2600">
                                      <a:solidFill>
                                        <a:srgbClr val="000000"/>
                                      </a:solidFill>
                                      <a:latin typeface="Cambria Math" panose="02040503050406030204" pitchFamily="18" charset="0"/>
                                    </a:rPr>
                                    <m:t>𝐻</m:t>
                                  </m:r>
                                </m:e>
                                <m:sub>
                                  <m:r>
                                    <a:rPr lang="ar-AE" sz="2600">
                                      <a:solidFill>
                                        <a:srgbClr val="000000"/>
                                      </a:solidFill>
                                      <a:latin typeface="Cambria Math" panose="02040503050406030204" pitchFamily="18" charset="0"/>
                                    </a:rPr>
                                    <m:t>𝑎</m:t>
                                  </m:r>
                                </m:sub>
                              </m:sSub>
                            </m:oMath>
                          </a14:m>
                          <a:endParaRPr lang="ar-AE" sz="2600" dirty="0">
                            <a:solidFill>
                              <a:srgbClr val="000000"/>
                            </a:solidFill>
                          </a:endParaRPr>
                        </a:p>
                      </a:txBody>
                      <a:tcPr>
                        <a:lnB w="12700" cap="flat" cmpd="sng" algn="ctr">
                          <a:solidFill>
                            <a:schemeClr val="tx1"/>
                          </a:solidFill>
                          <a:prstDash val="solid"/>
                          <a:round/>
                          <a:headEnd type="none" w="med" len="med"/>
                          <a:tailEnd type="none" w="med" len="med"/>
                        </a:lnB>
                      </a:tcPr>
                    </a:tc>
                    <a:tc>
                      <a:txBody>
                        <a:bodyPr/>
                        <a:lstStyle/>
                        <a:p>
                          <a:pPr algn="ctr">
                            <a:defRPr sz="1800" b="1"/>
                          </a:pPr>
                          <a:r>
                            <a:rPr sz="2600" dirty="0">
                              <a:solidFill>
                                <a:srgbClr val="000000"/>
                              </a:solidFill>
                            </a:rPr>
                            <a:t>Type of Hypothesis 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841">
                    <a:tc>
                      <a:txBody>
                        <a:bodyPr/>
                        <a:lstStyle/>
                        <a:p>
                          <a:pPr algn="ctr"/>
                          <a:r>
                            <a:rPr sz="2600" dirty="0">
                              <a:solidFill>
                                <a:srgbClr val="000000"/>
                              </a:solidFill>
                            </a:rPr>
                            <a:t>&lt;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600" dirty="0">
                              <a:solidFill>
                                <a:srgbClr val="000000"/>
                              </a:solidFill>
                            </a:rPr>
                            <a:t>Left-tailed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841">
                    <a:tc>
                      <a:txBody>
                        <a:bodyPr/>
                        <a:lstStyle/>
                        <a:p>
                          <a:pPr algn="ctr"/>
                          <a:r>
                            <a:rPr sz="2600" dirty="0">
                              <a:solidFill>
                                <a:srgbClr val="000000"/>
                              </a:solidFill>
                            </a:rPr>
                            <a:t>&gt; Value</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600" dirty="0">
                              <a:solidFill>
                                <a:srgbClr val="000000"/>
                              </a:solidFill>
                            </a:rPr>
                            <a:t>Right-tailed Test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841">
                    <a:tc>
                      <a:txBody>
                        <a:bodyPr/>
                        <a:lstStyle/>
                        <a:p>
                          <a:pPr algn="ctr"/>
                          <a:r>
                            <a:rPr sz="2600" dirty="0">
                              <a:solidFill>
                                <a:srgbClr val="000000"/>
                              </a:solidFill>
                            </a:rPr>
                            <a: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600" dirty="0">
                              <a:solidFill>
                                <a:srgbClr val="000000"/>
                              </a:solidFill>
                            </a:rPr>
                            <a:t>Two-tailed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is table contains two columns: Alternative Hypothesis (H a) and Type of Hypothesis Test. For the alternative hypothesis of less than value, the type of hypothesis test is a left-tailed test. For the alternative hypothesis of greater than value, the type of hypothesis test is a right-tailed test. For the alternative hypothesis of not equal to value, the type of hypothesis test is a two-tailed test.">
                <a:extLst>
                  <a:ext uri="{FF2B5EF4-FFF2-40B4-BE49-F238E27FC236}">
                    <a16:creationId xmlns:a16="http://schemas.microsoft.com/office/drawing/2014/main" id="{ED0FBAA5-1C82-44CA-BB63-29579AE1C2F2}"/>
                  </a:ext>
                </a:extLst>
              </p:cNvPr>
              <p:cNvGraphicFramePr>
                <a:graphicFrameLocks/>
              </p:cNvGraphicFramePr>
              <p:nvPr>
                <p:extLst>
                  <p:ext uri="{D42A27DB-BD31-4B8C-83A1-F6EECF244321}">
                    <p14:modId xmlns:p14="http://schemas.microsoft.com/office/powerpoint/2010/main" val="2988640673"/>
                  </p:ext>
                </p:extLst>
              </p:nvPr>
            </p:nvGraphicFramePr>
            <p:xfrm>
              <a:off x="533400" y="2285359"/>
              <a:ext cx="8077200" cy="1997081"/>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534041">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t="-7955" r="-100151" b="-303409"/>
                          </a:stretch>
                        </a:blipFill>
                      </a:tcPr>
                    </a:tc>
                    <a:tc>
                      <a:txBody>
                        <a:bodyPr/>
                        <a:lstStyle/>
                        <a:p>
                          <a:pPr algn="ctr">
                            <a:defRPr sz="1800" b="1"/>
                          </a:pPr>
                          <a:r>
                            <a:rPr sz="2600" dirty="0">
                              <a:solidFill>
                                <a:srgbClr val="000000"/>
                              </a:solidFill>
                            </a:rPr>
                            <a:t>Type of Hypothesis 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7680">
                    <a:tc>
                      <a:txBody>
                        <a:bodyPr/>
                        <a:lstStyle/>
                        <a:p>
                          <a:pPr algn="ctr"/>
                          <a:r>
                            <a:rPr sz="2600" dirty="0">
                              <a:solidFill>
                                <a:srgbClr val="000000"/>
                              </a:solidFill>
                            </a:rPr>
                            <a:t>&lt;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600" dirty="0">
                              <a:solidFill>
                                <a:srgbClr val="000000"/>
                              </a:solidFill>
                            </a:rPr>
                            <a:t>Left-tailed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7680">
                    <a:tc>
                      <a:txBody>
                        <a:bodyPr/>
                        <a:lstStyle/>
                        <a:p>
                          <a:pPr algn="ctr"/>
                          <a:r>
                            <a:rPr sz="2600" dirty="0">
                              <a:solidFill>
                                <a:srgbClr val="000000"/>
                              </a:solidFill>
                            </a:rPr>
                            <a:t>&gt; Value</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600" dirty="0">
                              <a:solidFill>
                                <a:srgbClr val="000000"/>
                              </a:solidFill>
                            </a:rPr>
                            <a:t>Right-tailed Test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7680">
                    <a:tc>
                      <a:txBody>
                        <a:bodyPr/>
                        <a:lstStyle/>
                        <a:p>
                          <a:pPr algn="ctr"/>
                          <a:r>
                            <a:rPr sz="2600" dirty="0">
                              <a:solidFill>
                                <a:srgbClr val="000000"/>
                              </a:solidFill>
                            </a:rPr>
                            <a:t>≠ Value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2600" dirty="0">
                              <a:solidFill>
                                <a:srgbClr val="000000"/>
                              </a:solidFill>
                            </a:rPr>
                            <a:t>Two-tailed Test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Rejection Regions for Hypothesis Tests for Population Means</a:t>
            </a:r>
            <a:r>
              <a:rPr sz="2800" dirty="0"/>
              <a:t> </a:t>
            </a:r>
            <a:r>
              <a:rPr dirty="0"/>
              <a:t>(</a:t>
            </a:r>
            <a:r>
              <a:rPr lang="el-GR" i="1" dirty="0">
                <a:latin typeface="Calibri" panose="020F0502020204030204" pitchFamily="34" charset="0"/>
                <a:ea typeface="Calibri" panose="020F0502020204030204" pitchFamily="34" charset="0"/>
                <a:cs typeface="Calibri" panose="020F0502020204030204" pitchFamily="34" charset="0"/>
              </a:rPr>
              <a:t>σ </a:t>
            </a:r>
            <a:r>
              <a:rPr dirty="0"/>
              <a:t>Known)</a:t>
            </a:r>
          </a:p>
        </p:txBody>
      </p:sp>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lang="en-IN" sz="2800" dirty="0"/>
              <a:t>Reject the null hypothesis, </a:t>
            </a:r>
            <a:r>
              <a:rPr lang="en-US" sz="2800" i="1" dirty="0"/>
              <a:t>H</a:t>
            </a:r>
            <a:r>
              <a:rPr lang="en-US" sz="2800" baseline="-25000" dirty="0"/>
              <a:t>0 </a:t>
            </a:r>
            <a:r>
              <a:rPr lang="en-IN" sz="2800" dirty="0"/>
              <a:t>if:</a:t>
            </a:r>
          </a:p>
          <a:p>
            <a:endParaRPr sz="2800" dirty="0"/>
          </a:p>
        </p:txBody>
      </p:sp>
      <p:pic>
        <p:nvPicPr>
          <p:cNvPr id="7" name="Picture 6" descr="z is less than or equal to negative z subscript alpha for a left-tailed test. z is greater than or equal to z subscript alpha for a right-tailed test. The absolute value of z is greater than or equal to z subscript alpha divided by 2 for a two-tailed test.">
            <a:extLst>
              <a:ext uri="{FF2B5EF4-FFF2-40B4-BE49-F238E27FC236}">
                <a16:creationId xmlns:a16="http://schemas.microsoft.com/office/drawing/2014/main" id="{49C6DBAF-61EF-0686-B878-14089AFD4D68}"/>
              </a:ext>
            </a:extLst>
          </p:cNvPr>
          <p:cNvPicPr>
            <a:picLocks noChangeAspect="1"/>
          </p:cNvPicPr>
          <p:nvPr/>
        </p:nvPicPr>
        <p:blipFill>
          <a:blip r:embed="rId2"/>
          <a:stretch>
            <a:fillRect/>
          </a:stretch>
        </p:blipFill>
        <p:spPr>
          <a:xfrm>
            <a:off x="2362200" y="1752600"/>
            <a:ext cx="3762375" cy="1457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Definitions</a:t>
            </a:r>
            <a:r>
              <a:rPr lang="en-IN" baseline="-25000" dirty="0"/>
              <a:t>2</a:t>
            </a:r>
            <a:endParaRPr dirty="0"/>
          </a:p>
        </p:txBody>
      </p:sp>
      <p:sp>
        <p:nvSpPr>
          <p:cNvPr id="3" name="Text Placeholder 2"/>
          <p:cNvSpPr>
            <a:spLocks noGrp="1"/>
          </p:cNvSpPr>
          <p:nvPr>
            <p:ph type="body" sz="quarter" idx="10"/>
          </p:nvPr>
        </p:nvSpPr>
        <p:spPr>
          <a:xfrm>
            <a:off x="457200" y="1082078"/>
            <a:ext cx="8229600" cy="1965922"/>
          </a:xfrm>
        </p:spPr>
        <p:txBody>
          <a:bodyPr>
            <a:normAutofit/>
          </a:bodyPr>
          <a:lstStyle/>
          <a:p>
            <a:pPr>
              <a:defRPr sz="2800"/>
            </a:pPr>
            <a:r>
              <a:rPr sz="2800" dirty="0"/>
              <a:t>A</a:t>
            </a:r>
            <a:r>
              <a:rPr sz="2800" b="1" dirty="0"/>
              <a:t> </a:t>
            </a:r>
            <a:r>
              <a:rPr lang="en-US" sz="2800" b="1" i="1" dirty="0"/>
              <a:t>p</a:t>
            </a:r>
            <a:r>
              <a:rPr b="1" dirty="0"/>
              <a:t>-value</a:t>
            </a:r>
            <a:r>
              <a:rPr sz="2800" dirty="0"/>
              <a:t> is the probability of obtaining a sample statistic as extreme or more extreme than the one observed in the data, when the null hypothesis,</a:t>
            </a:r>
            <a:r>
              <a:rPr lang="en-US" sz="2800" dirty="0"/>
              <a:t> </a:t>
            </a:r>
            <a:r>
              <a:rPr lang="en-US" sz="2800" i="1" dirty="0"/>
              <a:t>H</a:t>
            </a:r>
            <a:r>
              <a:rPr lang="en-US" sz="2800" baseline="-25000" dirty="0"/>
              <a:t>0 </a:t>
            </a:r>
            <a:r>
              <a:rPr lang="en-US" sz="2800" dirty="0"/>
              <a:t>is </a:t>
            </a:r>
            <a:r>
              <a:rPr kumimoji="0" lang="en-IN" sz="2800" b="0" i="0" u="none" strike="noStrike" kern="1200" cap="none" spc="0" normalizeH="0" baseline="0" noProof="0" dirty="0">
                <a:ln>
                  <a:noFill/>
                </a:ln>
                <a:solidFill>
                  <a:srgbClr val="000000"/>
                </a:solidFill>
                <a:effectLst/>
                <a:uLnTx/>
                <a:uFillTx/>
                <a:latin typeface="Calibri"/>
                <a:ea typeface="+mn-ea"/>
                <a:cs typeface="+mn-cs"/>
              </a:rPr>
              <a:t>assumed to be true.</a:t>
            </a:r>
            <a:endParaRPr sz="2800" dirty="0"/>
          </a:p>
          <a:p>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Conclusions Using</a:t>
            </a:r>
            <a:r>
              <a:rPr lang="en-US" dirty="0"/>
              <a:t> </a:t>
            </a:r>
            <a:r>
              <a:rPr lang="en-US" i="1" dirty="0"/>
              <a:t>p</a:t>
            </a:r>
            <a:r>
              <a:rPr dirty="0"/>
              <a:t>-Values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rPr lang="en-US" dirty="0"/>
                  <a:t>​</a:t>
                </a:r>
                <a:r>
                  <a:rPr lang="en-US" sz="2800" dirty="0"/>
                  <a:t>If </a:t>
                </a:r>
                <a:r>
                  <a:rPr lang="en-US" sz="2800" i="1" dirty="0"/>
                  <a:t>p</a:t>
                </a:r>
                <a14:m>
                  <m:oMath xmlns:m="http://schemas.openxmlformats.org/officeDocument/2006/math">
                    <m:r>
                      <m:rPr>
                        <m:nor/>
                      </m:rPr>
                      <a:rPr lang="en-US" dirty="0"/>
                      <m:t>-</m:t>
                    </m:r>
                    <m:r>
                      <m:rPr>
                        <m:nor/>
                      </m:rPr>
                      <a:rPr lang="en-US"/>
                      <m:t>value</m:t>
                    </m:r>
                    <m:r>
                      <a:rPr lang="en-US">
                        <a:latin typeface="Cambria Math" panose="02040503050406030204" pitchFamily="18" charset="0"/>
                      </a:rPr>
                      <m:t>≤</m:t>
                    </m:r>
                  </m:oMath>
                </a14:m>
                <a:r>
                  <a:rPr lang="en-US" i="1" dirty="0">
                    <a:latin typeface="Calibri" panose="020F0502020204030204" pitchFamily="34" charset="0"/>
                    <a:ea typeface="Calibri" panose="020F0502020204030204" pitchFamily="34" charset="0"/>
                    <a:cs typeface="Calibri" panose="020F0502020204030204" pitchFamily="34" charset="0"/>
                  </a:rPr>
                  <a:t> α</a:t>
                </a:r>
                <a:r>
                  <a:rPr lang="en-US" sz="2800" dirty="0"/>
                  <a:t>, then </a:t>
                </a:r>
                <a:r>
                  <a:rPr lang="en-US" sz="2800" i="1" dirty="0"/>
                  <a:t>reject</a:t>
                </a:r>
                <a:r>
                  <a:rPr lang="en-US" sz="2800" dirty="0"/>
                  <a:t> the null hypothesis.</a:t>
                </a:r>
              </a:p>
              <a:p>
                <a:pPr marL="514350" indent="-514350">
                  <a:buFont typeface="+mj-lt"/>
                  <a:buChar char="•"/>
                  <a:defRPr sz="2800"/>
                </a:pPr>
                <a:r>
                  <a:rPr lang="en-US" dirty="0"/>
                  <a:t>​</a:t>
                </a:r>
                <a:r>
                  <a:rPr lang="en-US" sz="2800" dirty="0"/>
                  <a:t>If </a:t>
                </a:r>
                <a:r>
                  <a:rPr lang="en-US" i="1" dirty="0"/>
                  <a:t>p</a:t>
                </a:r>
                <a:r>
                  <a:rPr lang="en-US" dirty="0"/>
                  <a:t>-</a:t>
                </a:r>
                <a14:m>
                  <m:oMath xmlns:m="http://schemas.openxmlformats.org/officeDocument/2006/math">
                    <m:r>
                      <m:rPr>
                        <m:nor/>
                      </m:rPr>
                      <a:rPr lang="en-US"/>
                      <m:t>value</m:t>
                    </m:r>
                    <m:r>
                      <a:rPr lang="en-US">
                        <a:latin typeface="Cambria Math" panose="02040503050406030204" pitchFamily="18" charset="0"/>
                      </a:rPr>
                      <m:t>&gt;</m:t>
                    </m:r>
                  </m:oMath>
                </a14:m>
                <a:r>
                  <a:rPr lang="en-US" i="1" dirty="0">
                    <a:latin typeface="Calibri" panose="020F0502020204030204" pitchFamily="34" charset="0"/>
                    <a:ea typeface="Calibri" panose="020F0502020204030204" pitchFamily="34" charset="0"/>
                    <a:cs typeface="Calibri" panose="020F0502020204030204" pitchFamily="34" charset="0"/>
                  </a:rPr>
                  <a:t> α</a:t>
                </a:r>
                <a:r>
                  <a:rPr lang="en-US" sz="2800" dirty="0"/>
                  <a:t>, then </a:t>
                </a:r>
                <a:r>
                  <a:rPr lang="en-US" sz="2800" i="1" dirty="0"/>
                  <a:t>fail to reject</a:t>
                </a:r>
                <a:r>
                  <a:rPr lang="en-US" sz="2800" dirty="0"/>
                  <a:t> the null hypothesis.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2"/>
                <a:stretch>
                  <a:fillRect l="-1402" t="-3571" b="-7143"/>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Different </a:t>
            </a:r>
            <a:r>
              <a:rPr lang="en-US" i="1" dirty="0"/>
              <a:t>p</a:t>
            </a:r>
            <a:r>
              <a:rPr lang="en-US" dirty="0"/>
              <a:t>-Values for Different Folks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556722"/>
              </a:xfrm>
            </p:spPr>
            <p:txBody>
              <a:bodyPr>
                <a:normAutofit fontScale="85000" lnSpcReduction="10000"/>
              </a:bodyPr>
              <a:lstStyle/>
              <a:p>
                <a:pPr>
                  <a:defRPr sz="2800"/>
                </a:pPr>
                <a:r>
                  <a:rPr lang="en-US" sz="2800" dirty="0"/>
                  <a:t>In particle physics, the standard for “discovery” is a </a:t>
                </a:r>
                <a:r>
                  <a:rPr lang="en-US" sz="2800" i="1" dirty="0"/>
                  <a:t>p</a:t>
                </a:r>
                <a:r>
                  <a:rPr lang="en-US" sz="2800" dirty="0"/>
                  <a:t>-value less than </a:t>
                </a:r>
                <a:r>
                  <a:rPr lang="en-US" sz="2800" dirty="0">
                    <a:latin typeface="Cambria Math"/>
                  </a:rPr>
                  <a:t>0.0000003</a:t>
                </a:r>
                <a:r>
                  <a:rPr lang="en-US" sz="2800" dirty="0"/>
                  <a:t>. That is the probability which corresponds to observing a value that is at least </a:t>
                </a:r>
                <a:r>
                  <a:rPr lang="en-US" sz="2800" dirty="0">
                    <a:latin typeface="Cambria Math"/>
                  </a:rPr>
                  <a:t>5</a:t>
                </a:r>
                <a:r>
                  <a:rPr lang="en-US" sz="2800" dirty="0"/>
                  <a:t> standard deviations from the mean for a one-tailed test. Particle physicists consider a </a:t>
                </a:r>
                <a:r>
                  <a:rPr lang="en-US" sz="2800" i="1" dirty="0"/>
                  <a:t>p</a:t>
                </a:r>
                <a:r>
                  <a:rPr lang="en-US" sz="2800" dirty="0"/>
                  <a:t>-value less than </a:t>
                </a:r>
                <a:r>
                  <a:rPr lang="en-US" sz="2800" dirty="0">
                    <a:latin typeface="Cambria Math"/>
                  </a:rPr>
                  <a:t>0.003</a:t>
                </a:r>
                <a:r>
                  <a:rPr lang="en-US" sz="2800" dirty="0"/>
                  <a:t>, which is the probability of observing a value at least </a:t>
                </a:r>
                <a:r>
                  <a:rPr lang="en-US" sz="2800" dirty="0">
                    <a:latin typeface="Cambria Math"/>
                  </a:rPr>
                  <a:t>2.75</a:t>
                </a:r>
                <a:r>
                  <a:rPr lang="en-US" sz="2800" dirty="0"/>
                  <a:t> standard deviations from the mean, “evidence of a particle”—an encouraging result, but not “discovery.”</a:t>
                </a:r>
              </a:p>
              <a:p>
                <a:pPr>
                  <a:defRPr sz="2800"/>
                </a:pPr>
                <a:r>
                  <a:rPr lang="en-US" sz="2800" dirty="0"/>
                  <a:t>The common significance levels we have used in this book are </a:t>
                </a:r>
                <a:r>
                  <a:rPr lang="en-US" dirty="0"/>
                  <a:t>   </a:t>
                </a:r>
                <a:r>
                  <a:rPr lang="el-GR"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lang="en-US">
                        <a:latin typeface="Cambria Math" panose="02040503050406030204" pitchFamily="18" charset="0"/>
                      </a:rPr>
                      <m:t>=0.05</m:t>
                    </m:r>
                  </m:oMath>
                </a14:m>
                <a:r>
                  <a:rPr lang="en-US" sz="2800" dirty="0"/>
                  <a:t> and </a:t>
                </a:r>
                <a:r>
                  <a:rPr lang="el-GR" i="1" dirty="0">
                    <a:latin typeface="Calibri" panose="020F0502020204030204" pitchFamily="34" charset="0"/>
                    <a:ea typeface="Calibri" panose="020F0502020204030204" pitchFamily="34" charset="0"/>
                    <a:cs typeface="Calibri" panose="020F0502020204030204" pitchFamily="34" charset="0"/>
                  </a:rPr>
                  <a:t>α </a:t>
                </a:r>
                <a14:m>
                  <m:oMath xmlns:m="http://schemas.openxmlformats.org/officeDocument/2006/math">
                    <m:r>
                      <a:rPr lang="en-US">
                        <a:latin typeface="Cambria Math" panose="02040503050406030204" pitchFamily="18" charset="0"/>
                      </a:rPr>
                      <m:t>=0.01</m:t>
                    </m:r>
                  </m:oMath>
                </a14:m>
                <a:r>
                  <a:rPr lang="en-US" sz="2800" dirty="0"/>
                  <a:t> which correspond to a value at least </a:t>
                </a:r>
                <a:r>
                  <a:rPr lang="en-US" sz="2800" dirty="0">
                    <a:latin typeface="Cambria Math"/>
                  </a:rPr>
                  <a:t>1.645</a:t>
                </a:r>
                <a:r>
                  <a:rPr lang="en-US" sz="2800" dirty="0"/>
                  <a:t> and </a:t>
                </a:r>
                <a:r>
                  <a:rPr lang="en-US" sz="2800" dirty="0">
                    <a:latin typeface="Cambria Math"/>
                  </a:rPr>
                  <a:t>2.33</a:t>
                </a:r>
                <a:r>
                  <a:rPr lang="en-US" sz="2800" dirty="0"/>
                  <a:t> standard deviations from the mean, respectively. This goes to show you that there is not any one significance level that everyone agrees on. Different disciplines have different comfort levels with the idea of significance.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556722"/>
              </a:xfrm>
              <a:blipFill>
                <a:blip r:embed="rId2"/>
                <a:stretch>
                  <a:fillRect l="-959" t="-1596" r="-1181" b="-266"/>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TotalTime>
  <Words>3487</Words>
  <Application>Microsoft Office PowerPoint</Application>
  <PresentationFormat>On-screen Show (4:3)</PresentationFormat>
  <Paragraphs>184</Paragraphs>
  <Slides>45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Courier New</vt:lpstr>
      <vt:lpstr>Arial</vt:lpstr>
      <vt:lpstr>Cambria Math</vt:lpstr>
      <vt:lpstr>Office Theme</vt:lpstr>
      <vt:lpstr>Section 10.2</vt:lpstr>
      <vt:lpstr>Rounding Rule:</vt:lpstr>
      <vt:lpstr>Formula: Test Statistic for a Hypothesis Test for a Population Mean (σ Known)</vt:lpstr>
      <vt:lpstr>Procedure: Decision Rule for Rejection Regions</vt:lpstr>
      <vt:lpstr>Definitions1</vt:lpstr>
      <vt:lpstr>Procedure: Rejection Regions for Hypothesis Tests for Population Means (σ Known)</vt:lpstr>
      <vt:lpstr>Definitions2</vt:lpstr>
      <vt:lpstr>Procedure: Conclusions Using p-Values</vt:lpstr>
      <vt:lpstr>Different p-Values for Different Folks</vt:lpstr>
      <vt:lpstr>Example 10.2.1: Hypothesis Test for a Population Mean (Right-Tailed, σ Known)1</vt:lpstr>
      <vt:lpstr>Example 10.2.1: Hypothesis Test for a Population Mean (Right-Tailed, σ Known)2</vt:lpstr>
      <vt:lpstr>Example 10.2.1: Hypothesis Test for a Population Mean (Right-Tailed, σ Known)3</vt:lpstr>
      <vt:lpstr>Example 10.2.1: Hypothesis Test for a Population Mean (Right-Tailed, σ Known)4</vt:lpstr>
      <vt:lpstr>Example 10.2.1: Hypothesis Test for a Population Mean (Right-Tailed,σ Known)5</vt:lpstr>
      <vt:lpstr>Example 10.2.1: Hypothesis Test for a Population Mean (Right-Tailed, σ Known)6</vt:lpstr>
      <vt:lpstr>Example 10.2.1: Hypothesis Test for a Population Mean (Right-Tailed, σ Known)7</vt:lpstr>
      <vt:lpstr>Example 10.2.1: Hypothesis Test for a Population Mean (Right-Tailed, σ Known)8</vt:lpstr>
      <vt:lpstr>Example 10.2.1: Hypothesis Test for a Population Mean (Right-Tailed, σ Known)9</vt:lpstr>
      <vt:lpstr>Example 10.2.1: Hypothesis Test for a Population Mean (Right-Tailed, σ Known)10</vt:lpstr>
      <vt:lpstr>Example 10.2.1: Hypothesis Test for a Population Mean (Right-Tailed, σ Known)11</vt:lpstr>
      <vt:lpstr>Example 10.2.1: Hypothesis Test for a Population Mean (Right-Tailed, σ Known)12</vt:lpstr>
      <vt:lpstr>Example 10.2.2: Hypothesis Test for a Population Mean (Left-Tailed, σ Known)1</vt:lpstr>
      <vt:lpstr>Example 10.2.2: Hypothesis Test for a Population Mean (Left-Tailed, σ Known)2</vt:lpstr>
      <vt:lpstr>Example 10.2.2: Hypothesis Test for a Population Mean (Left-Tailed, σ Known)3</vt:lpstr>
      <vt:lpstr>Example 10.2.2: Hypothesis Test for a Population Mean (Left-Tailed, σ Known)4</vt:lpstr>
      <vt:lpstr>Example 10.2.2: Hypothesis Test for a Population Mean (Left-Tailed, σ Known)5</vt:lpstr>
      <vt:lpstr>Example 10.2.2: Hypothesis Test for a Population Mean (Left-Tailed, σ Known)6</vt:lpstr>
      <vt:lpstr>Example 10.2.2: Hypothesis Test for a Population Mean (Left-Tailed, σ Known)7</vt:lpstr>
      <vt:lpstr>Example 10.2.2: Hypothesis Test for a Population Mean (Left-Tailed, σ Known)8</vt:lpstr>
      <vt:lpstr>Example 10.2.2: Hypothesis Test for a Population Mean (Left-Tailed, σ Known)9</vt:lpstr>
      <vt:lpstr>Example 10.2.2: Hypothesis Test for a Population Mean (Left-Tailed, σ Known)10</vt:lpstr>
      <vt:lpstr>Example 10.2.2: Hypothesis Test for a Population Mean (Left-Tailed, σ Known)11</vt:lpstr>
      <vt:lpstr>Technology</vt:lpstr>
      <vt:lpstr>Example 10.2.3: Hypothesis Test for a Population Mean (Two-Tailed, σ Known)1</vt:lpstr>
      <vt:lpstr>Example 10.2.3: Hypothesis Test for a Population Mean (Two-Tailed, σ Known)2</vt:lpstr>
      <vt:lpstr>Example 10.2.3: Hypothesis Test for a Population Mean (Two-Tailed, σ Known)3</vt:lpstr>
      <vt:lpstr>Example 10.2.3: Hypothesis Test for a Population Mean (Two-Tailed, σ Known)4</vt:lpstr>
      <vt:lpstr>Example 10.2.3: Hypothesis Test for a Population Mean (Two-Tailed, σ Known)5</vt:lpstr>
      <vt:lpstr>Example 10.2.3: Hypothesis Test for a Population Mean (Two-Tailed, σ Known)6</vt:lpstr>
      <vt:lpstr>Example 10.2.3: Hypothesis Test for a Population Mean (Two-Tailed, σ Known)7</vt:lpstr>
      <vt:lpstr>Example 10.2.3: Hypothesis Test for a Population Mean (Two-Tailed, σ Known)8</vt:lpstr>
      <vt:lpstr>Example 10.2.3: Hypothesis Test for a Population Mean (Two-Tailed, σ Known)9</vt:lpstr>
      <vt:lpstr>Example 10.2.3: Hypothesis Test for a Population Mean (Two-Tailed, σ Known)10</vt:lpstr>
      <vt:lpstr>Example 10.2.3: Hypothesis Test for a Population Mean (Two-Tailed, σ Known)11</vt:lpstr>
      <vt:lpstr>Example 10.2.3: Hypothesis Test for a Population Mean (Two-Tailed, σ Known)12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kanthi</cp:lastModifiedBy>
  <cp:revision>264</cp:revision>
  <dcterms:created xsi:type="dcterms:W3CDTF">2013-04-26T14:43:13Z</dcterms:created>
  <dcterms:modified xsi:type="dcterms:W3CDTF">2025-08-20T06:36:49Z</dcterms:modified>
</cp:coreProperties>
</file>