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90" r:id="rId21"/>
    <p:sldId id="283" r:id="rId22"/>
    <p:sldId id="284" r:id="rId23"/>
    <p:sldId id="285" r:id="rId24"/>
    <p:sldId id="286" r:id="rId25"/>
    <p:sldId id="287" r:id="rId26"/>
    <p:sldId id="288" r:id="rId27"/>
    <p:sldId id="275" r:id="rId28"/>
    <p:sldId id="289" r:id="rId29"/>
    <p:sldId id="276" r:id="rId30"/>
    <p:sldId id="277" r:id="rId31"/>
    <p:sldId id="278" r:id="rId32"/>
    <p:sldId id="279" r:id="rId33"/>
    <p:sldId id="280" r:id="rId34"/>
    <p:sldId id="281" r:id="rId35"/>
    <p:sldId id="282" r:id="rId36"/>
  </p:sldIdLst>
  <p:sldSz cx="9144000" cy="6858000" type="screen4x3"/>
  <p:notesSz cx="6858000" cy="9144000"/>
  <p:embeddedFontLs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27D978-7C2E-4290-9855-9B7932287F62}" v="10" dt="2022-05-06T18:22:38.4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41" autoAdjust="0"/>
  </p:normalViewPr>
  <p:slideViewPr>
    <p:cSldViewPr snapToGrid="0">
      <p:cViewPr varScale="1">
        <p:scale>
          <a:sx n="101" d="100"/>
          <a:sy n="101" d="100"/>
        </p:scale>
        <p:origin x="1836"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anie Jordan" userId="7649d907-d876-412a-8e53-dd49fe8f555f" providerId="ADAL" clId="{F527D978-7C2E-4290-9855-9B7932287F62}"/>
    <pc:docChg chg="modSld">
      <pc:chgData name="Stephanie Jordan" userId="7649d907-d876-412a-8e53-dd49fe8f555f" providerId="ADAL" clId="{F527D978-7C2E-4290-9855-9B7932287F62}" dt="2022-05-06T18:22:38.411" v="9"/>
      <pc:docMkLst>
        <pc:docMk/>
      </pc:docMkLst>
      <pc:sldChg chg="modSp">
        <pc:chgData name="Stephanie Jordan" userId="7649d907-d876-412a-8e53-dd49fe8f555f" providerId="ADAL" clId="{F527D978-7C2E-4290-9855-9B7932287F62}" dt="2022-05-06T18:22:38.411" v="9"/>
        <pc:sldMkLst>
          <pc:docMk/>
          <pc:sldMk cId="0" sldId="272"/>
        </pc:sldMkLst>
        <pc:spChg chg="mod">
          <ac:chgData name="Stephanie Jordan" userId="7649d907-d876-412a-8e53-dd49fe8f555f" providerId="ADAL" clId="{F527D978-7C2E-4290-9855-9B7932287F62}" dt="2022-05-06T18:22:38.411" v="9"/>
          <ac:spMkLst>
            <pc:docMk/>
            <pc:sldMk cId="0" sldId="272"/>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9.emf"/><Relationship Id="rId4" Type="http://schemas.openxmlformats.org/officeDocument/2006/relationships/image" Target="../media/image8.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10.png"/><Relationship Id="rId1" Type="http://schemas.openxmlformats.org/officeDocument/2006/relationships/slideLayout" Target="../slideLayouts/slideLayout3.xml"/><Relationship Id="rId5" Type="http://schemas.openxmlformats.org/officeDocument/2006/relationships/image" Target="../media/image13.png"/></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5.png"/><Relationship Id="rId1" Type="http://schemas.openxmlformats.org/officeDocument/2006/relationships/slideLayout" Target="../slideLayouts/slideLayout3.xml"/><Relationship Id="rId5" Type="http://schemas.openxmlformats.org/officeDocument/2006/relationships/image" Target="../media/image13.emf"/><Relationship Id="rId4" Type="http://schemas.openxmlformats.org/officeDocument/2006/relationships/image" Target="../media/image12.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20.png"/><Relationship Id="rId1" Type="http://schemas.openxmlformats.org/officeDocument/2006/relationships/slideLayout" Target="../slideLayouts/slideLayout3.xml"/><Relationship Id="rId5" Type="http://schemas.openxmlformats.org/officeDocument/2006/relationships/image" Target="../media/image23.png"/><Relationship Id="rId4" Type="http://schemas.openxmlformats.org/officeDocument/2006/relationships/image" Target="../media/image17.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3.xml"/><Relationship Id="rId4" Type="http://schemas.openxmlformats.org/officeDocument/2006/relationships/image" Target="../media/image180.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3.xml"/><Relationship Id="rId4" Type="http://schemas.openxmlformats.org/officeDocument/2006/relationships/image" Target="../media/image29.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10.1</a:t>
            </a:r>
          </a:p>
        </p:txBody>
      </p:sp>
      <p:sp>
        <p:nvSpPr>
          <p:cNvPr id="2" name="Text Placeholder 1"/>
          <p:cNvSpPr>
            <a:spLocks noGrp="1"/>
          </p:cNvSpPr>
          <p:nvPr>
            <p:ph type="body" sz="quarter" idx="10"/>
          </p:nvPr>
        </p:nvSpPr>
        <p:spPr/>
        <p:txBody>
          <a:bodyPr/>
          <a:lstStyle/>
          <a:p>
            <a:pPr algn="ctr"/>
            <a:r>
              <a:rPr dirty="0"/>
              <a:t>Fundamentals of Hypothesis Testing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10.1.3: Determining the Null and Alternative Hypotheses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500" b="1" dirty="0"/>
                  <a:t>Solution</a:t>
                </a:r>
              </a:p>
              <a:p>
                <a:pPr>
                  <a:defRPr sz="2800"/>
                </a:pPr>
                <a:r>
                  <a:rPr sz="2500" dirty="0"/>
                  <a:t>The news authority's claim refers to a population proportion, which we write symbolically as</a:t>
                </a:r>
                <a:r>
                  <a:rPr lang="en-US" sz="2500" dirty="0"/>
                  <a:t> </a:t>
                </a:r>
                <a:r>
                  <a:rPr lang="en-US" sz="2500" i="1" dirty="0"/>
                  <a:t>p</a:t>
                </a:r>
                <a:r>
                  <a:rPr sz="2500" dirty="0"/>
                  <a:t>. The claim being tested is that the governor's approval rating has dropped since a previous poll estimated it to be </a:t>
                </a:r>
                <a14:m>
                  <m:oMath xmlns:m="http://schemas.openxmlformats.org/officeDocument/2006/math">
                    <m:r>
                      <a:rPr sz="2500">
                        <a:latin typeface="Cambria Math" panose="02040503050406030204" pitchFamily="18" charset="0"/>
                      </a:rPr>
                      <m:t>56%</m:t>
                    </m:r>
                  </m:oMath>
                </a14:m>
                <a:r>
                  <a:rPr sz="2500" dirty="0"/>
                  <a:t>. Thus, the research hypothesis, or alternative hypothesis, is that the governor's approval rating is </a:t>
                </a:r>
                <a:r>
                  <a:rPr sz="2500" i="1" dirty="0"/>
                  <a:t>less than</a:t>
                </a:r>
                <a:r>
                  <a:rPr sz="2500" dirty="0"/>
                  <a:t> </a:t>
                </a:r>
                <a14:m>
                  <m:oMath xmlns:m="http://schemas.openxmlformats.org/officeDocument/2006/math">
                    <m:r>
                      <a:rPr sz="2500">
                        <a:latin typeface="Cambria Math" panose="02040503050406030204" pitchFamily="18" charset="0"/>
                      </a:rPr>
                      <m:t>56%</m:t>
                    </m:r>
                  </m:oMath>
                </a14:m>
                <a:r>
                  <a:rPr sz="2500" dirty="0"/>
                  <a:t>, written mathematically as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85" t="-982"/>
                </a:stretch>
              </a:blipFill>
            </p:spPr>
            <p:txBody>
              <a:bodyPr/>
              <a:lstStyle/>
              <a:p>
                <a:r>
                  <a:rPr lang="en-IN">
                    <a:noFill/>
                  </a:rPr>
                  <a:t> </a:t>
                </a:r>
              </a:p>
            </p:txBody>
          </p:sp>
        </mc:Fallback>
      </mc:AlternateContent>
      <p:pic>
        <p:nvPicPr>
          <p:cNvPr id="12" name="Picture 11" descr="H a: p is less than 0.56.">
            <a:extLst>
              <a:ext uri="{FF2B5EF4-FFF2-40B4-BE49-F238E27FC236}">
                <a16:creationId xmlns:a16="http://schemas.microsoft.com/office/drawing/2014/main" id="{76FA3950-0C0F-C2F3-4D8F-C16186EFE95F}"/>
              </a:ext>
            </a:extLst>
          </p:cNvPr>
          <p:cNvPicPr>
            <a:picLocks noChangeAspect="1"/>
          </p:cNvPicPr>
          <p:nvPr/>
        </p:nvPicPr>
        <p:blipFill>
          <a:blip r:embed="rId3"/>
          <a:stretch>
            <a:fillRect/>
          </a:stretch>
        </p:blipFill>
        <p:spPr>
          <a:xfrm>
            <a:off x="551433" y="3843272"/>
            <a:ext cx="1633981" cy="425416"/>
          </a:xfrm>
          <a:prstGeom prst="rect">
            <a:avLst/>
          </a:prstGeom>
        </p:spPr>
      </p:pic>
      <p:sp>
        <p:nvSpPr>
          <p:cNvPr id="5" name="TextBox 4">
            <a:extLst>
              <a:ext uri="{FF2B5EF4-FFF2-40B4-BE49-F238E27FC236}">
                <a16:creationId xmlns:a16="http://schemas.microsoft.com/office/drawing/2014/main" id="{4214A67C-CDEE-E810-881D-F91A648EA79A}"/>
              </a:ext>
            </a:extLst>
          </p:cNvPr>
          <p:cNvSpPr txBox="1"/>
          <p:nvPr/>
        </p:nvSpPr>
        <p:spPr>
          <a:xfrm>
            <a:off x="2185415" y="3771900"/>
            <a:ext cx="6428233" cy="477054"/>
          </a:xfrm>
          <a:prstGeom prst="rect">
            <a:avLst/>
          </a:prstGeom>
          <a:noFill/>
        </p:spPr>
        <p:txBody>
          <a:bodyPr wrap="square" rtlCol="0">
            <a:spAutoFit/>
          </a:bodyPr>
          <a:lstStyle/>
          <a:p>
            <a:r>
              <a:rPr kumimoji="0" lang="en-US" sz="2500" b="0" i="0" u="none" strike="noStrike" kern="1200" cap="none" spc="0" normalizeH="0" baseline="0" noProof="0">
                <a:ln>
                  <a:noFill/>
                </a:ln>
                <a:solidFill>
                  <a:srgbClr val="366092"/>
                </a:solidFill>
                <a:effectLst/>
                <a:uLnTx/>
                <a:uFillTx/>
                <a:latin typeface="Calibri"/>
                <a:ea typeface="+mn-ea"/>
                <a:cs typeface="+mn-cs"/>
              </a:rPr>
              <a:t>Since the previous polls indicated an approval</a:t>
            </a:r>
            <a:endParaRPr lang="en-IN" dirty="0"/>
          </a:p>
        </p:txBody>
      </p:sp>
      <p:sp>
        <p:nvSpPr>
          <p:cNvPr id="6" name="TextBox 5">
            <a:extLst>
              <a:ext uri="{FF2B5EF4-FFF2-40B4-BE49-F238E27FC236}">
                <a16:creationId xmlns:a16="http://schemas.microsoft.com/office/drawing/2014/main" id="{7A001D4E-29F9-C0B6-12EF-C050DF20B13F}"/>
              </a:ext>
            </a:extLst>
          </p:cNvPr>
          <p:cNvSpPr txBox="1"/>
          <p:nvPr/>
        </p:nvSpPr>
        <p:spPr>
          <a:xfrm>
            <a:off x="457199" y="4146804"/>
            <a:ext cx="4887119" cy="477054"/>
          </a:xfrm>
          <a:prstGeom prst="rect">
            <a:avLst/>
          </a:prstGeom>
          <a:noFill/>
        </p:spPr>
        <p:txBody>
          <a:bodyPr wrap="square" rtlCol="0">
            <a:spAutoFit/>
          </a:bodyPr>
          <a:lstStyle/>
          <a:p>
            <a:r>
              <a:rPr kumimoji="0" lang="en-US" sz="2500" b="0" i="0" u="none" strike="noStrike" kern="1200" cap="none" spc="0" normalizeH="0" baseline="0" noProof="0">
                <a:ln>
                  <a:noFill/>
                </a:ln>
                <a:solidFill>
                  <a:srgbClr val="366092"/>
                </a:solidFill>
                <a:effectLst/>
                <a:uLnTx/>
                <a:uFillTx/>
                <a:latin typeface="Calibri"/>
                <a:ea typeface="+mn-ea"/>
                <a:cs typeface="+mn-cs"/>
              </a:rPr>
              <a:t>rating of 56%, the null hypothesis is</a:t>
            </a:r>
            <a:endParaRPr lang="en-IN" dirty="0"/>
          </a:p>
        </p:txBody>
      </p:sp>
      <p:pic>
        <p:nvPicPr>
          <p:cNvPr id="14" name="Picture 13" descr="H 0: p equals 0.56.">
            <a:extLst>
              <a:ext uri="{FF2B5EF4-FFF2-40B4-BE49-F238E27FC236}">
                <a16:creationId xmlns:a16="http://schemas.microsoft.com/office/drawing/2014/main" id="{5AC4F50D-2EA6-F50B-AE76-7A44262AA4D9}"/>
              </a:ext>
            </a:extLst>
          </p:cNvPr>
          <p:cNvPicPr>
            <a:picLocks noChangeAspect="1"/>
          </p:cNvPicPr>
          <p:nvPr/>
        </p:nvPicPr>
        <p:blipFill>
          <a:blip r:embed="rId4"/>
          <a:stretch>
            <a:fillRect/>
          </a:stretch>
        </p:blipFill>
        <p:spPr>
          <a:xfrm>
            <a:off x="5250386" y="4190220"/>
            <a:ext cx="1619250" cy="419100"/>
          </a:xfrm>
          <a:prstGeom prst="rect">
            <a:avLst/>
          </a:prstGeom>
        </p:spPr>
      </p:pic>
      <p:sp>
        <p:nvSpPr>
          <p:cNvPr id="7" name="TextBox 6">
            <a:extLst>
              <a:ext uri="{FF2B5EF4-FFF2-40B4-BE49-F238E27FC236}">
                <a16:creationId xmlns:a16="http://schemas.microsoft.com/office/drawing/2014/main" id="{DD27222C-06F6-97A0-6DA9-505219A71C50}"/>
              </a:ext>
            </a:extLst>
          </p:cNvPr>
          <p:cNvSpPr txBox="1"/>
          <p:nvPr/>
        </p:nvSpPr>
        <p:spPr>
          <a:xfrm>
            <a:off x="6775704" y="4146804"/>
            <a:ext cx="1801368" cy="477054"/>
          </a:xfrm>
          <a:prstGeom prst="rect">
            <a:avLst/>
          </a:prstGeom>
          <a:noFill/>
        </p:spPr>
        <p:txBody>
          <a:bodyPr wrap="square" rtlCol="0">
            <a:spAutoFit/>
          </a:bodyPr>
          <a:lstStyle/>
          <a:p>
            <a:r>
              <a:rPr kumimoji="0" lang="en-IN" sz="2500" b="0" i="0" u="none" strike="noStrike" kern="1200" cap="none" spc="0" normalizeH="0" baseline="0" noProof="0">
                <a:ln>
                  <a:noFill/>
                </a:ln>
                <a:solidFill>
                  <a:srgbClr val="366092"/>
                </a:solidFill>
                <a:effectLst/>
                <a:uLnTx/>
                <a:uFillTx/>
                <a:latin typeface="Calibri"/>
                <a:ea typeface="+mn-ea"/>
                <a:cs typeface="+mn-cs"/>
              </a:rPr>
              <a:t>Therefore,</a:t>
            </a:r>
            <a:endParaRPr lang="en-IN" dirty="0"/>
          </a:p>
        </p:txBody>
      </p:sp>
      <p:sp>
        <p:nvSpPr>
          <p:cNvPr id="8" name="TextBox 7">
            <a:extLst>
              <a:ext uri="{FF2B5EF4-FFF2-40B4-BE49-F238E27FC236}">
                <a16:creationId xmlns:a16="http://schemas.microsoft.com/office/drawing/2014/main" id="{E01BCC5D-BB3D-A4B8-3BD9-BB96678CF005}"/>
              </a:ext>
            </a:extLst>
          </p:cNvPr>
          <p:cNvSpPr txBox="1"/>
          <p:nvPr/>
        </p:nvSpPr>
        <p:spPr>
          <a:xfrm>
            <a:off x="457199" y="4530852"/>
            <a:ext cx="4887119" cy="477054"/>
          </a:xfrm>
          <a:prstGeom prst="rect">
            <a:avLst/>
          </a:prstGeom>
          <a:noFill/>
        </p:spPr>
        <p:txBody>
          <a:bodyPr wrap="square" rtlCol="0">
            <a:spAutoFit/>
          </a:bodyPr>
          <a:lstStyle/>
          <a:p>
            <a:r>
              <a:rPr kumimoji="0" lang="en-US" sz="2500" b="0" i="0" u="none" strike="noStrike" kern="1200" cap="none" spc="0" normalizeH="0" baseline="0" noProof="0">
                <a:ln>
                  <a:noFill/>
                </a:ln>
                <a:solidFill>
                  <a:srgbClr val="366092"/>
                </a:solidFill>
                <a:effectLst/>
                <a:uLnTx/>
                <a:uFillTx/>
                <a:latin typeface="Calibri"/>
                <a:ea typeface="+mn-ea"/>
                <a:cs typeface="+mn-cs"/>
              </a:rPr>
              <a:t>we have the following hypotheses.</a:t>
            </a:r>
            <a:endParaRPr lang="en-IN" dirty="0"/>
          </a:p>
        </p:txBody>
      </p:sp>
      <p:pic>
        <p:nvPicPr>
          <p:cNvPr id="16" name="Picture 15" descr="Null hypothesis (H 0) is p equals 0.56. Alternative hypothesis (H a) is p is less than 0.56.">
            <a:extLst>
              <a:ext uri="{FF2B5EF4-FFF2-40B4-BE49-F238E27FC236}">
                <a16:creationId xmlns:a16="http://schemas.microsoft.com/office/drawing/2014/main" id="{7B87F308-5339-7797-5CF6-D607B33B3A14}"/>
              </a:ext>
            </a:extLst>
          </p:cNvPr>
          <p:cNvPicPr>
            <a:picLocks noChangeAspect="1"/>
          </p:cNvPicPr>
          <p:nvPr/>
        </p:nvPicPr>
        <p:blipFill>
          <a:blip r:embed="rId5"/>
          <a:stretch>
            <a:fillRect/>
          </a:stretch>
        </p:blipFill>
        <p:spPr>
          <a:xfrm>
            <a:off x="3795712" y="5091479"/>
            <a:ext cx="1552575" cy="90487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Symbols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dirty="0"/>
          </a:p>
        </p:txBody>
      </p:sp>
      <p:sp>
        <p:nvSpPr>
          <p:cNvPr id="3" name="Text Placeholder 2"/>
          <p:cNvSpPr>
            <a:spLocks noGrp="1"/>
          </p:cNvSpPr>
          <p:nvPr>
            <p:ph type="body" sz="quarter" idx="10"/>
          </p:nvPr>
        </p:nvSpPr>
        <p:spPr/>
        <p:txBody>
          <a:bodyPr>
            <a:normAutofit/>
          </a:bodyPr>
          <a:lstStyle/>
          <a:p>
            <a:pPr>
              <a:defRPr sz="2800"/>
            </a:pPr>
            <a:r>
              <a:rPr lang="el-GR" i="1" dirty="0">
                <a:latin typeface="Calibri" panose="020F0502020204030204" pitchFamily="34" charset="0"/>
                <a:ea typeface="Calibri" panose="020F0502020204030204" pitchFamily="34" charset="0"/>
                <a:cs typeface="Calibri" panose="020F0502020204030204" pitchFamily="34" charset="0"/>
              </a:rPr>
              <a:t>α</a:t>
            </a:r>
            <a:r>
              <a:rPr lang="el-GR" dirty="0">
                <a:latin typeface="Calibri" panose="020F0502020204030204" pitchFamily="34" charset="0"/>
                <a:ea typeface="Calibri" panose="020F0502020204030204" pitchFamily="34" charset="0"/>
                <a:cs typeface="Calibri" panose="020F0502020204030204" pitchFamily="34" charset="0"/>
              </a:rPr>
              <a:t> </a:t>
            </a:r>
            <a:r>
              <a:rPr sz="2800" dirty="0"/>
              <a:t>: level of significance; Greek letter, alpha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A </a:t>
                </a:r>
                <a:r>
                  <a:rPr sz="2800" b="1" dirty="0"/>
                  <a:t>test statistic</a:t>
                </a:r>
                <a:r>
                  <a:rPr sz="2800" dirty="0"/>
                  <a:t> is the value in a probability distribution used to make a decision about the null hypothesis.</a:t>
                </a:r>
              </a:p>
              <a:p>
                <a:r>
                  <a:rPr sz="2800" dirty="0"/>
                  <a:t>A sample statistic is said to be </a:t>
                </a:r>
                <a:r>
                  <a:rPr sz="2800" b="1" dirty="0"/>
                  <a:t>statistically significant</a:t>
                </a:r>
                <a:r>
                  <a:rPr sz="2800" dirty="0"/>
                  <a:t> if it is far enough away from the presumed value of the population parameter to conclude that it would be unlikely for the sample statistic to occur by chance if the null hypothesis is true.</a:t>
                </a:r>
              </a:p>
              <a:p>
                <a:pPr>
                  <a:defRPr sz="2800"/>
                </a:pPr>
                <a:r>
                  <a:rPr sz="2800" dirty="0"/>
                  <a:t>The </a:t>
                </a:r>
                <a:r>
                  <a:rPr sz="2800" b="1" dirty="0"/>
                  <a:t>level of significance</a:t>
                </a:r>
                <a:r>
                  <a:rPr sz="2800" dirty="0"/>
                  <a:t>, denoted by</a:t>
                </a:r>
                <a:r>
                  <a:rPr lang="el-GR" dirty="0">
                    <a:latin typeface="Calibri" panose="020F0502020204030204" pitchFamily="34" charset="0"/>
                    <a:ea typeface="Calibri" panose="020F0502020204030204" pitchFamily="34" charset="0"/>
                    <a:cs typeface="Calibri" panose="020F0502020204030204" pitchFamily="34" charset="0"/>
                  </a:rPr>
                  <a:t> </a:t>
                </a:r>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is the probability of making the error of rejecting a true null hypothesis in a hypothesis test; </a:t>
                </a:r>
                <a:r>
                  <a:rPr lang="el-GR" i="1" dirty="0">
                    <a:latin typeface="Calibri" panose="020F0502020204030204" pitchFamily="34" charset="0"/>
                    <a:ea typeface="Calibri" panose="020F0502020204030204" pitchFamily="34" charset="0"/>
                    <a:cs typeface="Calibri" panose="020F0502020204030204" pitchFamily="34" charset="0"/>
                  </a:rPr>
                  <a:t>α </a:t>
                </a:r>
                <a14:m>
                  <m:oMath xmlns:m="http://schemas.openxmlformats.org/officeDocument/2006/math">
                    <m:r>
                      <a:rPr>
                        <a:latin typeface="Cambria Math" panose="02040503050406030204" pitchFamily="18" charset="0"/>
                      </a:rPr>
                      <m:t>=1−</m:t>
                    </m:r>
                  </m:oMath>
                </a14:m>
                <a:r>
                  <a:rPr lang="en-US" sz="2800" i="1" dirty="0"/>
                  <a:t>c</a:t>
                </a:r>
                <a:r>
                  <a:rPr sz="2800" dirty="0"/>
                  <a:t>.</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r="-443"/>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p:sp>
        <p:nvSpPr>
          <p:cNvPr id="3" name="Text Placeholder 2"/>
          <p:cNvSpPr>
            <a:spLocks noGrp="1"/>
          </p:cNvSpPr>
          <p:nvPr>
            <p:ph type="body" sz="quarter" idx="10"/>
          </p:nvPr>
        </p:nvSpPr>
        <p:spPr/>
        <p:txBody>
          <a:bodyPr>
            <a:normAutofit/>
          </a:bodyPr>
          <a:lstStyle/>
          <a:p>
            <a:r>
              <a:rPr sz="2800"/>
              <a:t>Throughout a hypothesis test, the null hypothesis is assumed to be true.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Properties: Conclusions for a Hypothesis Test</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Reject the null hypothesis.</a:t>
            </a:r>
          </a:p>
          <a:p>
            <a:pPr marL="514350" indent="-514350">
              <a:buFont typeface="+mj-lt"/>
              <a:buChar char="•"/>
              <a:defRPr sz="2800"/>
            </a:pPr>
            <a:r>
              <a:rPr dirty="0"/>
              <a:t>​</a:t>
            </a:r>
            <a:r>
              <a:rPr sz="2800" dirty="0"/>
              <a:t>Fail to reject the null hypothesis.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dirty="0"/>
          </a:p>
        </p:txBody>
      </p:sp>
      <p:sp>
        <p:nvSpPr>
          <p:cNvPr id="3" name="Text Placeholder 2"/>
          <p:cNvSpPr>
            <a:spLocks noGrp="1"/>
          </p:cNvSpPr>
          <p:nvPr>
            <p:ph type="body" sz="quarter" idx="10"/>
          </p:nvPr>
        </p:nvSpPr>
        <p:spPr/>
        <p:txBody>
          <a:bodyPr>
            <a:normAutofit/>
          </a:bodyPr>
          <a:lstStyle/>
          <a:p>
            <a:r>
              <a:rPr sz="2800"/>
              <a:t>No matter what the conclusion of a hypothesis test is, neither hypothesis has been </a:t>
            </a:r>
            <a:r>
              <a:rPr sz="2800" i="1"/>
              <a:t>proven</a:t>
            </a:r>
            <a:r>
              <a:rPr sz="2800"/>
              <a:t> to be true.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10.1.4: Interpreting the Conclusion to a Hypothesis Test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The campaign manager for a gubernatorial candidate believes that her candidate connects with a younger audience and will draw a larger voter turn out for the 18-24 year-old demographic. Historically, only </a:t>
                </a:r>
                <a14:m>
                  <m:oMath xmlns:m="http://schemas.openxmlformats.org/officeDocument/2006/math">
                    <m:r>
                      <a:rPr>
                        <a:latin typeface="Cambria Math" panose="02040503050406030204" pitchFamily="18" charset="0"/>
                      </a:rPr>
                      <m:t>25%</m:t>
                    </m:r>
                  </m:oMath>
                </a14:m>
                <a:r>
                  <a:rPr sz="2800" dirty="0"/>
                  <a:t> of eligible voters between 18 and 24 years old vote in the election. A hypothesis test with a </a:t>
                </a:r>
                <a14:m>
                  <m:oMath xmlns:m="http://schemas.openxmlformats.org/officeDocument/2006/math">
                    <m:r>
                      <a:rPr>
                        <a:latin typeface="Cambria Math" panose="02040503050406030204" pitchFamily="18" charset="0"/>
                      </a:rPr>
                      <m:t>5%</m:t>
                    </m:r>
                  </m:oMath>
                </a14:m>
                <a:r>
                  <a:rPr sz="2800" dirty="0"/>
                  <a:t> level of significance is performed on the manager's claim. The result is to reject the null hypothesis. Does the conclusion support the manager's claim?</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370"/>
                </a:stretch>
              </a:blipFill>
            </p:spPr>
            <p:txBody>
              <a:bodyPr/>
              <a:lstStyle/>
              <a:p>
                <a:r>
                  <a:rPr lang="en-US">
                    <a:noFill/>
                  </a:rPr>
                  <a:t> </a:t>
                </a:r>
              </a:p>
            </p:txBody>
          </p:sp>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10.1.4: Interpreting the Conclusion to a Hypothesis Test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Autofit/>
              </a:bodyPr>
              <a:lstStyle/>
              <a:p>
                <a:r>
                  <a:rPr lang="en-US" sz="2400" b="1" dirty="0"/>
                  <a:t>Solution</a:t>
                </a:r>
              </a:p>
              <a:p>
                <a:pPr>
                  <a:defRPr sz="2800"/>
                </a:pPr>
                <a:r>
                  <a:rPr lang="en-US" sz="2400" dirty="0"/>
                  <a:t>We must first determine the null and alternative hypotheses to evaluate the conclusion. The manager's claim is that more than </a:t>
                </a:r>
                <a14:m>
                  <m:oMath xmlns:m="http://schemas.openxmlformats.org/officeDocument/2006/math">
                    <m:r>
                      <a:rPr lang="en-US" sz="2400">
                        <a:latin typeface="Cambria Math" panose="02040503050406030204" pitchFamily="18" charset="0"/>
                      </a:rPr>
                      <m:t>25%</m:t>
                    </m:r>
                  </m:oMath>
                </a14:m>
                <a:r>
                  <a:rPr lang="en-US" sz="2400" dirty="0"/>
                  <a:t> of eligible voters in this demographic will vote in this election. Thus, the hypotheses for this test are as follows.</a:t>
                </a:r>
                <a:endParaRPr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a:stretch>
              </a:blipFill>
            </p:spPr>
            <p:txBody>
              <a:bodyPr/>
              <a:lstStyle/>
              <a:p>
                <a:r>
                  <a:rPr lang="en-IN">
                    <a:noFill/>
                  </a:rPr>
                  <a:t> </a:t>
                </a:r>
              </a:p>
            </p:txBody>
          </p:sp>
        </mc:Fallback>
      </mc:AlternateContent>
      <p:pic>
        <p:nvPicPr>
          <p:cNvPr id="7" name="Picture 6" descr="Null hypothesis (H 0) is p equals 0.25. Alternative hypothesis (H a) is p greater than 0.25.">
            <a:extLst>
              <a:ext uri="{FF2B5EF4-FFF2-40B4-BE49-F238E27FC236}">
                <a16:creationId xmlns:a16="http://schemas.microsoft.com/office/drawing/2014/main" id="{75A4AED5-1B69-2A9D-55D0-BC7AF5519700}"/>
              </a:ext>
            </a:extLst>
          </p:cNvPr>
          <p:cNvPicPr>
            <a:picLocks noChangeAspect="1"/>
          </p:cNvPicPr>
          <p:nvPr/>
        </p:nvPicPr>
        <p:blipFill>
          <a:blip r:embed="rId3"/>
          <a:stretch>
            <a:fillRect/>
          </a:stretch>
        </p:blipFill>
        <p:spPr>
          <a:xfrm>
            <a:off x="3493691" y="2996559"/>
            <a:ext cx="1543050" cy="904875"/>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89E67778-3F4C-4D59-54C7-907D4347BE9A}"/>
                  </a:ext>
                </a:extLst>
              </p:cNvPr>
              <p:cNvSpPr txBox="1"/>
              <p:nvPr/>
            </p:nvSpPr>
            <p:spPr>
              <a:xfrm>
                <a:off x="457199" y="3888898"/>
                <a:ext cx="8229600" cy="1938992"/>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Since the null hypothesis was rejected, the evidence supports the alternative hypothesis, that is, the research hypothesis. Thus, the campaign manager can be confident in her claim that more than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25%</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 of eligible voters between 18 and 24 years old will vote in this election, with a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5%</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 level of significance.</a:t>
                </a:r>
                <a:endParaRPr lang="en-IN" dirty="0"/>
              </a:p>
            </p:txBody>
          </p:sp>
        </mc:Choice>
        <mc:Fallback xmlns="">
          <p:sp>
            <p:nvSpPr>
              <p:cNvPr id="5" name="TextBox 4">
                <a:extLst>
                  <a:ext uri="{FF2B5EF4-FFF2-40B4-BE49-F238E27FC236}">
                    <a16:creationId xmlns:a16="http://schemas.microsoft.com/office/drawing/2014/main" id="{89E67778-3F4C-4D59-54C7-907D4347BE9A}"/>
                  </a:ext>
                </a:extLst>
              </p:cNvPr>
              <p:cNvSpPr txBox="1">
                <a:spLocks noRot="1" noChangeAspect="1" noMove="1" noResize="1" noEditPoints="1" noAdjustHandles="1" noChangeArrowheads="1" noChangeShapeType="1" noTextEdit="1"/>
              </p:cNvSpPr>
              <p:nvPr/>
            </p:nvSpPr>
            <p:spPr>
              <a:xfrm>
                <a:off x="457199" y="3888898"/>
                <a:ext cx="8229600" cy="1938992"/>
              </a:xfrm>
              <a:prstGeom prst="rect">
                <a:avLst/>
              </a:prstGeom>
              <a:blipFill>
                <a:blip r:embed="rId5"/>
                <a:stretch>
                  <a:fillRect l="-1111" t="-2516" r="-1778" b="-6289"/>
                </a:stretch>
              </a:blipFill>
            </p:spPr>
            <p:txBody>
              <a:bodyPr/>
              <a:lstStyle/>
              <a:p>
                <a:r>
                  <a:rPr lang="en-IN">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10.1.5: Interpreting the Conclusion to a Hypothesis Test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Based on historical data, the Board of Education for one large school district believes that the percentage of high school sophomores considering dropping out of school is at least </a:t>
                </a:r>
                <a14:m>
                  <m:oMath xmlns:m="http://schemas.openxmlformats.org/officeDocument/2006/math">
                    <m:r>
                      <a:rPr>
                        <a:latin typeface="Cambria Math" panose="02040503050406030204" pitchFamily="18" charset="0"/>
                      </a:rPr>
                      <m:t>10%</m:t>
                    </m:r>
                  </m:oMath>
                </a14:m>
                <a:r>
                  <a:rPr sz="2800" dirty="0"/>
                  <a:t>. A high school counselor in the district claims that this percentage is too high. A hypothesis test with </a:t>
                </a:r>
                <a:r>
                  <a:rPr lang="el-GR" i="1" dirty="0">
                    <a:latin typeface="Calibri" panose="020F0502020204030204" pitchFamily="34" charset="0"/>
                    <a:ea typeface="Calibri" panose="020F0502020204030204" pitchFamily="34" charset="0"/>
                    <a:cs typeface="Calibri" panose="020F0502020204030204" pitchFamily="34" charset="0"/>
                  </a:rPr>
                  <a:t>α </a:t>
                </a:r>
                <a14:m>
                  <m:oMath xmlns:m="http://schemas.openxmlformats.org/officeDocument/2006/math">
                    <m:r>
                      <a:rPr>
                        <a:latin typeface="Cambria Math" panose="02040503050406030204" pitchFamily="18" charset="0"/>
                      </a:rPr>
                      <m:t>=0.02</m:t>
                    </m:r>
                  </m:oMath>
                </a14:m>
                <a:r>
                  <a:rPr sz="2800" dirty="0"/>
                  <a:t> is performed on the counselor's claim. The result is to fail to reject the null hypothesis. Do the findings support the counselor's claim?</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370"/>
                </a:stretch>
              </a:blipFill>
            </p:spPr>
            <p:txBody>
              <a:bodyPr/>
              <a:lstStyle/>
              <a:p>
                <a:r>
                  <a:rPr lang="en-IN">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10.1.5: Interpreting the Conclusion to a Hypothesis Test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440994" cy="4967067"/>
              </a:xfrm>
            </p:spPr>
            <p:txBody>
              <a:bodyPr>
                <a:noAutofit/>
              </a:bodyPr>
              <a:lstStyle/>
              <a:p>
                <a:r>
                  <a:rPr sz="2200" b="1" dirty="0"/>
                  <a:t>Solution</a:t>
                </a:r>
              </a:p>
              <a:p>
                <a:pPr>
                  <a:defRPr sz="2800"/>
                </a:pPr>
                <a:r>
                  <a:rPr sz="2200" dirty="0"/>
                  <a:t>Once again we must write down the null and alternative hypotheses to evaluate the conclusion. We need to ask, "What is the statement that the counselor hopes that the data will support?" The school counselor claims that the percentage of high school sophomores in this district that are considering dropping out of school is less than the assumed rate of </a:t>
                </a:r>
                <a14:m>
                  <m:oMath xmlns:m="http://schemas.openxmlformats.org/officeDocument/2006/math">
                    <m:r>
                      <a:rPr sz="2200">
                        <a:latin typeface="Cambria Math" panose="02040503050406030204" pitchFamily="18" charset="0"/>
                      </a:rPr>
                      <m:t>10%</m:t>
                    </m:r>
                  </m:oMath>
                </a14:m>
                <a:r>
                  <a:rPr sz="2200" dirty="0"/>
                  <a:t>. Therefore, the</a:t>
                </a:r>
                <a:r>
                  <a:rPr lang="en-US" sz="2200" dirty="0"/>
                  <a:t> </a:t>
                </a:r>
                <a:r>
                  <a:rPr lang="en-US" sz="2200" dirty="0">
                    <a:solidFill>
                      <a:srgbClr val="366092"/>
                    </a:solidFill>
                  </a:rPr>
                  <a:t>research hypothesis is written mathematically as</a:t>
                </a:r>
                <a:endParaRPr lang="en-IN" sz="2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440994" cy="4967067"/>
              </a:xfrm>
              <a:blipFill>
                <a:blip r:embed="rId2"/>
                <a:stretch>
                  <a:fillRect l="-939" t="-859" r="-1661"/>
                </a:stretch>
              </a:blipFill>
            </p:spPr>
            <p:txBody>
              <a:bodyPr/>
              <a:lstStyle/>
              <a:p>
                <a:r>
                  <a:rPr lang="en-IN">
                    <a:noFill/>
                  </a:rPr>
                  <a:t> </a:t>
                </a:r>
              </a:p>
            </p:txBody>
          </p:sp>
        </mc:Fallback>
      </mc:AlternateContent>
      <p:pic>
        <p:nvPicPr>
          <p:cNvPr id="14" name="Picture 13" descr="Alternative hypothesis (H a): p is less than 0.10,">
            <a:extLst>
              <a:ext uri="{FF2B5EF4-FFF2-40B4-BE49-F238E27FC236}">
                <a16:creationId xmlns:a16="http://schemas.microsoft.com/office/drawing/2014/main" id="{3AC65768-6CC4-1E4B-AE6A-8EC6D87CF7D4}"/>
              </a:ext>
            </a:extLst>
          </p:cNvPr>
          <p:cNvPicPr>
            <a:picLocks noChangeAspect="1"/>
          </p:cNvPicPr>
          <p:nvPr/>
        </p:nvPicPr>
        <p:blipFill>
          <a:blip r:embed="rId3"/>
          <a:stretch>
            <a:fillRect/>
          </a:stretch>
        </p:blipFill>
        <p:spPr>
          <a:xfrm>
            <a:off x="457200" y="3487552"/>
            <a:ext cx="1438568" cy="372335"/>
          </a:xfrm>
          <a:prstGeom prst="rect">
            <a:avLst/>
          </a:prstGeom>
        </p:spPr>
      </p:pic>
      <p:sp>
        <p:nvSpPr>
          <p:cNvPr id="7" name="TextBox 6">
            <a:extLst>
              <a:ext uri="{FF2B5EF4-FFF2-40B4-BE49-F238E27FC236}">
                <a16:creationId xmlns:a16="http://schemas.microsoft.com/office/drawing/2014/main" id="{D4C7AC01-4F74-4925-7855-319339183795}"/>
              </a:ext>
            </a:extLst>
          </p:cNvPr>
          <p:cNvSpPr txBox="1"/>
          <p:nvPr/>
        </p:nvSpPr>
        <p:spPr>
          <a:xfrm>
            <a:off x="1848308" y="3429000"/>
            <a:ext cx="7295692" cy="430887"/>
          </a:xfrm>
          <a:prstGeom prst="rect">
            <a:avLst/>
          </a:prstGeom>
          <a:noFill/>
        </p:spPr>
        <p:txBody>
          <a:bodyPr wrap="square" rtlCol="0">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and the null </a:t>
            </a:r>
            <a:r>
              <a:rPr kumimoji="0" lang="en-US" sz="2200" b="0" i="0" u="none" strike="noStrike" kern="1200" cap="none" spc="0" normalizeH="0" baseline="0" noProof="0" dirty="0">
                <a:ln>
                  <a:noFill/>
                </a:ln>
                <a:solidFill>
                  <a:srgbClr val="366092"/>
                </a:solidFill>
                <a:effectLst/>
                <a:uLnTx/>
                <a:uFillTx/>
                <a:latin typeface="Calibri"/>
                <a:ea typeface="+mn-ea"/>
                <a:cs typeface="+mn-cs"/>
              </a:rPr>
              <a:t>hypothesis is the currently accepted value of 10%,</a:t>
            </a:r>
            <a:endParaRPr lang="en-IN" sz="2200" dirty="0"/>
          </a:p>
        </p:txBody>
      </p:sp>
      <p:pic>
        <p:nvPicPr>
          <p:cNvPr id="16" name="Picture 15" descr="Null hypothesis (H 0): p equals 0.10,">
            <a:extLst>
              <a:ext uri="{FF2B5EF4-FFF2-40B4-BE49-F238E27FC236}">
                <a16:creationId xmlns:a16="http://schemas.microsoft.com/office/drawing/2014/main" id="{E71167C8-0F79-247F-E4B6-733491CE5377}"/>
              </a:ext>
            </a:extLst>
          </p:cNvPr>
          <p:cNvPicPr>
            <a:picLocks noChangeAspect="1"/>
          </p:cNvPicPr>
          <p:nvPr/>
        </p:nvPicPr>
        <p:blipFill>
          <a:blip r:embed="rId4"/>
          <a:stretch>
            <a:fillRect/>
          </a:stretch>
        </p:blipFill>
        <p:spPr>
          <a:xfrm>
            <a:off x="425009" y="3931014"/>
            <a:ext cx="1455491" cy="372335"/>
          </a:xfrm>
          <a:prstGeom prst="rect">
            <a:avLst/>
          </a:prstGeom>
        </p:spPr>
      </p:pic>
      <p:sp>
        <p:nvSpPr>
          <p:cNvPr id="9" name="TextBox 8">
            <a:extLst>
              <a:ext uri="{FF2B5EF4-FFF2-40B4-BE49-F238E27FC236}">
                <a16:creationId xmlns:a16="http://schemas.microsoft.com/office/drawing/2014/main" id="{CD3B3B11-A552-68EC-A949-B205FED27375}"/>
              </a:ext>
            </a:extLst>
          </p:cNvPr>
          <p:cNvSpPr txBox="1"/>
          <p:nvPr/>
        </p:nvSpPr>
        <p:spPr>
          <a:xfrm>
            <a:off x="1848308" y="3872462"/>
            <a:ext cx="4586751" cy="430887"/>
          </a:xfrm>
          <a:prstGeom prst="rect">
            <a:avLst/>
          </a:prstGeom>
          <a:noFill/>
        </p:spPr>
        <p:txBody>
          <a:bodyPr wrap="square" rtlCol="0">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so we write</a:t>
            </a:r>
            <a:r>
              <a:rPr lang="en-IN" sz="2200" noProof="0" dirty="0"/>
              <a:t> </a:t>
            </a:r>
            <a:r>
              <a:rPr kumimoji="0" lang="en-IN" sz="2200" b="0" i="0" u="none" strike="noStrike" kern="1200" cap="none" spc="0" normalizeH="0" baseline="0" noProof="0" dirty="0">
                <a:ln>
                  <a:noFill/>
                </a:ln>
                <a:solidFill>
                  <a:srgbClr val="366092"/>
                </a:solidFill>
                <a:effectLst/>
                <a:uLnTx/>
                <a:uFillTx/>
                <a:latin typeface="Calibri"/>
                <a:ea typeface="+mn-ea"/>
                <a:cs typeface="+mn-cs"/>
              </a:rPr>
              <a:t>the hypotheses as follows.</a:t>
            </a:r>
            <a:endParaRPr lang="en-IN" sz="2200" dirty="0"/>
          </a:p>
        </p:txBody>
      </p:sp>
      <p:pic>
        <p:nvPicPr>
          <p:cNvPr id="18" name="Picture 17" descr="Null hypothesis (H 0) is p equals 0.10. Alternative hypothesis (H a) is p is less than 0.10">
            <a:extLst>
              <a:ext uri="{FF2B5EF4-FFF2-40B4-BE49-F238E27FC236}">
                <a16:creationId xmlns:a16="http://schemas.microsoft.com/office/drawing/2014/main" id="{14774595-0732-7622-D863-1DB2D0965AF1}"/>
              </a:ext>
            </a:extLst>
          </p:cNvPr>
          <p:cNvPicPr>
            <a:picLocks noChangeAspect="1"/>
          </p:cNvPicPr>
          <p:nvPr/>
        </p:nvPicPr>
        <p:blipFill>
          <a:blip r:embed="rId5"/>
          <a:stretch>
            <a:fillRect/>
          </a:stretch>
        </p:blipFill>
        <p:spPr>
          <a:xfrm>
            <a:off x="3579950" y="4645329"/>
            <a:ext cx="1552575" cy="9048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Performing a Hypothesis Test</a:t>
            </a:r>
          </a:p>
        </p:txBody>
      </p:sp>
      <p:sp>
        <p:nvSpPr>
          <p:cNvPr id="3" name="Text Placeholder 2"/>
          <p:cNvSpPr>
            <a:spLocks noGrp="1"/>
          </p:cNvSpPr>
          <p:nvPr>
            <p:ph type="body" sz="quarter" idx="10"/>
          </p:nvPr>
        </p:nvSpPr>
        <p:spPr/>
        <p:txBody>
          <a:bodyPr>
            <a:normAutofit/>
          </a:bodyPr>
          <a:lstStyle/>
          <a:p>
            <a:pPr marL="447675" indent="-447675">
              <a:defRPr sz="2800"/>
            </a:pPr>
            <a:r>
              <a:rPr lang="en-US" dirty="0"/>
              <a:t>1.	</a:t>
            </a:r>
            <a:r>
              <a:rPr dirty="0"/>
              <a:t>​</a:t>
            </a:r>
            <a:r>
              <a:rPr sz="2800" dirty="0"/>
              <a:t>State the null and alternative hypothesis.</a:t>
            </a:r>
          </a:p>
          <a:p>
            <a:pPr marL="447675" indent="-447675">
              <a:defRPr sz="2800"/>
            </a:pPr>
            <a:r>
              <a:rPr lang="en-US" dirty="0"/>
              <a:t>2.	</a:t>
            </a:r>
            <a:r>
              <a:rPr dirty="0"/>
              <a:t>​</a:t>
            </a:r>
            <a:r>
              <a:rPr sz="2800" dirty="0"/>
              <a:t>Determine which distribution to use for the test statistic, and state the level of significance.</a:t>
            </a:r>
          </a:p>
          <a:p>
            <a:pPr marL="447675" indent="-447675">
              <a:defRPr sz="2800"/>
            </a:pPr>
            <a:r>
              <a:rPr lang="en-US" dirty="0"/>
              <a:t>3.	</a:t>
            </a:r>
            <a:r>
              <a:rPr dirty="0"/>
              <a:t>​</a:t>
            </a:r>
            <a:r>
              <a:rPr sz="2800" dirty="0"/>
              <a:t>Gather data and calculate the necessary sample statistics.</a:t>
            </a:r>
          </a:p>
          <a:p>
            <a:pPr marL="447675" indent="-447675">
              <a:defRPr sz="2800"/>
            </a:pPr>
            <a:r>
              <a:rPr lang="en-US" dirty="0"/>
              <a:t>4.	</a:t>
            </a:r>
            <a:r>
              <a:rPr dirty="0"/>
              <a:t>​</a:t>
            </a:r>
            <a:r>
              <a:rPr sz="2800" dirty="0"/>
              <a:t>Draw a conclusion and interpret the decision.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69869-3D92-A699-439F-9FE51140F3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29B534-6395-E9D6-C82B-5399615802DE}"/>
              </a:ext>
            </a:extLst>
          </p:cNvPr>
          <p:cNvSpPr>
            <a:spLocks noGrp="1"/>
          </p:cNvSpPr>
          <p:nvPr>
            <p:ph type="title"/>
          </p:nvPr>
        </p:nvSpPr>
        <p:spPr/>
        <p:txBody>
          <a:bodyPr>
            <a:normAutofit/>
          </a:bodyPr>
          <a:lstStyle/>
          <a:p>
            <a:pPr>
              <a:defRPr sz="3200"/>
            </a:pPr>
            <a:r>
              <a:rPr dirty="0"/>
              <a:t>Example 10.1.5: Interpreting the Conclusion to a Hypothesis Test</a:t>
            </a:r>
            <a:r>
              <a:rPr kumimoji="0" lang="en-US" sz="3200" b="0" i="0" u="none" strike="noStrike" kern="1200" cap="none" spc="-1" normalizeH="0" baseline="-25000" noProof="0" dirty="0">
                <a:ln>
                  <a:noFill/>
                </a:ln>
                <a:solidFill>
                  <a:srgbClr val="1F497D"/>
                </a:solidFill>
                <a:effectLst/>
                <a:uLnTx/>
                <a:uFillTx/>
                <a:latin typeface="Calibri"/>
                <a:ea typeface="+mn-ea"/>
                <a:cs typeface="+mn-cs"/>
              </a:rPr>
              <a:t>3</a:t>
            </a:r>
            <a:endParaRPr dirty="0"/>
          </a:p>
        </p:txBody>
      </p:sp>
      <p:sp>
        <p:nvSpPr>
          <p:cNvPr id="3" name="Text Placeholder 2">
            <a:extLst>
              <a:ext uri="{FF2B5EF4-FFF2-40B4-BE49-F238E27FC236}">
                <a16:creationId xmlns:a16="http://schemas.microsoft.com/office/drawing/2014/main" id="{A71BD730-7AF8-07DF-E0A5-D9F597EE59AB}"/>
              </a:ext>
            </a:extLst>
          </p:cNvPr>
          <p:cNvSpPr>
            <a:spLocks noGrp="1"/>
          </p:cNvSpPr>
          <p:nvPr>
            <p:ph type="body" sz="quarter" idx="10"/>
          </p:nvPr>
        </p:nvSpPr>
        <p:spPr/>
        <p:txBody>
          <a:bodyPr>
            <a:no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Since the test resulted in a failure to reject the null hypothesis, the evidence is not strong enough at this level of significance to support the counselor's claim that the presumed rate is too high. Remember that performing a hypothesis test does not prove the null hypothesis to be true. Therefore, we can only say that there is not sufficient evidence to reject it.</a:t>
            </a:r>
            <a:endParaRPr lang="en-IN" sz="2600" dirty="0"/>
          </a:p>
        </p:txBody>
      </p:sp>
    </p:spTree>
    <p:extLst>
      <p:ext uri="{BB962C8B-B14F-4D97-AF65-F5344CB8AC3E}">
        <p14:creationId xmlns:p14="http://schemas.microsoft.com/office/powerpoint/2010/main" val="22513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D37D6-A85D-4206-8EE0-9683123A023C}"/>
              </a:ext>
            </a:extLst>
          </p:cNvPr>
          <p:cNvSpPr>
            <a:spLocks noGrp="1"/>
          </p:cNvSpPr>
          <p:nvPr>
            <p:ph type="title"/>
          </p:nvPr>
        </p:nvSpPr>
        <p:spPr/>
        <p:txBody>
          <a:bodyPr/>
          <a:lstStyle/>
          <a:p>
            <a:r>
              <a:rPr lang="en-US" dirty="0"/>
              <a:t>Types of Errors in Hypothesis Testing</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r>
              <a:rPr lang="en-US" dirty="0"/>
              <a:t> </a:t>
            </a:r>
          </a:p>
        </p:txBody>
      </p:sp>
      <p:sp>
        <p:nvSpPr>
          <p:cNvPr id="3" name="Text Placeholder 2">
            <a:extLst>
              <a:ext uri="{FF2B5EF4-FFF2-40B4-BE49-F238E27FC236}">
                <a16:creationId xmlns:a16="http://schemas.microsoft.com/office/drawing/2014/main" id="{6D580983-0D27-4139-8730-DE9AF92FE97B}"/>
              </a:ext>
            </a:extLst>
          </p:cNvPr>
          <p:cNvSpPr>
            <a:spLocks noGrp="1"/>
          </p:cNvSpPr>
          <p:nvPr>
            <p:ph type="body" sz="quarter" idx="10"/>
          </p:nvPr>
        </p:nvSpPr>
        <p:spPr/>
        <p:txBody>
          <a:bodyPr/>
          <a:lstStyle/>
          <a:p>
            <a:r>
              <a:rPr lang="en-US" dirty="0"/>
              <a:t>If we fail to reject the null hypothesis, then we cannot say that the null hypothesis is supported. We can only say that the evidence does not support the alternative</a:t>
            </a:r>
          </a:p>
          <a:p>
            <a:r>
              <a:rPr lang="en-US" dirty="0"/>
              <a:t>hypothesis.</a:t>
            </a:r>
          </a:p>
          <a:p>
            <a:r>
              <a:rPr lang="en-US" dirty="0"/>
              <a:t>It is important to remember that no matter what the conclusion is, neither hypothesis has been proven.</a:t>
            </a:r>
          </a:p>
          <a:p>
            <a:endParaRPr lang="en-US" dirty="0"/>
          </a:p>
        </p:txBody>
      </p:sp>
    </p:spTree>
    <p:extLst>
      <p:ext uri="{BB962C8B-B14F-4D97-AF65-F5344CB8AC3E}">
        <p14:creationId xmlns:p14="http://schemas.microsoft.com/office/powerpoint/2010/main" val="24302342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E9828-C7B0-4658-A074-250DD434DE8D}"/>
              </a:ext>
            </a:extLst>
          </p:cNvPr>
          <p:cNvSpPr>
            <a:spLocks noGrp="1"/>
          </p:cNvSpPr>
          <p:nvPr>
            <p:ph type="title"/>
          </p:nvPr>
        </p:nvSpPr>
        <p:spPr/>
        <p:txBody>
          <a:bodyPr/>
          <a:lstStyle/>
          <a:p>
            <a:r>
              <a:rPr lang="en-US" dirty="0"/>
              <a:t>Types of Errors in Hypothesis Testing</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r>
              <a:rPr lang="en-US" dirty="0"/>
              <a:t> </a:t>
            </a:r>
          </a:p>
        </p:txBody>
      </p:sp>
      <p:sp>
        <p:nvSpPr>
          <p:cNvPr id="3" name="Text Placeholder 2">
            <a:extLst>
              <a:ext uri="{FF2B5EF4-FFF2-40B4-BE49-F238E27FC236}">
                <a16:creationId xmlns:a16="http://schemas.microsoft.com/office/drawing/2014/main" id="{6D4B87DF-1CA4-4244-B8C7-26E44DBB3C5B}"/>
              </a:ext>
            </a:extLst>
          </p:cNvPr>
          <p:cNvSpPr>
            <a:spLocks noGrp="1"/>
          </p:cNvSpPr>
          <p:nvPr>
            <p:ph type="body" sz="quarter" idx="10"/>
          </p:nvPr>
        </p:nvSpPr>
        <p:spPr/>
        <p:txBody>
          <a:bodyPr/>
          <a:lstStyle/>
          <a:p>
            <a:r>
              <a:rPr lang="en-US" dirty="0"/>
              <a:t>When performing a hypothesis test there are two types of errors possible: </a:t>
            </a:r>
          </a:p>
          <a:p>
            <a:pPr marL="361950" indent="-361950"/>
            <a:r>
              <a:rPr lang="en-US" dirty="0"/>
              <a:t>1.	rejecting a true null hypothesis, or </a:t>
            </a:r>
          </a:p>
          <a:p>
            <a:pPr marL="361950" indent="-361950"/>
            <a:r>
              <a:rPr lang="en-US" dirty="0"/>
              <a:t>2.	failing to reject a false null hypothesis. </a:t>
            </a:r>
          </a:p>
          <a:p>
            <a:endParaRPr lang="en-US" dirty="0"/>
          </a:p>
        </p:txBody>
      </p:sp>
    </p:spTree>
    <p:extLst>
      <p:ext uri="{BB962C8B-B14F-4D97-AF65-F5344CB8AC3E}">
        <p14:creationId xmlns:p14="http://schemas.microsoft.com/office/powerpoint/2010/main" val="3682013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1F73C-86D6-492B-BD45-5F52257DFD2E}"/>
              </a:ext>
            </a:extLst>
          </p:cNvPr>
          <p:cNvSpPr>
            <a:spLocks noGrp="1"/>
          </p:cNvSpPr>
          <p:nvPr>
            <p:ph type="title"/>
          </p:nvPr>
        </p:nvSpPr>
        <p:spPr/>
        <p:txBody>
          <a:bodyPr/>
          <a:lstStyle/>
          <a:p>
            <a:r>
              <a:rPr lang="en-US" dirty="0"/>
              <a:t>Types of Errors in Hypothesis Testing</a:t>
            </a:r>
            <a:r>
              <a:rPr kumimoji="0" lang="en-US" sz="3200" b="0" i="0" u="none" strike="noStrike" kern="1200" cap="none" spc="-1" normalizeH="0" baseline="-25000" noProof="0" dirty="0">
                <a:ln>
                  <a:noFill/>
                </a:ln>
                <a:solidFill>
                  <a:srgbClr val="1F497D"/>
                </a:solidFill>
                <a:effectLst/>
                <a:uLnTx/>
                <a:uFillTx/>
                <a:latin typeface="Calibri"/>
                <a:ea typeface="+mn-ea"/>
                <a:cs typeface="+mn-cs"/>
              </a:rPr>
              <a:t>3</a:t>
            </a:r>
            <a:r>
              <a:rPr lang="en-US" dirty="0"/>
              <a:t> </a:t>
            </a:r>
          </a:p>
        </p:txBody>
      </p:sp>
      <p:sp>
        <p:nvSpPr>
          <p:cNvPr id="3" name="Text Placeholder 2">
            <a:extLst>
              <a:ext uri="{FF2B5EF4-FFF2-40B4-BE49-F238E27FC236}">
                <a16:creationId xmlns:a16="http://schemas.microsoft.com/office/drawing/2014/main" id="{AD79FB25-ADDC-4F31-B262-4760024C643D}"/>
              </a:ext>
            </a:extLst>
          </p:cNvPr>
          <p:cNvSpPr>
            <a:spLocks noGrp="1"/>
          </p:cNvSpPr>
          <p:nvPr>
            <p:ph type="body" sz="quarter" idx="10"/>
          </p:nvPr>
        </p:nvSpPr>
        <p:spPr/>
        <p:txBody>
          <a:bodyPr/>
          <a:lstStyle/>
          <a:p>
            <a:r>
              <a:rPr lang="en-US"/>
              <a:t>We call rejecting a true null hypothesis a </a:t>
            </a:r>
            <a:r>
              <a:rPr lang="en-US" b="1"/>
              <a:t>Type I error</a:t>
            </a:r>
            <a:r>
              <a:rPr lang="en-US"/>
              <a:t> and failing to reject a false null hypothesis is called a </a:t>
            </a:r>
            <a:r>
              <a:rPr lang="en-US" b="1"/>
              <a:t>Type II error</a:t>
            </a:r>
            <a:r>
              <a:rPr lang="en-US"/>
              <a:t>.</a:t>
            </a:r>
          </a:p>
          <a:p>
            <a:endParaRPr lang="en-US"/>
          </a:p>
        </p:txBody>
      </p:sp>
      <p:pic>
        <p:nvPicPr>
          <p:cNvPr id="4" name="Content Placeholder 3" descr="A two by two table summarizing the four possible situations. The left column represents the reality that Null Hypothesis (H 0) is true. The right column represents the reality that Null Hypothesis (H 0) is false. The top row represents the decision to reject Null Hypothesis (H 0). The bottom row represents the decision to Fail to reject Null Hypothesis (H 0). Reading the table from left to right and top to bottom, the four outcomes are: Type 1 Error, Correct Decision, Correct Decision, Type II Error.">
            <a:extLst>
              <a:ext uri="{FF2B5EF4-FFF2-40B4-BE49-F238E27FC236}">
                <a16:creationId xmlns:a16="http://schemas.microsoft.com/office/drawing/2014/main" id="{55C68378-917F-42F9-8809-5AC0285088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6900" y="2743200"/>
            <a:ext cx="5410200" cy="1897083"/>
          </a:xfrm>
          <a:prstGeom prst="rect">
            <a:avLst/>
          </a:prstGeom>
        </p:spPr>
      </p:pic>
    </p:spTree>
    <p:extLst>
      <p:ext uri="{BB962C8B-B14F-4D97-AF65-F5344CB8AC3E}">
        <p14:creationId xmlns:p14="http://schemas.microsoft.com/office/powerpoint/2010/main" val="11609791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1F73C-86D6-492B-BD45-5F52257DFD2E}"/>
              </a:ext>
            </a:extLst>
          </p:cNvPr>
          <p:cNvSpPr>
            <a:spLocks noGrp="1"/>
          </p:cNvSpPr>
          <p:nvPr>
            <p:ph type="title"/>
          </p:nvPr>
        </p:nvSpPr>
        <p:spPr/>
        <p:txBody>
          <a:bodyPr/>
          <a:lstStyle/>
          <a:p>
            <a:r>
              <a:rPr lang="en-US" dirty="0"/>
              <a:t>Types of Errors in Hypothesis Testing</a:t>
            </a:r>
            <a:r>
              <a:rPr kumimoji="0" lang="en-US" sz="3200" b="0" i="0" u="none" strike="noStrike" kern="1200" cap="none" spc="-1" normalizeH="0" baseline="-25000" noProof="0" dirty="0">
                <a:ln>
                  <a:noFill/>
                </a:ln>
                <a:solidFill>
                  <a:srgbClr val="1F497D"/>
                </a:solidFill>
                <a:effectLst/>
                <a:uLnTx/>
                <a:uFillTx/>
                <a:latin typeface="Calibri"/>
                <a:ea typeface="+mn-ea"/>
                <a:cs typeface="+mn-cs"/>
              </a:rPr>
              <a:t>4</a:t>
            </a:r>
            <a:r>
              <a:rPr lang="en-US" dirty="0"/>
              <a:t> </a:t>
            </a:r>
          </a:p>
        </p:txBody>
      </p:sp>
      <p:sp>
        <p:nvSpPr>
          <p:cNvPr id="3" name="Text Placeholder 2">
            <a:extLst>
              <a:ext uri="{FF2B5EF4-FFF2-40B4-BE49-F238E27FC236}">
                <a16:creationId xmlns:a16="http://schemas.microsoft.com/office/drawing/2014/main" id="{AD79FB25-ADDC-4F31-B262-4760024C643D}"/>
              </a:ext>
            </a:extLst>
          </p:cNvPr>
          <p:cNvSpPr>
            <a:spLocks noGrp="1"/>
          </p:cNvSpPr>
          <p:nvPr>
            <p:ph type="body" sz="quarter" idx="10"/>
          </p:nvPr>
        </p:nvSpPr>
        <p:spPr/>
        <p:txBody>
          <a:bodyPr/>
          <a:lstStyle/>
          <a:p>
            <a:r>
              <a:rPr lang="en-US" dirty="0"/>
              <a:t>The decision criteria used in a hypothesis test are usually based on the idea of minimizing the chance of committing a Type I error. </a:t>
            </a:r>
          </a:p>
          <a:p>
            <a:r>
              <a:rPr lang="en-US" dirty="0"/>
              <a:t>The probability of committing a Type I error, in other words the probability of rejecting a true null hypothesis, is called the level of significance, which we denote with the Greek letter, </a:t>
            </a:r>
            <a:r>
              <a:rPr lang="el-GR" i="1" dirty="0">
                <a:latin typeface="Calibri" panose="020F0502020204030204" pitchFamily="34" charset="0"/>
                <a:ea typeface="Calibri" panose="020F0502020204030204" pitchFamily="34" charset="0"/>
                <a:cs typeface="Calibri" panose="020F0502020204030204" pitchFamily="34" charset="0"/>
              </a:rPr>
              <a:t>α</a:t>
            </a:r>
            <a:r>
              <a:rPr lang="en-US" dirty="0"/>
              <a:t>. </a:t>
            </a:r>
          </a:p>
          <a:p>
            <a:r>
              <a:rPr lang="en-US" dirty="0"/>
              <a:t>This is the same level of significance that is used to draw the conclusions in hypothesis tests.</a:t>
            </a:r>
          </a:p>
          <a:p>
            <a:endParaRPr lang="en-US" dirty="0"/>
          </a:p>
        </p:txBody>
      </p:sp>
    </p:spTree>
    <p:extLst>
      <p:ext uri="{BB962C8B-B14F-4D97-AF65-F5344CB8AC3E}">
        <p14:creationId xmlns:p14="http://schemas.microsoft.com/office/powerpoint/2010/main" val="17391228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1F73C-86D6-492B-BD45-5F52257DFD2E}"/>
              </a:ext>
            </a:extLst>
          </p:cNvPr>
          <p:cNvSpPr>
            <a:spLocks noGrp="1"/>
          </p:cNvSpPr>
          <p:nvPr>
            <p:ph type="title"/>
          </p:nvPr>
        </p:nvSpPr>
        <p:spPr/>
        <p:txBody>
          <a:bodyPr/>
          <a:lstStyle/>
          <a:p>
            <a:r>
              <a:rPr lang="en-US" dirty="0"/>
              <a:t>Types of Errors in Hypothesis Testing</a:t>
            </a:r>
            <a:r>
              <a:rPr kumimoji="0" lang="en-US" sz="3200" b="0" i="0" u="none" strike="noStrike" kern="1200" cap="none" spc="-1" normalizeH="0" baseline="-25000" noProof="0" dirty="0">
                <a:ln>
                  <a:noFill/>
                </a:ln>
                <a:solidFill>
                  <a:srgbClr val="1F497D"/>
                </a:solidFill>
                <a:effectLst/>
                <a:uLnTx/>
                <a:uFillTx/>
                <a:latin typeface="Calibri"/>
                <a:ea typeface="+mn-ea"/>
                <a:cs typeface="+mn-cs"/>
              </a:rPr>
              <a:t>5</a:t>
            </a:r>
            <a:r>
              <a:rPr lang="en-US" dirty="0"/>
              <a:t> </a:t>
            </a:r>
          </a:p>
        </p:txBody>
      </p:sp>
      <p:sp>
        <p:nvSpPr>
          <p:cNvPr id="3" name="Text Placeholder 2">
            <a:extLst>
              <a:ext uri="{FF2B5EF4-FFF2-40B4-BE49-F238E27FC236}">
                <a16:creationId xmlns:a16="http://schemas.microsoft.com/office/drawing/2014/main" id="{AD79FB25-ADDC-4F31-B262-4760024C643D}"/>
              </a:ext>
            </a:extLst>
          </p:cNvPr>
          <p:cNvSpPr>
            <a:spLocks noGrp="1"/>
          </p:cNvSpPr>
          <p:nvPr>
            <p:ph type="body" sz="quarter" idx="10"/>
          </p:nvPr>
        </p:nvSpPr>
        <p:spPr/>
        <p:txBody>
          <a:bodyPr/>
          <a:lstStyle/>
          <a:p>
            <a:r>
              <a:rPr lang="en-US" dirty="0"/>
              <a:t>The smaller the level of significance, the more evidence required to reject the null hypothesis. The most common practice in academic research is to use a level of significance of 0.05, if one is stated at all. </a:t>
            </a:r>
          </a:p>
          <a:p>
            <a:r>
              <a:rPr lang="en-US" dirty="0"/>
              <a:t>Many times research studies do not provide a value for the level of significance, but simply state the probability that the results obtained would occur by chance under the assumption that the null hypothesis is true. Therefore, readers can determine for themselves whether the null hypothesis should be rejected.</a:t>
            </a:r>
          </a:p>
          <a:p>
            <a:endParaRPr lang="en-US" dirty="0"/>
          </a:p>
        </p:txBody>
      </p:sp>
    </p:spTree>
    <p:extLst>
      <p:ext uri="{BB962C8B-B14F-4D97-AF65-F5344CB8AC3E}">
        <p14:creationId xmlns:p14="http://schemas.microsoft.com/office/powerpoint/2010/main" val="18982364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1F73C-86D6-492B-BD45-5F52257DFD2E}"/>
              </a:ext>
            </a:extLst>
          </p:cNvPr>
          <p:cNvSpPr>
            <a:spLocks noGrp="1"/>
          </p:cNvSpPr>
          <p:nvPr>
            <p:ph type="title"/>
          </p:nvPr>
        </p:nvSpPr>
        <p:spPr/>
        <p:txBody>
          <a:bodyPr/>
          <a:lstStyle/>
          <a:p>
            <a:r>
              <a:rPr lang="en-US" dirty="0"/>
              <a:t>Types of Errors in Hypothesis Testing</a:t>
            </a:r>
            <a:r>
              <a:rPr kumimoji="0" lang="en-US" sz="3200" b="0" i="0" u="none" strike="noStrike" kern="1200" cap="none" spc="-1" normalizeH="0" baseline="-25000" noProof="0" dirty="0">
                <a:ln>
                  <a:noFill/>
                </a:ln>
                <a:solidFill>
                  <a:srgbClr val="1F497D"/>
                </a:solidFill>
                <a:effectLst/>
                <a:uLnTx/>
                <a:uFillTx/>
                <a:latin typeface="Calibri"/>
                <a:ea typeface="+mn-ea"/>
                <a:cs typeface="+mn-cs"/>
              </a:rPr>
              <a:t>6</a:t>
            </a:r>
            <a:r>
              <a:rPr lang="en-US" dirty="0"/>
              <a:t> </a:t>
            </a:r>
          </a:p>
        </p:txBody>
      </p:sp>
      <p:sp>
        <p:nvSpPr>
          <p:cNvPr id="3" name="Text Placeholder 2">
            <a:extLst>
              <a:ext uri="{FF2B5EF4-FFF2-40B4-BE49-F238E27FC236}">
                <a16:creationId xmlns:a16="http://schemas.microsoft.com/office/drawing/2014/main" id="{AD79FB25-ADDC-4F31-B262-4760024C643D}"/>
              </a:ext>
            </a:extLst>
          </p:cNvPr>
          <p:cNvSpPr>
            <a:spLocks noGrp="1"/>
          </p:cNvSpPr>
          <p:nvPr>
            <p:ph type="body" sz="quarter" idx="10"/>
          </p:nvPr>
        </p:nvSpPr>
        <p:spPr/>
        <p:txBody>
          <a:bodyPr/>
          <a:lstStyle/>
          <a:p>
            <a:r>
              <a:rPr lang="en-US" dirty="0"/>
              <a:t>Technically, we can choose the level of significance, </a:t>
            </a:r>
            <a:r>
              <a:rPr lang="el-GR" i="1" dirty="0">
                <a:latin typeface="Calibri" panose="020F0502020204030204" pitchFamily="34" charset="0"/>
                <a:ea typeface="Calibri" panose="020F0502020204030204" pitchFamily="34" charset="0"/>
                <a:cs typeface="Calibri" panose="020F0502020204030204" pitchFamily="34" charset="0"/>
              </a:rPr>
              <a:t>α</a:t>
            </a:r>
            <a:r>
              <a:rPr lang="en-US" dirty="0"/>
              <a:t>, to be any value we wish. So why wouldn’t we choose the level of significance to be as low as possible? </a:t>
            </a:r>
          </a:p>
          <a:p>
            <a:r>
              <a:rPr lang="en-US" dirty="0"/>
              <a:t>The answer lies in the inverse relationship between the probability of making a Type I error and the probability of making a Type II error. The probability of making a Type II error is represented by the Greek letter “beta,” </a:t>
            </a:r>
            <a:r>
              <a:rPr lang="en-US" dirty="0">
                <a:latin typeface="Cambria Math" panose="02040503050406030204" pitchFamily="18" charset="0"/>
                <a:ea typeface="Cambria Math" panose="02040503050406030204" pitchFamily="18" charset="0"/>
              </a:rPr>
              <a:t> </a:t>
            </a:r>
            <a:r>
              <a:rPr lang="el-GR" dirty="0">
                <a:latin typeface="Calibri" panose="020F0502020204030204" pitchFamily="34" charset="0"/>
                <a:ea typeface="Calibri" panose="020F0502020204030204" pitchFamily="34" charset="0"/>
                <a:cs typeface="Calibri" panose="020F0502020204030204" pitchFamily="34" charset="0"/>
              </a:rPr>
              <a:t>β</a:t>
            </a:r>
            <a:r>
              <a:rPr lang="en-US" dirty="0"/>
              <a:t>. The smaller the probability of making a Type I error, the larger the probability of making a Type II error will be.</a:t>
            </a:r>
          </a:p>
          <a:p>
            <a:endParaRPr lang="en-US" dirty="0"/>
          </a:p>
        </p:txBody>
      </p:sp>
    </p:spTree>
    <p:extLst>
      <p:ext uri="{BB962C8B-B14F-4D97-AF65-F5344CB8AC3E}">
        <p14:creationId xmlns:p14="http://schemas.microsoft.com/office/powerpoint/2010/main" val="20385832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Symbols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3</a:t>
            </a:r>
            <a:endParaRPr dirty="0"/>
          </a:p>
        </p:txBody>
      </p:sp>
      <p:sp>
        <p:nvSpPr>
          <p:cNvPr id="3" name="Text Placeholder 2"/>
          <p:cNvSpPr>
            <a:spLocks noGrp="1"/>
          </p:cNvSpPr>
          <p:nvPr>
            <p:ph type="body" sz="quarter" idx="10"/>
          </p:nvPr>
        </p:nvSpPr>
        <p:spPr>
          <a:xfrm>
            <a:off x="457200" y="1091222"/>
            <a:ext cx="8229600" cy="4861484"/>
          </a:xfrm>
        </p:spPr>
        <p:txBody>
          <a:bodyPr>
            <a:normAutofit/>
          </a:bodyPr>
          <a:lstStyle/>
          <a:p>
            <a:r>
              <a:rPr lang="el-GR" dirty="0">
                <a:latin typeface="Calibri" panose="020F0502020204030204" pitchFamily="34" charset="0"/>
                <a:ea typeface="Calibri" panose="020F0502020204030204" pitchFamily="34" charset="0"/>
                <a:cs typeface="Calibri" panose="020F0502020204030204" pitchFamily="34" charset="0"/>
              </a:rPr>
              <a:t>β </a:t>
            </a:r>
            <a:r>
              <a:rPr sz="2800" dirty="0"/>
              <a:t>: probability of failing to reject a false null hypothesis; Greek letter, beta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C2E96-F32F-492C-8699-5F5ADF4FF9F7}"/>
              </a:ext>
            </a:extLst>
          </p:cNvPr>
          <p:cNvSpPr>
            <a:spLocks noGrp="1"/>
          </p:cNvSpPr>
          <p:nvPr>
            <p:ph type="title"/>
          </p:nvPr>
        </p:nvSpPr>
        <p:spPr/>
        <p:txBody>
          <a:bodyPr/>
          <a:lstStyle/>
          <a:p>
            <a:r>
              <a:rPr lang="en-US" dirty="0"/>
              <a:t>Types of Errors in Hypothesis Testing</a:t>
            </a:r>
            <a:r>
              <a:rPr kumimoji="0" lang="en-US" sz="3200" b="0" i="0" u="none" strike="noStrike" kern="1200" cap="none" spc="-1" normalizeH="0" baseline="-25000" noProof="0" dirty="0">
                <a:ln>
                  <a:noFill/>
                </a:ln>
                <a:solidFill>
                  <a:srgbClr val="1F497D"/>
                </a:solidFill>
                <a:effectLst/>
                <a:uLnTx/>
                <a:uFillTx/>
                <a:latin typeface="Calibri"/>
                <a:ea typeface="+mn-ea"/>
                <a:cs typeface="+mn-cs"/>
              </a:rPr>
              <a:t>7</a:t>
            </a:r>
            <a:r>
              <a:rPr lang="en-US" dirty="0"/>
              <a:t> </a:t>
            </a:r>
          </a:p>
        </p:txBody>
      </p:sp>
      <p:sp>
        <p:nvSpPr>
          <p:cNvPr id="3" name="Text Placeholder 2">
            <a:extLst>
              <a:ext uri="{FF2B5EF4-FFF2-40B4-BE49-F238E27FC236}">
                <a16:creationId xmlns:a16="http://schemas.microsoft.com/office/drawing/2014/main" id="{A8F38FE5-BAF8-41A0-93DB-6C1E63E77286}"/>
              </a:ext>
            </a:extLst>
          </p:cNvPr>
          <p:cNvSpPr>
            <a:spLocks noGrp="1"/>
          </p:cNvSpPr>
          <p:nvPr>
            <p:ph type="body" sz="quarter" idx="10"/>
          </p:nvPr>
        </p:nvSpPr>
        <p:spPr/>
        <p:txBody>
          <a:bodyPr/>
          <a:lstStyle/>
          <a:p>
            <a:r>
              <a:rPr lang="en-US" dirty="0"/>
              <a:t>Thus, you must choose a level of significance small enough to control the risk of a Type I error while not making it too small, which would increase the chance of making a Type II error. The figure below shows the inverse relationship of </a:t>
            </a:r>
            <a:r>
              <a:rPr lang="el-GR" i="1" dirty="0"/>
              <a:t>α</a:t>
            </a:r>
            <a:r>
              <a:rPr lang="en-US" dirty="0"/>
              <a:t> and </a:t>
            </a:r>
            <a:r>
              <a:rPr lang="el-GR" dirty="0"/>
              <a:t>β</a:t>
            </a:r>
            <a:r>
              <a:rPr lang="en-US" dirty="0"/>
              <a:t>.</a:t>
            </a:r>
          </a:p>
          <a:p>
            <a:endParaRPr lang="en-US" dirty="0"/>
          </a:p>
        </p:txBody>
      </p:sp>
      <p:pic>
        <p:nvPicPr>
          <p:cNvPr id="4" name="Picture 3" descr="Two see saws side by side, both with an alpha on the left end and a beta on the right end. The see saw on the left has alpha lower than beta and the one on the right has alpha higher than beta.">
            <a:extLst>
              <a:ext uri="{FF2B5EF4-FFF2-40B4-BE49-F238E27FC236}">
                <a16:creationId xmlns:a16="http://schemas.microsoft.com/office/drawing/2014/main" id="{76D58826-B67A-4B4C-AA6E-A36BCB32E4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6090" y="3810000"/>
            <a:ext cx="7491819" cy="1365504"/>
          </a:xfrm>
          <a:prstGeom prst="rect">
            <a:avLst/>
          </a:prstGeom>
        </p:spPr>
      </p:pic>
    </p:spTree>
    <p:extLst>
      <p:ext uri="{BB962C8B-B14F-4D97-AF65-F5344CB8AC3E}">
        <p14:creationId xmlns:p14="http://schemas.microsoft.com/office/powerpoint/2010/main" val="33134302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10.1.6: Determining the Type of Error</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A television executive believes that </a:t>
                </a:r>
                <a14:m>
                  <m:oMath xmlns:m="http://schemas.openxmlformats.org/officeDocument/2006/math">
                    <m:r>
                      <a:rPr>
                        <a:latin typeface="Cambria Math" panose="02040503050406030204" pitchFamily="18" charset="0"/>
                      </a:rPr>
                      <m:t>99%</m:t>
                    </m:r>
                  </m:oMath>
                </a14:m>
                <a:r>
                  <a:rPr sz="2800" dirty="0"/>
                  <a:t> of households in the United States have at least one television. An intern at the executive's company is given the task of using a hypothesis test to determine whether the percentage is actually less than </a:t>
                </a:r>
                <a14:m>
                  <m:oMath xmlns:m="http://schemas.openxmlformats.org/officeDocument/2006/math">
                    <m:r>
                      <a:rPr>
                        <a:latin typeface="Cambria Math" panose="02040503050406030204" pitchFamily="18" charset="0"/>
                      </a:rPr>
                      <m:t>99%</m:t>
                    </m:r>
                  </m:oMath>
                </a14:m>
                <a:r>
                  <a:rPr sz="2800" dirty="0"/>
                  <a:t>. The hypothesis test is completed and, based on the sample collected, the intern decides to fail to reject the null hypothesis. If, in reality, </a:t>
                </a:r>
                <a14:m>
                  <m:oMath xmlns:m="http://schemas.openxmlformats.org/officeDocument/2006/math">
                    <m:r>
                      <a:rPr>
                        <a:latin typeface="Cambria Math" panose="02040503050406030204" pitchFamily="18" charset="0"/>
                      </a:rPr>
                      <m:t>96.7%</m:t>
                    </m:r>
                  </m:oMath>
                </a14:m>
                <a:r>
                  <a:rPr sz="2800" dirty="0"/>
                  <a:t> of households own a television set, was an error made? If so, what type?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259"/>
                </a:stretch>
              </a:blipFill>
            </p:spPr>
            <p:txBody>
              <a:bodyPr/>
              <a:lstStyle/>
              <a:p>
                <a:r>
                  <a:rPr lang="en-US">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Symbols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p:sp>
        <p:nvSpPr>
          <p:cNvPr id="3" name="Text Placeholder 2"/>
          <p:cNvSpPr>
            <a:spLocks noGrp="1"/>
          </p:cNvSpPr>
          <p:nvPr>
            <p:ph type="body" sz="quarter" idx="10"/>
          </p:nvPr>
        </p:nvSpPr>
        <p:spPr/>
        <p:txBody>
          <a:bodyPr>
            <a:normAutofit/>
          </a:bodyPr>
          <a:lstStyle/>
          <a:p>
            <a:r>
              <a:rPr lang="en-US" sz="2800" i="1" dirty="0"/>
              <a:t>H</a:t>
            </a:r>
            <a:r>
              <a:rPr lang="en-US" sz="2800" baseline="-25000" dirty="0"/>
              <a:t>0</a:t>
            </a:r>
            <a:r>
              <a:rPr sz="2800" dirty="0"/>
              <a:t>: null hypothesis</a:t>
            </a:r>
          </a:p>
          <a:p>
            <a:r>
              <a:rPr lang="en-US" sz="2800" i="1" dirty="0"/>
              <a:t>H</a:t>
            </a:r>
            <a:r>
              <a:rPr lang="en-US" sz="1000" i="1" dirty="0"/>
              <a:t> </a:t>
            </a:r>
            <a:r>
              <a:rPr lang="en-US" sz="2800" baseline="-25000" dirty="0"/>
              <a:t>a</a:t>
            </a:r>
            <a:r>
              <a:rPr sz="2800" dirty="0"/>
              <a:t>:</a:t>
            </a:r>
            <a:r>
              <a:rPr lang="en-US" sz="2800" dirty="0"/>
              <a:t> </a:t>
            </a:r>
            <a:r>
              <a:rPr sz="2800" dirty="0"/>
              <a:t>alternative</a:t>
            </a:r>
            <a:r>
              <a:rPr lang="en-IN" sz="2800" dirty="0"/>
              <a:t> hypothesis</a:t>
            </a:r>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10.1.6: Determining the Type of Error</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dirty="0"/>
          </a:p>
        </p:txBody>
      </p:sp>
      <p:sp>
        <p:nvSpPr>
          <p:cNvPr id="3" name="Text Placeholder 2"/>
          <p:cNvSpPr>
            <a:spLocks noGrp="1"/>
          </p:cNvSpPr>
          <p:nvPr>
            <p:ph type="body" sz="quarter" idx="10"/>
          </p:nvPr>
        </p:nvSpPr>
        <p:spPr/>
        <p:txBody>
          <a:bodyPr>
            <a:noAutofit/>
          </a:bodyPr>
          <a:lstStyle/>
          <a:p>
            <a:r>
              <a:rPr sz="2400" b="1" dirty="0"/>
              <a:t>Solution</a:t>
            </a:r>
          </a:p>
          <a:p>
            <a:pPr>
              <a:defRPr sz="2800"/>
            </a:pPr>
            <a:r>
              <a:rPr sz="2400" dirty="0"/>
              <a:t>Let's begin by writing the null and alternative hypotheses by asking "What is the intern gathering data to test?" Because a hypothesis test is being used to determine if the percentage is</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0715CA9-4896-1916-E844-E129FCCD355A}"/>
                  </a:ext>
                </a:extLst>
              </p:cNvPr>
              <p:cNvSpPr txBox="1"/>
              <p:nvPr/>
            </p:nvSpPr>
            <p:spPr>
              <a:xfrm>
                <a:off x="457198" y="2569464"/>
                <a:ext cx="5330954" cy="461665"/>
              </a:xfrm>
              <a:prstGeom prst="rect">
                <a:avLst/>
              </a:prstGeom>
              <a:noFill/>
            </p:spPr>
            <p:txBody>
              <a:bodyPr wrap="square" rtlCol="0">
                <a:spAutoFit/>
              </a:bodyPr>
              <a:lstStyle/>
              <a:p>
                <a:r>
                  <a:rPr kumimoji="0" lang="en-US" sz="2400" b="0" i="1" u="none" strike="noStrike" kern="1200" cap="none" spc="0" normalizeH="0" baseline="0" noProof="0" dirty="0">
                    <a:ln>
                      <a:noFill/>
                    </a:ln>
                    <a:solidFill>
                      <a:srgbClr val="366092"/>
                    </a:solidFill>
                    <a:effectLst/>
                    <a:uLnTx/>
                    <a:uFillTx/>
                    <a:latin typeface="Calibri"/>
                    <a:ea typeface="+mn-ea"/>
                    <a:cs typeface="+mn-cs"/>
                  </a:rPr>
                  <a:t>less than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99%</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 the research hypothesis is</a:t>
                </a:r>
                <a:endParaRPr lang="en-IN" dirty="0"/>
              </a:p>
            </p:txBody>
          </p:sp>
        </mc:Choice>
        <mc:Fallback xmlns="">
          <p:sp>
            <p:nvSpPr>
              <p:cNvPr id="8" name="TextBox 7">
                <a:extLst>
                  <a:ext uri="{FF2B5EF4-FFF2-40B4-BE49-F238E27FC236}">
                    <a16:creationId xmlns:a16="http://schemas.microsoft.com/office/drawing/2014/main" id="{E0715CA9-4896-1916-E844-E129FCCD355A}"/>
                  </a:ext>
                </a:extLst>
              </p:cNvPr>
              <p:cNvSpPr txBox="1">
                <a:spLocks noRot="1" noChangeAspect="1" noMove="1" noResize="1" noEditPoints="1" noAdjustHandles="1" noChangeArrowheads="1" noChangeShapeType="1" noTextEdit="1"/>
              </p:cNvSpPr>
              <p:nvPr/>
            </p:nvSpPr>
            <p:spPr>
              <a:xfrm>
                <a:off x="457198" y="2569464"/>
                <a:ext cx="5330954" cy="461665"/>
              </a:xfrm>
              <a:prstGeom prst="rect">
                <a:avLst/>
              </a:prstGeom>
              <a:blipFill>
                <a:blip r:embed="rId2"/>
                <a:stretch>
                  <a:fillRect l="-1714" t="-10667" r="-1257" b="-29333"/>
                </a:stretch>
              </a:blipFill>
            </p:spPr>
            <p:txBody>
              <a:bodyPr/>
              <a:lstStyle/>
              <a:p>
                <a:r>
                  <a:rPr lang="en-IN">
                    <a:noFill/>
                  </a:rPr>
                  <a:t> </a:t>
                </a:r>
              </a:p>
            </p:txBody>
          </p:sp>
        </mc:Fallback>
      </mc:AlternateContent>
      <p:pic>
        <p:nvPicPr>
          <p:cNvPr id="6" name="Picture 5" descr="Alternative hypothesis (H a) is p is less than 0.99.">
            <a:extLst>
              <a:ext uri="{FF2B5EF4-FFF2-40B4-BE49-F238E27FC236}">
                <a16:creationId xmlns:a16="http://schemas.microsoft.com/office/drawing/2014/main" id="{077A30A9-77E2-E0EE-E024-075C07D2093C}"/>
              </a:ext>
            </a:extLst>
          </p:cNvPr>
          <p:cNvPicPr>
            <a:picLocks noChangeAspect="1"/>
          </p:cNvPicPr>
          <p:nvPr/>
        </p:nvPicPr>
        <p:blipFill>
          <a:blip r:embed="rId3"/>
          <a:stretch>
            <a:fillRect/>
          </a:stretch>
        </p:blipFill>
        <p:spPr>
          <a:xfrm>
            <a:off x="5756101" y="2590745"/>
            <a:ext cx="1609725" cy="419100"/>
          </a:xfrm>
          <a:prstGeom prst="rect">
            <a:avLst/>
          </a:prstGeom>
        </p:spPr>
      </p:pic>
      <p:sp>
        <p:nvSpPr>
          <p:cNvPr id="9" name="TextBox 8">
            <a:extLst>
              <a:ext uri="{FF2B5EF4-FFF2-40B4-BE49-F238E27FC236}">
                <a16:creationId xmlns:a16="http://schemas.microsoft.com/office/drawing/2014/main" id="{6811A99C-86C9-6DC4-EDBF-D3BAC8B25BB3}"/>
              </a:ext>
            </a:extLst>
          </p:cNvPr>
          <p:cNvSpPr txBox="1"/>
          <p:nvPr/>
        </p:nvSpPr>
        <p:spPr>
          <a:xfrm>
            <a:off x="7379208" y="2569463"/>
            <a:ext cx="1051560" cy="461665"/>
          </a:xfrm>
          <a:prstGeom prst="rect">
            <a:avLst/>
          </a:prstGeom>
          <a:noFill/>
        </p:spPr>
        <p:txBody>
          <a:bodyPr wrap="square" rtlCol="0">
            <a:spAutoFit/>
          </a:bodyPr>
          <a:lstStyle/>
          <a:p>
            <a:r>
              <a:rPr kumimoji="0" lang="en-IN" sz="2400" b="0" i="0" u="none" strike="noStrike" kern="1200" cap="none" spc="0" normalizeH="0" baseline="0" noProof="0">
                <a:ln>
                  <a:noFill/>
                </a:ln>
                <a:solidFill>
                  <a:srgbClr val="366092"/>
                </a:solidFill>
                <a:effectLst/>
                <a:uLnTx/>
                <a:uFillTx/>
                <a:latin typeface="Calibri"/>
                <a:ea typeface="+mn-ea"/>
                <a:cs typeface="+mn-cs"/>
              </a:rPr>
              <a:t>So the</a:t>
            </a:r>
            <a:endParaRPr lang="en-IN" dirty="0"/>
          </a:p>
        </p:txBody>
      </p:sp>
      <p:sp>
        <p:nvSpPr>
          <p:cNvPr id="10" name="TextBox 9">
            <a:extLst>
              <a:ext uri="{FF2B5EF4-FFF2-40B4-BE49-F238E27FC236}">
                <a16:creationId xmlns:a16="http://schemas.microsoft.com/office/drawing/2014/main" id="{AEA647D2-A2EC-4CB8-FAFD-B13169E0E039}"/>
              </a:ext>
            </a:extLst>
          </p:cNvPr>
          <p:cNvSpPr txBox="1"/>
          <p:nvPr/>
        </p:nvSpPr>
        <p:spPr>
          <a:xfrm>
            <a:off x="457197" y="2935224"/>
            <a:ext cx="5157219" cy="461665"/>
          </a:xfrm>
          <a:prstGeom prst="rect">
            <a:avLst/>
          </a:prstGeom>
          <a:noFill/>
        </p:spPr>
        <p:txBody>
          <a:bodyPr wrap="square" rtlCol="0">
            <a:spAutoFit/>
          </a:bodyPr>
          <a:lstStyle/>
          <a:p>
            <a:r>
              <a:rPr kumimoji="0" lang="en-US" sz="2400" b="0" i="0" u="none" strike="noStrike" kern="1200" cap="none" spc="0" normalizeH="0" baseline="0" noProof="0">
                <a:ln>
                  <a:noFill/>
                </a:ln>
                <a:solidFill>
                  <a:srgbClr val="366092"/>
                </a:solidFill>
                <a:effectLst/>
                <a:uLnTx/>
                <a:uFillTx/>
                <a:latin typeface="Calibri"/>
                <a:ea typeface="+mn-ea"/>
                <a:cs typeface="+mn-cs"/>
              </a:rPr>
              <a:t>two hypotheses are written as follows.</a:t>
            </a:r>
            <a:endParaRPr lang="en-IN" dirty="0"/>
          </a:p>
        </p:txBody>
      </p:sp>
      <p:pic>
        <p:nvPicPr>
          <p:cNvPr id="13" name="Picture 12" descr="Null hypothesis (H 0) is p equals 0.99. Alternative hypothesis (H a) is p is less than 0.99">
            <a:extLst>
              <a:ext uri="{FF2B5EF4-FFF2-40B4-BE49-F238E27FC236}">
                <a16:creationId xmlns:a16="http://schemas.microsoft.com/office/drawing/2014/main" id="{C526D470-303A-A834-3908-0573B6F47792}"/>
              </a:ext>
            </a:extLst>
          </p:cNvPr>
          <p:cNvPicPr>
            <a:picLocks noChangeAspect="1"/>
          </p:cNvPicPr>
          <p:nvPr/>
        </p:nvPicPr>
        <p:blipFill>
          <a:blip r:embed="rId4"/>
          <a:stretch>
            <a:fillRect/>
          </a:stretch>
        </p:blipFill>
        <p:spPr>
          <a:xfrm>
            <a:off x="3899884" y="3368369"/>
            <a:ext cx="1552575" cy="904875"/>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4CAC0CCC-EC5D-906F-AB07-E77E41385EBD}"/>
                  </a:ext>
                </a:extLst>
              </p:cNvPr>
              <p:cNvSpPr txBox="1"/>
              <p:nvPr/>
            </p:nvSpPr>
            <p:spPr>
              <a:xfrm>
                <a:off x="457199" y="4251960"/>
                <a:ext cx="8229600"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The hypothesis test fails to reject the null hypothesis. However, since the reality is that </a:t>
                </a:r>
                <a:r>
                  <a:rPr kumimoji="0" lang="en-US" sz="2400" b="0" i="1" u="none" strike="noStrike" kern="1200" cap="none" spc="0" normalizeH="0" baseline="0" noProof="0" dirty="0">
                    <a:ln>
                      <a:noFill/>
                    </a:ln>
                    <a:solidFill>
                      <a:srgbClr val="366092"/>
                    </a:solidFill>
                    <a:effectLst/>
                    <a:uLnTx/>
                    <a:uFillTx/>
                    <a:latin typeface="Calibri"/>
                    <a:ea typeface="+mn-ea"/>
                    <a:cs typeface="+mn-cs"/>
                  </a:rPr>
                  <a:t>p</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=0.967</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 and thus, the null hypothesis is false, the intern failed to reject a false null hypothesis. This is a Type II error.</a:t>
                </a:r>
              </a:p>
            </p:txBody>
          </p:sp>
        </mc:Choice>
        <mc:Fallback xmlns="">
          <p:sp>
            <p:nvSpPr>
              <p:cNvPr id="7" name="TextBox 6">
                <a:extLst>
                  <a:ext uri="{FF2B5EF4-FFF2-40B4-BE49-F238E27FC236}">
                    <a16:creationId xmlns:a16="http://schemas.microsoft.com/office/drawing/2014/main" id="{4CAC0CCC-EC5D-906F-AB07-E77E41385EBD}"/>
                  </a:ext>
                </a:extLst>
              </p:cNvPr>
              <p:cNvSpPr txBox="1">
                <a:spLocks noRot="1" noChangeAspect="1" noMove="1" noResize="1" noEditPoints="1" noAdjustHandles="1" noChangeArrowheads="1" noChangeShapeType="1" noTextEdit="1"/>
              </p:cNvSpPr>
              <p:nvPr/>
            </p:nvSpPr>
            <p:spPr>
              <a:xfrm>
                <a:off x="457199" y="4251960"/>
                <a:ext cx="8229600" cy="1569660"/>
              </a:xfrm>
              <a:prstGeom prst="rect">
                <a:avLst/>
              </a:prstGeom>
              <a:blipFill>
                <a:blip r:embed="rId5"/>
                <a:stretch>
                  <a:fillRect l="-1111" t="-3113" r="-889" b="-7782"/>
                </a:stretch>
              </a:blipFill>
            </p:spPr>
            <p:txBody>
              <a:bodyPr/>
              <a:lstStyle/>
              <a:p>
                <a:r>
                  <a:rPr lang="en-IN">
                    <a:noFill/>
                  </a:rPr>
                  <a:t> </a:t>
                </a:r>
              </a:p>
            </p:txBody>
          </p:sp>
        </mc:Fallback>
      </mc:AlternateContent>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10.1.7: Determining the Type of Error</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p:sp>
        <p:nvSpPr>
          <p:cNvPr id="3" name="Text Placeholder 2"/>
          <p:cNvSpPr>
            <a:spLocks noGrp="1"/>
          </p:cNvSpPr>
          <p:nvPr>
            <p:ph type="body" sz="quarter" idx="10"/>
          </p:nvPr>
        </p:nvSpPr>
        <p:spPr/>
        <p:txBody>
          <a:bodyPr>
            <a:normAutofit/>
          </a:bodyPr>
          <a:lstStyle/>
          <a:p>
            <a:r>
              <a:rPr sz="2800" dirty="0"/>
              <a:t>Insurance companies commonly use </a:t>
            </a:r>
            <a:r>
              <a:rPr sz="2800" dirty="0">
                <a:latin typeface="Cambria Math"/>
              </a:rPr>
              <a:t>1000</a:t>
            </a:r>
            <a:r>
              <a:rPr sz="2800" dirty="0"/>
              <a:t> miles as the mean number of miles a car is driven per month. One insurance company claims that, due to our more mobile society, the mean is more than </a:t>
            </a:r>
            <a:r>
              <a:rPr sz="2800" dirty="0">
                <a:latin typeface="Cambria Math"/>
              </a:rPr>
              <a:t>1000</a:t>
            </a:r>
            <a:r>
              <a:rPr sz="2800" dirty="0"/>
              <a:t> miles per month. The insurance company tests its claim with a hypothesis test and decides to reject the null hypothesis. Assume that in reality, the mean number of miles a car is driven per month is </a:t>
            </a:r>
            <a:r>
              <a:rPr sz="2800" dirty="0">
                <a:latin typeface="Cambria Math"/>
              </a:rPr>
              <a:t>1250</a:t>
            </a:r>
            <a:r>
              <a:rPr sz="2800" dirty="0"/>
              <a:t> miles. Was an error made? If so, what type?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10.1.7: Determining the Type of Error</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dirty="0"/>
          </a:p>
        </p:txBody>
      </p:sp>
      <p:sp>
        <p:nvSpPr>
          <p:cNvPr id="3" name="Text Placeholder 2"/>
          <p:cNvSpPr>
            <a:spLocks noGrp="1"/>
          </p:cNvSpPr>
          <p:nvPr>
            <p:ph type="body" sz="quarter" idx="10"/>
          </p:nvPr>
        </p:nvSpPr>
        <p:spPr/>
        <p:txBody>
          <a:bodyPr>
            <a:normAutofit/>
          </a:bodyPr>
          <a:lstStyle/>
          <a:p>
            <a:r>
              <a:rPr sz="2600" b="1" dirty="0"/>
              <a:t>Solution</a:t>
            </a:r>
          </a:p>
          <a:p>
            <a:pPr>
              <a:defRPr sz="2800"/>
            </a:pPr>
            <a:r>
              <a:rPr sz="2600" dirty="0"/>
              <a:t>Begin by writing the null and alternative hypotheses. The insurance company wishes to gather data in support of the statement that the mean is </a:t>
            </a:r>
            <a:r>
              <a:rPr sz="2600" i="1" dirty="0"/>
              <a:t>more than </a:t>
            </a:r>
            <a:r>
              <a:rPr sz="2600" dirty="0">
                <a:latin typeface="Cambria Math"/>
              </a:rPr>
              <a:t>1000</a:t>
            </a:r>
            <a:r>
              <a:rPr sz="2600" dirty="0"/>
              <a:t> miles.</a:t>
            </a:r>
          </a:p>
        </p:txBody>
      </p:sp>
      <p:sp>
        <p:nvSpPr>
          <p:cNvPr id="5" name="TextBox 4">
            <a:extLst>
              <a:ext uri="{FF2B5EF4-FFF2-40B4-BE49-F238E27FC236}">
                <a16:creationId xmlns:a16="http://schemas.microsoft.com/office/drawing/2014/main" id="{7E275A6F-F49E-C873-8107-A8B56CB74302}"/>
              </a:ext>
            </a:extLst>
          </p:cNvPr>
          <p:cNvSpPr txBox="1"/>
          <p:nvPr/>
        </p:nvSpPr>
        <p:spPr>
          <a:xfrm>
            <a:off x="457200" y="2697480"/>
            <a:ext cx="5221224" cy="492443"/>
          </a:xfrm>
          <a:prstGeom prst="rect">
            <a:avLst/>
          </a:prstGeom>
          <a:noFill/>
        </p:spPr>
        <p:txBody>
          <a:bodyPr wrap="square" rtlCol="0">
            <a:spAutoFit/>
          </a:bodyPr>
          <a:lstStyle/>
          <a:p>
            <a:r>
              <a:rPr kumimoji="0" lang="en-US" sz="2600" b="0" i="0" u="none" strike="noStrike" kern="1200" cap="none" spc="0" normalizeH="0" baseline="0" noProof="0">
                <a:ln>
                  <a:noFill/>
                </a:ln>
                <a:solidFill>
                  <a:srgbClr val="366092"/>
                </a:solidFill>
                <a:effectLst/>
                <a:uLnTx/>
                <a:uFillTx/>
                <a:latin typeface="Calibri"/>
                <a:ea typeface="+mn-ea"/>
                <a:cs typeface="+mn-cs"/>
              </a:rPr>
              <a:t>Therefore, the research hypothesis is</a:t>
            </a:r>
            <a:endParaRPr lang="en-IN" dirty="0"/>
          </a:p>
        </p:txBody>
      </p:sp>
      <p:pic>
        <p:nvPicPr>
          <p:cNvPr id="4" name="Picture 3" descr="Alternative hypothesis (H a) is mu is greater than 1000.">
            <a:extLst>
              <a:ext uri="{FF2B5EF4-FFF2-40B4-BE49-F238E27FC236}">
                <a16:creationId xmlns:a16="http://schemas.microsoft.com/office/drawing/2014/main" id="{2D3403AD-4111-C8ED-226D-CD6BA4096E1C}"/>
              </a:ext>
            </a:extLst>
          </p:cNvPr>
          <p:cNvPicPr>
            <a:picLocks noChangeAspect="1"/>
          </p:cNvPicPr>
          <p:nvPr/>
        </p:nvPicPr>
        <p:blipFill>
          <a:blip r:embed="rId2"/>
          <a:stretch>
            <a:fillRect/>
          </a:stretch>
        </p:blipFill>
        <p:spPr>
          <a:xfrm>
            <a:off x="5611478" y="2769638"/>
            <a:ext cx="1752381" cy="457143"/>
          </a:xfrm>
          <a:prstGeom prst="rect">
            <a:avLst/>
          </a:prstGeom>
        </p:spPr>
      </p:pic>
      <p:sp>
        <p:nvSpPr>
          <p:cNvPr id="6" name="TextBox 5">
            <a:extLst>
              <a:ext uri="{FF2B5EF4-FFF2-40B4-BE49-F238E27FC236}">
                <a16:creationId xmlns:a16="http://schemas.microsoft.com/office/drawing/2014/main" id="{95B7DD18-9EF0-7110-B2A9-47981A5A25A5}"/>
              </a:ext>
            </a:extLst>
          </p:cNvPr>
          <p:cNvSpPr txBox="1"/>
          <p:nvPr/>
        </p:nvSpPr>
        <p:spPr>
          <a:xfrm>
            <a:off x="7296912" y="2697480"/>
            <a:ext cx="914400" cy="492443"/>
          </a:xfrm>
          <a:prstGeom prst="rect">
            <a:avLst/>
          </a:prstGeom>
          <a:noFill/>
        </p:spPr>
        <p:txBody>
          <a:bodyPr wrap="square" rtlCol="0">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Thus,</a:t>
            </a:r>
            <a:endParaRPr lang="en-IN" dirty="0"/>
          </a:p>
        </p:txBody>
      </p:sp>
      <p:sp>
        <p:nvSpPr>
          <p:cNvPr id="7" name="TextBox 6">
            <a:extLst>
              <a:ext uri="{FF2B5EF4-FFF2-40B4-BE49-F238E27FC236}">
                <a16:creationId xmlns:a16="http://schemas.microsoft.com/office/drawing/2014/main" id="{D86C63D9-4CFC-ABF2-6E4E-5D4C0CCA57C2}"/>
              </a:ext>
            </a:extLst>
          </p:cNvPr>
          <p:cNvSpPr txBox="1"/>
          <p:nvPr/>
        </p:nvSpPr>
        <p:spPr>
          <a:xfrm>
            <a:off x="457200" y="3090672"/>
            <a:ext cx="8229600" cy="492443"/>
          </a:xfrm>
          <a:prstGeom prst="rect">
            <a:avLst/>
          </a:prstGeom>
          <a:noFill/>
        </p:spPr>
        <p:txBody>
          <a:bodyPr wrap="square" rtlCol="0">
            <a:spAutoFit/>
          </a:bodyPr>
          <a:lstStyle/>
          <a:p>
            <a:r>
              <a:rPr kumimoji="0" lang="en-US" sz="2600" b="0" i="0" u="none" strike="noStrike" kern="1200" cap="none" spc="0" normalizeH="0" baseline="0" noProof="0">
                <a:ln>
                  <a:noFill/>
                </a:ln>
                <a:solidFill>
                  <a:srgbClr val="366092"/>
                </a:solidFill>
                <a:effectLst/>
                <a:uLnTx/>
                <a:uFillTx/>
                <a:latin typeface="Calibri"/>
                <a:ea typeface="+mn-ea"/>
                <a:cs typeface="+mn-cs"/>
              </a:rPr>
              <a:t>the null and alternative hypotheses are written as follows.</a:t>
            </a:r>
            <a:endParaRPr lang="en-IN" dirty="0"/>
          </a:p>
        </p:txBody>
      </p:sp>
      <p:pic>
        <p:nvPicPr>
          <p:cNvPr id="9" name="Picture 8" descr="Null hypothesis (H 0) is mu equals 1000. Alternative hypothesis (H a) is mu is greater than 1000.">
            <a:extLst>
              <a:ext uri="{FF2B5EF4-FFF2-40B4-BE49-F238E27FC236}">
                <a16:creationId xmlns:a16="http://schemas.microsoft.com/office/drawing/2014/main" id="{EFFC84DD-C296-1F9B-FDF9-FF4CAFE6B2C1}"/>
              </a:ext>
            </a:extLst>
          </p:cNvPr>
          <p:cNvPicPr>
            <a:picLocks noChangeAspect="1"/>
          </p:cNvPicPr>
          <p:nvPr/>
        </p:nvPicPr>
        <p:blipFill>
          <a:blip r:embed="rId3"/>
          <a:stretch>
            <a:fillRect/>
          </a:stretch>
        </p:blipFill>
        <p:spPr>
          <a:xfrm>
            <a:off x="3686285" y="3565766"/>
            <a:ext cx="1771429" cy="1009524"/>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56C79CB4-9512-3BF2-2F3C-7D64C91F6637}"/>
                  </a:ext>
                </a:extLst>
              </p:cNvPr>
              <p:cNvSpPr txBox="1"/>
              <p:nvPr/>
            </p:nvSpPr>
            <p:spPr>
              <a:xfrm>
                <a:off x="457200" y="4524946"/>
                <a:ext cx="8229600" cy="1323439"/>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 decision was to reject the null hypothesis. The null hypothesis is false since </a:t>
                </a:r>
                <a:r>
                  <a:rPr lang="el-GR" sz="2800" i="1" dirty="0">
                    <a:latin typeface="Calibri" panose="020F0502020204030204" pitchFamily="34" charset="0"/>
                    <a:ea typeface="Calibri" panose="020F0502020204030204" pitchFamily="34" charset="0"/>
                    <a:cs typeface="Calibri" panose="020F0502020204030204" pitchFamily="34" charset="0"/>
                  </a:rPr>
                  <a:t>μ </a:t>
                </a:r>
                <a14:m>
                  <m:oMath xmlns:m="http://schemas.openxmlformats.org/officeDocument/2006/math">
                    <m:r>
                      <a:rPr kumimoji="0" lang="en-US" sz="26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=1250</m:t>
                    </m:r>
                  </m:oMath>
                </a14:m>
                <a:r>
                  <a:rPr kumimoji="0" lang="en-US" sz="2600" b="0" i="0" u="none" strike="noStrike" kern="1200" cap="none" spc="0" normalizeH="0" baseline="0" noProof="0" dirty="0">
                    <a:ln>
                      <a:noFill/>
                    </a:ln>
                    <a:solidFill>
                      <a:srgbClr val="366092"/>
                    </a:solidFill>
                    <a:effectLst/>
                    <a:uLnTx/>
                    <a:uFillTx/>
                    <a:latin typeface="Calibri"/>
                    <a:ea typeface="+mn-ea"/>
                    <a:cs typeface="+mn-cs"/>
                  </a:rPr>
                  <a:t>, so the decision was to reject a false null hypothesis, which is a correct decision.</a:t>
                </a:r>
                <a:endParaRPr lang="en-IN" dirty="0"/>
              </a:p>
            </p:txBody>
          </p:sp>
        </mc:Choice>
        <mc:Fallback xmlns="">
          <p:sp>
            <p:nvSpPr>
              <p:cNvPr id="8" name="TextBox 7">
                <a:extLst>
                  <a:ext uri="{FF2B5EF4-FFF2-40B4-BE49-F238E27FC236}">
                    <a16:creationId xmlns:a16="http://schemas.microsoft.com/office/drawing/2014/main" id="{56C79CB4-9512-3BF2-2F3C-7D64C91F6637}"/>
                  </a:ext>
                </a:extLst>
              </p:cNvPr>
              <p:cNvSpPr txBox="1">
                <a:spLocks noRot="1" noChangeAspect="1" noMove="1" noResize="1" noEditPoints="1" noAdjustHandles="1" noChangeArrowheads="1" noChangeShapeType="1" noTextEdit="1"/>
              </p:cNvSpPr>
              <p:nvPr/>
            </p:nvSpPr>
            <p:spPr>
              <a:xfrm>
                <a:off x="457200" y="4524946"/>
                <a:ext cx="8229600" cy="1323439"/>
              </a:xfrm>
              <a:prstGeom prst="rect">
                <a:avLst/>
              </a:prstGeom>
              <a:blipFill>
                <a:blip r:embed="rId4"/>
                <a:stretch>
                  <a:fillRect l="-1333" t="-3687" b="-11521"/>
                </a:stretch>
              </a:blipFill>
            </p:spPr>
            <p:txBody>
              <a:bodyPr/>
              <a:lstStyle/>
              <a:p>
                <a:r>
                  <a:rPr lang="en-IN">
                    <a:noFill/>
                  </a:rPr>
                  <a:t> </a:t>
                </a:r>
              </a:p>
            </p:txBody>
          </p:sp>
        </mc:Fallback>
      </mc:AlternateContent>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10.1.8: Determining the Type of Error</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p:sp>
        <p:nvSpPr>
          <p:cNvPr id="3" name="Text Placeholder 2"/>
          <p:cNvSpPr>
            <a:spLocks noGrp="1"/>
          </p:cNvSpPr>
          <p:nvPr>
            <p:ph type="body" sz="quarter" idx="10"/>
          </p:nvPr>
        </p:nvSpPr>
        <p:spPr/>
        <p:txBody>
          <a:bodyPr>
            <a:normAutofit/>
          </a:bodyPr>
          <a:lstStyle/>
          <a:p>
            <a:r>
              <a:rPr sz="2800" dirty="0"/>
              <a:t>A study regarding the effects of television viewing on children reports that children watch a mean of </a:t>
            </a:r>
            <a:r>
              <a:rPr sz="2800" dirty="0">
                <a:latin typeface="Cambria Math"/>
              </a:rPr>
              <a:t>4.0</a:t>
            </a:r>
            <a:r>
              <a:rPr sz="2800" dirty="0"/>
              <a:t> hours of television per night. Kiko believes the mean number of hours that children in her neighborhood watch television per night is not </a:t>
            </a:r>
            <a:r>
              <a:rPr sz="2800" dirty="0">
                <a:latin typeface="Cambria Math"/>
              </a:rPr>
              <a:t>4.0</a:t>
            </a:r>
            <a:r>
              <a:rPr sz="2800" dirty="0"/>
              <a:t>. She performs a hypothesis test and rejects the null hypothesis. Assume that in reality, children in her neighborhood do watch a mean of </a:t>
            </a:r>
            <a:r>
              <a:rPr sz="2800" dirty="0">
                <a:latin typeface="Cambria Math"/>
              </a:rPr>
              <a:t>4.0</a:t>
            </a:r>
            <a:r>
              <a:rPr sz="2800" dirty="0"/>
              <a:t> hours of television per night. Did she make an error? If so, what type?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10.1.8: Determining the Type of Error</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dirty="0"/>
          </a:p>
        </p:txBody>
      </p:sp>
      <p:sp>
        <p:nvSpPr>
          <p:cNvPr id="3" name="Text Placeholder 2"/>
          <p:cNvSpPr>
            <a:spLocks noGrp="1"/>
          </p:cNvSpPr>
          <p:nvPr>
            <p:ph type="body" sz="quarter" idx="10"/>
          </p:nvPr>
        </p:nvSpPr>
        <p:spPr/>
        <p:txBody>
          <a:bodyPr>
            <a:normAutofit/>
          </a:bodyPr>
          <a:lstStyle/>
          <a:p>
            <a:r>
              <a:rPr sz="2600" b="1" dirty="0"/>
              <a:t>Solution</a:t>
            </a:r>
          </a:p>
          <a:p>
            <a:pPr>
              <a:defRPr sz="2800"/>
            </a:pPr>
            <a:r>
              <a:rPr sz="2600" dirty="0"/>
              <a:t>Begin by writing the null and alternative hypotheses. Kiko wishes to gather data in support of her belief that the mean is not </a:t>
            </a:r>
            <a:r>
              <a:rPr sz="2600" dirty="0">
                <a:latin typeface="Cambria Math"/>
              </a:rPr>
              <a:t>4.0</a:t>
            </a:r>
            <a:r>
              <a:rPr sz="2600" dirty="0"/>
              <a:t> hours per night. Therefore, her research</a:t>
            </a:r>
          </a:p>
        </p:txBody>
      </p:sp>
      <p:sp>
        <p:nvSpPr>
          <p:cNvPr id="5" name="TextBox 4">
            <a:extLst>
              <a:ext uri="{FF2B5EF4-FFF2-40B4-BE49-F238E27FC236}">
                <a16:creationId xmlns:a16="http://schemas.microsoft.com/office/drawing/2014/main" id="{E4539320-3483-C27C-0F5D-698D9C7DE8BA}"/>
              </a:ext>
            </a:extLst>
          </p:cNvPr>
          <p:cNvSpPr txBox="1"/>
          <p:nvPr/>
        </p:nvSpPr>
        <p:spPr>
          <a:xfrm>
            <a:off x="457200" y="2697480"/>
            <a:ext cx="5513832" cy="492443"/>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hypothesis is written mathematically as</a:t>
            </a:r>
            <a:endParaRPr lang="en-IN" dirty="0"/>
          </a:p>
        </p:txBody>
      </p:sp>
      <p:pic>
        <p:nvPicPr>
          <p:cNvPr id="4" name="Picture 3" descr="Alternative hypothesis (H a) is mu not equals to 4.0.">
            <a:extLst>
              <a:ext uri="{FF2B5EF4-FFF2-40B4-BE49-F238E27FC236}">
                <a16:creationId xmlns:a16="http://schemas.microsoft.com/office/drawing/2014/main" id="{468B9C7B-937C-F97F-8D18-7A08076F9C0D}"/>
              </a:ext>
            </a:extLst>
          </p:cNvPr>
          <p:cNvPicPr>
            <a:picLocks noChangeAspect="1"/>
          </p:cNvPicPr>
          <p:nvPr/>
        </p:nvPicPr>
        <p:blipFill>
          <a:blip r:embed="rId2"/>
          <a:stretch>
            <a:fillRect/>
          </a:stretch>
        </p:blipFill>
        <p:spPr>
          <a:xfrm>
            <a:off x="5904071" y="2828018"/>
            <a:ext cx="1523810" cy="361905"/>
          </a:xfrm>
          <a:prstGeom prst="rect">
            <a:avLst/>
          </a:prstGeom>
        </p:spPr>
      </p:pic>
      <p:sp>
        <p:nvSpPr>
          <p:cNvPr id="6" name="TextBox 5">
            <a:extLst>
              <a:ext uri="{FF2B5EF4-FFF2-40B4-BE49-F238E27FC236}">
                <a16:creationId xmlns:a16="http://schemas.microsoft.com/office/drawing/2014/main" id="{2BCEE8B3-A84B-900D-6C76-925016474874}"/>
              </a:ext>
            </a:extLst>
          </p:cNvPr>
          <p:cNvSpPr txBox="1"/>
          <p:nvPr/>
        </p:nvSpPr>
        <p:spPr>
          <a:xfrm>
            <a:off x="7360920" y="2697480"/>
            <a:ext cx="914400" cy="492443"/>
          </a:xfrm>
          <a:prstGeom prst="rect">
            <a:avLst/>
          </a:prstGeom>
          <a:noFill/>
        </p:spPr>
        <p:txBody>
          <a:bodyPr wrap="square" rtlCol="0">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Thus,</a:t>
            </a:r>
            <a:endParaRPr lang="en-IN" dirty="0"/>
          </a:p>
        </p:txBody>
      </p:sp>
      <p:sp>
        <p:nvSpPr>
          <p:cNvPr id="7" name="TextBox 6">
            <a:extLst>
              <a:ext uri="{FF2B5EF4-FFF2-40B4-BE49-F238E27FC236}">
                <a16:creationId xmlns:a16="http://schemas.microsoft.com/office/drawing/2014/main" id="{60FF3782-4666-EAF3-33DD-B274F8978030}"/>
              </a:ext>
            </a:extLst>
          </p:cNvPr>
          <p:cNvSpPr txBox="1"/>
          <p:nvPr/>
        </p:nvSpPr>
        <p:spPr>
          <a:xfrm>
            <a:off x="457200" y="3090672"/>
            <a:ext cx="8229600" cy="492443"/>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 null and alternative hypotheses are written as follows.</a:t>
            </a:r>
            <a:endParaRPr lang="en-IN" dirty="0"/>
          </a:p>
        </p:txBody>
      </p:sp>
      <p:pic>
        <p:nvPicPr>
          <p:cNvPr id="9" name="Picture 8" descr="Null hypothesis (H 0) is mu equals 4.0. Alternative hypothesis (H a) is mu not equals to 4.0.">
            <a:extLst>
              <a:ext uri="{FF2B5EF4-FFF2-40B4-BE49-F238E27FC236}">
                <a16:creationId xmlns:a16="http://schemas.microsoft.com/office/drawing/2014/main" id="{E01009DA-9851-BF34-ECED-56CEAF430DA5}"/>
              </a:ext>
            </a:extLst>
          </p:cNvPr>
          <p:cNvPicPr>
            <a:picLocks noChangeAspect="1"/>
          </p:cNvPicPr>
          <p:nvPr/>
        </p:nvPicPr>
        <p:blipFill>
          <a:blip r:embed="rId3"/>
          <a:stretch>
            <a:fillRect/>
          </a:stretch>
        </p:blipFill>
        <p:spPr>
          <a:xfrm>
            <a:off x="3800571" y="3628132"/>
            <a:ext cx="1542857" cy="952381"/>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6AA847B2-060B-4406-03E9-577F86F5DAF6}"/>
                  </a:ext>
                </a:extLst>
              </p:cNvPr>
              <p:cNvSpPr txBox="1"/>
              <p:nvPr/>
            </p:nvSpPr>
            <p:spPr>
              <a:xfrm>
                <a:off x="457200" y="4526280"/>
                <a:ext cx="8229600" cy="1323439"/>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 decision was to reject the null hypothesis, when in reality, </a:t>
                </a:r>
                <a:r>
                  <a:rPr lang="el-GR" sz="2800" i="1" dirty="0">
                    <a:latin typeface="Calibri" panose="020F0502020204030204" pitchFamily="34" charset="0"/>
                    <a:ea typeface="Calibri" panose="020F0502020204030204" pitchFamily="34" charset="0"/>
                    <a:cs typeface="Calibri" panose="020F0502020204030204" pitchFamily="34" charset="0"/>
                  </a:rPr>
                  <a:t>μ </a:t>
                </a:r>
                <a14:m>
                  <m:oMath xmlns:m="http://schemas.openxmlformats.org/officeDocument/2006/math">
                    <m:r>
                      <a:rPr kumimoji="0" lang="en-US" sz="26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=4.0</m:t>
                    </m:r>
                  </m:oMath>
                </a14:m>
                <a:r>
                  <a:rPr kumimoji="0" lang="en-US" sz="2600" b="0" i="0" u="none" strike="noStrike" kern="1200" cap="none" spc="0" normalizeH="0" baseline="0" noProof="0" dirty="0">
                    <a:ln>
                      <a:noFill/>
                    </a:ln>
                    <a:solidFill>
                      <a:srgbClr val="366092"/>
                    </a:solidFill>
                    <a:effectLst/>
                    <a:uLnTx/>
                    <a:uFillTx/>
                    <a:latin typeface="Calibri"/>
                    <a:ea typeface="+mn-ea"/>
                    <a:cs typeface="+mn-cs"/>
                  </a:rPr>
                  <a:t>, so Kiko rejected a true null hypothesis. This is a Type I error.</a:t>
                </a:r>
                <a:endParaRPr lang="en-IN" dirty="0"/>
              </a:p>
            </p:txBody>
          </p:sp>
        </mc:Choice>
        <mc:Fallback xmlns="">
          <p:sp>
            <p:nvSpPr>
              <p:cNvPr id="8" name="TextBox 7">
                <a:extLst>
                  <a:ext uri="{FF2B5EF4-FFF2-40B4-BE49-F238E27FC236}">
                    <a16:creationId xmlns:a16="http://schemas.microsoft.com/office/drawing/2014/main" id="{6AA847B2-060B-4406-03E9-577F86F5DAF6}"/>
                  </a:ext>
                </a:extLst>
              </p:cNvPr>
              <p:cNvSpPr txBox="1">
                <a:spLocks noRot="1" noChangeAspect="1" noMove="1" noResize="1" noEditPoints="1" noAdjustHandles="1" noChangeArrowheads="1" noChangeShapeType="1" noTextEdit="1"/>
              </p:cNvSpPr>
              <p:nvPr/>
            </p:nvSpPr>
            <p:spPr>
              <a:xfrm>
                <a:off x="457200" y="4526280"/>
                <a:ext cx="8229600" cy="1323439"/>
              </a:xfrm>
              <a:prstGeom prst="rect">
                <a:avLst/>
              </a:prstGeom>
              <a:blipFill>
                <a:blip r:embed="rId4"/>
                <a:stretch>
                  <a:fillRect l="-1333" t="-4147" r="-1185" b="-11060"/>
                </a:stretch>
              </a:blipFill>
            </p:spPr>
            <p:txBody>
              <a:bodyPr/>
              <a:lstStyle/>
              <a:p>
                <a:r>
                  <a:rPr lang="en-IN">
                    <a:noFill/>
                  </a:rPr>
                  <a:t> </a:t>
                </a:r>
              </a:p>
            </p:txBody>
          </p:sp>
        </mc:Fallback>
      </mc:AlternateContent>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kumimoji="0" lang="en-US" sz="3200" b="0" i="0" u="none" strike="noStrike" kern="1200" cap="none" spc="-1" normalizeH="0" baseline="-25000" noProof="0" dirty="0">
                <a:ln>
                  <a:noFill/>
                </a:ln>
                <a:solidFill>
                  <a:srgbClr val="1F497D"/>
                </a:solidFill>
                <a:effectLst/>
                <a:uLnTx/>
                <a:uFillTx/>
                <a:latin typeface="Calibri"/>
                <a:ea typeface="+mn-ea"/>
                <a:cs typeface="+mn-cs"/>
              </a:rPr>
              <a:t>3</a:t>
            </a:r>
            <a:endParaRPr dirty="0"/>
          </a:p>
        </p:txBody>
      </p:sp>
      <p:sp>
        <p:nvSpPr>
          <p:cNvPr id="3" name="Text Placeholder 2"/>
          <p:cNvSpPr>
            <a:spLocks noGrp="1"/>
          </p:cNvSpPr>
          <p:nvPr>
            <p:ph type="body" sz="quarter" idx="10"/>
          </p:nvPr>
        </p:nvSpPr>
        <p:spPr/>
        <p:txBody>
          <a:bodyPr>
            <a:normAutofit/>
          </a:bodyPr>
          <a:lstStyle/>
          <a:p>
            <a:r>
              <a:rPr sz="2800" dirty="0"/>
              <a:t>We would usually have no basis for determining </a:t>
            </a:r>
            <a:r>
              <a:rPr lang="en-US" sz="2800" dirty="0"/>
              <a:t>if </a:t>
            </a:r>
            <a:r>
              <a:rPr sz="2800" dirty="0"/>
              <a:t>a Type I error or a Type II error has been made because population parameters are usually unknown.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p:sp>
        <p:nvSpPr>
          <p:cNvPr id="3" name="Text Placeholder 2"/>
          <p:cNvSpPr>
            <a:spLocks noGrp="1"/>
          </p:cNvSpPr>
          <p:nvPr>
            <p:ph type="body" sz="quarter" idx="10"/>
          </p:nvPr>
        </p:nvSpPr>
        <p:spPr/>
        <p:txBody>
          <a:bodyPr>
            <a:normAutofit lnSpcReduction="10000"/>
          </a:bodyPr>
          <a:lstStyle/>
          <a:p>
            <a:r>
              <a:rPr sz="2800" b="1" dirty="0"/>
              <a:t>Hypothesis testing</a:t>
            </a:r>
            <a:r>
              <a:rPr sz="2800" dirty="0"/>
              <a:t> is a statistical process for determining the likelihood that a given hypothesis is true.</a:t>
            </a:r>
          </a:p>
          <a:p>
            <a:pPr>
              <a:defRPr sz="2800"/>
            </a:pPr>
            <a:r>
              <a:rPr sz="2800" dirty="0"/>
              <a:t>The </a:t>
            </a:r>
            <a:r>
              <a:rPr sz="2800" b="1" dirty="0"/>
              <a:t>alternative hypothesis</a:t>
            </a:r>
            <a:r>
              <a:rPr sz="2800" dirty="0"/>
              <a:t>, denoted by</a:t>
            </a:r>
            <a:r>
              <a:rPr lang="en-US" sz="2800" i="1" dirty="0"/>
              <a:t> H</a:t>
            </a:r>
            <a:r>
              <a:rPr lang="en-US" sz="2800" baseline="-25000" dirty="0"/>
              <a:t>a</a:t>
            </a:r>
            <a:r>
              <a:rPr sz="2800" dirty="0"/>
              <a:t>, is a mathematical statement that describes a population parameter, and it is the hypothesis that the researcher is aiming to gather evidence to support it is also referred to as the </a:t>
            </a:r>
            <a:r>
              <a:rPr sz="2800" i="1" dirty="0"/>
              <a:t>research hypothesis</a:t>
            </a:r>
            <a:r>
              <a:rPr sz="2800" dirty="0"/>
              <a:t>.</a:t>
            </a:r>
          </a:p>
          <a:p>
            <a:pPr>
              <a:defRPr sz="2800"/>
            </a:pPr>
            <a:r>
              <a:rPr sz="2800" dirty="0"/>
              <a:t>The </a:t>
            </a:r>
            <a:r>
              <a:rPr sz="2800" b="1" dirty="0"/>
              <a:t>null hypothesis</a:t>
            </a:r>
            <a:r>
              <a:rPr sz="2800" dirty="0"/>
              <a:t>, denoted by</a:t>
            </a:r>
            <a:r>
              <a:rPr lang="en-US" sz="2800" dirty="0"/>
              <a:t> </a:t>
            </a:r>
            <a:r>
              <a:rPr lang="en-US" sz="2800" i="1" dirty="0"/>
              <a:t>H</a:t>
            </a:r>
            <a:r>
              <a:rPr lang="en-US" sz="2800" baseline="-25000" dirty="0"/>
              <a:t>0</a:t>
            </a:r>
            <a:r>
              <a:rPr sz="2800" dirty="0"/>
              <a:t>, is the statement that expresses the value currently believed to be true; it will always be a statement of equality.</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10.1.1: Determining the Null and Alternative Hypotheses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p:sp>
        <p:nvSpPr>
          <p:cNvPr id="3" name="Text Placeholder 2"/>
          <p:cNvSpPr>
            <a:spLocks noGrp="1"/>
          </p:cNvSpPr>
          <p:nvPr>
            <p:ph type="body" sz="quarter" idx="10"/>
          </p:nvPr>
        </p:nvSpPr>
        <p:spPr/>
        <p:txBody>
          <a:bodyPr>
            <a:normAutofit/>
          </a:bodyPr>
          <a:lstStyle/>
          <a:p>
            <a:r>
              <a:rPr sz="2800" dirty="0"/>
              <a:t>Determine the null and alternative hypotheses for the following scenario.</a:t>
            </a:r>
          </a:p>
          <a:p>
            <a:r>
              <a:rPr sz="2800" dirty="0"/>
              <a:t>At Northwest Mississippi Community College, syllabi for online classes state that students should expect to spend </a:t>
            </a:r>
            <a:r>
              <a:rPr sz="2800" dirty="0">
                <a:latin typeface="Cambria Math"/>
              </a:rPr>
              <a:t>10</a:t>
            </a:r>
            <a:r>
              <a:rPr sz="2800" dirty="0"/>
              <a:t> hours per week completing coursework for each three-credit-hour class. The director of eLearning for the community college is concerned that students are being required to spend more than </a:t>
            </a:r>
            <a:r>
              <a:rPr sz="2800" dirty="0">
                <a:latin typeface="Cambria Math"/>
              </a:rPr>
              <a:t>10</a:t>
            </a:r>
            <a:r>
              <a:rPr sz="2800" dirty="0"/>
              <a:t> hours per week doing work for each three-credit course.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10.1.1: Determining the Null and Alternative Hypotheses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300" b="1" dirty="0"/>
                  <a:t>Solution</a:t>
                </a:r>
              </a:p>
              <a:p>
                <a:pPr>
                  <a:defRPr sz="2800"/>
                </a:pPr>
                <a:r>
                  <a:rPr sz="2300" dirty="0"/>
                  <a:t>To determine the hypotheses, we must first ask ourselves "What does the director want to gather evidence for?" The eLearning director's concern is that students are being required to spend more than the </a:t>
                </a:r>
                <a:r>
                  <a:rPr sz="2300" dirty="0">
                    <a:latin typeface="Cambria Math"/>
                  </a:rPr>
                  <a:t>10</a:t>
                </a:r>
                <a:r>
                  <a:rPr sz="2300" dirty="0"/>
                  <a:t> hours per week on coursework that the syllabi state will be required. Hence, she is investigating whether the mean is greater than </a:t>
                </a:r>
                <a:r>
                  <a:rPr sz="2300" dirty="0">
                    <a:latin typeface="Cambria Math"/>
                  </a:rPr>
                  <a:t>10</a:t>
                </a:r>
                <a:r>
                  <a:rPr sz="2300" dirty="0"/>
                  <a:t> hours. Therefore, the research hypothesis, i.e., the alternative hypothesis,</a:t>
                </a:r>
                <a:r>
                  <a:rPr lang="en-US" sz="2300" dirty="0"/>
                  <a:t> </a:t>
                </a:r>
                <a:r>
                  <a:rPr lang="en-US" sz="2400" i="1" dirty="0"/>
                  <a:t>H</a:t>
                </a:r>
                <a:r>
                  <a:rPr lang="en-US" sz="900" i="1" dirty="0"/>
                  <a:t> </a:t>
                </a:r>
                <a:r>
                  <a:rPr lang="en-US" sz="2400" baseline="-25000" dirty="0"/>
                  <a:t>a</a:t>
                </a:r>
                <a:r>
                  <a:rPr sz="2300" dirty="0"/>
                  <a:t>, is </a:t>
                </a:r>
                <a:r>
                  <a:rPr lang="el-GR" sz="2400" i="1" dirty="0">
                    <a:latin typeface="Calibri" panose="020F0502020204030204" pitchFamily="34" charset="0"/>
                    <a:ea typeface="Calibri" panose="020F0502020204030204" pitchFamily="34" charset="0"/>
                    <a:cs typeface="Calibri" panose="020F0502020204030204" pitchFamily="34" charset="0"/>
                  </a:rPr>
                  <a:t>μ</a:t>
                </a:r>
                <a:r>
                  <a:rPr lang="el-GR" sz="2400"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sz="2300">
                        <a:latin typeface="Cambria Math" panose="02040503050406030204" pitchFamily="18" charset="0"/>
                      </a:rPr>
                      <m:t>&gt;10</m:t>
                    </m:r>
                  </m:oMath>
                </a14:m>
                <a:r>
                  <a:rPr sz="2300" dirty="0"/>
                  <a:t>. Note that the null hypothesis contains a statement about what is currently believed to be true regarding the population mean, that is, </a:t>
                </a:r>
                <a:r>
                  <a:rPr lang="el-GR" sz="2400" i="1" dirty="0">
                    <a:latin typeface="Calibri" panose="020F0502020204030204" pitchFamily="34" charset="0"/>
                    <a:ea typeface="Calibri" panose="020F0502020204030204" pitchFamily="34" charset="0"/>
                    <a:cs typeface="Calibri" panose="020F0502020204030204" pitchFamily="34" charset="0"/>
                  </a:rPr>
                  <a:t>μ</a:t>
                </a:r>
                <a:r>
                  <a:rPr lang="el-GR" sz="2400"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sz="2300">
                        <a:latin typeface="Cambria Math" panose="02040503050406030204" pitchFamily="18" charset="0"/>
                      </a:rPr>
                      <m:t>=10</m:t>
                    </m:r>
                  </m:oMath>
                </a14:m>
                <a:r>
                  <a:rPr sz="2300" dirty="0"/>
                  <a:t>. Thus, the two hypotheses are written as follows.</a:t>
                </a:r>
                <a:endParaRPr lang="en-IN" sz="2300" dirty="0"/>
              </a:p>
              <a:p>
                <a:pPr>
                  <a:defRPr sz="2800"/>
                </a:pPr>
                <a:endParaRPr sz="23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037" t="-982" r="-1778"/>
                </a:stretch>
              </a:blipFill>
            </p:spPr>
            <p:txBody>
              <a:bodyPr/>
              <a:lstStyle/>
              <a:p>
                <a:r>
                  <a:rPr lang="en-IN">
                    <a:noFill/>
                  </a:rPr>
                  <a:t> </a:t>
                </a:r>
              </a:p>
            </p:txBody>
          </p:sp>
        </mc:Fallback>
      </mc:AlternateContent>
      <p:pic>
        <p:nvPicPr>
          <p:cNvPr id="5" name="Picture 4" descr="Null hypothesis (H 0) is mu equals 10. Alternative hypothesis (H a) is mu is greater than 10.">
            <a:extLst>
              <a:ext uri="{FF2B5EF4-FFF2-40B4-BE49-F238E27FC236}">
                <a16:creationId xmlns:a16="http://schemas.microsoft.com/office/drawing/2014/main" id="{EFFBC40F-EAC4-51DD-78EA-F394BD105E96}"/>
              </a:ext>
            </a:extLst>
          </p:cNvPr>
          <p:cNvPicPr>
            <a:picLocks noChangeAspect="1"/>
          </p:cNvPicPr>
          <p:nvPr/>
        </p:nvPicPr>
        <p:blipFill>
          <a:blip r:embed="rId3"/>
          <a:stretch>
            <a:fillRect/>
          </a:stretch>
        </p:blipFill>
        <p:spPr>
          <a:xfrm>
            <a:off x="3857714" y="5082068"/>
            <a:ext cx="1428571" cy="91428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10.1.2: Determining the Null and Alternative Hypotheses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p:sp>
        <p:nvSpPr>
          <p:cNvPr id="3" name="Text Placeholder 2"/>
          <p:cNvSpPr>
            <a:spLocks noGrp="1"/>
          </p:cNvSpPr>
          <p:nvPr>
            <p:ph type="body" sz="quarter" idx="10"/>
          </p:nvPr>
        </p:nvSpPr>
        <p:spPr/>
        <p:txBody>
          <a:bodyPr>
            <a:normAutofit fontScale="92500" lnSpcReduction="10000"/>
          </a:bodyPr>
          <a:lstStyle/>
          <a:p>
            <a:r>
              <a:rPr sz="2800" dirty="0"/>
              <a:t>Determine the null and alternative hypotheses for the following scenario.</a:t>
            </a:r>
          </a:p>
          <a:p>
            <a:r>
              <a:rPr sz="2800" dirty="0"/>
              <a:t>After learning that Peter Colat of Switzerland could hold his breath for </a:t>
            </a:r>
            <a:r>
              <a:rPr sz="2800" dirty="0">
                <a:latin typeface="Cambria Math"/>
              </a:rPr>
              <a:t>19</a:t>
            </a:r>
            <a:r>
              <a:rPr sz="2800" dirty="0"/>
              <a:t> minutes and </a:t>
            </a:r>
            <a:r>
              <a:rPr sz="2800" dirty="0">
                <a:latin typeface="Cambria Math"/>
              </a:rPr>
              <a:t>21</a:t>
            </a:r>
            <a:r>
              <a:rPr sz="2800" dirty="0"/>
              <a:t> seconds underwater, a group of students decided to conduct their science fair project around the amount of time an average adult can hold their breath. Part of the group found research to suggest that adults can hold their breath for </a:t>
            </a:r>
            <a:r>
              <a:rPr sz="2800" dirty="0">
                <a:latin typeface="Cambria Math"/>
              </a:rPr>
              <a:t>30.0</a:t>
            </a:r>
            <a:r>
              <a:rPr sz="2800" dirty="0"/>
              <a:t> seconds when submerged in lukewarm water. The other half of the group found evidence to suggest that the mean time is different if the water temperature is colder. The group would like to test this claim about adults holding their breath in cold water.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10.1.2: Determining the Null and Alternative Hypotheses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dirty="0"/>
          </a:p>
        </p:txBody>
      </p:sp>
      <p:sp>
        <p:nvSpPr>
          <p:cNvPr id="3" name="Text Placeholder 2"/>
          <p:cNvSpPr>
            <a:spLocks noGrp="1"/>
          </p:cNvSpPr>
          <p:nvPr>
            <p:ph type="body" sz="quarter" idx="10"/>
          </p:nvPr>
        </p:nvSpPr>
        <p:spPr/>
        <p:txBody>
          <a:bodyPr>
            <a:normAutofit/>
          </a:bodyPr>
          <a:lstStyle/>
          <a:p>
            <a:r>
              <a:rPr sz="2200" b="1" dirty="0"/>
              <a:t>Solution</a:t>
            </a:r>
          </a:p>
          <a:p>
            <a:pPr>
              <a:defRPr sz="2800"/>
            </a:pPr>
            <a:r>
              <a:rPr sz="2200" dirty="0"/>
              <a:t>We begin by determining what the group hopes to gather evidence to support. They are investigating whether the mean amount of time that an adult can hold their breath underwater when the temperature is cold is different from the reported time of </a:t>
            </a:r>
            <a:r>
              <a:rPr sz="2200" dirty="0">
                <a:latin typeface="Cambria Math"/>
              </a:rPr>
              <a:t>30.0</a:t>
            </a:r>
            <a:r>
              <a:rPr sz="2200" dirty="0"/>
              <a:t> seconds when the water is lukewarm. Note that they are simply interested in whether the time is different than </a:t>
            </a:r>
            <a:r>
              <a:rPr sz="2200" dirty="0">
                <a:latin typeface="Cambria Math"/>
              </a:rPr>
              <a:t>30.0</a:t>
            </a:r>
            <a:r>
              <a:rPr sz="2200" dirty="0"/>
              <a:t> seconds, not necessarily whether it is longer or shorter than </a:t>
            </a:r>
            <a:r>
              <a:rPr sz="2200" dirty="0">
                <a:latin typeface="Cambria Math"/>
              </a:rPr>
              <a:t>30.0</a:t>
            </a:r>
            <a:r>
              <a:rPr sz="2200" dirty="0"/>
              <a:t> seconds. Therefore, we write the research hypothesis, i.e., alternative hypothesis, mathematically as</a:t>
            </a:r>
          </a:p>
          <a:p>
            <a:pPr algn="ctr">
              <a:defRPr sz="2800"/>
            </a:pPr>
            <a:endParaRPr sz="2200" dirty="0"/>
          </a:p>
        </p:txBody>
      </p:sp>
      <p:pic>
        <p:nvPicPr>
          <p:cNvPr id="5" name="Picture 4" descr="H a: mu is not equal to 30.0.">
            <a:extLst>
              <a:ext uri="{FF2B5EF4-FFF2-40B4-BE49-F238E27FC236}">
                <a16:creationId xmlns:a16="http://schemas.microsoft.com/office/drawing/2014/main" id="{450AD9CE-D296-8D0A-6972-0D469B1D7E76}"/>
              </a:ext>
            </a:extLst>
          </p:cNvPr>
          <p:cNvPicPr>
            <a:picLocks noChangeAspect="1"/>
          </p:cNvPicPr>
          <p:nvPr/>
        </p:nvPicPr>
        <p:blipFill>
          <a:blip r:embed="rId2"/>
          <a:stretch>
            <a:fillRect/>
          </a:stretch>
        </p:blipFill>
        <p:spPr>
          <a:xfrm>
            <a:off x="7119971" y="3835290"/>
            <a:ext cx="1314286" cy="342857"/>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DD994BCA-E3D2-24D5-8D93-F97A67338E39}"/>
                  </a:ext>
                </a:extLst>
              </p:cNvPr>
              <p:cNvSpPr txBox="1"/>
              <p:nvPr/>
            </p:nvSpPr>
            <p:spPr>
              <a:xfrm>
                <a:off x="457200" y="4123944"/>
                <a:ext cx="8229600" cy="1138773"/>
              </a:xfrm>
              <a:prstGeom prst="rect">
                <a:avLst/>
              </a:prstGeom>
              <a:noFill/>
            </p:spPr>
            <p:txBody>
              <a:bodyPr wrap="square" rtlCol="0">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The null hypothesis is a statement about the value that is currently believed to be true. In this case, it is </a:t>
                </a:r>
                <a:r>
                  <a:rPr lang="el-GR" sz="2400" i="1" dirty="0">
                    <a:latin typeface="Calibri" panose="020F0502020204030204" pitchFamily="34" charset="0"/>
                    <a:ea typeface="Calibri" panose="020F0502020204030204" pitchFamily="34" charset="0"/>
                    <a:cs typeface="Calibri" panose="020F0502020204030204" pitchFamily="34" charset="0"/>
                  </a:rPr>
                  <a:t>μ</a:t>
                </a:r>
                <a:r>
                  <a:rPr lang="el-GR" sz="2400"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kumimoji="0" lang="en-US"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=30.0</m:t>
                    </m:r>
                  </m:oMath>
                </a14:m>
                <a:r>
                  <a:rPr kumimoji="0" lang="en-US" sz="2200" b="0" i="0" u="none" strike="noStrike" kern="1200" cap="none" spc="0" normalizeH="0" baseline="0" noProof="0" dirty="0">
                    <a:ln>
                      <a:noFill/>
                    </a:ln>
                    <a:solidFill>
                      <a:srgbClr val="366092"/>
                    </a:solidFill>
                    <a:effectLst/>
                    <a:uLnTx/>
                    <a:uFillTx/>
                    <a:latin typeface="Calibri"/>
                    <a:ea typeface="+mn-ea"/>
                    <a:cs typeface="+mn-cs"/>
                  </a:rPr>
                  <a:t>. Therefore, the two hypotheses are written as follows.</a:t>
                </a:r>
                <a:endParaRPr lang="en-IN" dirty="0"/>
              </a:p>
            </p:txBody>
          </p:sp>
        </mc:Choice>
        <mc:Fallback xmlns="">
          <p:sp>
            <p:nvSpPr>
              <p:cNvPr id="6" name="TextBox 5">
                <a:extLst>
                  <a:ext uri="{FF2B5EF4-FFF2-40B4-BE49-F238E27FC236}">
                    <a16:creationId xmlns:a16="http://schemas.microsoft.com/office/drawing/2014/main" id="{DD994BCA-E3D2-24D5-8D93-F97A67338E39}"/>
                  </a:ext>
                </a:extLst>
              </p:cNvPr>
              <p:cNvSpPr txBox="1">
                <a:spLocks noRot="1" noChangeAspect="1" noMove="1" noResize="1" noEditPoints="1" noAdjustHandles="1" noChangeArrowheads="1" noChangeShapeType="1" noTextEdit="1"/>
              </p:cNvSpPr>
              <p:nvPr/>
            </p:nvSpPr>
            <p:spPr>
              <a:xfrm>
                <a:off x="457200" y="4123944"/>
                <a:ext cx="8229600" cy="1138773"/>
              </a:xfrm>
              <a:prstGeom prst="rect">
                <a:avLst/>
              </a:prstGeom>
              <a:blipFill>
                <a:blip r:embed="rId3"/>
                <a:stretch>
                  <a:fillRect l="-963" t="-3763" b="-10215"/>
                </a:stretch>
              </a:blipFill>
            </p:spPr>
            <p:txBody>
              <a:bodyPr/>
              <a:lstStyle/>
              <a:p>
                <a:r>
                  <a:rPr lang="en-IN">
                    <a:noFill/>
                  </a:rPr>
                  <a:t> </a:t>
                </a:r>
              </a:p>
            </p:txBody>
          </p:sp>
        </mc:Fallback>
      </mc:AlternateContent>
      <p:pic>
        <p:nvPicPr>
          <p:cNvPr id="4" name="Picture 3" descr="Null hypothesis (H 0) is mu equals 30.0. Alternative hypothesis (H a) is mu not equals to 30.0.">
            <a:extLst>
              <a:ext uri="{FF2B5EF4-FFF2-40B4-BE49-F238E27FC236}">
                <a16:creationId xmlns:a16="http://schemas.microsoft.com/office/drawing/2014/main" id="{1F6B4701-D49E-6BF8-0202-F6FE99640853}"/>
              </a:ext>
            </a:extLst>
          </p:cNvPr>
          <p:cNvPicPr>
            <a:picLocks noChangeAspect="1"/>
          </p:cNvPicPr>
          <p:nvPr/>
        </p:nvPicPr>
        <p:blipFill>
          <a:blip r:embed="rId4"/>
          <a:stretch>
            <a:fillRect/>
          </a:stretch>
        </p:blipFill>
        <p:spPr>
          <a:xfrm>
            <a:off x="3677926" y="5139211"/>
            <a:ext cx="1561905" cy="857143"/>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10.1.3: Determining the Null and Alternative Hypotheses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Determine the null and alternative hypotheses for the following scenario.</a:t>
                </a:r>
              </a:p>
              <a:p>
                <a:pPr>
                  <a:defRPr sz="2800"/>
                </a:pPr>
                <a:r>
                  <a:rPr sz="2800" dirty="0"/>
                  <a:t>A leading news authority claims that the governor's job approval rating has dropped over the past three months. Previous polls put the governor's approval rating at </a:t>
                </a:r>
                <a14:m>
                  <m:oMath xmlns:m="http://schemas.openxmlformats.org/officeDocument/2006/math">
                    <m:r>
                      <a:rPr>
                        <a:latin typeface="Cambria Math" panose="02040503050406030204" pitchFamily="18" charset="0"/>
                      </a:rPr>
                      <m:t>56%</m:t>
                    </m:r>
                  </m:oMath>
                </a14:m>
                <a:r>
                  <a:rPr sz="2800" dirty="0"/>
                  <a:t>. The governor's chief of staff is concerned about this news report since it is an election year, and he wants to run a test on the claim.</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1"/>
                </a:stretch>
              </a:blipFill>
            </p:spPr>
            <p:txBody>
              <a:bodyPr/>
              <a:lstStyle/>
              <a:p>
                <a:r>
                  <a:rPr lang="en-US">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920</TotalTime>
  <Words>2624</Words>
  <Application>Microsoft Office PowerPoint</Application>
  <PresentationFormat>On-screen Show (4:3)</PresentationFormat>
  <Paragraphs>118</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Calibri</vt:lpstr>
      <vt:lpstr>Courier New</vt:lpstr>
      <vt:lpstr>Arial</vt:lpstr>
      <vt:lpstr>Cambria Math</vt:lpstr>
      <vt:lpstr>Office Theme</vt:lpstr>
      <vt:lpstr>Section 10.1</vt:lpstr>
      <vt:lpstr>Procedure: Performing a Hypothesis Test</vt:lpstr>
      <vt:lpstr>Math Symbols1</vt:lpstr>
      <vt:lpstr>Definitions1</vt:lpstr>
      <vt:lpstr>Example 10.1.1: Determining the Null and Alternative Hypotheses1</vt:lpstr>
      <vt:lpstr>Example 10.1.1: Determining the Null and Alternative Hypotheses2</vt:lpstr>
      <vt:lpstr>Example 10.1.2: Determining the Null and Alternative Hypotheses1</vt:lpstr>
      <vt:lpstr>Example 10.1.2: Determining the Null and Alternative Hypotheses2</vt:lpstr>
      <vt:lpstr>Example 10.1.3: Determining the Null and Alternative Hypotheses1</vt:lpstr>
      <vt:lpstr>Example 10.1.3: Determining the Null and Alternative Hypotheses2</vt:lpstr>
      <vt:lpstr>Math Symbols2</vt:lpstr>
      <vt:lpstr>Definitions2</vt:lpstr>
      <vt:lpstr>Memory Booster1</vt:lpstr>
      <vt:lpstr>Properties: Conclusions for a Hypothesis Test</vt:lpstr>
      <vt:lpstr>Memory Booster2</vt:lpstr>
      <vt:lpstr>Example 10.1.4: Interpreting the Conclusion to a Hypothesis Test1</vt:lpstr>
      <vt:lpstr>Example 10.1.4: Interpreting the Conclusion to a Hypothesis Test2</vt:lpstr>
      <vt:lpstr>Example 10.1.5: Interpreting the Conclusion to a Hypothesis Test1</vt:lpstr>
      <vt:lpstr>Example 10.1.5: Interpreting the Conclusion to a Hypothesis Test2</vt:lpstr>
      <vt:lpstr>Example 10.1.5: Interpreting the Conclusion to a Hypothesis Test3</vt:lpstr>
      <vt:lpstr>Types of Errors in Hypothesis Testing1 </vt:lpstr>
      <vt:lpstr>Types of Errors in Hypothesis Testing2 </vt:lpstr>
      <vt:lpstr>Types of Errors in Hypothesis Testing3 </vt:lpstr>
      <vt:lpstr>Types of Errors in Hypothesis Testing4 </vt:lpstr>
      <vt:lpstr>Types of Errors in Hypothesis Testing5 </vt:lpstr>
      <vt:lpstr>Types of Errors in Hypothesis Testing6 </vt:lpstr>
      <vt:lpstr>Math Symbols3</vt:lpstr>
      <vt:lpstr>Types of Errors in Hypothesis Testing7 </vt:lpstr>
      <vt:lpstr>Example 10.1.6: Determining the Type of Error1</vt:lpstr>
      <vt:lpstr>Example 10.1.6: Determining the Type of Error2</vt:lpstr>
      <vt:lpstr>Example 10.1.7: Determining the Type of Error1</vt:lpstr>
      <vt:lpstr>Example 10.1.7: Determining the Type of Error2</vt:lpstr>
      <vt:lpstr>Example 10.1.8: Determining the Type of Error1</vt:lpstr>
      <vt:lpstr>Example 10.1.8: Determining the Type of Error2</vt:lpstr>
      <vt:lpstr>Memory Booster3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57</cp:revision>
  <dcterms:created xsi:type="dcterms:W3CDTF">2013-04-26T14:43:13Z</dcterms:created>
  <dcterms:modified xsi:type="dcterms:W3CDTF">2025-08-18T06:17:13Z</dcterms:modified>
</cp:coreProperties>
</file>