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07" d="100"/>
          <a:sy n="107" d="100"/>
        </p:scale>
        <p:origin x="1812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1.4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How to Critique a Published Study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1.4.1: Considering the Variables</a:t>
            </a:r>
            <a:r>
              <a:rPr lang="en-US" sz="3200" b="0" strike="noStrike" spc="-1" baseline="-25000" dirty="0">
                <a:solidFill>
                  <a:srgbClr val="1F497D"/>
                </a:solidFill>
                <a:latin typeface="Calibri"/>
              </a:rPr>
              <a:t>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Consider the statement found on a popular bottle of shampoo: Makes hair </a:t>
                </a:r>
                <a:r>
                  <a:rPr lang="en-US" sz="2800" dirty="0"/>
                  <a:t>60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800" dirty="0"/>
                  <a:t> </a:t>
                </a:r>
                <a:r>
                  <a:rPr sz="2800" dirty="0"/>
                  <a:t>smoother.</a:t>
                </a:r>
              </a:p>
              <a:p>
                <a:r>
                  <a:rPr sz="2800" dirty="0"/>
                  <a:t>Name some of the questions that would help you determine the validity and applicability of that claim.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1.4.1: Considering the Variables</a:t>
            </a:r>
            <a:r>
              <a:rPr lang="en-US" sz="3200" b="0" strike="noStrike" spc="-1" baseline="-25000" dirty="0">
                <a:solidFill>
                  <a:srgbClr val="1F497D"/>
                </a:solidFill>
                <a:latin typeface="Calibri"/>
              </a:rPr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r>
              <a:rPr sz="2800"/>
              <a:t>There is not a single set of correct questions to ask; however, some possible questions might include: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t>​</a:t>
            </a:r>
            <a:r>
              <a:rPr sz="2800"/>
              <a:t>Smoother than what?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t>​</a:t>
            </a:r>
            <a:r>
              <a:rPr sz="2800"/>
              <a:t>Under what conditions?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t>​</a:t>
            </a:r>
            <a:r>
              <a:rPr sz="2800"/>
              <a:t>How did they measure "smoothness"?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t>​</a:t>
            </a:r>
            <a:r>
              <a:rPr sz="2800"/>
              <a:t>What types of hair were tested?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t>​</a:t>
            </a:r>
            <a:r>
              <a:rPr sz="2800"/>
              <a:t>In what type of weather was it tested?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kumimoji="0" lang="en-US" sz="3200" b="0" i="0" u="none" strike="noStrike" kern="1200" cap="none" spc="-1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Definitions: </a:t>
            </a:r>
            <a:r>
              <a:rPr lang="en-US" dirty="0"/>
              <a:t>Bias, Sampling Bias, Dropouts, Processing Errors &amp; </a:t>
            </a:r>
            <a:r>
              <a:rPr lang="en-US" dirty="0" err="1"/>
              <a:t>Nonadherents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480522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b="1" dirty="0"/>
              <a:t>Bias</a:t>
            </a:r>
            <a:r>
              <a:rPr sz="2800" dirty="0"/>
              <a:t> is favoring of a certain outcome in a study.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b="1" dirty="0"/>
              <a:t>Sampling bias</a:t>
            </a:r>
            <a:r>
              <a:rPr sz="2800" dirty="0"/>
              <a:t> occurs when the sample chosen does not accurately represent the population being studied.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b="1" dirty="0"/>
              <a:t>Dropouts</a:t>
            </a:r>
            <a:r>
              <a:rPr sz="2800" dirty="0"/>
              <a:t> are participants who begin a study but fail to complete it.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b="1" dirty="0"/>
              <a:t>Processing errors</a:t>
            </a:r>
            <a:r>
              <a:rPr sz="2800" dirty="0"/>
              <a:t> are errors that occur simply from the data being processed, such as typos when data are being entered.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b="1" dirty="0" err="1"/>
              <a:t>Nonadherents</a:t>
            </a:r>
            <a:r>
              <a:rPr sz="2800" dirty="0"/>
              <a:t> are participants who remain in the study until the end but stray from the directions they were given.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kumimoji="0" lang="en-US" sz="3200" b="0" i="0" u="none" strike="noStrike" kern="1200" cap="none" spc="-1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Definitions: </a:t>
            </a:r>
            <a:r>
              <a:rPr lang="en-IN" dirty="0"/>
              <a:t>Researcher Bias, Response Bias, Participation Bias &amp; Nonresponse Bias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480522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b="1" dirty="0"/>
              <a:t>Researcher bias</a:t>
            </a:r>
            <a:r>
              <a:rPr sz="2800" dirty="0"/>
              <a:t> occurs when a researcher influences the results of a study.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b="1" dirty="0"/>
              <a:t>Response bias</a:t>
            </a:r>
            <a:r>
              <a:rPr sz="2800" dirty="0"/>
              <a:t> occurs when a researcher's behavior causes a participant to alter his or her response or when a participant gives an inaccurate response.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b="1" dirty="0"/>
              <a:t>Participation bias</a:t>
            </a:r>
            <a:r>
              <a:rPr sz="2800" dirty="0"/>
              <a:t> occurs when there is a problem with the participation—or lack thereof—of those chosen for the study.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b="1" dirty="0"/>
              <a:t>Nonresponse bias</a:t>
            </a:r>
            <a:r>
              <a:rPr sz="2800" dirty="0"/>
              <a:t> occurs when there is a lack of participation in a self-selected sample from certain segments of a population, when a person refuses to participate in a survey, or when a respondent omits questions when answering a survey.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Side Note: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sz="2800" b="1" dirty="0"/>
              <a:t>Would You Be Fooled?</a:t>
            </a:r>
          </a:p>
          <a:p>
            <a:r>
              <a:rPr sz="2800" dirty="0"/>
              <a:t>Consider the </a:t>
            </a:r>
            <a:r>
              <a:rPr sz="2800" dirty="0">
                <a:latin typeface="Cambria Math"/>
              </a:rPr>
              <a:t>14</a:t>
            </a:r>
            <a:r>
              <a:rPr sz="2800" dirty="0"/>
              <a:t>-year-old who reportedly conducted a science fair project in which he urged people to sign a petition demanding strict control or total elimination of the chemical "dihydrogen monoxide." After listing its detrimental properties, he asked </a:t>
            </a:r>
            <a:r>
              <a:rPr sz="2800" dirty="0">
                <a:latin typeface="Cambria Math"/>
              </a:rPr>
              <a:t>50</a:t>
            </a:r>
            <a:r>
              <a:rPr sz="2800" dirty="0"/>
              <a:t> people if they supported a ban of the chemical.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Forty-three said yes.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Six were undecided.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Only one knew that the chemical was...</a:t>
            </a:r>
          </a:p>
          <a:p>
            <a:r>
              <a:rPr sz="2800" dirty="0"/>
              <a:t>Water! He titled his project, "How Gullible Are We?"</a:t>
            </a:r>
          </a:p>
          <a:p>
            <a:endParaRPr lang="en-US" sz="1800" dirty="0"/>
          </a:p>
          <a:p>
            <a:r>
              <a:rPr sz="1800" dirty="0"/>
              <a:t>Source: Snopes.com. "Dihydrogen Monoxide." 1995-2011. http://www.snopes.com/science/dhmo.asp (12 Dec. 2011).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447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Courier New</vt:lpstr>
      <vt:lpstr>Cambria Math</vt:lpstr>
      <vt:lpstr>Arial</vt:lpstr>
      <vt:lpstr>Office Theme</vt:lpstr>
      <vt:lpstr>Section 1.4</vt:lpstr>
      <vt:lpstr>Example 1.4.1: Considering the Variables1</vt:lpstr>
      <vt:lpstr>Example 1.4.1: Considering the Variables2</vt:lpstr>
      <vt:lpstr>Definitions: Bias, Sampling Bias, Dropouts, Processing Errors &amp; Nonadherents</vt:lpstr>
      <vt:lpstr>Definitions: Researcher Bias, Response Bias, Participation Bias &amp; Nonresponse Bias</vt:lpstr>
      <vt:lpstr>Side Note: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</dc:title>
  <dc:creator>Hawkes Learning</dc:creator>
  <cp:lastModifiedBy>Sangeetha Pallikala</cp:lastModifiedBy>
  <cp:revision>124</cp:revision>
  <dcterms:created xsi:type="dcterms:W3CDTF">2013-04-26T14:43:13Z</dcterms:created>
  <dcterms:modified xsi:type="dcterms:W3CDTF">2025-07-02T07:55:16Z</dcterms:modified>
</cp:coreProperties>
</file>