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674" r:id="rId3"/>
    <p:sldMasterId id="2147483687" r:id="rId4"/>
  </p:sld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8" r:id="rId31"/>
    <p:sldId id="282" r:id="rId32"/>
    <p:sldId id="290" r:id="rId33"/>
    <p:sldId id="289" r:id="rId34"/>
    <p:sldId id="283" r:id="rId35"/>
    <p:sldId id="284" r:id="rId36"/>
    <p:sldId id="285" r:id="rId37"/>
    <p:sldId id="286" r:id="rId38"/>
    <p:sldId id="287" r:id="rId39"/>
  </p:sldIdLst>
  <p:sldSz cx="9144000" cy="6858000" type="screen4x3"/>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3"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008" autoAdjust="0"/>
    <p:restoredTop sz="94660"/>
  </p:normalViewPr>
  <p:slideViewPr>
    <p:cSldViewPr snapToGrid="0">
      <p:cViewPr varScale="1">
        <p:scale>
          <a:sx n="101" d="100"/>
          <a:sy n="101" d="100"/>
        </p:scale>
        <p:origin x="198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28" name="PlaceHolder 2"/>
          <p:cNvSpPr>
            <a:spLocks noGrp="1"/>
          </p:cNvSpPr>
          <p:nvPr>
            <p:ph type="body"/>
          </p:nvPr>
        </p:nvSpPr>
        <p:spPr>
          <a:xfrm>
            <a:off x="457200" y="1082160"/>
            <a:ext cx="822924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29" name="PlaceHolder 3"/>
          <p:cNvSpPr>
            <a:spLocks noGrp="1"/>
          </p:cNvSpPr>
          <p:nvPr>
            <p:ph type="body"/>
          </p:nvPr>
        </p:nvSpPr>
        <p:spPr>
          <a:xfrm>
            <a:off x="457200" y="3649320"/>
            <a:ext cx="8229240" cy="23439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31" name="PlaceHolder 2"/>
          <p:cNvSpPr>
            <a:spLocks noGrp="1"/>
          </p:cNvSpPr>
          <p:nvPr>
            <p:ph type="body"/>
          </p:nvPr>
        </p:nvSpPr>
        <p:spPr>
          <a:xfrm>
            <a:off x="457200" y="108216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32" name="PlaceHolder 3"/>
          <p:cNvSpPr>
            <a:spLocks noGrp="1"/>
          </p:cNvSpPr>
          <p:nvPr>
            <p:ph type="body"/>
          </p:nvPr>
        </p:nvSpPr>
        <p:spPr>
          <a:xfrm>
            <a:off x="4674240" y="108216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33" name="PlaceHolder 4"/>
          <p:cNvSpPr>
            <a:spLocks noGrp="1"/>
          </p:cNvSpPr>
          <p:nvPr>
            <p:ph type="body"/>
          </p:nvPr>
        </p:nvSpPr>
        <p:spPr>
          <a:xfrm>
            <a:off x="457200" y="364932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34" name="PlaceHolder 5"/>
          <p:cNvSpPr>
            <a:spLocks noGrp="1"/>
          </p:cNvSpPr>
          <p:nvPr>
            <p:ph type="body"/>
          </p:nvPr>
        </p:nvSpPr>
        <p:spPr>
          <a:xfrm>
            <a:off x="4674240" y="364932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5"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36" name="PlaceHolder 2"/>
          <p:cNvSpPr>
            <a:spLocks noGrp="1"/>
          </p:cNvSpPr>
          <p:nvPr>
            <p:ph type="body"/>
          </p:nvPr>
        </p:nvSpPr>
        <p:spPr>
          <a:xfrm>
            <a:off x="457200" y="1082160"/>
            <a:ext cx="26496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37" name="PlaceHolder 3"/>
          <p:cNvSpPr>
            <a:spLocks noGrp="1"/>
          </p:cNvSpPr>
          <p:nvPr>
            <p:ph type="body"/>
          </p:nvPr>
        </p:nvSpPr>
        <p:spPr>
          <a:xfrm>
            <a:off x="3239640" y="1082160"/>
            <a:ext cx="26496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38" name="PlaceHolder 4"/>
          <p:cNvSpPr>
            <a:spLocks noGrp="1"/>
          </p:cNvSpPr>
          <p:nvPr>
            <p:ph type="body"/>
          </p:nvPr>
        </p:nvSpPr>
        <p:spPr>
          <a:xfrm>
            <a:off x="6022080" y="1082160"/>
            <a:ext cx="26496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39" name="PlaceHolder 5"/>
          <p:cNvSpPr>
            <a:spLocks noGrp="1"/>
          </p:cNvSpPr>
          <p:nvPr>
            <p:ph type="body"/>
          </p:nvPr>
        </p:nvSpPr>
        <p:spPr>
          <a:xfrm>
            <a:off x="457200" y="3649320"/>
            <a:ext cx="26496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40" name="PlaceHolder 6"/>
          <p:cNvSpPr>
            <a:spLocks noGrp="1"/>
          </p:cNvSpPr>
          <p:nvPr>
            <p:ph type="body"/>
          </p:nvPr>
        </p:nvSpPr>
        <p:spPr>
          <a:xfrm>
            <a:off x="3239640" y="3649320"/>
            <a:ext cx="26496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41" name="PlaceHolder 7"/>
          <p:cNvSpPr>
            <a:spLocks noGrp="1"/>
          </p:cNvSpPr>
          <p:nvPr>
            <p:ph type="body"/>
          </p:nvPr>
        </p:nvSpPr>
        <p:spPr>
          <a:xfrm>
            <a:off x="6022080" y="3649320"/>
            <a:ext cx="26496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1"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52" name="PlaceHolder 2"/>
          <p:cNvSpPr>
            <a:spLocks noGrp="1"/>
          </p:cNvSpPr>
          <p:nvPr>
            <p:ph type="subTitle"/>
          </p:nvPr>
        </p:nvSpPr>
        <p:spPr>
          <a:xfrm>
            <a:off x="457200" y="1082160"/>
            <a:ext cx="8229240" cy="491400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54" name="PlaceHolder 2"/>
          <p:cNvSpPr>
            <a:spLocks noGrp="1"/>
          </p:cNvSpPr>
          <p:nvPr>
            <p:ph type="body"/>
          </p:nvPr>
        </p:nvSpPr>
        <p:spPr>
          <a:xfrm>
            <a:off x="457200" y="1082160"/>
            <a:ext cx="8229240" cy="49140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56" name="PlaceHolder 2"/>
          <p:cNvSpPr>
            <a:spLocks noGrp="1"/>
          </p:cNvSpPr>
          <p:nvPr>
            <p:ph type="body"/>
          </p:nvPr>
        </p:nvSpPr>
        <p:spPr>
          <a:xfrm>
            <a:off x="457200" y="1082160"/>
            <a:ext cx="4015800" cy="49140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57" name="PlaceHolder 3"/>
          <p:cNvSpPr>
            <a:spLocks noGrp="1"/>
          </p:cNvSpPr>
          <p:nvPr>
            <p:ph type="body"/>
          </p:nvPr>
        </p:nvSpPr>
        <p:spPr>
          <a:xfrm>
            <a:off x="4674240" y="1082160"/>
            <a:ext cx="4015800" cy="49140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8"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9" name="PlaceHolder 1"/>
          <p:cNvSpPr>
            <a:spLocks noGrp="1"/>
          </p:cNvSpPr>
          <p:nvPr>
            <p:ph type="subTitle"/>
          </p:nvPr>
        </p:nvSpPr>
        <p:spPr>
          <a:xfrm>
            <a:off x="457200" y="114840"/>
            <a:ext cx="8229240" cy="423828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61" name="PlaceHolder 2"/>
          <p:cNvSpPr>
            <a:spLocks noGrp="1"/>
          </p:cNvSpPr>
          <p:nvPr>
            <p:ph type="body"/>
          </p:nvPr>
        </p:nvSpPr>
        <p:spPr>
          <a:xfrm>
            <a:off x="457200" y="108216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62" name="PlaceHolder 3"/>
          <p:cNvSpPr>
            <a:spLocks noGrp="1"/>
          </p:cNvSpPr>
          <p:nvPr>
            <p:ph type="body"/>
          </p:nvPr>
        </p:nvSpPr>
        <p:spPr>
          <a:xfrm>
            <a:off x="4674240" y="1082160"/>
            <a:ext cx="4015800" cy="49140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63" name="PlaceHolder 4"/>
          <p:cNvSpPr>
            <a:spLocks noGrp="1"/>
          </p:cNvSpPr>
          <p:nvPr>
            <p:ph type="body"/>
          </p:nvPr>
        </p:nvSpPr>
        <p:spPr>
          <a:xfrm>
            <a:off x="457200" y="364932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7" name="PlaceHolder 2"/>
          <p:cNvSpPr>
            <a:spLocks noGrp="1"/>
          </p:cNvSpPr>
          <p:nvPr>
            <p:ph type="subTitle"/>
          </p:nvPr>
        </p:nvSpPr>
        <p:spPr>
          <a:xfrm>
            <a:off x="457200" y="1082160"/>
            <a:ext cx="8229240" cy="491400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65" name="PlaceHolder 2"/>
          <p:cNvSpPr>
            <a:spLocks noGrp="1"/>
          </p:cNvSpPr>
          <p:nvPr>
            <p:ph type="body"/>
          </p:nvPr>
        </p:nvSpPr>
        <p:spPr>
          <a:xfrm>
            <a:off x="457200" y="1082160"/>
            <a:ext cx="4015800" cy="49140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66" name="PlaceHolder 3"/>
          <p:cNvSpPr>
            <a:spLocks noGrp="1"/>
          </p:cNvSpPr>
          <p:nvPr>
            <p:ph type="body"/>
          </p:nvPr>
        </p:nvSpPr>
        <p:spPr>
          <a:xfrm>
            <a:off x="4674240" y="108216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67" name="PlaceHolder 4"/>
          <p:cNvSpPr>
            <a:spLocks noGrp="1"/>
          </p:cNvSpPr>
          <p:nvPr>
            <p:ph type="body"/>
          </p:nvPr>
        </p:nvSpPr>
        <p:spPr>
          <a:xfrm>
            <a:off x="4674240" y="364932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8"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69" name="PlaceHolder 2"/>
          <p:cNvSpPr>
            <a:spLocks noGrp="1"/>
          </p:cNvSpPr>
          <p:nvPr>
            <p:ph type="body"/>
          </p:nvPr>
        </p:nvSpPr>
        <p:spPr>
          <a:xfrm>
            <a:off x="457200" y="108216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70" name="PlaceHolder 3"/>
          <p:cNvSpPr>
            <a:spLocks noGrp="1"/>
          </p:cNvSpPr>
          <p:nvPr>
            <p:ph type="body"/>
          </p:nvPr>
        </p:nvSpPr>
        <p:spPr>
          <a:xfrm>
            <a:off x="4674240" y="108216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71" name="PlaceHolder 4"/>
          <p:cNvSpPr>
            <a:spLocks noGrp="1"/>
          </p:cNvSpPr>
          <p:nvPr>
            <p:ph type="body"/>
          </p:nvPr>
        </p:nvSpPr>
        <p:spPr>
          <a:xfrm>
            <a:off x="457200" y="3649320"/>
            <a:ext cx="8229240" cy="23439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73" name="PlaceHolder 2"/>
          <p:cNvSpPr>
            <a:spLocks noGrp="1"/>
          </p:cNvSpPr>
          <p:nvPr>
            <p:ph type="body"/>
          </p:nvPr>
        </p:nvSpPr>
        <p:spPr>
          <a:xfrm>
            <a:off x="457200" y="1082160"/>
            <a:ext cx="822924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74" name="PlaceHolder 3"/>
          <p:cNvSpPr>
            <a:spLocks noGrp="1"/>
          </p:cNvSpPr>
          <p:nvPr>
            <p:ph type="body"/>
          </p:nvPr>
        </p:nvSpPr>
        <p:spPr>
          <a:xfrm>
            <a:off x="457200" y="3649320"/>
            <a:ext cx="8229240" cy="23439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76" name="PlaceHolder 2"/>
          <p:cNvSpPr>
            <a:spLocks noGrp="1"/>
          </p:cNvSpPr>
          <p:nvPr>
            <p:ph type="body"/>
          </p:nvPr>
        </p:nvSpPr>
        <p:spPr>
          <a:xfrm>
            <a:off x="457200" y="108216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77" name="PlaceHolder 3"/>
          <p:cNvSpPr>
            <a:spLocks noGrp="1"/>
          </p:cNvSpPr>
          <p:nvPr>
            <p:ph type="body"/>
          </p:nvPr>
        </p:nvSpPr>
        <p:spPr>
          <a:xfrm>
            <a:off x="4674240" y="108216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78" name="PlaceHolder 4"/>
          <p:cNvSpPr>
            <a:spLocks noGrp="1"/>
          </p:cNvSpPr>
          <p:nvPr>
            <p:ph type="body"/>
          </p:nvPr>
        </p:nvSpPr>
        <p:spPr>
          <a:xfrm>
            <a:off x="457200" y="364932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79" name="PlaceHolder 5"/>
          <p:cNvSpPr>
            <a:spLocks noGrp="1"/>
          </p:cNvSpPr>
          <p:nvPr>
            <p:ph type="body"/>
          </p:nvPr>
        </p:nvSpPr>
        <p:spPr>
          <a:xfrm>
            <a:off x="4674240" y="364932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80"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81" name="PlaceHolder 2"/>
          <p:cNvSpPr>
            <a:spLocks noGrp="1"/>
          </p:cNvSpPr>
          <p:nvPr>
            <p:ph type="body"/>
          </p:nvPr>
        </p:nvSpPr>
        <p:spPr>
          <a:xfrm>
            <a:off x="457200" y="1082160"/>
            <a:ext cx="26496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82" name="PlaceHolder 3"/>
          <p:cNvSpPr>
            <a:spLocks noGrp="1"/>
          </p:cNvSpPr>
          <p:nvPr>
            <p:ph type="body"/>
          </p:nvPr>
        </p:nvSpPr>
        <p:spPr>
          <a:xfrm>
            <a:off x="3239640" y="1082160"/>
            <a:ext cx="26496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83" name="PlaceHolder 4"/>
          <p:cNvSpPr>
            <a:spLocks noGrp="1"/>
          </p:cNvSpPr>
          <p:nvPr>
            <p:ph type="body"/>
          </p:nvPr>
        </p:nvSpPr>
        <p:spPr>
          <a:xfrm>
            <a:off x="6022080" y="1082160"/>
            <a:ext cx="26496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84" name="PlaceHolder 5"/>
          <p:cNvSpPr>
            <a:spLocks noGrp="1"/>
          </p:cNvSpPr>
          <p:nvPr>
            <p:ph type="body"/>
          </p:nvPr>
        </p:nvSpPr>
        <p:spPr>
          <a:xfrm>
            <a:off x="457200" y="3649320"/>
            <a:ext cx="26496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85" name="PlaceHolder 6"/>
          <p:cNvSpPr>
            <a:spLocks noGrp="1"/>
          </p:cNvSpPr>
          <p:nvPr>
            <p:ph type="body"/>
          </p:nvPr>
        </p:nvSpPr>
        <p:spPr>
          <a:xfrm>
            <a:off x="3239640" y="3649320"/>
            <a:ext cx="26496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86" name="PlaceHolder 7"/>
          <p:cNvSpPr>
            <a:spLocks noGrp="1"/>
          </p:cNvSpPr>
          <p:nvPr>
            <p:ph type="body"/>
          </p:nvPr>
        </p:nvSpPr>
        <p:spPr>
          <a:xfrm>
            <a:off x="6022080" y="3649320"/>
            <a:ext cx="26496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96"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97" name="PlaceHolder 2"/>
          <p:cNvSpPr>
            <a:spLocks noGrp="1"/>
          </p:cNvSpPr>
          <p:nvPr>
            <p:ph type="subTitle"/>
          </p:nvPr>
        </p:nvSpPr>
        <p:spPr>
          <a:xfrm>
            <a:off x="457200" y="1082160"/>
            <a:ext cx="8229240" cy="491400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98"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99" name="PlaceHolder 2"/>
          <p:cNvSpPr>
            <a:spLocks noGrp="1"/>
          </p:cNvSpPr>
          <p:nvPr>
            <p:ph type="body"/>
          </p:nvPr>
        </p:nvSpPr>
        <p:spPr>
          <a:xfrm>
            <a:off x="457200" y="1082160"/>
            <a:ext cx="8229240" cy="49140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00"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01" name="PlaceHolder 2"/>
          <p:cNvSpPr>
            <a:spLocks noGrp="1"/>
          </p:cNvSpPr>
          <p:nvPr>
            <p:ph type="body"/>
          </p:nvPr>
        </p:nvSpPr>
        <p:spPr>
          <a:xfrm>
            <a:off x="457200" y="1082160"/>
            <a:ext cx="4015800" cy="49140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02" name="PlaceHolder 3"/>
          <p:cNvSpPr>
            <a:spLocks noGrp="1"/>
          </p:cNvSpPr>
          <p:nvPr>
            <p:ph type="body"/>
          </p:nvPr>
        </p:nvSpPr>
        <p:spPr>
          <a:xfrm>
            <a:off x="4674240" y="1082160"/>
            <a:ext cx="4015800" cy="49140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3"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8"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9" name="PlaceHolder 2"/>
          <p:cNvSpPr>
            <a:spLocks noGrp="1"/>
          </p:cNvSpPr>
          <p:nvPr>
            <p:ph type="body"/>
          </p:nvPr>
        </p:nvSpPr>
        <p:spPr>
          <a:xfrm>
            <a:off x="457200" y="1082160"/>
            <a:ext cx="8229240" cy="49140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4" name="PlaceHolder 1"/>
          <p:cNvSpPr>
            <a:spLocks noGrp="1"/>
          </p:cNvSpPr>
          <p:nvPr>
            <p:ph type="subTitle"/>
          </p:nvPr>
        </p:nvSpPr>
        <p:spPr>
          <a:xfrm>
            <a:off x="457200" y="114840"/>
            <a:ext cx="8229240" cy="423828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05"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06" name="PlaceHolder 2"/>
          <p:cNvSpPr>
            <a:spLocks noGrp="1"/>
          </p:cNvSpPr>
          <p:nvPr>
            <p:ph type="body"/>
          </p:nvPr>
        </p:nvSpPr>
        <p:spPr>
          <a:xfrm>
            <a:off x="457200" y="108216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07" name="PlaceHolder 3"/>
          <p:cNvSpPr>
            <a:spLocks noGrp="1"/>
          </p:cNvSpPr>
          <p:nvPr>
            <p:ph type="body"/>
          </p:nvPr>
        </p:nvSpPr>
        <p:spPr>
          <a:xfrm>
            <a:off x="4674240" y="1082160"/>
            <a:ext cx="4015800" cy="49140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08" name="PlaceHolder 4"/>
          <p:cNvSpPr>
            <a:spLocks noGrp="1"/>
          </p:cNvSpPr>
          <p:nvPr>
            <p:ph type="body"/>
          </p:nvPr>
        </p:nvSpPr>
        <p:spPr>
          <a:xfrm>
            <a:off x="457200" y="364932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09"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10" name="PlaceHolder 2"/>
          <p:cNvSpPr>
            <a:spLocks noGrp="1"/>
          </p:cNvSpPr>
          <p:nvPr>
            <p:ph type="body"/>
          </p:nvPr>
        </p:nvSpPr>
        <p:spPr>
          <a:xfrm>
            <a:off x="457200" y="1082160"/>
            <a:ext cx="4015800" cy="49140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11" name="PlaceHolder 3"/>
          <p:cNvSpPr>
            <a:spLocks noGrp="1"/>
          </p:cNvSpPr>
          <p:nvPr>
            <p:ph type="body"/>
          </p:nvPr>
        </p:nvSpPr>
        <p:spPr>
          <a:xfrm>
            <a:off x="4674240" y="108216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12" name="PlaceHolder 4"/>
          <p:cNvSpPr>
            <a:spLocks noGrp="1"/>
          </p:cNvSpPr>
          <p:nvPr>
            <p:ph type="body"/>
          </p:nvPr>
        </p:nvSpPr>
        <p:spPr>
          <a:xfrm>
            <a:off x="4674240" y="364932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13"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14" name="PlaceHolder 2"/>
          <p:cNvSpPr>
            <a:spLocks noGrp="1"/>
          </p:cNvSpPr>
          <p:nvPr>
            <p:ph type="body"/>
          </p:nvPr>
        </p:nvSpPr>
        <p:spPr>
          <a:xfrm>
            <a:off x="457200" y="108216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15" name="PlaceHolder 3"/>
          <p:cNvSpPr>
            <a:spLocks noGrp="1"/>
          </p:cNvSpPr>
          <p:nvPr>
            <p:ph type="body"/>
          </p:nvPr>
        </p:nvSpPr>
        <p:spPr>
          <a:xfrm>
            <a:off x="4674240" y="108216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16" name="PlaceHolder 4"/>
          <p:cNvSpPr>
            <a:spLocks noGrp="1"/>
          </p:cNvSpPr>
          <p:nvPr>
            <p:ph type="body"/>
          </p:nvPr>
        </p:nvSpPr>
        <p:spPr>
          <a:xfrm>
            <a:off x="457200" y="3649320"/>
            <a:ext cx="8229240" cy="23439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17"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18" name="PlaceHolder 2"/>
          <p:cNvSpPr>
            <a:spLocks noGrp="1"/>
          </p:cNvSpPr>
          <p:nvPr>
            <p:ph type="body"/>
          </p:nvPr>
        </p:nvSpPr>
        <p:spPr>
          <a:xfrm>
            <a:off x="457200" y="1082160"/>
            <a:ext cx="822924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19" name="PlaceHolder 3"/>
          <p:cNvSpPr>
            <a:spLocks noGrp="1"/>
          </p:cNvSpPr>
          <p:nvPr>
            <p:ph type="body"/>
          </p:nvPr>
        </p:nvSpPr>
        <p:spPr>
          <a:xfrm>
            <a:off x="457200" y="3649320"/>
            <a:ext cx="8229240" cy="23439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20"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21" name="PlaceHolder 2"/>
          <p:cNvSpPr>
            <a:spLocks noGrp="1"/>
          </p:cNvSpPr>
          <p:nvPr>
            <p:ph type="body"/>
          </p:nvPr>
        </p:nvSpPr>
        <p:spPr>
          <a:xfrm>
            <a:off x="457200" y="108216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22" name="PlaceHolder 3"/>
          <p:cNvSpPr>
            <a:spLocks noGrp="1"/>
          </p:cNvSpPr>
          <p:nvPr>
            <p:ph type="body"/>
          </p:nvPr>
        </p:nvSpPr>
        <p:spPr>
          <a:xfrm>
            <a:off x="4674240" y="108216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23" name="PlaceHolder 4"/>
          <p:cNvSpPr>
            <a:spLocks noGrp="1"/>
          </p:cNvSpPr>
          <p:nvPr>
            <p:ph type="body"/>
          </p:nvPr>
        </p:nvSpPr>
        <p:spPr>
          <a:xfrm>
            <a:off x="457200" y="364932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24" name="PlaceHolder 5"/>
          <p:cNvSpPr>
            <a:spLocks noGrp="1"/>
          </p:cNvSpPr>
          <p:nvPr>
            <p:ph type="body"/>
          </p:nvPr>
        </p:nvSpPr>
        <p:spPr>
          <a:xfrm>
            <a:off x="4674240" y="364932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25"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26" name="PlaceHolder 2"/>
          <p:cNvSpPr>
            <a:spLocks noGrp="1"/>
          </p:cNvSpPr>
          <p:nvPr>
            <p:ph type="body"/>
          </p:nvPr>
        </p:nvSpPr>
        <p:spPr>
          <a:xfrm>
            <a:off x="457200" y="1082160"/>
            <a:ext cx="26496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27" name="PlaceHolder 3"/>
          <p:cNvSpPr>
            <a:spLocks noGrp="1"/>
          </p:cNvSpPr>
          <p:nvPr>
            <p:ph type="body"/>
          </p:nvPr>
        </p:nvSpPr>
        <p:spPr>
          <a:xfrm>
            <a:off x="3239640" y="1082160"/>
            <a:ext cx="26496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28" name="PlaceHolder 4"/>
          <p:cNvSpPr>
            <a:spLocks noGrp="1"/>
          </p:cNvSpPr>
          <p:nvPr>
            <p:ph type="body"/>
          </p:nvPr>
        </p:nvSpPr>
        <p:spPr>
          <a:xfrm>
            <a:off x="6022080" y="1082160"/>
            <a:ext cx="26496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29" name="PlaceHolder 5"/>
          <p:cNvSpPr>
            <a:spLocks noGrp="1"/>
          </p:cNvSpPr>
          <p:nvPr>
            <p:ph type="body"/>
          </p:nvPr>
        </p:nvSpPr>
        <p:spPr>
          <a:xfrm>
            <a:off x="457200" y="3649320"/>
            <a:ext cx="26496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30" name="PlaceHolder 6"/>
          <p:cNvSpPr>
            <a:spLocks noGrp="1"/>
          </p:cNvSpPr>
          <p:nvPr>
            <p:ph type="body"/>
          </p:nvPr>
        </p:nvSpPr>
        <p:spPr>
          <a:xfrm>
            <a:off x="3239640" y="3649320"/>
            <a:ext cx="26496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31" name="PlaceHolder 7"/>
          <p:cNvSpPr>
            <a:spLocks noGrp="1"/>
          </p:cNvSpPr>
          <p:nvPr>
            <p:ph type="body"/>
          </p:nvPr>
        </p:nvSpPr>
        <p:spPr>
          <a:xfrm>
            <a:off x="6022080" y="3649320"/>
            <a:ext cx="26496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41"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42" name="PlaceHolder 2"/>
          <p:cNvSpPr>
            <a:spLocks noGrp="1"/>
          </p:cNvSpPr>
          <p:nvPr>
            <p:ph type="subTitle"/>
          </p:nvPr>
        </p:nvSpPr>
        <p:spPr>
          <a:xfrm>
            <a:off x="457200" y="1082160"/>
            <a:ext cx="8229240" cy="491400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43"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44" name="PlaceHolder 2"/>
          <p:cNvSpPr>
            <a:spLocks noGrp="1"/>
          </p:cNvSpPr>
          <p:nvPr>
            <p:ph type="body"/>
          </p:nvPr>
        </p:nvSpPr>
        <p:spPr>
          <a:xfrm>
            <a:off x="457200" y="1082160"/>
            <a:ext cx="8229240" cy="49140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0"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1" name="PlaceHolder 2"/>
          <p:cNvSpPr>
            <a:spLocks noGrp="1"/>
          </p:cNvSpPr>
          <p:nvPr>
            <p:ph type="body"/>
          </p:nvPr>
        </p:nvSpPr>
        <p:spPr>
          <a:xfrm>
            <a:off x="457200" y="1082160"/>
            <a:ext cx="4015800" cy="49140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2" name="PlaceHolder 3"/>
          <p:cNvSpPr>
            <a:spLocks noGrp="1"/>
          </p:cNvSpPr>
          <p:nvPr>
            <p:ph type="body"/>
          </p:nvPr>
        </p:nvSpPr>
        <p:spPr>
          <a:xfrm>
            <a:off x="4674240" y="1082160"/>
            <a:ext cx="4015800" cy="49140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45"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46" name="PlaceHolder 2"/>
          <p:cNvSpPr>
            <a:spLocks noGrp="1"/>
          </p:cNvSpPr>
          <p:nvPr>
            <p:ph type="body"/>
          </p:nvPr>
        </p:nvSpPr>
        <p:spPr>
          <a:xfrm>
            <a:off x="457200" y="1082160"/>
            <a:ext cx="4015800" cy="49140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47" name="PlaceHolder 3"/>
          <p:cNvSpPr>
            <a:spLocks noGrp="1"/>
          </p:cNvSpPr>
          <p:nvPr>
            <p:ph type="body"/>
          </p:nvPr>
        </p:nvSpPr>
        <p:spPr>
          <a:xfrm>
            <a:off x="4674240" y="1082160"/>
            <a:ext cx="4015800" cy="49140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48"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49" name="PlaceHolder 1"/>
          <p:cNvSpPr>
            <a:spLocks noGrp="1"/>
          </p:cNvSpPr>
          <p:nvPr>
            <p:ph type="subTitle"/>
          </p:nvPr>
        </p:nvSpPr>
        <p:spPr>
          <a:xfrm>
            <a:off x="457200" y="114840"/>
            <a:ext cx="8229240" cy="423828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50"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51" name="PlaceHolder 2"/>
          <p:cNvSpPr>
            <a:spLocks noGrp="1"/>
          </p:cNvSpPr>
          <p:nvPr>
            <p:ph type="body"/>
          </p:nvPr>
        </p:nvSpPr>
        <p:spPr>
          <a:xfrm>
            <a:off x="457200" y="108216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52" name="PlaceHolder 3"/>
          <p:cNvSpPr>
            <a:spLocks noGrp="1"/>
          </p:cNvSpPr>
          <p:nvPr>
            <p:ph type="body"/>
          </p:nvPr>
        </p:nvSpPr>
        <p:spPr>
          <a:xfrm>
            <a:off x="4674240" y="1082160"/>
            <a:ext cx="4015800" cy="49140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53" name="PlaceHolder 4"/>
          <p:cNvSpPr>
            <a:spLocks noGrp="1"/>
          </p:cNvSpPr>
          <p:nvPr>
            <p:ph type="body"/>
          </p:nvPr>
        </p:nvSpPr>
        <p:spPr>
          <a:xfrm>
            <a:off x="457200" y="364932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4"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55" name="PlaceHolder 2"/>
          <p:cNvSpPr>
            <a:spLocks noGrp="1"/>
          </p:cNvSpPr>
          <p:nvPr>
            <p:ph type="body"/>
          </p:nvPr>
        </p:nvSpPr>
        <p:spPr>
          <a:xfrm>
            <a:off x="457200" y="1082160"/>
            <a:ext cx="4015800" cy="49140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56" name="PlaceHolder 3"/>
          <p:cNvSpPr>
            <a:spLocks noGrp="1"/>
          </p:cNvSpPr>
          <p:nvPr>
            <p:ph type="body"/>
          </p:nvPr>
        </p:nvSpPr>
        <p:spPr>
          <a:xfrm>
            <a:off x="4674240" y="108216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57" name="PlaceHolder 4"/>
          <p:cNvSpPr>
            <a:spLocks noGrp="1"/>
          </p:cNvSpPr>
          <p:nvPr>
            <p:ph type="body"/>
          </p:nvPr>
        </p:nvSpPr>
        <p:spPr>
          <a:xfrm>
            <a:off x="4674240" y="364932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58"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59" name="PlaceHolder 2"/>
          <p:cNvSpPr>
            <a:spLocks noGrp="1"/>
          </p:cNvSpPr>
          <p:nvPr>
            <p:ph type="body"/>
          </p:nvPr>
        </p:nvSpPr>
        <p:spPr>
          <a:xfrm>
            <a:off x="457200" y="108216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60" name="PlaceHolder 3"/>
          <p:cNvSpPr>
            <a:spLocks noGrp="1"/>
          </p:cNvSpPr>
          <p:nvPr>
            <p:ph type="body"/>
          </p:nvPr>
        </p:nvSpPr>
        <p:spPr>
          <a:xfrm>
            <a:off x="4674240" y="108216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61" name="PlaceHolder 4"/>
          <p:cNvSpPr>
            <a:spLocks noGrp="1"/>
          </p:cNvSpPr>
          <p:nvPr>
            <p:ph type="body"/>
          </p:nvPr>
        </p:nvSpPr>
        <p:spPr>
          <a:xfrm>
            <a:off x="457200" y="3649320"/>
            <a:ext cx="8229240" cy="23439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62"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63" name="PlaceHolder 2"/>
          <p:cNvSpPr>
            <a:spLocks noGrp="1"/>
          </p:cNvSpPr>
          <p:nvPr>
            <p:ph type="body"/>
          </p:nvPr>
        </p:nvSpPr>
        <p:spPr>
          <a:xfrm>
            <a:off x="457200" y="1082160"/>
            <a:ext cx="822924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64" name="PlaceHolder 3"/>
          <p:cNvSpPr>
            <a:spLocks noGrp="1"/>
          </p:cNvSpPr>
          <p:nvPr>
            <p:ph type="body"/>
          </p:nvPr>
        </p:nvSpPr>
        <p:spPr>
          <a:xfrm>
            <a:off x="457200" y="3649320"/>
            <a:ext cx="8229240" cy="23439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65"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66" name="PlaceHolder 2"/>
          <p:cNvSpPr>
            <a:spLocks noGrp="1"/>
          </p:cNvSpPr>
          <p:nvPr>
            <p:ph type="body"/>
          </p:nvPr>
        </p:nvSpPr>
        <p:spPr>
          <a:xfrm>
            <a:off x="457200" y="108216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67" name="PlaceHolder 3"/>
          <p:cNvSpPr>
            <a:spLocks noGrp="1"/>
          </p:cNvSpPr>
          <p:nvPr>
            <p:ph type="body"/>
          </p:nvPr>
        </p:nvSpPr>
        <p:spPr>
          <a:xfrm>
            <a:off x="4674240" y="108216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68" name="PlaceHolder 4"/>
          <p:cNvSpPr>
            <a:spLocks noGrp="1"/>
          </p:cNvSpPr>
          <p:nvPr>
            <p:ph type="body"/>
          </p:nvPr>
        </p:nvSpPr>
        <p:spPr>
          <a:xfrm>
            <a:off x="457200" y="364932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69" name="PlaceHolder 5"/>
          <p:cNvSpPr>
            <a:spLocks noGrp="1"/>
          </p:cNvSpPr>
          <p:nvPr>
            <p:ph type="body"/>
          </p:nvPr>
        </p:nvSpPr>
        <p:spPr>
          <a:xfrm>
            <a:off x="4674240" y="364932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70"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71" name="PlaceHolder 2"/>
          <p:cNvSpPr>
            <a:spLocks noGrp="1"/>
          </p:cNvSpPr>
          <p:nvPr>
            <p:ph type="body"/>
          </p:nvPr>
        </p:nvSpPr>
        <p:spPr>
          <a:xfrm>
            <a:off x="457200" y="1082160"/>
            <a:ext cx="26496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72" name="PlaceHolder 3"/>
          <p:cNvSpPr>
            <a:spLocks noGrp="1"/>
          </p:cNvSpPr>
          <p:nvPr>
            <p:ph type="body"/>
          </p:nvPr>
        </p:nvSpPr>
        <p:spPr>
          <a:xfrm>
            <a:off x="3239640" y="1082160"/>
            <a:ext cx="26496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73" name="PlaceHolder 4"/>
          <p:cNvSpPr>
            <a:spLocks noGrp="1"/>
          </p:cNvSpPr>
          <p:nvPr>
            <p:ph type="body"/>
          </p:nvPr>
        </p:nvSpPr>
        <p:spPr>
          <a:xfrm>
            <a:off x="6022080" y="1082160"/>
            <a:ext cx="26496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74" name="PlaceHolder 5"/>
          <p:cNvSpPr>
            <a:spLocks noGrp="1"/>
          </p:cNvSpPr>
          <p:nvPr>
            <p:ph type="body"/>
          </p:nvPr>
        </p:nvSpPr>
        <p:spPr>
          <a:xfrm>
            <a:off x="457200" y="3649320"/>
            <a:ext cx="26496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75" name="PlaceHolder 6"/>
          <p:cNvSpPr>
            <a:spLocks noGrp="1"/>
          </p:cNvSpPr>
          <p:nvPr>
            <p:ph type="body"/>
          </p:nvPr>
        </p:nvSpPr>
        <p:spPr>
          <a:xfrm>
            <a:off x="3239640" y="3649320"/>
            <a:ext cx="26496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76" name="PlaceHolder 7"/>
          <p:cNvSpPr>
            <a:spLocks noGrp="1"/>
          </p:cNvSpPr>
          <p:nvPr>
            <p:ph type="body"/>
          </p:nvPr>
        </p:nvSpPr>
        <p:spPr>
          <a:xfrm>
            <a:off x="6022080" y="3649320"/>
            <a:ext cx="26496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4" name="PlaceHolder 1"/>
          <p:cNvSpPr>
            <a:spLocks noGrp="1"/>
          </p:cNvSpPr>
          <p:nvPr>
            <p:ph type="subTitle"/>
          </p:nvPr>
        </p:nvSpPr>
        <p:spPr>
          <a:xfrm>
            <a:off x="457200" y="114840"/>
            <a:ext cx="8229240" cy="423828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6" name="PlaceHolder 2"/>
          <p:cNvSpPr>
            <a:spLocks noGrp="1"/>
          </p:cNvSpPr>
          <p:nvPr>
            <p:ph type="body"/>
          </p:nvPr>
        </p:nvSpPr>
        <p:spPr>
          <a:xfrm>
            <a:off x="457200" y="108216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7" name="PlaceHolder 3"/>
          <p:cNvSpPr>
            <a:spLocks noGrp="1"/>
          </p:cNvSpPr>
          <p:nvPr>
            <p:ph type="body"/>
          </p:nvPr>
        </p:nvSpPr>
        <p:spPr>
          <a:xfrm>
            <a:off x="4674240" y="1082160"/>
            <a:ext cx="4015800" cy="49140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8" name="PlaceHolder 4"/>
          <p:cNvSpPr>
            <a:spLocks noGrp="1"/>
          </p:cNvSpPr>
          <p:nvPr>
            <p:ph type="body"/>
          </p:nvPr>
        </p:nvSpPr>
        <p:spPr>
          <a:xfrm>
            <a:off x="457200" y="364932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20" name="PlaceHolder 2"/>
          <p:cNvSpPr>
            <a:spLocks noGrp="1"/>
          </p:cNvSpPr>
          <p:nvPr>
            <p:ph type="body"/>
          </p:nvPr>
        </p:nvSpPr>
        <p:spPr>
          <a:xfrm>
            <a:off x="457200" y="1082160"/>
            <a:ext cx="4015800" cy="49140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21" name="PlaceHolder 3"/>
          <p:cNvSpPr>
            <a:spLocks noGrp="1"/>
          </p:cNvSpPr>
          <p:nvPr>
            <p:ph type="body"/>
          </p:nvPr>
        </p:nvSpPr>
        <p:spPr>
          <a:xfrm>
            <a:off x="4674240" y="108216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22" name="PlaceHolder 4"/>
          <p:cNvSpPr>
            <a:spLocks noGrp="1"/>
          </p:cNvSpPr>
          <p:nvPr>
            <p:ph type="body"/>
          </p:nvPr>
        </p:nvSpPr>
        <p:spPr>
          <a:xfrm>
            <a:off x="4674240" y="364932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24" name="PlaceHolder 2"/>
          <p:cNvSpPr>
            <a:spLocks noGrp="1"/>
          </p:cNvSpPr>
          <p:nvPr>
            <p:ph type="body"/>
          </p:nvPr>
        </p:nvSpPr>
        <p:spPr>
          <a:xfrm>
            <a:off x="457200" y="108216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25" name="PlaceHolder 3"/>
          <p:cNvSpPr>
            <a:spLocks noGrp="1"/>
          </p:cNvSpPr>
          <p:nvPr>
            <p:ph type="body"/>
          </p:nvPr>
        </p:nvSpPr>
        <p:spPr>
          <a:xfrm>
            <a:off x="4674240" y="108216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26" name="PlaceHolder 4"/>
          <p:cNvSpPr>
            <a:spLocks noGrp="1"/>
          </p:cNvSpPr>
          <p:nvPr>
            <p:ph type="body"/>
          </p:nvPr>
        </p:nvSpPr>
        <p:spPr>
          <a:xfrm>
            <a:off x="457200" y="3649320"/>
            <a:ext cx="8229240" cy="23439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1.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 name="CustomShape 1"/>
          <p:cNvSpPr/>
          <p:nvPr/>
        </p:nvSpPr>
        <p:spPr>
          <a:xfrm>
            <a:off x="6164280" y="5918626"/>
            <a:ext cx="2819160" cy="644877"/>
          </a:xfrm>
          <a:prstGeom prst="rect">
            <a:avLst/>
          </a:prstGeom>
          <a:solidFill>
            <a:schemeClr val="bg1"/>
          </a:solid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en-US" sz="1800" b="0" strike="noStrike" spc="-1" baseline="-25000" dirty="0">
                <a:solidFill>
                  <a:srgbClr val="2D7D9F"/>
                </a:solidFill>
                <a:latin typeface="Arial"/>
              </a:rPr>
              <a:t>Copyright © by Hawkes Learning</a:t>
            </a:r>
            <a:endParaRPr lang="en-US" sz="1800" b="0" strike="noStrike" spc="-1" dirty="0">
              <a:latin typeface="Arial"/>
            </a:endParaRPr>
          </a:p>
          <a:p>
            <a:pPr>
              <a:lnSpc>
                <a:spcPct val="100000"/>
              </a:lnSpc>
            </a:pPr>
            <a:r>
              <a:rPr lang="en-US" sz="1800" b="0" strike="noStrike" spc="-1" baseline="-25000" dirty="0">
                <a:solidFill>
                  <a:srgbClr val="2D7D9F"/>
                </a:solidFill>
                <a:latin typeface="Arial"/>
              </a:rPr>
              <a:t>All rights reserved.</a:t>
            </a:r>
            <a:endParaRPr lang="en-US" sz="1800" b="0" strike="noStrike" spc="-1" dirty="0">
              <a:latin typeface="Arial"/>
            </a:endParaRPr>
          </a:p>
        </p:txBody>
      </p:sp>
      <p:pic>
        <p:nvPicPr>
          <p:cNvPr id="7" name="Picture 2"/>
          <p:cNvPicPr/>
          <p:nvPr/>
        </p:nvPicPr>
        <p:blipFill>
          <a:blip r:embed="rId14"/>
          <a:stretch/>
        </p:blipFill>
        <p:spPr>
          <a:xfrm>
            <a:off x="685800" y="6095880"/>
            <a:ext cx="1828440" cy="456840"/>
          </a:xfrm>
          <a:prstGeom prst="rect">
            <a:avLst/>
          </a:prstGeom>
          <a:ln>
            <a:noFill/>
          </a:ln>
        </p:spPr>
      </p:pic>
      <p:sp>
        <p:nvSpPr>
          <p:cNvPr id="4" name="PlaceHolder 3"/>
          <p:cNvSpPr>
            <a:spLocks noGrp="1"/>
          </p:cNvSpPr>
          <p:nvPr>
            <p:ph type="body"/>
          </p:nvPr>
        </p:nvSpPr>
        <p:spPr>
          <a:xfrm>
            <a:off x="1371600" y="3502080"/>
            <a:ext cx="6400440" cy="1755360"/>
          </a:xfrm>
          <a:prstGeom prst="rect">
            <a:avLst/>
          </a:prstGeom>
        </p:spPr>
        <p:txBody>
          <a:bodyPr lIns="90000" tIns="45000" rIns="90000" bIns="45000" anchorCtr="1">
            <a:noAutofit/>
          </a:bodyPr>
          <a:lstStyle/>
          <a:p>
            <a:pPr>
              <a:lnSpc>
                <a:spcPct val="100000"/>
              </a:lnSpc>
              <a:spcBef>
                <a:spcPts val="641"/>
              </a:spcBef>
            </a:pPr>
            <a:r>
              <a:rPr lang="en-US" sz="3200" b="1" i="1" strike="noStrike" spc="-1">
                <a:solidFill>
                  <a:srgbClr val="366092"/>
                </a:solidFill>
                <a:latin typeface="Calibri"/>
              </a:rPr>
              <a:t>Click to add subtitle</a:t>
            </a:r>
            <a:endParaRPr lang="en-US" sz="3200" b="0" strike="noStrike" spc="-1">
              <a:solidFill>
                <a:srgbClr val="366092"/>
              </a:solidFill>
              <a:latin typeface="Calibri"/>
            </a:endParaRPr>
          </a:p>
        </p:txBody>
      </p:sp>
      <p:sp>
        <p:nvSpPr>
          <p:cNvPr id="5" name="PlaceHolder 4"/>
          <p:cNvSpPr>
            <a:spLocks noGrp="1"/>
          </p:cNvSpPr>
          <p:nvPr>
            <p:ph type="title"/>
          </p:nvPr>
        </p:nvSpPr>
        <p:spPr>
          <a:xfrm>
            <a:off x="640080" y="2130480"/>
            <a:ext cx="7772040" cy="1471680"/>
          </a:xfrm>
          <a:prstGeom prst="rect">
            <a:avLst/>
          </a:prstGeom>
        </p:spPr>
        <p:txBody>
          <a:bodyPr lIns="90000" tIns="45000" rIns="90000" bIns="45000" anchor="ctr">
            <a:noAutofit/>
          </a:bodyPr>
          <a:lstStyle/>
          <a:p>
            <a:pPr algn="ctr">
              <a:lnSpc>
                <a:spcPct val="100000"/>
              </a:lnSpc>
            </a:pPr>
            <a:r>
              <a:rPr lang="en-US" sz="4400" b="1" strike="noStrike" spc="-1">
                <a:solidFill>
                  <a:srgbClr val="366092"/>
                </a:solidFill>
                <a:latin typeface="Arial"/>
              </a:rPr>
              <a:t>Click to edit Master title style</a:t>
            </a:r>
            <a:endParaRPr lang="en-US" sz="4400" b="0" strike="noStrike" spc="-1">
              <a:solidFill>
                <a:srgbClr val="366092"/>
              </a:solidFill>
              <a:latin typeface="Calibri"/>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2" name="CustomShape 1"/>
          <p:cNvSpPr/>
          <p:nvPr/>
        </p:nvSpPr>
        <p:spPr>
          <a:xfrm>
            <a:off x="6164280" y="5936382"/>
            <a:ext cx="2819160" cy="644877"/>
          </a:xfrm>
          <a:prstGeom prst="rect">
            <a:avLst/>
          </a:prstGeom>
          <a:solidFill>
            <a:schemeClr val="bg1"/>
          </a:solid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en-US" sz="1800" b="0" strike="noStrike" spc="-1" baseline="-25000" dirty="0">
                <a:solidFill>
                  <a:srgbClr val="2D7D9F"/>
                </a:solidFill>
                <a:latin typeface="Arial"/>
              </a:rPr>
              <a:t>Copyright © by Hawkes Learning</a:t>
            </a:r>
            <a:endParaRPr lang="en-US" sz="1800" b="0" strike="noStrike" spc="-1" dirty="0">
              <a:latin typeface="Arial"/>
            </a:endParaRPr>
          </a:p>
          <a:p>
            <a:pPr>
              <a:lnSpc>
                <a:spcPct val="100000"/>
              </a:lnSpc>
            </a:pPr>
            <a:r>
              <a:rPr lang="en-US" sz="1800" b="0" strike="noStrike" spc="-1" baseline="-25000" dirty="0">
                <a:solidFill>
                  <a:srgbClr val="2D7D9F"/>
                </a:solidFill>
                <a:latin typeface="Arial"/>
              </a:rPr>
              <a:t>All rights reserved.</a:t>
            </a:r>
            <a:endParaRPr lang="en-US" sz="1800" b="0" strike="noStrike" spc="-1" dirty="0">
              <a:latin typeface="Arial"/>
            </a:endParaRPr>
          </a:p>
        </p:txBody>
      </p:sp>
      <p:pic>
        <p:nvPicPr>
          <p:cNvPr id="43" name="Picture 2"/>
          <p:cNvPicPr/>
          <p:nvPr userDrawn="1"/>
        </p:nvPicPr>
        <p:blipFill>
          <a:blip r:embed="rId14"/>
          <a:stretch/>
        </p:blipFill>
        <p:spPr>
          <a:xfrm>
            <a:off x="685800" y="6095880"/>
            <a:ext cx="1828440" cy="456840"/>
          </a:xfrm>
          <a:prstGeom prst="rect">
            <a:avLst/>
          </a:prstGeom>
          <a:ln>
            <a:noFill/>
          </a:ln>
        </p:spPr>
      </p:pic>
      <p:sp>
        <p:nvSpPr>
          <p:cNvPr id="44" name="PlaceHolder 2"/>
          <p:cNvSpPr>
            <a:spLocks noGrp="1"/>
          </p:cNvSpPr>
          <p:nvPr>
            <p:ph type="title"/>
          </p:nvPr>
        </p:nvSpPr>
        <p:spPr>
          <a:xfrm>
            <a:off x="457200" y="114840"/>
            <a:ext cx="8229240" cy="914040"/>
          </a:xfrm>
          <a:prstGeom prst="rect">
            <a:avLst/>
          </a:prstGeom>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Click to edit Master title style</a:t>
            </a:r>
            <a:endParaRPr lang="en-US" sz="3200" b="0" strike="noStrike" spc="-1">
              <a:solidFill>
                <a:srgbClr val="366092"/>
              </a:solidFill>
              <a:latin typeface="Calibri"/>
            </a:endParaRPr>
          </a:p>
        </p:txBody>
      </p:sp>
      <p:sp>
        <p:nvSpPr>
          <p:cNvPr id="47" name="Line 5"/>
          <p:cNvSpPr/>
          <p:nvPr/>
        </p:nvSpPr>
        <p:spPr>
          <a:xfrm>
            <a:off x="457200" y="1005840"/>
            <a:ext cx="8229600" cy="0"/>
          </a:xfrm>
          <a:prstGeom prst="line">
            <a:avLst/>
          </a:prstGeom>
          <a:ln w="15840">
            <a:solidFill>
              <a:srgbClr val="1C477C"/>
            </a:solidFill>
            <a:round/>
          </a:ln>
        </p:spPr>
        <p:style>
          <a:lnRef idx="1">
            <a:schemeClr val="accent1"/>
          </a:lnRef>
          <a:fillRef idx="0">
            <a:schemeClr val="accent1"/>
          </a:fillRef>
          <a:effectRef idx="0">
            <a:schemeClr val="accent1"/>
          </a:effectRef>
          <a:fontRef idx="minor"/>
        </p:style>
      </p:sp>
      <p:sp>
        <p:nvSpPr>
          <p:cNvPr id="48" name="Line 6"/>
          <p:cNvSpPr/>
          <p:nvPr/>
        </p:nvSpPr>
        <p:spPr>
          <a:xfrm>
            <a:off x="152280" y="6019560"/>
            <a:ext cx="8778240" cy="0"/>
          </a:xfrm>
          <a:prstGeom prst="line">
            <a:avLst/>
          </a:prstGeom>
          <a:ln w="15840">
            <a:solidFill>
              <a:srgbClr val="1C477C"/>
            </a:solidFill>
            <a:round/>
          </a:ln>
        </p:spPr>
        <p:style>
          <a:lnRef idx="1">
            <a:schemeClr val="accent1"/>
          </a:lnRef>
          <a:fillRef idx="0">
            <a:schemeClr val="accent1"/>
          </a:fillRef>
          <a:effectRef idx="0">
            <a:schemeClr val="accent1"/>
          </a:effectRef>
          <a:fontRef idx="minor"/>
        </p:style>
      </p:sp>
      <p:sp>
        <p:nvSpPr>
          <p:cNvPr id="50" name="PlaceHolder 7"/>
          <p:cNvSpPr>
            <a:spLocks noGrp="1"/>
          </p:cNvSpPr>
          <p:nvPr>
            <p:ph type="body"/>
          </p:nvPr>
        </p:nvSpPr>
        <p:spPr>
          <a:xfrm>
            <a:off x="457200" y="1082160"/>
            <a:ext cx="8229240" cy="4914000"/>
          </a:xfrm>
          <a:prstGeom prst="rect">
            <a:avLst/>
          </a:prstGeom>
        </p:spPr>
        <p:txBody>
          <a:bodyPr lIns="90000" tIns="45000" rIns="90000" bIns="45000">
            <a:noAutofit/>
          </a:bodyPr>
          <a:lstStyle/>
          <a:p>
            <a:pPr marL="432000" indent="-324000">
              <a:spcBef>
                <a:spcPts val="1417"/>
              </a:spcBef>
              <a:buClr>
                <a:srgbClr val="000000"/>
              </a:buClr>
              <a:buSzPct val="45000"/>
              <a:buFont typeface="Wingdings" charset="2"/>
              <a:buChar char=""/>
            </a:pPr>
            <a:r>
              <a:rPr lang="en-US" sz="2800" b="0" strike="noStrike" spc="-1" dirty="0">
                <a:solidFill>
                  <a:srgbClr val="366092"/>
                </a:solidFill>
                <a:latin typeface="Calibri"/>
              </a:rPr>
              <a:t>Click to edit the outline text format</a:t>
            </a:r>
          </a:p>
          <a:p>
            <a:pPr marL="864000" lvl="1" indent="-324000">
              <a:spcBef>
                <a:spcPts val="1134"/>
              </a:spcBef>
              <a:buClr>
                <a:srgbClr val="000000"/>
              </a:buClr>
              <a:buSzPct val="75000"/>
              <a:buFont typeface="Symbol" charset="2"/>
              <a:buChar char=""/>
            </a:pPr>
            <a:r>
              <a:rPr lang="en-US" sz="2800" b="0" strike="noStrike" spc="-1" dirty="0">
                <a:solidFill>
                  <a:srgbClr val="366092"/>
                </a:solidFill>
                <a:latin typeface="Calibri"/>
              </a:rPr>
              <a:t>Second Outline Level</a:t>
            </a:r>
          </a:p>
          <a:p>
            <a:pPr marL="1296000" lvl="2" indent="-288000">
              <a:spcBef>
                <a:spcPts val="850"/>
              </a:spcBef>
              <a:buClr>
                <a:srgbClr val="000000"/>
              </a:buClr>
              <a:buSzPct val="45000"/>
              <a:buFont typeface="Wingdings" charset="2"/>
              <a:buChar char=""/>
            </a:pPr>
            <a:r>
              <a:rPr lang="en-US" sz="2800" b="0" strike="noStrike" spc="-1" dirty="0">
                <a:solidFill>
                  <a:srgbClr val="366092"/>
                </a:solidFill>
                <a:latin typeface="Calibri"/>
              </a:rPr>
              <a:t>Third Outline Level</a:t>
            </a:r>
          </a:p>
          <a:p>
            <a:pPr marL="1728000" lvl="3" indent="-216000">
              <a:spcBef>
                <a:spcPts val="567"/>
              </a:spcBef>
              <a:buClr>
                <a:srgbClr val="000000"/>
              </a:buClr>
              <a:buSzPct val="75000"/>
              <a:buFont typeface="Symbol" charset="2"/>
              <a:buChar char=""/>
            </a:pPr>
            <a:r>
              <a:rPr lang="en-US" sz="2800" b="0" strike="noStrike" spc="-1" dirty="0">
                <a:solidFill>
                  <a:srgbClr val="366092"/>
                </a:solidFill>
                <a:latin typeface="Calibri"/>
              </a:rPr>
              <a:t>Fourth Outline Level</a:t>
            </a:r>
          </a:p>
          <a:p>
            <a:pPr marL="2160000" lvl="4" indent="-216000">
              <a:spcBef>
                <a:spcPts val="283"/>
              </a:spcBef>
              <a:buClr>
                <a:srgbClr val="000000"/>
              </a:buClr>
              <a:buSzPct val="45000"/>
              <a:buFont typeface="Wingdings" charset="2"/>
              <a:buChar char=""/>
            </a:pPr>
            <a:r>
              <a:rPr lang="en-US" sz="2800" b="0" strike="noStrike" spc="-1" dirty="0">
                <a:solidFill>
                  <a:srgbClr val="366092"/>
                </a:solidFill>
                <a:latin typeface="Calibri"/>
              </a:rPr>
              <a:t>Fifth Outline Level</a:t>
            </a:r>
          </a:p>
          <a:p>
            <a:pPr marL="2592000" lvl="5" indent="-216000">
              <a:spcBef>
                <a:spcPts val="283"/>
              </a:spcBef>
              <a:buClr>
                <a:srgbClr val="000000"/>
              </a:buClr>
              <a:buSzPct val="45000"/>
              <a:buFont typeface="Wingdings" charset="2"/>
              <a:buChar char=""/>
            </a:pPr>
            <a:r>
              <a:rPr lang="en-US" sz="2800" b="0" strike="noStrike" spc="-1" dirty="0">
                <a:solidFill>
                  <a:srgbClr val="366092"/>
                </a:solidFill>
                <a:latin typeface="Calibri"/>
              </a:rPr>
              <a:t>Sixth Outline Level</a:t>
            </a:r>
          </a:p>
          <a:p>
            <a:pPr marL="3024000" lvl="6" indent="-216000">
              <a:spcBef>
                <a:spcPts val="283"/>
              </a:spcBef>
              <a:buClr>
                <a:srgbClr val="000000"/>
              </a:buClr>
              <a:buSzPct val="45000"/>
              <a:buFont typeface="Wingdings" charset="2"/>
              <a:buChar char=""/>
            </a:pPr>
            <a:r>
              <a:rPr lang="en-US" sz="2800" b="0" strike="noStrike" spc="-1" dirty="0">
                <a:solidFill>
                  <a:srgbClr val="366092"/>
                </a:solidFill>
                <a:latin typeface="Calibri"/>
              </a:rPr>
              <a:t>Seventh Outline Level</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7" name="CustomShape 1"/>
          <p:cNvSpPr/>
          <p:nvPr/>
        </p:nvSpPr>
        <p:spPr>
          <a:xfrm>
            <a:off x="6164280" y="5927504"/>
            <a:ext cx="2819160" cy="644877"/>
          </a:xfrm>
          <a:prstGeom prst="rect">
            <a:avLst/>
          </a:prstGeom>
          <a:solidFill>
            <a:schemeClr val="bg1"/>
          </a:solid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en-US" sz="1800" b="0" strike="noStrike" spc="-1" baseline="-25000" dirty="0">
                <a:solidFill>
                  <a:srgbClr val="2D7D9F"/>
                </a:solidFill>
                <a:latin typeface="Arial"/>
              </a:rPr>
              <a:t>Copyright © by Hawkes Learning</a:t>
            </a:r>
            <a:endParaRPr lang="en-US" sz="1800" b="0" strike="noStrike" spc="-1" dirty="0">
              <a:latin typeface="Arial"/>
            </a:endParaRPr>
          </a:p>
          <a:p>
            <a:pPr>
              <a:lnSpc>
                <a:spcPct val="100000"/>
              </a:lnSpc>
            </a:pPr>
            <a:r>
              <a:rPr lang="en-US" sz="1800" b="0" strike="noStrike" spc="-1" baseline="-25000" dirty="0">
                <a:solidFill>
                  <a:srgbClr val="2D7D9F"/>
                </a:solidFill>
                <a:latin typeface="Arial"/>
              </a:rPr>
              <a:t>All rights reserved.</a:t>
            </a:r>
            <a:endParaRPr lang="en-US" sz="1800" b="0" strike="noStrike" spc="-1" dirty="0">
              <a:latin typeface="Arial"/>
            </a:endParaRPr>
          </a:p>
        </p:txBody>
      </p:sp>
      <p:pic>
        <p:nvPicPr>
          <p:cNvPr id="88" name="Picture 2"/>
          <p:cNvPicPr/>
          <p:nvPr userDrawn="1"/>
        </p:nvPicPr>
        <p:blipFill>
          <a:blip r:embed="rId14"/>
          <a:stretch/>
        </p:blipFill>
        <p:spPr>
          <a:xfrm>
            <a:off x="685800" y="6095880"/>
            <a:ext cx="1828440" cy="456840"/>
          </a:xfrm>
          <a:prstGeom prst="rect">
            <a:avLst/>
          </a:prstGeom>
          <a:ln>
            <a:noFill/>
          </a:ln>
        </p:spPr>
      </p:pic>
      <p:sp>
        <p:nvSpPr>
          <p:cNvPr id="89" name="PlaceHolder 2"/>
          <p:cNvSpPr>
            <a:spLocks noGrp="1"/>
          </p:cNvSpPr>
          <p:nvPr>
            <p:ph type="title"/>
          </p:nvPr>
        </p:nvSpPr>
        <p:spPr>
          <a:xfrm>
            <a:off x="457200" y="114840"/>
            <a:ext cx="8229240" cy="914040"/>
          </a:xfrm>
          <a:prstGeom prst="rect">
            <a:avLst/>
          </a:prstGeom>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Click to edit Master title style</a:t>
            </a:r>
            <a:endParaRPr lang="en-US" sz="3200" b="0" strike="noStrike" spc="-1">
              <a:solidFill>
                <a:srgbClr val="366092"/>
              </a:solidFill>
              <a:latin typeface="Calibri"/>
            </a:endParaRPr>
          </a:p>
        </p:txBody>
      </p:sp>
      <p:sp>
        <p:nvSpPr>
          <p:cNvPr id="92" name="Line 5"/>
          <p:cNvSpPr/>
          <p:nvPr/>
        </p:nvSpPr>
        <p:spPr>
          <a:xfrm>
            <a:off x="457200" y="1005840"/>
            <a:ext cx="8229600" cy="0"/>
          </a:xfrm>
          <a:prstGeom prst="line">
            <a:avLst/>
          </a:prstGeom>
          <a:ln w="15840">
            <a:solidFill>
              <a:srgbClr val="1C477C"/>
            </a:solidFill>
            <a:round/>
          </a:ln>
        </p:spPr>
        <p:style>
          <a:lnRef idx="1">
            <a:schemeClr val="accent1"/>
          </a:lnRef>
          <a:fillRef idx="0">
            <a:schemeClr val="accent1"/>
          </a:fillRef>
          <a:effectRef idx="0">
            <a:schemeClr val="accent1"/>
          </a:effectRef>
          <a:fontRef idx="minor"/>
        </p:style>
      </p:sp>
      <p:sp>
        <p:nvSpPr>
          <p:cNvPr id="93" name="Line 6"/>
          <p:cNvSpPr/>
          <p:nvPr/>
        </p:nvSpPr>
        <p:spPr>
          <a:xfrm>
            <a:off x="152280" y="6019560"/>
            <a:ext cx="8778240" cy="0"/>
          </a:xfrm>
          <a:prstGeom prst="line">
            <a:avLst/>
          </a:prstGeom>
          <a:ln w="15840">
            <a:solidFill>
              <a:srgbClr val="1C477C"/>
            </a:solidFill>
            <a:round/>
          </a:ln>
        </p:spPr>
        <p:style>
          <a:lnRef idx="1">
            <a:schemeClr val="accent1"/>
          </a:lnRef>
          <a:fillRef idx="0">
            <a:schemeClr val="accent1"/>
          </a:fillRef>
          <a:effectRef idx="0">
            <a:schemeClr val="accent1"/>
          </a:effectRef>
          <a:fontRef idx="minor"/>
        </p:style>
      </p:sp>
      <p:sp>
        <p:nvSpPr>
          <p:cNvPr id="95" name="PlaceHolder 7"/>
          <p:cNvSpPr>
            <a:spLocks noGrp="1"/>
          </p:cNvSpPr>
          <p:nvPr>
            <p:ph type="body"/>
          </p:nvPr>
        </p:nvSpPr>
        <p:spPr>
          <a:xfrm>
            <a:off x="457200" y="1029240"/>
            <a:ext cx="8229240" cy="4966560"/>
          </a:xfrm>
          <a:prstGeom prst="rect">
            <a:avLst/>
          </a:prstGeom>
        </p:spPr>
        <p:txBody>
          <a:bodyPr lIns="90000" tIns="45000" rIns="90000" bIns="45000">
            <a:noAutofit/>
          </a:bodyPr>
          <a:lstStyle/>
          <a:p>
            <a:pPr marL="432000" indent="-324000">
              <a:spcBef>
                <a:spcPts val="1417"/>
              </a:spcBef>
              <a:buClr>
                <a:srgbClr val="000000"/>
              </a:buClr>
              <a:buSzPct val="45000"/>
              <a:buFont typeface="Wingdings" charset="2"/>
              <a:buChar char=""/>
            </a:pPr>
            <a:r>
              <a:rPr lang="en-US" sz="2800" b="0" strike="noStrike" spc="-1" dirty="0">
                <a:solidFill>
                  <a:srgbClr val="366092"/>
                </a:solidFill>
                <a:latin typeface="Calibri"/>
              </a:rPr>
              <a:t>Click to edit the outline text format</a:t>
            </a:r>
          </a:p>
          <a:p>
            <a:pPr marL="864000" lvl="1" indent="-324000">
              <a:spcBef>
                <a:spcPts val="1134"/>
              </a:spcBef>
              <a:buClr>
                <a:srgbClr val="000000"/>
              </a:buClr>
              <a:buSzPct val="75000"/>
              <a:buFont typeface="Symbol" charset="2"/>
              <a:buChar char=""/>
            </a:pPr>
            <a:r>
              <a:rPr lang="en-US" sz="2800" b="0" strike="noStrike" spc="-1" dirty="0">
                <a:solidFill>
                  <a:srgbClr val="366092"/>
                </a:solidFill>
                <a:latin typeface="Calibri"/>
              </a:rPr>
              <a:t>Second Outline Level</a:t>
            </a:r>
          </a:p>
          <a:p>
            <a:pPr marL="1296000" lvl="2" indent="-288000">
              <a:spcBef>
                <a:spcPts val="850"/>
              </a:spcBef>
              <a:buClr>
                <a:srgbClr val="000000"/>
              </a:buClr>
              <a:buSzPct val="45000"/>
              <a:buFont typeface="Wingdings" charset="2"/>
              <a:buChar char=""/>
            </a:pPr>
            <a:r>
              <a:rPr lang="en-US" sz="2800" b="0" strike="noStrike" spc="-1" dirty="0">
                <a:solidFill>
                  <a:srgbClr val="366092"/>
                </a:solidFill>
                <a:latin typeface="Calibri"/>
              </a:rPr>
              <a:t>Third Outline Level</a:t>
            </a:r>
          </a:p>
          <a:p>
            <a:pPr marL="1728000" lvl="3" indent="-216000">
              <a:spcBef>
                <a:spcPts val="567"/>
              </a:spcBef>
              <a:buClr>
                <a:srgbClr val="000000"/>
              </a:buClr>
              <a:buSzPct val="75000"/>
              <a:buFont typeface="Symbol" charset="2"/>
              <a:buChar char=""/>
            </a:pPr>
            <a:r>
              <a:rPr lang="en-US" sz="2800" b="0" strike="noStrike" spc="-1" dirty="0">
                <a:solidFill>
                  <a:srgbClr val="366092"/>
                </a:solidFill>
                <a:latin typeface="Calibri"/>
              </a:rPr>
              <a:t>Fourth Outline Level</a:t>
            </a:r>
          </a:p>
          <a:p>
            <a:pPr marL="2160000" lvl="4" indent="-216000">
              <a:spcBef>
                <a:spcPts val="283"/>
              </a:spcBef>
              <a:buClr>
                <a:srgbClr val="000000"/>
              </a:buClr>
              <a:buSzPct val="45000"/>
              <a:buFont typeface="Wingdings" charset="2"/>
              <a:buChar char=""/>
            </a:pPr>
            <a:r>
              <a:rPr lang="en-US" sz="2800" b="0" strike="noStrike" spc="-1" dirty="0">
                <a:solidFill>
                  <a:srgbClr val="366092"/>
                </a:solidFill>
                <a:latin typeface="Calibri"/>
              </a:rPr>
              <a:t>Fifth Outline Level</a:t>
            </a:r>
          </a:p>
          <a:p>
            <a:pPr marL="2592000" lvl="5" indent="-216000">
              <a:spcBef>
                <a:spcPts val="283"/>
              </a:spcBef>
              <a:buClr>
                <a:srgbClr val="000000"/>
              </a:buClr>
              <a:buSzPct val="45000"/>
              <a:buFont typeface="Wingdings" charset="2"/>
              <a:buChar char=""/>
            </a:pPr>
            <a:r>
              <a:rPr lang="en-US" sz="2800" b="0" strike="noStrike" spc="-1" dirty="0">
                <a:solidFill>
                  <a:srgbClr val="366092"/>
                </a:solidFill>
                <a:latin typeface="Calibri"/>
              </a:rPr>
              <a:t>Sixth Outline Level</a:t>
            </a:r>
          </a:p>
          <a:p>
            <a:pPr marL="3024000" lvl="6" indent="-216000">
              <a:spcBef>
                <a:spcPts val="283"/>
              </a:spcBef>
              <a:buClr>
                <a:srgbClr val="000000"/>
              </a:buClr>
              <a:buSzPct val="45000"/>
              <a:buFont typeface="Wingdings" charset="2"/>
              <a:buChar char=""/>
            </a:pPr>
            <a:r>
              <a:rPr lang="en-US" sz="2800" b="0" strike="noStrike" spc="-1" dirty="0">
                <a:solidFill>
                  <a:srgbClr val="366092"/>
                </a:solidFill>
                <a:latin typeface="Calibri"/>
              </a:rPr>
              <a:t>Seventh Outline Level</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2" name="CustomShape 1"/>
          <p:cNvSpPr/>
          <p:nvPr userDrawn="1"/>
        </p:nvSpPr>
        <p:spPr>
          <a:xfrm>
            <a:off x="6164280" y="5927504"/>
            <a:ext cx="2819160" cy="644877"/>
          </a:xfrm>
          <a:prstGeom prst="rect">
            <a:avLst/>
          </a:prstGeom>
          <a:solidFill>
            <a:schemeClr val="bg1"/>
          </a:solid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en-US" sz="1800" b="0" strike="noStrike" spc="-1" baseline="-25000" dirty="0">
                <a:solidFill>
                  <a:srgbClr val="2D7D9F"/>
                </a:solidFill>
                <a:latin typeface="Arial"/>
              </a:rPr>
              <a:t>Copyright © by Hawkes Learning</a:t>
            </a:r>
            <a:endParaRPr lang="en-US" sz="1800" b="0" strike="noStrike" spc="-1" dirty="0">
              <a:latin typeface="Arial"/>
            </a:endParaRPr>
          </a:p>
          <a:p>
            <a:pPr>
              <a:lnSpc>
                <a:spcPct val="100000"/>
              </a:lnSpc>
            </a:pPr>
            <a:r>
              <a:rPr lang="en-US" sz="1800" b="0" strike="noStrike" spc="-1" baseline="-25000" dirty="0">
                <a:solidFill>
                  <a:srgbClr val="2D7D9F"/>
                </a:solidFill>
                <a:latin typeface="Arial"/>
              </a:rPr>
              <a:t>All rights reserved.</a:t>
            </a:r>
            <a:endParaRPr lang="en-US" sz="1800" b="0" strike="noStrike" spc="-1" dirty="0">
              <a:latin typeface="Arial"/>
            </a:endParaRPr>
          </a:p>
        </p:txBody>
      </p:sp>
      <p:pic>
        <p:nvPicPr>
          <p:cNvPr id="133" name="Picture 2"/>
          <p:cNvPicPr/>
          <p:nvPr userDrawn="1"/>
        </p:nvPicPr>
        <p:blipFill>
          <a:blip r:embed="rId14"/>
          <a:stretch/>
        </p:blipFill>
        <p:spPr>
          <a:xfrm>
            <a:off x="685800" y="6095880"/>
            <a:ext cx="1828440" cy="456840"/>
          </a:xfrm>
          <a:prstGeom prst="rect">
            <a:avLst/>
          </a:prstGeom>
          <a:ln>
            <a:noFill/>
          </a:ln>
        </p:spPr>
      </p:pic>
      <p:sp>
        <p:nvSpPr>
          <p:cNvPr id="134" name="PlaceHolder 2"/>
          <p:cNvSpPr>
            <a:spLocks noGrp="1"/>
          </p:cNvSpPr>
          <p:nvPr>
            <p:ph type="title"/>
          </p:nvPr>
        </p:nvSpPr>
        <p:spPr>
          <a:xfrm>
            <a:off x="457200" y="114840"/>
            <a:ext cx="8229240" cy="914040"/>
          </a:xfrm>
          <a:prstGeom prst="rect">
            <a:avLst/>
          </a:prstGeom>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Click to edit Master title style</a:t>
            </a:r>
            <a:endParaRPr lang="en-US" sz="3200" b="0" strike="noStrike" spc="-1">
              <a:solidFill>
                <a:srgbClr val="366092"/>
              </a:solidFill>
              <a:latin typeface="Calibri"/>
            </a:endParaRPr>
          </a:p>
        </p:txBody>
      </p:sp>
      <p:sp>
        <p:nvSpPr>
          <p:cNvPr id="137" name="Line 5"/>
          <p:cNvSpPr/>
          <p:nvPr/>
        </p:nvSpPr>
        <p:spPr>
          <a:xfrm>
            <a:off x="457200" y="1005840"/>
            <a:ext cx="8229600" cy="0"/>
          </a:xfrm>
          <a:prstGeom prst="line">
            <a:avLst/>
          </a:prstGeom>
          <a:ln w="15840">
            <a:solidFill>
              <a:srgbClr val="1C477C"/>
            </a:solidFill>
            <a:round/>
          </a:ln>
        </p:spPr>
        <p:style>
          <a:lnRef idx="1">
            <a:schemeClr val="accent1"/>
          </a:lnRef>
          <a:fillRef idx="0">
            <a:schemeClr val="accent1"/>
          </a:fillRef>
          <a:effectRef idx="0">
            <a:schemeClr val="accent1"/>
          </a:effectRef>
          <a:fontRef idx="minor"/>
        </p:style>
      </p:sp>
      <p:sp>
        <p:nvSpPr>
          <p:cNvPr id="138" name="Line 6"/>
          <p:cNvSpPr/>
          <p:nvPr/>
        </p:nvSpPr>
        <p:spPr>
          <a:xfrm>
            <a:off x="152280" y="6019560"/>
            <a:ext cx="8778240" cy="0"/>
          </a:xfrm>
          <a:prstGeom prst="line">
            <a:avLst/>
          </a:prstGeom>
          <a:ln w="15840">
            <a:solidFill>
              <a:srgbClr val="1C477C"/>
            </a:solidFill>
            <a:round/>
          </a:ln>
        </p:spPr>
        <p:style>
          <a:lnRef idx="1">
            <a:schemeClr val="accent1"/>
          </a:lnRef>
          <a:fillRef idx="0">
            <a:schemeClr val="accent1"/>
          </a:fillRef>
          <a:effectRef idx="0">
            <a:schemeClr val="accent1"/>
          </a:effectRef>
          <a:fontRef idx="minor"/>
        </p:style>
        <p:txBody>
          <a:bodyPr/>
          <a:lstStyle/>
          <a:p>
            <a:endParaRPr lang="en-IN"/>
          </a:p>
        </p:txBody>
      </p:sp>
      <p:sp>
        <p:nvSpPr>
          <p:cNvPr id="140" name="PlaceHolder 7"/>
          <p:cNvSpPr>
            <a:spLocks noGrp="1"/>
          </p:cNvSpPr>
          <p:nvPr>
            <p:ph type="body"/>
          </p:nvPr>
        </p:nvSpPr>
        <p:spPr>
          <a:xfrm>
            <a:off x="457200" y="1082160"/>
            <a:ext cx="8229240" cy="4861080"/>
          </a:xfrm>
          <a:prstGeom prst="rect">
            <a:avLst/>
          </a:prstGeom>
        </p:spPr>
        <p:txBody>
          <a:bodyPr lIns="90000" tIns="45000" rIns="90000" bIns="45000">
            <a:noAutofit/>
          </a:bodyPr>
          <a:lstStyle/>
          <a:p>
            <a:pPr marL="432000" indent="-324000">
              <a:spcBef>
                <a:spcPts val="1417"/>
              </a:spcBef>
              <a:buClr>
                <a:srgbClr val="000000"/>
              </a:buClr>
              <a:buSzPct val="45000"/>
              <a:buFont typeface="Wingdings" charset="2"/>
              <a:buChar char=""/>
            </a:pPr>
            <a:r>
              <a:rPr lang="en-US" sz="2800" b="0" strike="noStrike" spc="-1" dirty="0">
                <a:solidFill>
                  <a:srgbClr val="366092"/>
                </a:solidFill>
                <a:latin typeface="Calibri"/>
              </a:rPr>
              <a:t>Click to edit the outline text format</a:t>
            </a:r>
          </a:p>
          <a:p>
            <a:pPr marL="864000" lvl="1" indent="-324000">
              <a:spcBef>
                <a:spcPts val="1134"/>
              </a:spcBef>
              <a:buClr>
                <a:srgbClr val="000000"/>
              </a:buClr>
              <a:buSzPct val="75000"/>
              <a:buFont typeface="Symbol" charset="2"/>
              <a:buChar char=""/>
            </a:pPr>
            <a:r>
              <a:rPr lang="en-US" sz="2800" b="0" strike="noStrike" spc="-1" dirty="0">
                <a:solidFill>
                  <a:srgbClr val="366092"/>
                </a:solidFill>
                <a:latin typeface="Calibri"/>
              </a:rPr>
              <a:t>Second Outline Level</a:t>
            </a:r>
          </a:p>
          <a:p>
            <a:pPr marL="1296000" lvl="2" indent="-288000">
              <a:spcBef>
                <a:spcPts val="850"/>
              </a:spcBef>
              <a:buClr>
                <a:srgbClr val="000000"/>
              </a:buClr>
              <a:buSzPct val="45000"/>
              <a:buFont typeface="Wingdings" charset="2"/>
              <a:buChar char=""/>
            </a:pPr>
            <a:r>
              <a:rPr lang="en-US" sz="2800" b="0" strike="noStrike" spc="-1" dirty="0">
                <a:solidFill>
                  <a:srgbClr val="366092"/>
                </a:solidFill>
                <a:latin typeface="Calibri"/>
              </a:rPr>
              <a:t>Third Outline Level</a:t>
            </a:r>
          </a:p>
          <a:p>
            <a:pPr marL="1728000" lvl="3" indent="-216000">
              <a:spcBef>
                <a:spcPts val="567"/>
              </a:spcBef>
              <a:buClr>
                <a:srgbClr val="000000"/>
              </a:buClr>
              <a:buSzPct val="75000"/>
              <a:buFont typeface="Symbol" charset="2"/>
              <a:buChar char=""/>
            </a:pPr>
            <a:r>
              <a:rPr lang="en-US" sz="2800" b="0" strike="noStrike" spc="-1" dirty="0">
                <a:solidFill>
                  <a:srgbClr val="366092"/>
                </a:solidFill>
                <a:latin typeface="Calibri"/>
              </a:rPr>
              <a:t>Fourth Outline Level</a:t>
            </a:r>
          </a:p>
          <a:p>
            <a:pPr marL="2160000" lvl="4" indent="-216000">
              <a:spcBef>
                <a:spcPts val="283"/>
              </a:spcBef>
              <a:buClr>
                <a:srgbClr val="000000"/>
              </a:buClr>
              <a:buSzPct val="45000"/>
              <a:buFont typeface="Wingdings" charset="2"/>
              <a:buChar char=""/>
            </a:pPr>
            <a:r>
              <a:rPr lang="en-US" sz="2800" b="0" strike="noStrike" spc="-1" dirty="0">
                <a:solidFill>
                  <a:srgbClr val="366092"/>
                </a:solidFill>
                <a:latin typeface="Calibri"/>
              </a:rPr>
              <a:t>Fifth Outline Level</a:t>
            </a:r>
          </a:p>
          <a:p>
            <a:pPr marL="2592000" lvl="5" indent="-216000">
              <a:spcBef>
                <a:spcPts val="283"/>
              </a:spcBef>
              <a:buClr>
                <a:srgbClr val="000000"/>
              </a:buClr>
              <a:buSzPct val="45000"/>
              <a:buFont typeface="Wingdings" charset="2"/>
              <a:buChar char=""/>
            </a:pPr>
            <a:r>
              <a:rPr lang="en-US" sz="2800" b="0" strike="noStrike" spc="-1" dirty="0">
                <a:solidFill>
                  <a:srgbClr val="366092"/>
                </a:solidFill>
                <a:latin typeface="Calibri"/>
              </a:rPr>
              <a:t>Sixth Outline Level</a:t>
            </a:r>
          </a:p>
          <a:p>
            <a:pPr marL="3024000" lvl="6" indent="-216000">
              <a:spcBef>
                <a:spcPts val="283"/>
              </a:spcBef>
              <a:buClr>
                <a:srgbClr val="000000"/>
              </a:buClr>
              <a:buSzPct val="45000"/>
              <a:buFont typeface="Wingdings" charset="2"/>
              <a:buChar char=""/>
            </a:pPr>
            <a:r>
              <a:rPr lang="en-US" sz="2800" b="0" strike="noStrike" spc="-1" dirty="0">
                <a:solidFill>
                  <a:srgbClr val="366092"/>
                </a:solidFill>
                <a:latin typeface="Calibri"/>
              </a:rPr>
              <a:t>Seventh Outline Level</a:t>
            </a:r>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 name="TextShape 2"/>
          <p:cNvSpPr txBox="1">
            <a:spLocks noGrp="1"/>
          </p:cNvSpPr>
          <p:nvPr>
            <p:ph type="title" idx="4294967295"/>
          </p:nvPr>
        </p:nvSpPr>
        <p:spPr>
          <a:xfrm>
            <a:off x="640080" y="2130480"/>
            <a:ext cx="7772040" cy="147168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1" normalizeH="0" baseline="0" noProof="0" dirty="0">
                <a:ln>
                  <a:noFill/>
                </a:ln>
                <a:solidFill>
                  <a:srgbClr val="366092"/>
                </a:solidFill>
                <a:effectLst/>
                <a:uLnTx/>
                <a:uFillTx/>
                <a:latin typeface="Arial"/>
                <a:ea typeface="+mn-ea"/>
                <a:cs typeface="+mn-cs"/>
              </a:rPr>
              <a:t>Section 1.3</a:t>
            </a:r>
            <a:endParaRPr kumimoji="0" lang="en-US" sz="4400" b="0" i="0" u="none" strike="noStrike" kern="1200" cap="none" spc="-1" normalizeH="0" baseline="0" noProof="0" dirty="0">
              <a:ln>
                <a:noFill/>
              </a:ln>
              <a:solidFill>
                <a:srgbClr val="366092"/>
              </a:solidFill>
              <a:effectLst/>
              <a:uLnTx/>
              <a:uFillTx/>
              <a:latin typeface="Calibri"/>
              <a:ea typeface="+mn-ea"/>
              <a:cs typeface="+mn-cs"/>
            </a:endParaRPr>
          </a:p>
        </p:txBody>
      </p:sp>
      <p:sp>
        <p:nvSpPr>
          <p:cNvPr id="177" name="TextShape 1"/>
          <p:cNvSpPr txBox="1"/>
          <p:nvPr/>
        </p:nvSpPr>
        <p:spPr>
          <a:xfrm>
            <a:off x="1371600" y="3502080"/>
            <a:ext cx="6400440" cy="1755360"/>
          </a:xfrm>
          <a:prstGeom prst="rect">
            <a:avLst/>
          </a:prstGeom>
          <a:noFill/>
          <a:ln>
            <a:noFill/>
          </a:ln>
        </p:spPr>
        <p:txBody>
          <a:bodyPr lIns="90000" tIns="45000" rIns="90000" bIns="45000" anchorCtr="1">
            <a:noAutofit/>
          </a:bodyPr>
          <a:lstStyle/>
          <a:p>
            <a:pPr algn="ctr">
              <a:lnSpc>
                <a:spcPct val="100000"/>
              </a:lnSpc>
              <a:spcBef>
                <a:spcPts val="641"/>
              </a:spcBef>
            </a:pPr>
            <a:r>
              <a:rPr lang="en-US" sz="3200" b="1" i="1" strike="noStrike" spc="-1" dirty="0">
                <a:solidFill>
                  <a:srgbClr val="366092"/>
                </a:solidFill>
                <a:latin typeface="Calibri"/>
              </a:rPr>
              <a:t>The Process of a Statistical Study</a:t>
            </a:r>
            <a:endParaRPr lang="en-US" sz="3200" b="0" strike="noStrike" spc="-1" dirty="0">
              <a:solidFill>
                <a:srgbClr val="366092"/>
              </a:solidFill>
              <a:latin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 name="TextShape 1"/>
          <p:cNvSpPr txBox="1">
            <a:spLocks noGrp="1"/>
          </p:cNvSpPr>
          <p:nvPr>
            <p:ph type="title" idx="4294967295"/>
          </p:nvPr>
        </p:nvSpPr>
        <p:spPr>
          <a:xfrm>
            <a:off x="457200" y="114840"/>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Side Note</a:t>
            </a:r>
            <a:r>
              <a:rPr lang="en-US" sz="3200" b="0" strike="noStrike" spc="-1" baseline="-25000" dirty="0">
                <a:solidFill>
                  <a:srgbClr val="1F497D"/>
                </a:solidFill>
                <a:latin typeface="Calibri"/>
              </a:rPr>
              <a:t>1</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196" name="TextShape 2"/>
          <p:cNvSpPr txBox="1"/>
          <p:nvPr/>
        </p:nvSpPr>
        <p:spPr>
          <a:xfrm>
            <a:off x="457200" y="1082160"/>
            <a:ext cx="8229240" cy="1432080"/>
          </a:xfrm>
          <a:prstGeom prst="rect">
            <a:avLst/>
          </a:prstGeom>
          <a:noFill/>
          <a:ln w="28440">
            <a:solidFill>
              <a:srgbClr val="1F497D"/>
            </a:solidFill>
            <a:round/>
          </a:ln>
        </p:spPr>
        <p:txBody>
          <a:bodyPr lIns="90000" tIns="45000" rIns="90000" bIns="45000">
            <a:normAutofit/>
          </a:bodyPr>
          <a:lstStyle/>
          <a:p>
            <a:pPr>
              <a:lnSpc>
                <a:spcPct val="100000"/>
              </a:lnSpc>
              <a:spcBef>
                <a:spcPts val="561"/>
              </a:spcBef>
            </a:pPr>
            <a:r>
              <a:rPr lang="en-US" sz="2800" b="0" strike="noStrike" spc="-1">
                <a:solidFill>
                  <a:srgbClr val="366092"/>
                </a:solidFill>
                <a:latin typeface="Calibri"/>
              </a:rPr>
              <a:t>Smartphones and tablets now have many random number generator apps that can be downloaded for free.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 name="TextShape 1"/>
          <p:cNvSpPr txBox="1">
            <a:spLocks noGrp="1"/>
          </p:cNvSpPr>
          <p:nvPr>
            <p:ph type="title" idx="4294967295"/>
          </p:nvPr>
        </p:nvSpPr>
        <p:spPr>
          <a:xfrm>
            <a:off x="457200" y="114840"/>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Memory Booster</a:t>
            </a:r>
            <a:r>
              <a:rPr lang="en-US" sz="3200" b="0" strike="noStrike" spc="-1" baseline="-25000" dirty="0">
                <a:solidFill>
                  <a:srgbClr val="1F497D"/>
                </a:solidFill>
                <a:latin typeface="Calibri"/>
              </a:rPr>
              <a:t>2</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198" name="TextShape 2"/>
          <p:cNvSpPr txBox="1"/>
          <p:nvPr/>
        </p:nvSpPr>
        <p:spPr>
          <a:xfrm>
            <a:off x="457200" y="1082160"/>
            <a:ext cx="8229240" cy="1127520"/>
          </a:xfrm>
          <a:prstGeom prst="rect">
            <a:avLst/>
          </a:prstGeom>
          <a:noFill/>
          <a:ln w="28440">
            <a:solidFill>
              <a:srgbClr val="1F497D"/>
            </a:solidFill>
            <a:round/>
          </a:ln>
        </p:spPr>
        <p:txBody>
          <a:bodyPr lIns="90000" tIns="45000" rIns="90000" bIns="45000">
            <a:normAutofit/>
          </a:bodyPr>
          <a:lstStyle/>
          <a:p>
            <a:pPr>
              <a:lnSpc>
                <a:spcPct val="100000"/>
              </a:lnSpc>
              <a:spcBef>
                <a:spcPts val="561"/>
              </a:spcBef>
            </a:pPr>
            <a:r>
              <a:rPr lang="en-US" sz="2800" b="1" strike="noStrike" spc="-1">
                <a:solidFill>
                  <a:srgbClr val="366092"/>
                </a:solidFill>
                <a:latin typeface="Calibri"/>
              </a:rPr>
              <a:t>Stratified sample:</a:t>
            </a:r>
            <a:r>
              <a:rPr lang="en-US" sz="2800" b="0" strike="noStrike" spc="-1">
                <a:solidFill>
                  <a:srgbClr val="366092"/>
                </a:solidFill>
                <a:latin typeface="Calibri"/>
              </a:rPr>
              <a:t> a </a:t>
            </a:r>
            <a:r>
              <a:rPr lang="en-US" sz="2800" b="1" strike="noStrike" spc="-1">
                <a:solidFill>
                  <a:srgbClr val="366092"/>
                </a:solidFill>
                <a:latin typeface="Calibri"/>
              </a:rPr>
              <a:t>few</a:t>
            </a:r>
            <a:r>
              <a:rPr lang="en-US" sz="2800" b="0" strike="noStrike" spc="-1">
                <a:solidFill>
                  <a:srgbClr val="366092"/>
                </a:solidFill>
                <a:latin typeface="Calibri"/>
              </a:rPr>
              <a:t> members of </a:t>
            </a:r>
            <a:r>
              <a:rPr lang="en-US" sz="2800" b="1" strike="noStrike" spc="-1">
                <a:solidFill>
                  <a:srgbClr val="366092"/>
                </a:solidFill>
                <a:latin typeface="Calibri"/>
              </a:rPr>
              <a:t>each</a:t>
            </a:r>
            <a:r>
              <a:rPr lang="en-US" sz="2800" b="0" strike="noStrike" spc="-1">
                <a:solidFill>
                  <a:srgbClr val="366092"/>
                </a:solidFill>
                <a:latin typeface="Calibri"/>
              </a:rPr>
              <a:t> group</a:t>
            </a:r>
          </a:p>
          <a:p>
            <a:pPr>
              <a:lnSpc>
                <a:spcPct val="100000"/>
              </a:lnSpc>
              <a:spcBef>
                <a:spcPts val="561"/>
              </a:spcBef>
            </a:pPr>
            <a:r>
              <a:rPr lang="en-US" sz="2800" b="1" strike="noStrike" spc="-1">
                <a:solidFill>
                  <a:srgbClr val="366092"/>
                </a:solidFill>
                <a:latin typeface="Calibri"/>
              </a:rPr>
              <a:t>Cluster sample:</a:t>
            </a:r>
            <a:r>
              <a:rPr lang="en-US" sz="2800" b="0" strike="noStrike" spc="-1">
                <a:solidFill>
                  <a:srgbClr val="366092"/>
                </a:solidFill>
                <a:latin typeface="Calibri"/>
              </a:rPr>
              <a:t> </a:t>
            </a:r>
            <a:r>
              <a:rPr lang="en-US" sz="2800" b="1" strike="noStrike" spc="-1">
                <a:solidFill>
                  <a:srgbClr val="366092"/>
                </a:solidFill>
                <a:latin typeface="Calibri"/>
              </a:rPr>
              <a:t>each</a:t>
            </a:r>
            <a:r>
              <a:rPr lang="en-US" sz="2800" b="0" strike="noStrike" spc="-1">
                <a:solidFill>
                  <a:srgbClr val="366092"/>
                </a:solidFill>
                <a:latin typeface="Calibri"/>
              </a:rPr>
              <a:t> member of a </a:t>
            </a:r>
            <a:r>
              <a:rPr lang="en-US" sz="2800" b="1" strike="noStrike" spc="-1">
                <a:solidFill>
                  <a:srgbClr val="366092"/>
                </a:solidFill>
                <a:latin typeface="Calibri"/>
              </a:rPr>
              <a:t>few</a:t>
            </a:r>
            <a:r>
              <a:rPr lang="en-US" sz="2800" b="0" strike="noStrike" spc="-1">
                <a:solidFill>
                  <a:srgbClr val="366092"/>
                </a:solidFill>
                <a:latin typeface="Calibri"/>
              </a:rPr>
              <a:t> groups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 name="TextShape 1"/>
          <p:cNvSpPr txBox="1">
            <a:spLocks noGrp="1"/>
          </p:cNvSpPr>
          <p:nvPr>
            <p:ph type="title" idx="4294967295"/>
          </p:nvPr>
        </p:nvSpPr>
        <p:spPr>
          <a:xfrm>
            <a:off x="457200" y="114840"/>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algn="ctr">
              <a:lnSpc>
                <a:spcPts val="2999"/>
              </a:lnSpc>
              <a:spcBef>
                <a:spcPts val="0"/>
              </a:spcBef>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Definition: </a:t>
            </a:r>
            <a:r>
              <a:rPr lang="en-US" sz="3200" spc="-1" dirty="0">
                <a:solidFill>
                  <a:srgbClr val="1F497D"/>
                </a:solidFill>
                <a:latin typeface="Calibri"/>
              </a:rPr>
              <a:t>Sampling Methods</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200" name="TextShape 2"/>
          <p:cNvSpPr txBox="1"/>
          <p:nvPr/>
        </p:nvSpPr>
        <p:spPr>
          <a:xfrm>
            <a:off x="457200" y="1082160"/>
            <a:ext cx="8229240" cy="4914000"/>
          </a:xfrm>
          <a:prstGeom prst="rect">
            <a:avLst/>
          </a:prstGeom>
          <a:solidFill>
            <a:srgbClr val="FFFFCC"/>
          </a:solidFill>
          <a:ln w="28440">
            <a:solidFill>
              <a:srgbClr val="000000"/>
            </a:solidFill>
            <a:round/>
          </a:ln>
        </p:spPr>
        <p:txBody>
          <a:bodyPr lIns="90000" tIns="45000" rIns="90000" bIns="45000">
            <a:normAutofit fontScale="98500" lnSpcReduction="10000"/>
          </a:bodyPr>
          <a:lstStyle/>
          <a:p>
            <a:pPr marL="457200" indent="-457200">
              <a:lnSpc>
                <a:spcPct val="100000"/>
              </a:lnSpc>
              <a:spcBef>
                <a:spcPts val="561"/>
              </a:spcBef>
              <a:buFont typeface="Arial" panose="020B0604020202020204" pitchFamily="34" charset="0"/>
              <a:buChar char="•"/>
            </a:pPr>
            <a:r>
              <a:rPr lang="en-US" sz="2600" b="1" strike="noStrike" spc="-1" dirty="0">
                <a:solidFill>
                  <a:srgbClr val="000000"/>
                </a:solidFill>
                <a:latin typeface="Calibri"/>
              </a:rPr>
              <a:t>Random sampling</a:t>
            </a:r>
            <a:r>
              <a:rPr lang="en-US" sz="2600" b="0" strike="noStrike" spc="-1" dirty="0">
                <a:solidFill>
                  <a:srgbClr val="000000"/>
                </a:solidFill>
                <a:latin typeface="Calibri"/>
              </a:rPr>
              <a:t>: Every member of the population has an equal chance of being selected.</a:t>
            </a:r>
            <a:endParaRPr lang="en-US" sz="2600" b="0" strike="noStrike" spc="-1" dirty="0">
              <a:solidFill>
                <a:srgbClr val="366092"/>
              </a:solidFill>
              <a:latin typeface="Calibri"/>
            </a:endParaRPr>
          </a:p>
          <a:p>
            <a:pPr marL="457200" indent="-457200">
              <a:lnSpc>
                <a:spcPct val="100000"/>
              </a:lnSpc>
              <a:spcBef>
                <a:spcPts val="561"/>
              </a:spcBef>
              <a:buFont typeface="Arial" panose="020B0604020202020204" pitchFamily="34" charset="0"/>
              <a:buChar char="•"/>
            </a:pPr>
            <a:r>
              <a:rPr lang="en-US" sz="2600" b="1" strike="noStrike" spc="-1" dirty="0">
                <a:solidFill>
                  <a:srgbClr val="000000"/>
                </a:solidFill>
                <a:latin typeface="Calibri"/>
              </a:rPr>
              <a:t>Simple Random sampling</a:t>
            </a:r>
            <a:r>
              <a:rPr lang="en-US" sz="2600" b="0" strike="noStrike" spc="-1" dirty="0">
                <a:solidFill>
                  <a:srgbClr val="000000"/>
                </a:solidFill>
                <a:latin typeface="Calibri"/>
              </a:rPr>
              <a:t>: Every sample of the population has an equal chance of being selected.</a:t>
            </a:r>
            <a:endParaRPr lang="en-US" sz="2600" b="0" strike="noStrike" spc="-1" dirty="0">
              <a:solidFill>
                <a:srgbClr val="366092"/>
              </a:solidFill>
              <a:latin typeface="Calibri"/>
            </a:endParaRPr>
          </a:p>
          <a:p>
            <a:pPr marL="457200" indent="-457200">
              <a:lnSpc>
                <a:spcPct val="100000"/>
              </a:lnSpc>
              <a:spcBef>
                <a:spcPts val="561"/>
              </a:spcBef>
              <a:buFont typeface="Arial" panose="020B0604020202020204" pitchFamily="34" charset="0"/>
              <a:buChar char="•"/>
            </a:pPr>
            <a:r>
              <a:rPr lang="en-US" sz="2600" b="1" strike="noStrike" spc="-1" dirty="0">
                <a:solidFill>
                  <a:srgbClr val="000000"/>
                </a:solidFill>
                <a:latin typeface="Calibri"/>
              </a:rPr>
              <a:t>Stratified sampling</a:t>
            </a:r>
            <a:r>
              <a:rPr lang="en-US" sz="2600" b="0" strike="noStrike" spc="-1" dirty="0">
                <a:solidFill>
                  <a:srgbClr val="000000"/>
                </a:solidFill>
                <a:latin typeface="Calibri"/>
              </a:rPr>
              <a:t>: A few members from each stratum (or group) are randomly chosen.</a:t>
            </a:r>
            <a:endParaRPr lang="en-US" sz="2600" b="0" strike="noStrike" spc="-1" dirty="0">
              <a:solidFill>
                <a:srgbClr val="366092"/>
              </a:solidFill>
              <a:latin typeface="Calibri"/>
            </a:endParaRPr>
          </a:p>
          <a:p>
            <a:pPr marL="457200" indent="-457200">
              <a:lnSpc>
                <a:spcPct val="100000"/>
              </a:lnSpc>
              <a:spcBef>
                <a:spcPts val="561"/>
              </a:spcBef>
              <a:buFont typeface="Arial" panose="020B0604020202020204" pitchFamily="34" charset="0"/>
              <a:buChar char="•"/>
            </a:pPr>
            <a:r>
              <a:rPr lang="en-US" sz="2600" b="1" strike="noStrike" spc="-1" dirty="0">
                <a:solidFill>
                  <a:srgbClr val="000000"/>
                </a:solidFill>
                <a:latin typeface="Calibri"/>
              </a:rPr>
              <a:t>Cluster sampling</a:t>
            </a:r>
            <a:r>
              <a:rPr lang="en-US" sz="2600" b="0" strike="noStrike" spc="-1" dirty="0">
                <a:solidFill>
                  <a:srgbClr val="000000"/>
                </a:solidFill>
                <a:latin typeface="Calibri"/>
              </a:rPr>
              <a:t>: All members from a few randomly chosen clusters (or groups) are selected.</a:t>
            </a:r>
            <a:endParaRPr lang="en-US" sz="2600" b="0" strike="noStrike" spc="-1" dirty="0">
              <a:solidFill>
                <a:srgbClr val="366092"/>
              </a:solidFill>
              <a:latin typeface="Calibri"/>
            </a:endParaRPr>
          </a:p>
          <a:p>
            <a:pPr marL="457200" indent="-457200">
              <a:lnSpc>
                <a:spcPct val="100000"/>
              </a:lnSpc>
              <a:spcBef>
                <a:spcPts val="561"/>
              </a:spcBef>
              <a:buFont typeface="Arial" panose="020B0604020202020204" pitchFamily="34" charset="0"/>
              <a:buChar char="•"/>
            </a:pPr>
            <a:r>
              <a:rPr lang="en-US" sz="2600" b="1" strike="noStrike" spc="-1" dirty="0">
                <a:solidFill>
                  <a:srgbClr val="000000"/>
                </a:solidFill>
                <a:latin typeface="Calibri"/>
              </a:rPr>
              <a:t>Systematic sampling</a:t>
            </a:r>
            <a:r>
              <a:rPr lang="en-US" sz="2600" b="0" strike="noStrike" spc="-1" dirty="0">
                <a:solidFill>
                  <a:srgbClr val="000000"/>
                </a:solidFill>
                <a:latin typeface="Calibri"/>
              </a:rPr>
              <a:t>: Every </a:t>
            </a:r>
            <a:r>
              <a:rPr lang="en-US" sz="2600" b="0" i="1" strike="noStrike" spc="-1" dirty="0">
                <a:solidFill>
                  <a:srgbClr val="000000"/>
                </a:solidFill>
                <a:latin typeface="Calibri"/>
              </a:rPr>
              <a:t>n</a:t>
            </a:r>
            <a:r>
              <a:rPr lang="en-US" sz="1100" b="0" i="1" strike="noStrike" spc="-1" dirty="0">
                <a:solidFill>
                  <a:srgbClr val="000000"/>
                </a:solidFill>
                <a:latin typeface="Calibri"/>
              </a:rPr>
              <a:t> </a:t>
            </a:r>
            <a:r>
              <a:rPr lang="en-US" sz="2600" b="0" strike="noStrike" spc="-1" baseline="30000" dirty="0" err="1">
                <a:solidFill>
                  <a:srgbClr val="000000"/>
                </a:solidFill>
                <a:latin typeface="Calibri"/>
              </a:rPr>
              <a:t>th</a:t>
            </a:r>
            <a:r>
              <a:rPr lang="en-US" sz="2600" b="0" strike="noStrike" spc="-1" dirty="0">
                <a:solidFill>
                  <a:srgbClr val="000000"/>
                </a:solidFill>
                <a:latin typeface="Calibri"/>
              </a:rPr>
              <a:t> member of the population is chosen.</a:t>
            </a:r>
            <a:endParaRPr lang="en-US" sz="2600" b="0" strike="noStrike" spc="-1" dirty="0">
              <a:solidFill>
                <a:srgbClr val="366092"/>
              </a:solidFill>
              <a:latin typeface="Calibri"/>
            </a:endParaRPr>
          </a:p>
          <a:p>
            <a:pPr marL="457200" indent="-457200">
              <a:lnSpc>
                <a:spcPct val="100000"/>
              </a:lnSpc>
              <a:spcBef>
                <a:spcPts val="561"/>
              </a:spcBef>
              <a:buFont typeface="Arial" panose="020B0604020202020204" pitchFamily="34" charset="0"/>
              <a:buChar char="•"/>
            </a:pPr>
            <a:r>
              <a:rPr lang="en-US" sz="2600" b="1" strike="noStrike" spc="-1" dirty="0">
                <a:solidFill>
                  <a:srgbClr val="000000"/>
                </a:solidFill>
                <a:latin typeface="Calibri"/>
              </a:rPr>
              <a:t>Convenience sampling</a:t>
            </a:r>
            <a:r>
              <a:rPr lang="en-US" sz="2600" b="0" strike="noStrike" spc="-1" dirty="0">
                <a:solidFill>
                  <a:srgbClr val="000000"/>
                </a:solidFill>
                <a:latin typeface="Calibri"/>
              </a:rPr>
              <a:t>: The sample is chosen because it is convenient for the researcher.</a:t>
            </a:r>
            <a:endParaRPr lang="en-US" sz="2600" b="0" strike="noStrike" spc="-1" dirty="0">
              <a:solidFill>
                <a:srgbClr val="366092"/>
              </a:solidFill>
              <a:latin typeface="Calibri"/>
            </a:endParaRPr>
          </a:p>
          <a:p>
            <a:pPr>
              <a:lnSpc>
                <a:spcPct val="100000"/>
              </a:lnSpc>
              <a:spcBef>
                <a:spcPts val="561"/>
              </a:spcBef>
            </a:pPr>
            <a:endParaRPr lang="en-US" sz="2800" b="0" strike="noStrike" spc="-1" dirty="0">
              <a:solidFill>
                <a:srgbClr val="366092"/>
              </a:solidFill>
              <a:latin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 name="TextShape 1"/>
          <p:cNvSpPr txBox="1">
            <a:spLocks noGrp="1"/>
          </p:cNvSpPr>
          <p:nvPr>
            <p:ph type="title" idx="4294967295"/>
          </p:nvPr>
        </p:nvSpPr>
        <p:spPr>
          <a:xfrm>
            <a:off x="457200" y="114840"/>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Example 1.3.3: Identifying Sampling Methods</a:t>
            </a:r>
            <a:r>
              <a:rPr kumimoji="0" lang="en-US" sz="3200" b="0" i="0" u="none" strike="noStrike" kern="1200" cap="none" spc="-1" normalizeH="0" baseline="-25000" noProof="0" dirty="0">
                <a:ln>
                  <a:noFill/>
                </a:ln>
                <a:solidFill>
                  <a:srgbClr val="1F497D"/>
                </a:solidFill>
                <a:effectLst/>
                <a:uLnTx/>
                <a:uFillTx/>
                <a:latin typeface="Calibri"/>
                <a:ea typeface="+mn-ea"/>
                <a:cs typeface="+mn-cs"/>
              </a:rPr>
              <a:t>1</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203" name="TextShape 2"/>
          <p:cNvSpPr txBox="1"/>
          <p:nvPr/>
        </p:nvSpPr>
        <p:spPr>
          <a:xfrm>
            <a:off x="457200" y="1029240"/>
            <a:ext cx="8229240" cy="4966560"/>
          </a:xfrm>
          <a:prstGeom prst="rect">
            <a:avLst/>
          </a:prstGeom>
          <a:noFill/>
          <a:ln>
            <a:noFill/>
          </a:ln>
        </p:spPr>
        <p:txBody>
          <a:bodyPr lIns="90000" tIns="45000" rIns="90000" bIns="45000">
            <a:normAutofit lnSpcReduction="10000"/>
          </a:bodyPr>
          <a:lstStyle/>
          <a:p>
            <a:pPr>
              <a:lnSpc>
                <a:spcPct val="100000"/>
              </a:lnSpc>
              <a:spcBef>
                <a:spcPts val="561"/>
              </a:spcBef>
            </a:pPr>
            <a:r>
              <a:rPr lang="en-US" sz="2800" b="0" strike="noStrike" spc="-1" dirty="0">
                <a:solidFill>
                  <a:srgbClr val="366092"/>
                </a:solidFill>
                <a:latin typeface="Calibri"/>
              </a:rPr>
              <a:t>Identify the type of sampling used in each of the following scenarios.</a:t>
            </a:r>
          </a:p>
          <a:p>
            <a:pPr marL="447675" indent="-447675">
              <a:lnSpc>
                <a:spcPct val="100000"/>
              </a:lnSpc>
              <a:spcBef>
                <a:spcPts val="561"/>
              </a:spcBef>
              <a:buClr>
                <a:srgbClr val="366092"/>
              </a:buClr>
            </a:pPr>
            <a:r>
              <a:rPr lang="en-US" sz="2800" b="0" strike="noStrike" spc="-1" dirty="0">
                <a:solidFill>
                  <a:srgbClr val="366092"/>
                </a:solidFill>
                <a:latin typeface="Calibri"/>
              </a:rPr>
              <a:t>a.	​A pollster surveys </a:t>
            </a:r>
            <a:r>
              <a:rPr lang="en-US" sz="2800" b="0" strike="noStrike" spc="-1" dirty="0">
                <a:solidFill>
                  <a:srgbClr val="366092"/>
                </a:solidFill>
                <a:latin typeface="Cambria Math"/>
              </a:rPr>
              <a:t>50</a:t>
            </a:r>
            <a:r>
              <a:rPr lang="en-US" sz="2800" b="0" strike="noStrike" spc="-1" dirty="0">
                <a:solidFill>
                  <a:srgbClr val="366092"/>
                </a:solidFill>
                <a:latin typeface="Calibri"/>
              </a:rPr>
              <a:t> people in each of a senator's </a:t>
            </a:r>
            <a:r>
              <a:rPr lang="en-US" sz="2800" b="0" strike="noStrike" spc="-1" dirty="0">
                <a:solidFill>
                  <a:srgbClr val="366092"/>
                </a:solidFill>
                <a:latin typeface="Cambria Math"/>
              </a:rPr>
              <a:t>12</a:t>
            </a:r>
            <a:r>
              <a:rPr lang="en-US" sz="2800" b="0" strike="noStrike" spc="-1" dirty="0">
                <a:solidFill>
                  <a:srgbClr val="366092"/>
                </a:solidFill>
                <a:latin typeface="Calibri"/>
              </a:rPr>
              <a:t> voting precincts.</a:t>
            </a:r>
          </a:p>
          <a:p>
            <a:pPr marL="447675" indent="-447675">
              <a:lnSpc>
                <a:spcPct val="100000"/>
              </a:lnSpc>
              <a:spcBef>
                <a:spcPts val="561"/>
              </a:spcBef>
              <a:buClr>
                <a:srgbClr val="366092"/>
              </a:buClr>
            </a:pPr>
            <a:r>
              <a:rPr lang="en-US" sz="2800" b="0" strike="noStrike" spc="-1" dirty="0">
                <a:solidFill>
                  <a:srgbClr val="366092"/>
                </a:solidFill>
                <a:latin typeface="Calibri"/>
              </a:rPr>
              <a:t>b.	​The quality control department at a cereal manufacturer measures the weight of every 10</a:t>
            </a:r>
            <a:r>
              <a:rPr lang="en-US" sz="2800" b="0" strike="noStrike" spc="-1" baseline="30000" dirty="0">
                <a:solidFill>
                  <a:srgbClr val="366092"/>
                </a:solidFill>
                <a:latin typeface="Calibri"/>
              </a:rPr>
              <a:t>th</a:t>
            </a:r>
            <a:r>
              <a:rPr lang="en-US" sz="2800" b="0" strike="noStrike" spc="-1" dirty="0">
                <a:solidFill>
                  <a:srgbClr val="366092"/>
                </a:solidFill>
                <a:latin typeface="Calibri"/>
              </a:rPr>
              <a:t> box off of the assembly line.</a:t>
            </a:r>
          </a:p>
          <a:p>
            <a:pPr marL="447675" indent="-447675">
              <a:lnSpc>
                <a:spcPct val="100000"/>
              </a:lnSpc>
              <a:spcBef>
                <a:spcPts val="561"/>
              </a:spcBef>
              <a:buClr>
                <a:srgbClr val="366092"/>
              </a:buClr>
            </a:pPr>
            <a:r>
              <a:rPr lang="en-US" sz="2800" b="0" strike="noStrike" spc="-1" dirty="0">
                <a:solidFill>
                  <a:srgbClr val="366092"/>
                </a:solidFill>
                <a:latin typeface="Calibri"/>
              </a:rPr>
              <a:t>c.	​A student walks down the halls in her dorm asking students how much money they would spend in a food court in the dorm lobby in an effort to persuade the administration to offer such an option.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 name="TextShape 1"/>
          <p:cNvSpPr txBox="1">
            <a:spLocks noGrp="1"/>
          </p:cNvSpPr>
          <p:nvPr>
            <p:ph type="title" idx="4294967295"/>
          </p:nvPr>
        </p:nvSpPr>
        <p:spPr>
          <a:xfrm>
            <a:off x="457200" y="114840"/>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Example 1.3.3: Identifying Sampling Methods</a:t>
            </a:r>
            <a:r>
              <a:rPr kumimoji="0" lang="en-US" sz="3200" b="0" i="0" u="none" strike="noStrike" kern="1200" cap="none" spc="-1" normalizeH="0" baseline="-25000" noProof="0" dirty="0">
                <a:ln>
                  <a:noFill/>
                </a:ln>
                <a:solidFill>
                  <a:srgbClr val="1F497D"/>
                </a:solidFill>
                <a:effectLst/>
                <a:uLnTx/>
                <a:uFillTx/>
                <a:latin typeface="Calibri"/>
                <a:ea typeface="+mn-ea"/>
                <a:cs typeface="+mn-cs"/>
              </a:rPr>
              <a:t>2</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205" name="TextShape 2"/>
          <p:cNvSpPr txBox="1"/>
          <p:nvPr/>
        </p:nvSpPr>
        <p:spPr>
          <a:xfrm>
            <a:off x="431332" y="1041692"/>
            <a:ext cx="8229240" cy="4966560"/>
          </a:xfrm>
          <a:prstGeom prst="rect">
            <a:avLst/>
          </a:prstGeom>
          <a:noFill/>
          <a:ln>
            <a:noFill/>
          </a:ln>
        </p:spPr>
        <p:txBody>
          <a:bodyPr lIns="90000" tIns="45000" rIns="90000" bIns="45000">
            <a:normAutofit/>
          </a:bodyPr>
          <a:lstStyle/>
          <a:p>
            <a:pPr marL="447675" indent="-447675">
              <a:lnSpc>
                <a:spcPct val="100000"/>
              </a:lnSpc>
              <a:spcBef>
                <a:spcPts val="561"/>
              </a:spcBef>
              <a:buClr>
                <a:srgbClr val="366092"/>
              </a:buClr>
            </a:pPr>
            <a:r>
              <a:rPr lang="en-US" sz="2800" b="0" strike="noStrike" spc="-1" dirty="0">
                <a:solidFill>
                  <a:srgbClr val="366092"/>
                </a:solidFill>
                <a:latin typeface="Calibri"/>
              </a:rPr>
              <a:t>d.	​An educator chooses </a:t>
            </a:r>
            <a:r>
              <a:rPr lang="en-US" sz="2800" b="0" strike="noStrike" spc="-1" dirty="0">
                <a:solidFill>
                  <a:srgbClr val="366092"/>
                </a:solidFill>
                <a:latin typeface="Cambria Math"/>
              </a:rPr>
              <a:t>5</a:t>
            </a:r>
            <a:r>
              <a:rPr lang="en-US" sz="2800" b="0" strike="noStrike" spc="-1" dirty="0">
                <a:solidFill>
                  <a:srgbClr val="366092"/>
                </a:solidFill>
                <a:latin typeface="Calibri"/>
              </a:rPr>
              <a:t> of the school districts in the Chicago area and asks each household in those districts how many school-age children are in the home.</a:t>
            </a:r>
          </a:p>
          <a:p>
            <a:pPr marL="447675" indent="-447675">
              <a:lnSpc>
                <a:spcPct val="100000"/>
              </a:lnSpc>
              <a:spcBef>
                <a:spcPts val="561"/>
              </a:spcBef>
              <a:buClr>
                <a:srgbClr val="366092"/>
              </a:buClr>
            </a:pPr>
            <a:r>
              <a:rPr lang="en-US" sz="2800" b="0" strike="noStrike" spc="-1" dirty="0">
                <a:solidFill>
                  <a:srgbClr val="366092"/>
                </a:solidFill>
                <a:latin typeface="Calibri"/>
              </a:rPr>
              <a:t>e.	​To determine who will win a  shopping spree at the mall, the manager draws a name out of a box of entries.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 name="TextShape 1"/>
          <p:cNvSpPr txBox="1">
            <a:spLocks noGrp="1"/>
          </p:cNvSpPr>
          <p:nvPr>
            <p:ph type="title" idx="4294967295"/>
          </p:nvPr>
        </p:nvSpPr>
        <p:spPr>
          <a:xfrm>
            <a:off x="457200" y="114840"/>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Example 1.3.3: Identifying Sampling Methods</a:t>
            </a:r>
            <a:r>
              <a:rPr kumimoji="0" lang="en-US" sz="3200" b="0" i="0" u="none" strike="noStrike" kern="1200" cap="none" spc="-1" normalizeH="0" baseline="-25000" noProof="0" dirty="0">
                <a:ln>
                  <a:noFill/>
                </a:ln>
                <a:solidFill>
                  <a:srgbClr val="1F497D"/>
                </a:solidFill>
                <a:effectLst/>
                <a:uLnTx/>
                <a:uFillTx/>
                <a:latin typeface="Calibri"/>
                <a:ea typeface="+mn-ea"/>
                <a:cs typeface="+mn-cs"/>
              </a:rPr>
              <a:t>3</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208" name="TextShape 2"/>
          <p:cNvSpPr txBox="1"/>
          <p:nvPr/>
        </p:nvSpPr>
        <p:spPr>
          <a:xfrm>
            <a:off x="457200" y="1029240"/>
            <a:ext cx="8229240" cy="4966560"/>
          </a:xfrm>
          <a:prstGeom prst="rect">
            <a:avLst/>
          </a:prstGeom>
          <a:noFill/>
          <a:ln>
            <a:noFill/>
          </a:ln>
        </p:spPr>
        <p:txBody>
          <a:bodyPr lIns="90000" tIns="45000" rIns="90000" bIns="45000">
            <a:normAutofit fontScale="97000" lnSpcReduction="10000"/>
          </a:bodyPr>
          <a:lstStyle/>
          <a:p>
            <a:pPr>
              <a:lnSpc>
                <a:spcPct val="100000"/>
              </a:lnSpc>
              <a:spcBef>
                <a:spcPts val="561"/>
              </a:spcBef>
            </a:pPr>
            <a:r>
              <a:rPr lang="en-US" sz="2800" b="1" strike="noStrike" spc="-1" dirty="0">
                <a:solidFill>
                  <a:srgbClr val="366092"/>
                </a:solidFill>
                <a:latin typeface="Calibri"/>
              </a:rPr>
              <a:t>Solution</a:t>
            </a:r>
            <a:endParaRPr lang="en-US" sz="2800" b="0" strike="noStrike" spc="-1" dirty="0">
              <a:solidFill>
                <a:srgbClr val="366092"/>
              </a:solidFill>
              <a:latin typeface="Calibri"/>
            </a:endParaRPr>
          </a:p>
          <a:p>
            <a:pPr marL="447675" indent="-447675">
              <a:lnSpc>
                <a:spcPct val="100000"/>
              </a:lnSpc>
              <a:spcBef>
                <a:spcPts val="561"/>
              </a:spcBef>
              <a:buClr>
                <a:srgbClr val="366092"/>
              </a:buClr>
            </a:pPr>
            <a:r>
              <a:rPr lang="en-US" sz="2800" b="0" strike="noStrike" spc="-1" dirty="0">
                <a:solidFill>
                  <a:srgbClr val="366092"/>
                </a:solidFill>
                <a:latin typeface="Calibri"/>
              </a:rPr>
              <a:t>a.	Stratified sampling: The voting precincts are the strata.</a:t>
            </a:r>
          </a:p>
          <a:p>
            <a:pPr marL="447675" indent="-447675">
              <a:lnSpc>
                <a:spcPct val="100000"/>
              </a:lnSpc>
              <a:spcBef>
                <a:spcPts val="561"/>
              </a:spcBef>
              <a:buClr>
                <a:srgbClr val="366092"/>
              </a:buClr>
            </a:pPr>
            <a:r>
              <a:rPr lang="en-US" sz="2800" b="0" strike="noStrike" spc="-1" dirty="0">
                <a:solidFill>
                  <a:srgbClr val="366092"/>
                </a:solidFill>
                <a:latin typeface="Calibri"/>
              </a:rPr>
              <a:t>b.	​Systematic sampling: The system of selecting the sample is to choose every 10</a:t>
            </a:r>
            <a:r>
              <a:rPr lang="en-US" sz="2800" b="0" strike="noStrike" spc="-1" baseline="30000" dirty="0">
                <a:solidFill>
                  <a:srgbClr val="366092"/>
                </a:solidFill>
                <a:latin typeface="Calibri"/>
              </a:rPr>
              <a:t>th</a:t>
            </a:r>
            <a:r>
              <a:rPr lang="en-US" sz="2800" b="0" strike="noStrike" spc="-1" dirty="0">
                <a:solidFill>
                  <a:srgbClr val="366092"/>
                </a:solidFill>
                <a:latin typeface="Calibri"/>
              </a:rPr>
              <a:t> box.</a:t>
            </a:r>
          </a:p>
          <a:p>
            <a:pPr marL="447675" indent="-447675">
              <a:lnSpc>
                <a:spcPct val="100000"/>
              </a:lnSpc>
              <a:spcBef>
                <a:spcPts val="561"/>
              </a:spcBef>
              <a:buClr>
                <a:srgbClr val="366092"/>
              </a:buClr>
            </a:pPr>
            <a:r>
              <a:rPr lang="en-US" sz="2800" b="0" strike="noStrike" spc="-1" dirty="0">
                <a:solidFill>
                  <a:srgbClr val="366092"/>
                </a:solidFill>
                <a:latin typeface="Calibri"/>
              </a:rPr>
              <a:t>c.	​Convenience sampling: This would be a very easy method of surveying for this particular scenario, and it would provide a representative sample of the dorm residents.</a:t>
            </a:r>
          </a:p>
          <a:p>
            <a:pPr marL="447675" indent="-447675">
              <a:lnSpc>
                <a:spcPct val="100000"/>
              </a:lnSpc>
              <a:spcBef>
                <a:spcPts val="561"/>
              </a:spcBef>
              <a:buClr>
                <a:srgbClr val="366092"/>
              </a:buClr>
            </a:pPr>
            <a:r>
              <a:rPr lang="en-US" sz="2800" b="0" strike="noStrike" spc="-1" dirty="0">
                <a:solidFill>
                  <a:srgbClr val="366092"/>
                </a:solidFill>
                <a:latin typeface="Calibri"/>
              </a:rPr>
              <a:t>d.	​Cluster sampling: Every school district in the Chicago area is a cluster.</a:t>
            </a:r>
          </a:p>
          <a:p>
            <a:pPr marL="447675" indent="-447675">
              <a:lnSpc>
                <a:spcPct val="100000"/>
              </a:lnSpc>
              <a:spcBef>
                <a:spcPts val="561"/>
              </a:spcBef>
              <a:buClr>
                <a:srgbClr val="366092"/>
              </a:buClr>
            </a:pPr>
            <a:r>
              <a:rPr lang="en-US" sz="2800" b="0" strike="noStrike" spc="-1" dirty="0">
                <a:solidFill>
                  <a:srgbClr val="366092"/>
                </a:solidFill>
                <a:latin typeface="Calibri"/>
              </a:rPr>
              <a:t>e.	​Random sampling: Every name in the box has an equal chance of being chosen.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 name="TextShape 1"/>
          <p:cNvSpPr txBox="1">
            <a:spLocks noGrp="1"/>
          </p:cNvSpPr>
          <p:nvPr>
            <p:ph type="title" idx="4294967295"/>
          </p:nvPr>
        </p:nvSpPr>
        <p:spPr>
          <a:xfrm>
            <a:off x="457200" y="114840"/>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Example 1.3.4: Classifying Studies as Cross-Sectional or Longitudinal</a:t>
            </a:r>
            <a:r>
              <a:rPr kumimoji="0" lang="en-US" sz="3200" b="0" i="0" u="none" strike="noStrike" kern="1200" cap="none" spc="-1" normalizeH="0" baseline="-25000" noProof="0" dirty="0">
                <a:ln>
                  <a:noFill/>
                </a:ln>
                <a:solidFill>
                  <a:srgbClr val="1F497D"/>
                </a:solidFill>
                <a:effectLst/>
                <a:uLnTx/>
                <a:uFillTx/>
                <a:latin typeface="Calibri"/>
                <a:ea typeface="+mn-ea"/>
                <a:cs typeface="+mn-cs"/>
              </a:rPr>
              <a:t>1</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210" name="TextShape 2"/>
          <p:cNvSpPr txBox="1"/>
          <p:nvPr/>
        </p:nvSpPr>
        <p:spPr>
          <a:xfrm>
            <a:off x="457200" y="1029240"/>
            <a:ext cx="8229240" cy="4966560"/>
          </a:xfrm>
          <a:prstGeom prst="rect">
            <a:avLst/>
          </a:prstGeom>
          <a:noFill/>
          <a:ln>
            <a:noFill/>
          </a:ln>
        </p:spPr>
        <p:txBody>
          <a:bodyPr lIns="90000" tIns="45000" rIns="90000" bIns="45000">
            <a:normAutofit/>
          </a:bodyPr>
          <a:lstStyle/>
          <a:p>
            <a:pPr>
              <a:lnSpc>
                <a:spcPct val="100000"/>
              </a:lnSpc>
              <a:spcBef>
                <a:spcPts val="561"/>
              </a:spcBef>
            </a:pPr>
            <a:r>
              <a:rPr lang="en-US" sz="2800" b="0" strike="noStrike" spc="-1" dirty="0">
                <a:solidFill>
                  <a:srgbClr val="366092"/>
                </a:solidFill>
                <a:latin typeface="Calibri"/>
              </a:rPr>
              <a:t>Categorize the following studies as either cross-sectional or longitudinal.</a:t>
            </a:r>
          </a:p>
          <a:p>
            <a:pPr marL="447675" indent="-447675">
              <a:lnSpc>
                <a:spcPct val="100000"/>
              </a:lnSpc>
              <a:spcBef>
                <a:spcPts val="561"/>
              </a:spcBef>
              <a:buClr>
                <a:srgbClr val="366092"/>
              </a:buClr>
            </a:pPr>
            <a:r>
              <a:rPr lang="en-US" sz="2800" b="0" strike="noStrike" spc="-1" dirty="0">
                <a:solidFill>
                  <a:srgbClr val="366092"/>
                </a:solidFill>
                <a:latin typeface="Calibri"/>
              </a:rPr>
              <a:t>a.	​A group of </a:t>
            </a:r>
            <a:r>
              <a:rPr lang="en-US" sz="2800" b="0" strike="noStrike" spc="-1" dirty="0">
                <a:solidFill>
                  <a:srgbClr val="366092"/>
                </a:solidFill>
                <a:latin typeface="Cambria Math"/>
              </a:rPr>
              <a:t>220</a:t>
            </a:r>
            <a:r>
              <a:rPr lang="en-US" sz="2800" b="0" strike="noStrike" spc="-1" dirty="0">
                <a:solidFill>
                  <a:srgbClr val="366092"/>
                </a:solidFill>
                <a:latin typeface="Calibri"/>
              </a:rPr>
              <a:t> patients is followed for </a:t>
            </a:r>
            <a:r>
              <a:rPr lang="en-US" sz="2800" b="0" strike="noStrike" spc="-1" dirty="0">
                <a:solidFill>
                  <a:srgbClr val="366092"/>
                </a:solidFill>
                <a:latin typeface="Cambria Math"/>
              </a:rPr>
              <a:t>15</a:t>
            </a:r>
            <a:r>
              <a:rPr lang="en-US" sz="2800" b="0" strike="noStrike" spc="-1" dirty="0">
                <a:solidFill>
                  <a:srgbClr val="366092"/>
                </a:solidFill>
                <a:latin typeface="Calibri"/>
              </a:rPr>
              <a:t> years in order to determine the long-term health effects resulting from gastric bypass surgery.</a:t>
            </a:r>
          </a:p>
          <a:p>
            <a:pPr marL="447675" indent="-447675">
              <a:lnSpc>
                <a:spcPct val="100000"/>
              </a:lnSpc>
              <a:spcBef>
                <a:spcPts val="561"/>
              </a:spcBef>
              <a:buClr>
                <a:srgbClr val="366092"/>
              </a:buClr>
            </a:pPr>
            <a:r>
              <a:rPr lang="en-US" sz="2800" b="0" strike="noStrike" spc="-1" dirty="0">
                <a:solidFill>
                  <a:srgbClr val="366092"/>
                </a:solidFill>
                <a:latin typeface="Calibri"/>
              </a:rPr>
              <a:t>b.	​A gastroenterologist surveys </a:t>
            </a:r>
            <a:r>
              <a:rPr lang="en-US" sz="2800" b="0" strike="noStrike" spc="-1" dirty="0">
                <a:solidFill>
                  <a:srgbClr val="366092"/>
                </a:solidFill>
                <a:latin typeface="Cambria Math"/>
              </a:rPr>
              <a:t>130</a:t>
            </a:r>
            <a:r>
              <a:rPr lang="en-US" sz="2800" b="0" strike="noStrike" spc="-1" dirty="0">
                <a:solidFill>
                  <a:srgbClr val="366092"/>
                </a:solidFill>
                <a:latin typeface="Calibri"/>
              </a:rPr>
              <a:t> of his patients six months after having gastric bypass surgery to determine the average amount of weight lost.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 name="TextShape 1"/>
          <p:cNvSpPr txBox="1">
            <a:spLocks noGrp="1"/>
          </p:cNvSpPr>
          <p:nvPr>
            <p:ph type="title" idx="4294967295"/>
          </p:nvPr>
        </p:nvSpPr>
        <p:spPr>
          <a:xfrm>
            <a:off x="457200" y="114840"/>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Example 1.3.4: Classifying Studies as Cross-Sectional or Longitudinal</a:t>
            </a:r>
            <a:r>
              <a:rPr kumimoji="0" lang="en-US" sz="3200" b="0" i="0" u="none" strike="noStrike" kern="1200" cap="none" spc="-1" normalizeH="0" baseline="-25000" noProof="0" dirty="0">
                <a:ln>
                  <a:noFill/>
                </a:ln>
                <a:solidFill>
                  <a:srgbClr val="1F497D"/>
                </a:solidFill>
                <a:effectLst/>
                <a:uLnTx/>
                <a:uFillTx/>
                <a:latin typeface="Calibri"/>
                <a:ea typeface="+mn-ea"/>
                <a:cs typeface="+mn-cs"/>
              </a:rPr>
              <a:t>2</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212" name="TextShape 2"/>
          <p:cNvSpPr txBox="1"/>
          <p:nvPr/>
        </p:nvSpPr>
        <p:spPr>
          <a:xfrm>
            <a:off x="457200" y="1029240"/>
            <a:ext cx="8229240" cy="4966560"/>
          </a:xfrm>
          <a:prstGeom prst="rect">
            <a:avLst/>
          </a:prstGeom>
          <a:noFill/>
          <a:ln>
            <a:noFill/>
          </a:ln>
        </p:spPr>
        <p:txBody>
          <a:bodyPr lIns="90000" tIns="45000" rIns="90000" bIns="45000">
            <a:normAutofit/>
          </a:bodyPr>
          <a:lstStyle/>
          <a:p>
            <a:pPr>
              <a:lnSpc>
                <a:spcPct val="100000"/>
              </a:lnSpc>
              <a:spcBef>
                <a:spcPts val="561"/>
              </a:spcBef>
            </a:pPr>
            <a:r>
              <a:rPr lang="en-US" sz="2800" b="1" strike="noStrike" spc="-1" dirty="0">
                <a:solidFill>
                  <a:srgbClr val="366092"/>
                </a:solidFill>
                <a:latin typeface="Calibri"/>
              </a:rPr>
              <a:t>Solution</a:t>
            </a:r>
            <a:endParaRPr lang="en-US" sz="2800" b="0" strike="noStrike" spc="-1" dirty="0">
              <a:solidFill>
                <a:srgbClr val="366092"/>
              </a:solidFill>
              <a:latin typeface="Calibri"/>
            </a:endParaRPr>
          </a:p>
          <a:p>
            <a:pPr marL="447675" indent="-447675">
              <a:lnSpc>
                <a:spcPct val="100000"/>
              </a:lnSpc>
              <a:spcBef>
                <a:spcPts val="561"/>
              </a:spcBef>
              <a:buClr>
                <a:srgbClr val="366092"/>
              </a:buClr>
            </a:pPr>
            <a:r>
              <a:rPr lang="en-US" sz="2800" b="0" strike="noStrike" spc="-1" dirty="0">
                <a:solidFill>
                  <a:srgbClr val="366092"/>
                </a:solidFill>
                <a:latin typeface="Calibri"/>
              </a:rPr>
              <a:t>a.	​For this study, a group of gastric bypass patients is followed for a period of time. By definition, this is a longitudinal study.</a:t>
            </a:r>
          </a:p>
          <a:p>
            <a:pPr marL="447675" indent="-447675">
              <a:lnSpc>
                <a:spcPct val="100000"/>
              </a:lnSpc>
              <a:spcBef>
                <a:spcPts val="561"/>
              </a:spcBef>
              <a:buClr>
                <a:srgbClr val="366092"/>
              </a:buClr>
            </a:pPr>
            <a:r>
              <a:rPr lang="en-US" sz="2800" b="0" strike="noStrike" spc="-1" dirty="0">
                <a:solidFill>
                  <a:srgbClr val="366092"/>
                </a:solidFill>
                <a:latin typeface="Calibri"/>
              </a:rPr>
              <a:t>b.	​In this study, a snapshot of the amount of weight lost at a specific point in time is gathered; thus, this is a cross-sectional study.</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3" name="TextShape 1"/>
          <p:cNvSpPr txBox="1">
            <a:spLocks noGrp="1"/>
          </p:cNvSpPr>
          <p:nvPr>
            <p:ph type="title" idx="4294967295"/>
          </p:nvPr>
        </p:nvSpPr>
        <p:spPr>
          <a:xfrm>
            <a:off x="457200" y="114840"/>
            <a:ext cx="8229240" cy="79956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fontScale="90000"/>
          </a:bodyPr>
          <a:lstStyle/>
          <a:p>
            <a:pPr algn="ctr">
              <a:lnSpc>
                <a:spcPts val="2999"/>
              </a:lnSpc>
              <a:spcBef>
                <a:spcPts val="0"/>
              </a:spcBef>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Definitions: </a:t>
            </a:r>
            <a:r>
              <a:rPr lang="en-US" sz="3200" spc="-1" dirty="0">
                <a:solidFill>
                  <a:srgbClr val="1F497D"/>
                </a:solidFill>
                <a:latin typeface="Calibri"/>
              </a:rPr>
              <a:t>Cross-Sectional Study, Longitudinal Study, Meta-Analysis &amp; Case Study</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214" name="TextShape 2"/>
          <p:cNvSpPr txBox="1"/>
          <p:nvPr/>
        </p:nvSpPr>
        <p:spPr>
          <a:xfrm>
            <a:off x="457200" y="914400"/>
            <a:ext cx="8229240" cy="3810000"/>
          </a:xfrm>
          <a:prstGeom prst="rect">
            <a:avLst/>
          </a:prstGeom>
          <a:solidFill>
            <a:srgbClr val="FFFFCC"/>
          </a:solidFill>
          <a:ln w="28440">
            <a:solidFill>
              <a:srgbClr val="000000"/>
            </a:solidFill>
            <a:round/>
          </a:ln>
        </p:spPr>
        <p:txBody>
          <a:bodyPr lIns="90000" tIns="45000" rIns="90000" bIns="45000">
            <a:normAutofit/>
          </a:bodyPr>
          <a:lstStyle/>
          <a:p>
            <a:pPr marL="457200" indent="-457200">
              <a:lnSpc>
                <a:spcPct val="100000"/>
              </a:lnSpc>
              <a:spcBef>
                <a:spcPts val="561"/>
              </a:spcBef>
              <a:buFont typeface="Arial" panose="020B0604020202020204" pitchFamily="34" charset="0"/>
              <a:buChar char="•"/>
            </a:pPr>
            <a:r>
              <a:rPr lang="en-US" sz="2800" b="0" strike="noStrike" spc="-1" dirty="0">
                <a:solidFill>
                  <a:srgbClr val="000000"/>
                </a:solidFill>
                <a:latin typeface="Calibri"/>
              </a:rPr>
              <a:t>In a </a:t>
            </a:r>
            <a:r>
              <a:rPr lang="en-US" sz="2800" b="1" strike="noStrike" spc="-1" dirty="0">
                <a:solidFill>
                  <a:srgbClr val="000000"/>
                </a:solidFill>
                <a:latin typeface="Calibri"/>
              </a:rPr>
              <a:t>cross-sectional study</a:t>
            </a:r>
            <a:r>
              <a:rPr lang="en-US" sz="2800" b="0" strike="noStrike" spc="-1" dirty="0">
                <a:solidFill>
                  <a:srgbClr val="000000"/>
                </a:solidFill>
                <a:latin typeface="Calibri"/>
              </a:rPr>
              <a:t>, data are collected at a single point in time.</a:t>
            </a:r>
            <a:endParaRPr lang="en-US" sz="2800" b="0" strike="noStrike" spc="-1" dirty="0">
              <a:solidFill>
                <a:srgbClr val="366092"/>
              </a:solidFill>
              <a:latin typeface="Calibri"/>
            </a:endParaRPr>
          </a:p>
          <a:p>
            <a:pPr marL="457200" indent="-457200">
              <a:lnSpc>
                <a:spcPct val="100000"/>
              </a:lnSpc>
              <a:spcBef>
                <a:spcPts val="561"/>
              </a:spcBef>
              <a:buFont typeface="Arial" panose="020B0604020202020204" pitchFamily="34" charset="0"/>
              <a:buChar char="•"/>
            </a:pPr>
            <a:r>
              <a:rPr lang="en-US" sz="2800" b="0" strike="noStrike" spc="-1" dirty="0">
                <a:solidFill>
                  <a:srgbClr val="000000"/>
                </a:solidFill>
                <a:latin typeface="Calibri"/>
              </a:rPr>
              <a:t>In a </a:t>
            </a:r>
            <a:r>
              <a:rPr lang="en-US" sz="2800" b="1" strike="noStrike" spc="-1" dirty="0">
                <a:solidFill>
                  <a:srgbClr val="000000"/>
                </a:solidFill>
                <a:latin typeface="Calibri"/>
              </a:rPr>
              <a:t>longitudinal study</a:t>
            </a:r>
            <a:r>
              <a:rPr lang="en-US" sz="2800" b="0" strike="noStrike" spc="-1" dirty="0">
                <a:solidFill>
                  <a:srgbClr val="000000"/>
                </a:solidFill>
                <a:latin typeface="Calibri"/>
              </a:rPr>
              <a:t>, data are gathered by following a particular group over a period of time.</a:t>
            </a:r>
            <a:endParaRPr lang="en-US" sz="2800" b="0" strike="noStrike" spc="-1" dirty="0">
              <a:solidFill>
                <a:srgbClr val="366092"/>
              </a:solidFill>
              <a:latin typeface="Calibri"/>
            </a:endParaRPr>
          </a:p>
          <a:p>
            <a:pPr marL="457200" indent="-457200">
              <a:lnSpc>
                <a:spcPct val="100000"/>
              </a:lnSpc>
              <a:spcBef>
                <a:spcPts val="561"/>
              </a:spcBef>
              <a:buFont typeface="Arial" panose="020B0604020202020204" pitchFamily="34" charset="0"/>
              <a:buChar char="•"/>
            </a:pPr>
            <a:r>
              <a:rPr lang="en-US" sz="2800" b="0" strike="noStrike" spc="-1" dirty="0">
                <a:solidFill>
                  <a:srgbClr val="000000"/>
                </a:solidFill>
                <a:latin typeface="Calibri"/>
              </a:rPr>
              <a:t>A </a:t>
            </a:r>
            <a:r>
              <a:rPr lang="en-US" sz="2800" b="1" strike="noStrike" spc="-1" dirty="0">
                <a:solidFill>
                  <a:srgbClr val="000000"/>
                </a:solidFill>
                <a:latin typeface="Calibri"/>
              </a:rPr>
              <a:t>meta-analysis</a:t>
            </a:r>
            <a:r>
              <a:rPr lang="en-US" sz="2800" b="0" strike="noStrike" spc="-1" dirty="0">
                <a:solidFill>
                  <a:srgbClr val="000000"/>
                </a:solidFill>
                <a:latin typeface="Calibri"/>
              </a:rPr>
              <a:t> is a study that compiles information from previous studies.</a:t>
            </a:r>
            <a:endParaRPr lang="en-US" sz="2800" b="0" strike="noStrike" spc="-1" dirty="0">
              <a:solidFill>
                <a:srgbClr val="366092"/>
              </a:solidFill>
              <a:latin typeface="Calibri"/>
            </a:endParaRPr>
          </a:p>
          <a:p>
            <a:pPr marL="457200" indent="-457200">
              <a:lnSpc>
                <a:spcPct val="100000"/>
              </a:lnSpc>
              <a:spcBef>
                <a:spcPts val="561"/>
              </a:spcBef>
              <a:buFont typeface="Arial" panose="020B0604020202020204" pitchFamily="34" charset="0"/>
              <a:buChar char="•"/>
            </a:pPr>
            <a:r>
              <a:rPr lang="en-US" sz="2800" b="0" strike="noStrike" spc="-1" dirty="0">
                <a:solidFill>
                  <a:srgbClr val="000000"/>
                </a:solidFill>
                <a:latin typeface="Calibri"/>
              </a:rPr>
              <a:t>A </a:t>
            </a:r>
            <a:r>
              <a:rPr lang="en-US" sz="2800" b="1" strike="noStrike" spc="-1" dirty="0">
                <a:solidFill>
                  <a:srgbClr val="000000"/>
                </a:solidFill>
                <a:latin typeface="Calibri"/>
              </a:rPr>
              <a:t>case study</a:t>
            </a:r>
            <a:r>
              <a:rPr lang="en-US" sz="2800" b="0" strike="noStrike" spc="-1" dirty="0">
                <a:solidFill>
                  <a:srgbClr val="000000"/>
                </a:solidFill>
                <a:latin typeface="Calibri"/>
              </a:rPr>
              <a:t> looks at multiple variables that affect a single event.</a:t>
            </a:r>
            <a:endParaRPr lang="en-US" sz="2800" b="0" strike="noStrike" spc="-1" dirty="0">
              <a:solidFill>
                <a:srgbClr val="366092"/>
              </a:solidFill>
              <a:latin typeface="Calibri"/>
            </a:endParaRPr>
          </a:p>
          <a:p>
            <a:pPr>
              <a:lnSpc>
                <a:spcPct val="100000"/>
              </a:lnSpc>
              <a:spcBef>
                <a:spcPts val="561"/>
              </a:spcBef>
            </a:pPr>
            <a:endParaRPr lang="en-US" sz="2800" b="0" strike="noStrike" spc="-1" dirty="0">
              <a:solidFill>
                <a:srgbClr val="366092"/>
              </a:solidFill>
              <a:latin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 name="TextShape 1"/>
          <p:cNvSpPr txBox="1">
            <a:spLocks noGrp="1"/>
          </p:cNvSpPr>
          <p:nvPr>
            <p:ph type="title" idx="4294967295"/>
          </p:nvPr>
        </p:nvSpPr>
        <p:spPr>
          <a:xfrm>
            <a:off x="457200" y="114840"/>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Example 1.3.5: Classifying Studies as Meta-Analysis or Case Study</a:t>
            </a:r>
            <a:r>
              <a:rPr kumimoji="0" lang="en-US" sz="3200" b="0" i="0" u="none" strike="noStrike" kern="1200" cap="none" spc="-1" normalizeH="0" baseline="-25000" noProof="0" dirty="0">
                <a:ln>
                  <a:noFill/>
                </a:ln>
                <a:solidFill>
                  <a:srgbClr val="1F497D"/>
                </a:solidFill>
                <a:effectLst/>
                <a:uLnTx/>
                <a:uFillTx/>
                <a:latin typeface="Calibri"/>
                <a:ea typeface="+mn-ea"/>
                <a:cs typeface="+mn-cs"/>
              </a:rPr>
              <a:t>1</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216" name="TextShape 2"/>
          <p:cNvSpPr txBox="1"/>
          <p:nvPr/>
        </p:nvSpPr>
        <p:spPr>
          <a:xfrm>
            <a:off x="548640" y="1005840"/>
            <a:ext cx="8229240" cy="4966560"/>
          </a:xfrm>
          <a:prstGeom prst="rect">
            <a:avLst/>
          </a:prstGeom>
          <a:noFill/>
          <a:ln>
            <a:noFill/>
          </a:ln>
        </p:spPr>
        <p:txBody>
          <a:bodyPr lIns="90000" tIns="45000" rIns="90000" bIns="45000">
            <a:normAutofit/>
          </a:bodyPr>
          <a:lstStyle/>
          <a:p>
            <a:pPr>
              <a:lnSpc>
                <a:spcPct val="100000"/>
              </a:lnSpc>
              <a:spcBef>
                <a:spcPts val="561"/>
              </a:spcBef>
            </a:pPr>
            <a:r>
              <a:rPr lang="en-US" sz="2800" b="0" strike="noStrike" spc="-1" dirty="0">
                <a:solidFill>
                  <a:srgbClr val="366092"/>
                </a:solidFill>
                <a:latin typeface="Calibri"/>
              </a:rPr>
              <a:t>Categorize the following studies as either a meta-analysis or a case study.</a:t>
            </a:r>
          </a:p>
          <a:p>
            <a:pPr marL="447675" indent="-447675">
              <a:lnSpc>
                <a:spcPct val="100000"/>
              </a:lnSpc>
              <a:spcBef>
                <a:spcPts val="561"/>
              </a:spcBef>
              <a:buClr>
                <a:srgbClr val="366092"/>
              </a:buClr>
            </a:pPr>
            <a:r>
              <a:rPr lang="en-US" sz="2800" b="0" strike="noStrike" spc="-1" dirty="0">
                <a:solidFill>
                  <a:srgbClr val="366092"/>
                </a:solidFill>
                <a:latin typeface="Calibri"/>
              </a:rPr>
              <a:t>a.	​Oceanographers study research on tsunamis dating from 1900 to 2000 to determine their effects on the ocean floor.</a:t>
            </a:r>
          </a:p>
          <a:p>
            <a:pPr marL="447675" indent="-447675">
              <a:lnSpc>
                <a:spcPct val="100000"/>
              </a:lnSpc>
              <a:spcBef>
                <a:spcPts val="561"/>
              </a:spcBef>
              <a:buClr>
                <a:srgbClr val="366092"/>
              </a:buClr>
            </a:pPr>
            <a:r>
              <a:rPr lang="en-US" sz="2800" spc="-1" dirty="0">
                <a:solidFill>
                  <a:srgbClr val="366092"/>
                </a:solidFill>
                <a:latin typeface="Calibri"/>
              </a:rPr>
              <a:t>b.	</a:t>
            </a:r>
            <a:r>
              <a:rPr lang="en-US" sz="2800" b="0" strike="noStrike" spc="-1" dirty="0">
                <a:solidFill>
                  <a:srgbClr val="366092"/>
                </a:solidFill>
                <a:latin typeface="Calibri"/>
              </a:rPr>
              <a:t>Meteorologists study the Indian Ocean tsunami of December 2004 to try to identify warning signs.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 name="TextShape 1"/>
          <p:cNvSpPr txBox="1">
            <a:spLocks noGrp="1"/>
          </p:cNvSpPr>
          <p:nvPr>
            <p:ph type="title" idx="4294967295"/>
          </p:nvPr>
        </p:nvSpPr>
        <p:spPr>
          <a:xfrm>
            <a:off x="457200" y="114840"/>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Procedure: Conducting a Statistical Study</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180" name="TextShape 2"/>
          <p:cNvSpPr txBox="1"/>
          <p:nvPr/>
        </p:nvSpPr>
        <p:spPr>
          <a:xfrm>
            <a:off x="457200" y="1082160"/>
            <a:ext cx="8229240" cy="4099320"/>
          </a:xfrm>
          <a:prstGeom prst="rect">
            <a:avLst/>
          </a:prstGeom>
          <a:solidFill>
            <a:srgbClr val="FFFFCC"/>
          </a:solidFill>
          <a:ln w="28440">
            <a:solidFill>
              <a:srgbClr val="000000"/>
            </a:solidFill>
            <a:round/>
          </a:ln>
        </p:spPr>
        <p:txBody>
          <a:bodyPr lIns="90000" tIns="45000" rIns="90000" bIns="45000">
            <a:normAutofit/>
          </a:bodyPr>
          <a:lstStyle/>
          <a:p>
            <a:pPr marL="447675" indent="-447675">
              <a:lnSpc>
                <a:spcPct val="100000"/>
              </a:lnSpc>
              <a:spcBef>
                <a:spcPts val="561"/>
              </a:spcBef>
              <a:buClr>
                <a:srgbClr val="000000"/>
              </a:buClr>
            </a:pPr>
            <a:r>
              <a:rPr lang="en-US" sz="2800" b="0" strike="noStrike" spc="-1" dirty="0">
                <a:solidFill>
                  <a:srgbClr val="000000"/>
                </a:solidFill>
                <a:latin typeface="Calibri"/>
              </a:rPr>
              <a:t>1.	​Design the study.</a:t>
            </a:r>
            <a:endParaRPr lang="en-US" sz="2800" b="0" strike="noStrike" spc="-1" dirty="0">
              <a:solidFill>
                <a:srgbClr val="366092"/>
              </a:solidFill>
              <a:latin typeface="Calibri"/>
            </a:endParaRPr>
          </a:p>
          <a:p>
            <a:pPr marL="971640" lvl="1" indent="-514080">
              <a:spcBef>
                <a:spcPts val="561"/>
              </a:spcBef>
              <a:buClr>
                <a:srgbClr val="000000"/>
              </a:buClr>
              <a:buFont typeface="Calibri"/>
              <a:buAutoNum type="alphaLcPeriod"/>
            </a:pPr>
            <a:r>
              <a:rPr lang="en-US" sz="2800" b="0" strike="noStrike" spc="-1" dirty="0">
                <a:solidFill>
                  <a:srgbClr val="000000"/>
                </a:solidFill>
                <a:latin typeface="Calibri"/>
              </a:rPr>
              <a:t>​State the question to be studied.</a:t>
            </a:r>
            <a:endParaRPr lang="en-US" sz="2800" b="0" strike="noStrike" spc="-1" dirty="0">
              <a:solidFill>
                <a:srgbClr val="366092"/>
              </a:solidFill>
              <a:latin typeface="Calibri"/>
            </a:endParaRPr>
          </a:p>
          <a:p>
            <a:pPr marL="971640" lvl="1" indent="-514080">
              <a:spcBef>
                <a:spcPts val="561"/>
              </a:spcBef>
              <a:buClr>
                <a:srgbClr val="000000"/>
              </a:buClr>
              <a:buFont typeface="Calibri"/>
              <a:buAutoNum type="alphaLcPeriod" startAt="2"/>
            </a:pPr>
            <a:r>
              <a:rPr lang="en-US" sz="2800" b="0" strike="noStrike" spc="-1" dirty="0">
                <a:solidFill>
                  <a:srgbClr val="000000"/>
                </a:solidFill>
                <a:latin typeface="Calibri"/>
              </a:rPr>
              <a:t>​Determine the population and variables.</a:t>
            </a:r>
            <a:endParaRPr lang="en-US" sz="2800" b="0" strike="noStrike" spc="-1" dirty="0">
              <a:solidFill>
                <a:srgbClr val="366092"/>
              </a:solidFill>
              <a:latin typeface="Calibri"/>
            </a:endParaRPr>
          </a:p>
          <a:p>
            <a:pPr marL="971640" lvl="1" indent="-514080">
              <a:spcBef>
                <a:spcPts val="561"/>
              </a:spcBef>
              <a:buClr>
                <a:srgbClr val="000000"/>
              </a:buClr>
              <a:buFont typeface="Calibri"/>
              <a:buAutoNum type="alphaLcPeriod" startAt="3"/>
            </a:pPr>
            <a:r>
              <a:rPr lang="en-US" sz="2800" b="0" strike="noStrike" spc="-1" dirty="0">
                <a:solidFill>
                  <a:srgbClr val="000000"/>
                </a:solidFill>
                <a:latin typeface="Calibri"/>
              </a:rPr>
              <a:t>​Determine the type of study: observational or experimental.</a:t>
            </a:r>
            <a:endParaRPr lang="en-US" sz="2800" b="0" strike="noStrike" spc="-1" dirty="0">
              <a:solidFill>
                <a:srgbClr val="366092"/>
              </a:solidFill>
              <a:latin typeface="Calibri"/>
            </a:endParaRPr>
          </a:p>
          <a:p>
            <a:pPr marL="447675" indent="-447675">
              <a:lnSpc>
                <a:spcPct val="100000"/>
              </a:lnSpc>
              <a:spcBef>
                <a:spcPts val="561"/>
              </a:spcBef>
              <a:buClr>
                <a:srgbClr val="000000"/>
              </a:buClr>
            </a:pPr>
            <a:r>
              <a:rPr lang="en-US" sz="2800" spc="-1" dirty="0">
                <a:solidFill>
                  <a:srgbClr val="000000"/>
                </a:solidFill>
                <a:latin typeface="Calibri"/>
              </a:rPr>
              <a:t>2.	</a:t>
            </a:r>
            <a:r>
              <a:rPr lang="en-US" sz="2800" b="0" strike="noStrike" spc="-1" dirty="0">
                <a:solidFill>
                  <a:srgbClr val="000000"/>
                </a:solidFill>
                <a:latin typeface="Calibri"/>
              </a:rPr>
              <a:t>Collect the data.</a:t>
            </a:r>
            <a:endParaRPr lang="en-US" sz="2800" b="0" strike="noStrike" spc="-1" dirty="0">
              <a:solidFill>
                <a:srgbClr val="366092"/>
              </a:solidFill>
              <a:latin typeface="Calibri"/>
            </a:endParaRPr>
          </a:p>
          <a:p>
            <a:pPr marL="447675" indent="-447675">
              <a:lnSpc>
                <a:spcPct val="100000"/>
              </a:lnSpc>
              <a:spcBef>
                <a:spcPts val="561"/>
              </a:spcBef>
              <a:buClr>
                <a:srgbClr val="000000"/>
              </a:buClr>
            </a:pPr>
            <a:r>
              <a:rPr lang="en-US" sz="2800" b="0" strike="noStrike" spc="-1" dirty="0">
                <a:solidFill>
                  <a:srgbClr val="000000"/>
                </a:solidFill>
                <a:latin typeface="Calibri"/>
              </a:rPr>
              <a:t>3.	​Organize the data.</a:t>
            </a:r>
            <a:endParaRPr lang="en-US" sz="2800" b="0" strike="noStrike" spc="-1" dirty="0">
              <a:solidFill>
                <a:srgbClr val="366092"/>
              </a:solidFill>
              <a:latin typeface="Calibri"/>
            </a:endParaRPr>
          </a:p>
          <a:p>
            <a:pPr marL="447675" indent="-447675">
              <a:lnSpc>
                <a:spcPct val="100000"/>
              </a:lnSpc>
              <a:spcBef>
                <a:spcPts val="561"/>
              </a:spcBef>
              <a:buClr>
                <a:srgbClr val="000000"/>
              </a:buClr>
            </a:pPr>
            <a:r>
              <a:rPr lang="en-US" sz="2800" b="0" strike="noStrike" spc="-1" dirty="0">
                <a:solidFill>
                  <a:srgbClr val="000000"/>
                </a:solidFill>
                <a:latin typeface="Calibri"/>
              </a:rPr>
              <a:t>4.	​Analyze the data to answer the question.</a:t>
            </a:r>
            <a:endParaRPr lang="en-US" sz="2800" b="0" strike="noStrike" spc="-1" dirty="0">
              <a:solidFill>
                <a:srgbClr val="366092"/>
              </a:solidFill>
              <a:latin typeface="Calibri"/>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 name="TextShape 1"/>
          <p:cNvSpPr txBox="1">
            <a:spLocks noGrp="1"/>
          </p:cNvSpPr>
          <p:nvPr>
            <p:ph type="title" idx="4294967295"/>
          </p:nvPr>
        </p:nvSpPr>
        <p:spPr>
          <a:xfrm>
            <a:off x="457200" y="114840"/>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Example 1.3.5: Classifying Studies as Meta-Analysis or Case Study</a:t>
            </a:r>
            <a:r>
              <a:rPr kumimoji="0" lang="en-US" sz="3200" b="0" i="0" u="none" strike="noStrike" kern="1200" cap="none" spc="-1" normalizeH="0" baseline="-25000" noProof="0" dirty="0">
                <a:ln>
                  <a:noFill/>
                </a:ln>
                <a:solidFill>
                  <a:srgbClr val="1F497D"/>
                </a:solidFill>
                <a:effectLst/>
                <a:uLnTx/>
                <a:uFillTx/>
                <a:latin typeface="Calibri"/>
                <a:ea typeface="+mn-ea"/>
                <a:cs typeface="+mn-cs"/>
              </a:rPr>
              <a:t>2</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218" name="TextShape 2"/>
          <p:cNvSpPr txBox="1"/>
          <p:nvPr/>
        </p:nvSpPr>
        <p:spPr>
          <a:xfrm>
            <a:off x="457200" y="1029240"/>
            <a:ext cx="8229240" cy="4966560"/>
          </a:xfrm>
          <a:prstGeom prst="rect">
            <a:avLst/>
          </a:prstGeom>
          <a:noFill/>
          <a:ln>
            <a:noFill/>
          </a:ln>
        </p:spPr>
        <p:txBody>
          <a:bodyPr lIns="90000" tIns="45000" rIns="90000" bIns="45000">
            <a:normAutofit/>
          </a:bodyPr>
          <a:lstStyle/>
          <a:p>
            <a:pPr>
              <a:lnSpc>
                <a:spcPct val="100000"/>
              </a:lnSpc>
              <a:spcBef>
                <a:spcPts val="561"/>
              </a:spcBef>
            </a:pPr>
            <a:r>
              <a:rPr lang="en-US" sz="2800" b="1" strike="noStrike" spc="-1" dirty="0">
                <a:solidFill>
                  <a:srgbClr val="366092"/>
                </a:solidFill>
                <a:latin typeface="Calibri"/>
              </a:rPr>
              <a:t>Solution</a:t>
            </a:r>
            <a:endParaRPr lang="en-US" sz="2800" b="0" strike="noStrike" spc="-1" dirty="0">
              <a:solidFill>
                <a:srgbClr val="366092"/>
              </a:solidFill>
              <a:latin typeface="Calibri"/>
            </a:endParaRPr>
          </a:p>
          <a:p>
            <a:pPr marL="447675" indent="-447675">
              <a:lnSpc>
                <a:spcPct val="100000"/>
              </a:lnSpc>
              <a:spcBef>
                <a:spcPts val="561"/>
              </a:spcBef>
              <a:buClr>
                <a:srgbClr val="366092"/>
              </a:buClr>
            </a:pPr>
            <a:r>
              <a:rPr lang="en-US" sz="2800" b="0" strike="noStrike" spc="-1" dirty="0">
                <a:solidFill>
                  <a:srgbClr val="366092"/>
                </a:solidFill>
                <a:latin typeface="Calibri"/>
              </a:rPr>
              <a:t>a.	​Because the oceanographers are looking at multiple studies relating to the single variable of tsunamis' effects on the ocean floor, this is a meta-analysis study.</a:t>
            </a:r>
          </a:p>
          <a:p>
            <a:pPr marL="447675" indent="-447675">
              <a:lnSpc>
                <a:spcPct val="100000"/>
              </a:lnSpc>
              <a:spcBef>
                <a:spcPts val="561"/>
              </a:spcBef>
              <a:buClr>
                <a:srgbClr val="366092"/>
              </a:buClr>
            </a:pPr>
            <a:r>
              <a:rPr lang="en-US" sz="2800" b="0" strike="noStrike" spc="-1" dirty="0">
                <a:solidFill>
                  <a:srgbClr val="366092"/>
                </a:solidFill>
                <a:latin typeface="Calibri"/>
              </a:rPr>
              <a:t>b.	​In order to identify tsunami warning signs, meteorologists would most likely look at multiple variables relating to the 2004 tsunami. Because they are studying several aspects of a single tsunami, it is a case study.</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 name="TextShape 1"/>
          <p:cNvSpPr txBox="1">
            <a:spLocks noGrp="1"/>
          </p:cNvSpPr>
          <p:nvPr>
            <p:ph type="title" idx="4294967295"/>
          </p:nvPr>
        </p:nvSpPr>
        <p:spPr>
          <a:xfrm>
            <a:off x="457200" y="114840"/>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Side Note</a:t>
            </a:r>
            <a:r>
              <a:rPr lang="en-US" sz="3200" b="0" strike="noStrike" spc="-1" baseline="-25000" dirty="0">
                <a:solidFill>
                  <a:srgbClr val="1F497D"/>
                </a:solidFill>
                <a:latin typeface="Calibri"/>
              </a:rPr>
              <a:t>2</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220" name="TextShape 2"/>
          <p:cNvSpPr txBox="1"/>
          <p:nvPr/>
        </p:nvSpPr>
        <p:spPr>
          <a:xfrm>
            <a:off x="457200" y="1082160"/>
            <a:ext cx="8229240" cy="4856822"/>
          </a:xfrm>
          <a:prstGeom prst="rect">
            <a:avLst/>
          </a:prstGeom>
          <a:noFill/>
          <a:ln w="28440">
            <a:solidFill>
              <a:srgbClr val="1F497D"/>
            </a:solidFill>
            <a:round/>
          </a:ln>
        </p:spPr>
        <p:txBody>
          <a:bodyPr lIns="90000" tIns="45000" rIns="90000" bIns="45000">
            <a:normAutofit fontScale="92500" lnSpcReduction="20000"/>
          </a:bodyPr>
          <a:lstStyle/>
          <a:p>
            <a:pPr>
              <a:lnSpc>
                <a:spcPct val="100000"/>
              </a:lnSpc>
              <a:spcBef>
                <a:spcPts val="561"/>
              </a:spcBef>
            </a:pPr>
            <a:r>
              <a:rPr lang="en-US" sz="2800" b="1" strike="noStrike" spc="-1" dirty="0">
                <a:solidFill>
                  <a:srgbClr val="366092"/>
                </a:solidFill>
                <a:latin typeface="Calibri"/>
              </a:rPr>
              <a:t>Ethical Dilemma</a:t>
            </a:r>
            <a:endParaRPr lang="en-US" sz="2800" b="0" strike="noStrike" spc="-1" dirty="0">
              <a:solidFill>
                <a:srgbClr val="366092"/>
              </a:solidFill>
              <a:latin typeface="Calibri"/>
            </a:endParaRPr>
          </a:p>
          <a:p>
            <a:pPr marL="457200" indent="-457200">
              <a:lnSpc>
                <a:spcPct val="100000"/>
              </a:lnSpc>
              <a:spcBef>
                <a:spcPts val="561"/>
              </a:spcBef>
              <a:buFont typeface="Arial" panose="020B0604020202020204" pitchFamily="34" charset="0"/>
              <a:buChar char="•"/>
            </a:pPr>
            <a:r>
              <a:rPr lang="en-US" sz="2800" b="0" strike="noStrike" spc="-1" dirty="0">
                <a:solidFill>
                  <a:srgbClr val="366092"/>
                </a:solidFill>
                <a:latin typeface="Calibri"/>
              </a:rPr>
              <a:t>Even though experiments are used to determine cause and effect, not all cause-and-effect relationships can be determined through an experiment for ethical reasons. </a:t>
            </a:r>
          </a:p>
          <a:p>
            <a:pPr marL="457200" indent="-457200">
              <a:lnSpc>
                <a:spcPct val="100000"/>
              </a:lnSpc>
              <a:spcBef>
                <a:spcPts val="561"/>
              </a:spcBef>
              <a:buFont typeface="Arial" panose="020B0604020202020204" pitchFamily="34" charset="0"/>
              <a:buChar char="•"/>
            </a:pPr>
            <a:r>
              <a:rPr lang="en-US" sz="2800" b="0" strike="noStrike" spc="-1" dirty="0">
                <a:solidFill>
                  <a:srgbClr val="366092"/>
                </a:solidFill>
                <a:latin typeface="Calibri"/>
              </a:rPr>
              <a:t>For example, it is important to know if a new medication will cause birth defects if taken while a woman is pregnant. </a:t>
            </a:r>
          </a:p>
          <a:p>
            <a:pPr marL="457200" indent="-457200">
              <a:lnSpc>
                <a:spcPct val="100000"/>
              </a:lnSpc>
              <a:spcBef>
                <a:spcPts val="561"/>
              </a:spcBef>
              <a:buFont typeface="Arial" panose="020B0604020202020204" pitchFamily="34" charset="0"/>
              <a:buChar char="•"/>
            </a:pPr>
            <a:r>
              <a:rPr lang="en-US" sz="2800" b="0" strike="noStrike" spc="-1" dirty="0">
                <a:solidFill>
                  <a:srgbClr val="366092"/>
                </a:solidFill>
                <a:latin typeface="Calibri"/>
              </a:rPr>
              <a:t>However, it would be unethical to perform an experiment to determine cause and effect because we would not want to administer medication to pregnant women if we do not know the possible effects on the unborn child. </a:t>
            </a:r>
          </a:p>
          <a:p>
            <a:pPr marL="457200" indent="-457200">
              <a:lnSpc>
                <a:spcPct val="100000"/>
              </a:lnSpc>
              <a:spcBef>
                <a:spcPts val="561"/>
              </a:spcBef>
              <a:buFont typeface="Arial" panose="020B0604020202020204" pitchFamily="34" charset="0"/>
              <a:buChar char="•"/>
            </a:pPr>
            <a:r>
              <a:rPr lang="en-US" sz="2800" b="0" strike="noStrike" spc="-1" dirty="0">
                <a:solidFill>
                  <a:srgbClr val="366092"/>
                </a:solidFill>
                <a:latin typeface="Calibri"/>
              </a:rPr>
              <a:t>Therefore we would have to test the medication through other means.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 name="TextShape 1"/>
          <p:cNvSpPr txBox="1">
            <a:spLocks noGrp="1"/>
          </p:cNvSpPr>
          <p:nvPr>
            <p:ph type="title" idx="4294967295"/>
          </p:nvPr>
        </p:nvSpPr>
        <p:spPr>
          <a:xfrm>
            <a:off x="457200" y="114840"/>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algn="ctr">
              <a:lnSpc>
                <a:spcPts val="2999"/>
              </a:lnSpc>
              <a:spcBef>
                <a:spcPts val="0"/>
              </a:spcBef>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Definitions: </a:t>
            </a:r>
            <a:r>
              <a:rPr lang="en-US" sz="3200" spc="-1" dirty="0">
                <a:solidFill>
                  <a:srgbClr val="1F497D"/>
                </a:solidFill>
                <a:latin typeface="Calibri"/>
              </a:rPr>
              <a:t>Treatment, Subjects, Participants, Response Variable &amp; Explanatory Variable</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222" name="TextShape 2"/>
          <p:cNvSpPr txBox="1"/>
          <p:nvPr/>
        </p:nvSpPr>
        <p:spPr>
          <a:xfrm>
            <a:off x="457200" y="1082160"/>
            <a:ext cx="8229240" cy="4642365"/>
          </a:xfrm>
          <a:prstGeom prst="rect">
            <a:avLst/>
          </a:prstGeom>
          <a:solidFill>
            <a:srgbClr val="FFFFCC"/>
          </a:solidFill>
          <a:ln w="28440">
            <a:solidFill>
              <a:srgbClr val="000000"/>
            </a:solidFill>
            <a:round/>
          </a:ln>
        </p:spPr>
        <p:txBody>
          <a:bodyPr lIns="90000" tIns="45000" rIns="90000" bIns="45000">
            <a:normAutofit lnSpcReduction="10000"/>
          </a:bodyPr>
          <a:lstStyle/>
          <a:p>
            <a:pPr marL="457200" indent="-457200">
              <a:lnSpc>
                <a:spcPct val="100000"/>
              </a:lnSpc>
              <a:spcBef>
                <a:spcPts val="561"/>
              </a:spcBef>
              <a:buFont typeface="Arial" panose="020B0604020202020204" pitchFamily="34" charset="0"/>
              <a:buChar char="•"/>
            </a:pPr>
            <a:r>
              <a:rPr lang="en-US" sz="2800" b="0" strike="noStrike" spc="-1" dirty="0">
                <a:solidFill>
                  <a:srgbClr val="000000"/>
                </a:solidFill>
                <a:latin typeface="Calibri"/>
              </a:rPr>
              <a:t>A </a:t>
            </a:r>
            <a:r>
              <a:rPr lang="en-US" sz="2800" b="1" strike="noStrike" spc="-1" dirty="0">
                <a:solidFill>
                  <a:srgbClr val="000000"/>
                </a:solidFill>
                <a:latin typeface="Calibri"/>
              </a:rPr>
              <a:t>treatment</a:t>
            </a:r>
            <a:r>
              <a:rPr lang="en-US" sz="2800" b="0" strike="noStrike" spc="-1" dirty="0">
                <a:solidFill>
                  <a:srgbClr val="000000"/>
                </a:solidFill>
                <a:latin typeface="Calibri"/>
              </a:rPr>
              <a:t> is some condition that is applied to a group of subjects in an experiment.</a:t>
            </a:r>
            <a:endParaRPr lang="en-US" sz="2800" b="0" strike="noStrike" spc="-1" dirty="0">
              <a:solidFill>
                <a:srgbClr val="366092"/>
              </a:solidFill>
              <a:latin typeface="Calibri"/>
            </a:endParaRPr>
          </a:p>
          <a:p>
            <a:pPr marL="457200" indent="-457200">
              <a:lnSpc>
                <a:spcPct val="100000"/>
              </a:lnSpc>
              <a:spcBef>
                <a:spcPts val="561"/>
              </a:spcBef>
              <a:buFont typeface="Arial" panose="020B0604020202020204" pitchFamily="34" charset="0"/>
              <a:buChar char="•"/>
            </a:pPr>
            <a:r>
              <a:rPr lang="en-US" sz="2800" b="1" strike="noStrike" spc="-1" dirty="0">
                <a:solidFill>
                  <a:srgbClr val="000000"/>
                </a:solidFill>
                <a:latin typeface="Calibri"/>
              </a:rPr>
              <a:t>Subjects</a:t>
            </a:r>
            <a:r>
              <a:rPr lang="en-US" sz="2800" b="0" strike="noStrike" spc="-1" dirty="0">
                <a:solidFill>
                  <a:srgbClr val="000000"/>
                </a:solidFill>
                <a:latin typeface="Calibri"/>
              </a:rPr>
              <a:t> are people or things being studied in an experiment.</a:t>
            </a:r>
            <a:endParaRPr lang="en-US" sz="2800" b="0" strike="noStrike" spc="-1" dirty="0">
              <a:solidFill>
                <a:srgbClr val="366092"/>
              </a:solidFill>
              <a:latin typeface="Calibri"/>
            </a:endParaRPr>
          </a:p>
          <a:p>
            <a:pPr marL="457200" indent="-457200">
              <a:lnSpc>
                <a:spcPct val="100000"/>
              </a:lnSpc>
              <a:spcBef>
                <a:spcPts val="561"/>
              </a:spcBef>
              <a:buFont typeface="Arial" panose="020B0604020202020204" pitchFamily="34" charset="0"/>
              <a:buChar char="•"/>
            </a:pPr>
            <a:r>
              <a:rPr lang="en-US" sz="2800" b="1" strike="noStrike" spc="-1" dirty="0">
                <a:solidFill>
                  <a:srgbClr val="000000"/>
                </a:solidFill>
                <a:latin typeface="Calibri"/>
              </a:rPr>
              <a:t>Participants</a:t>
            </a:r>
            <a:r>
              <a:rPr lang="en-US" sz="2800" b="0" strike="noStrike" spc="-1" dirty="0">
                <a:solidFill>
                  <a:srgbClr val="000000"/>
                </a:solidFill>
                <a:latin typeface="Calibri"/>
              </a:rPr>
              <a:t> are people being studied in an experiment.</a:t>
            </a:r>
            <a:endParaRPr lang="en-US" sz="2800" b="0" strike="noStrike" spc="-1" dirty="0">
              <a:solidFill>
                <a:srgbClr val="366092"/>
              </a:solidFill>
              <a:latin typeface="Calibri"/>
            </a:endParaRPr>
          </a:p>
          <a:p>
            <a:pPr marL="457200" indent="-457200">
              <a:lnSpc>
                <a:spcPct val="100000"/>
              </a:lnSpc>
              <a:spcBef>
                <a:spcPts val="561"/>
              </a:spcBef>
              <a:buFont typeface="Arial" panose="020B0604020202020204" pitchFamily="34" charset="0"/>
              <a:buChar char="•"/>
            </a:pPr>
            <a:r>
              <a:rPr lang="en-US" sz="2800" b="0" strike="noStrike" spc="-1" dirty="0">
                <a:solidFill>
                  <a:srgbClr val="000000"/>
                </a:solidFill>
                <a:latin typeface="Calibri"/>
              </a:rPr>
              <a:t>The </a:t>
            </a:r>
            <a:r>
              <a:rPr lang="en-US" sz="2800" b="1" strike="noStrike" spc="-1" dirty="0">
                <a:solidFill>
                  <a:srgbClr val="000000"/>
                </a:solidFill>
                <a:latin typeface="Calibri"/>
              </a:rPr>
              <a:t>response variable</a:t>
            </a:r>
            <a:r>
              <a:rPr lang="en-US" sz="2800" b="0" strike="noStrike" spc="-1" dirty="0">
                <a:solidFill>
                  <a:srgbClr val="000000"/>
                </a:solidFill>
                <a:latin typeface="Calibri"/>
              </a:rPr>
              <a:t> is the variable in an experiment that responds to the treatment.</a:t>
            </a:r>
            <a:endParaRPr lang="en-US" sz="2800" b="0" strike="noStrike" spc="-1" dirty="0">
              <a:solidFill>
                <a:srgbClr val="366092"/>
              </a:solidFill>
              <a:latin typeface="Calibri"/>
            </a:endParaRPr>
          </a:p>
          <a:p>
            <a:pPr marL="457200" indent="-457200">
              <a:lnSpc>
                <a:spcPct val="100000"/>
              </a:lnSpc>
              <a:spcBef>
                <a:spcPts val="561"/>
              </a:spcBef>
              <a:buFont typeface="Arial" panose="020B0604020202020204" pitchFamily="34" charset="0"/>
              <a:buChar char="•"/>
            </a:pPr>
            <a:r>
              <a:rPr lang="en-US" sz="2800" b="0" strike="noStrike" spc="-1" dirty="0">
                <a:solidFill>
                  <a:srgbClr val="000000"/>
                </a:solidFill>
                <a:latin typeface="Calibri"/>
              </a:rPr>
              <a:t>The </a:t>
            </a:r>
            <a:r>
              <a:rPr lang="en-US" sz="2800" b="1" strike="noStrike" spc="-1" dirty="0">
                <a:solidFill>
                  <a:srgbClr val="000000"/>
                </a:solidFill>
                <a:latin typeface="Calibri"/>
              </a:rPr>
              <a:t>explanatory variable</a:t>
            </a:r>
            <a:r>
              <a:rPr lang="en-US" sz="2800" b="0" strike="noStrike" spc="-1" dirty="0">
                <a:solidFill>
                  <a:srgbClr val="000000"/>
                </a:solidFill>
                <a:latin typeface="Calibri"/>
              </a:rPr>
              <a:t> is the variable in an experiment that causes the change in the response variable.</a:t>
            </a:r>
            <a:endParaRPr lang="en-US" sz="2800" b="0" strike="noStrike" spc="-1" dirty="0">
              <a:solidFill>
                <a:srgbClr val="366092"/>
              </a:solidFill>
              <a:latin typeface="Calibri"/>
            </a:endParaRPr>
          </a:p>
          <a:p>
            <a:pPr>
              <a:lnSpc>
                <a:spcPct val="100000"/>
              </a:lnSpc>
              <a:spcBef>
                <a:spcPts val="561"/>
              </a:spcBef>
            </a:pPr>
            <a:endParaRPr lang="en-US" sz="2800" b="0" strike="noStrike" spc="-1" dirty="0">
              <a:solidFill>
                <a:srgbClr val="366092"/>
              </a:solidFill>
              <a:latin typeface="Calibri"/>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 name="TextShape 1"/>
          <p:cNvSpPr txBox="1">
            <a:spLocks noGrp="1"/>
          </p:cNvSpPr>
          <p:nvPr>
            <p:ph type="title" idx="4294967295"/>
          </p:nvPr>
        </p:nvSpPr>
        <p:spPr>
          <a:xfrm>
            <a:off x="457200" y="114840"/>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Procedure: Principles of Experimental Design</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224" name="TextShape 2"/>
          <p:cNvSpPr txBox="1"/>
          <p:nvPr/>
        </p:nvSpPr>
        <p:spPr>
          <a:xfrm>
            <a:off x="457200" y="1082160"/>
            <a:ext cx="8229240" cy="2041920"/>
          </a:xfrm>
          <a:prstGeom prst="rect">
            <a:avLst/>
          </a:prstGeom>
          <a:solidFill>
            <a:srgbClr val="FFFFCC"/>
          </a:solidFill>
          <a:ln w="28440">
            <a:solidFill>
              <a:srgbClr val="000000"/>
            </a:solidFill>
            <a:round/>
          </a:ln>
        </p:spPr>
        <p:txBody>
          <a:bodyPr lIns="90000" tIns="45000" rIns="90000" bIns="45000">
            <a:normAutofit/>
          </a:bodyPr>
          <a:lstStyle/>
          <a:p>
            <a:pPr marL="447675" indent="-447675">
              <a:lnSpc>
                <a:spcPct val="100000"/>
              </a:lnSpc>
              <a:spcBef>
                <a:spcPts val="561"/>
              </a:spcBef>
              <a:buClr>
                <a:srgbClr val="000000"/>
              </a:buClr>
            </a:pPr>
            <a:r>
              <a:rPr lang="en-US" sz="2800" b="0" strike="noStrike" spc="-1" dirty="0">
                <a:solidFill>
                  <a:srgbClr val="000000"/>
                </a:solidFill>
                <a:latin typeface="Calibri"/>
              </a:rPr>
              <a:t>1.	​Randomize the control and treatment groups.</a:t>
            </a:r>
            <a:endParaRPr lang="en-US" sz="2800" b="0" strike="noStrike" spc="-1" dirty="0">
              <a:solidFill>
                <a:srgbClr val="366092"/>
              </a:solidFill>
              <a:latin typeface="Calibri"/>
            </a:endParaRPr>
          </a:p>
          <a:p>
            <a:pPr marL="447675" indent="-447675">
              <a:lnSpc>
                <a:spcPct val="100000"/>
              </a:lnSpc>
              <a:spcBef>
                <a:spcPts val="561"/>
              </a:spcBef>
              <a:buClr>
                <a:srgbClr val="000000"/>
              </a:buClr>
            </a:pPr>
            <a:r>
              <a:rPr lang="en-US" sz="2800" b="0" strike="noStrike" spc="-1" dirty="0">
                <a:solidFill>
                  <a:srgbClr val="000000"/>
                </a:solidFill>
                <a:latin typeface="Calibri"/>
              </a:rPr>
              <a:t>2.	​Control for outside effects on the response variable.</a:t>
            </a:r>
            <a:endParaRPr lang="en-US" sz="2800" b="0" strike="noStrike" spc="-1" dirty="0">
              <a:solidFill>
                <a:srgbClr val="366092"/>
              </a:solidFill>
              <a:latin typeface="Calibri"/>
            </a:endParaRPr>
          </a:p>
          <a:p>
            <a:pPr marL="447675" indent="-447675">
              <a:lnSpc>
                <a:spcPct val="100000"/>
              </a:lnSpc>
              <a:spcBef>
                <a:spcPts val="561"/>
              </a:spcBef>
              <a:buClr>
                <a:srgbClr val="000000"/>
              </a:buClr>
            </a:pPr>
            <a:r>
              <a:rPr lang="en-US" sz="2800" b="0" strike="noStrike" spc="-1" dirty="0">
                <a:solidFill>
                  <a:srgbClr val="000000"/>
                </a:solidFill>
                <a:latin typeface="Calibri"/>
              </a:rPr>
              <a:t>3.	​Replicate the experiment a significant number of times to see meaningful patterns.</a:t>
            </a:r>
            <a:endParaRPr lang="en-US" sz="2800" b="0" strike="noStrike" spc="-1" dirty="0">
              <a:solidFill>
                <a:srgbClr val="366092"/>
              </a:solidFill>
              <a:latin typeface="Calibri"/>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 name="TextShape 1"/>
          <p:cNvSpPr txBox="1">
            <a:spLocks noGrp="1"/>
          </p:cNvSpPr>
          <p:nvPr>
            <p:ph type="title" idx="4294967295"/>
          </p:nvPr>
        </p:nvSpPr>
        <p:spPr>
          <a:xfrm>
            <a:off x="457200" y="114840"/>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Memory Booster</a:t>
            </a:r>
            <a:r>
              <a:rPr lang="en-US" sz="3200" b="0" strike="noStrike" spc="-1" baseline="-25000" dirty="0">
                <a:solidFill>
                  <a:srgbClr val="1F497D"/>
                </a:solidFill>
                <a:latin typeface="Calibri"/>
              </a:rPr>
              <a:t>3</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226" name="TextShape 2"/>
          <p:cNvSpPr txBox="1"/>
          <p:nvPr/>
        </p:nvSpPr>
        <p:spPr>
          <a:xfrm>
            <a:off x="457200" y="1082160"/>
            <a:ext cx="8229240" cy="1203480"/>
          </a:xfrm>
          <a:prstGeom prst="rect">
            <a:avLst/>
          </a:prstGeom>
          <a:noFill/>
          <a:ln w="28440">
            <a:solidFill>
              <a:srgbClr val="1F497D"/>
            </a:solidFill>
            <a:round/>
          </a:ln>
        </p:spPr>
        <p:txBody>
          <a:bodyPr lIns="90000" tIns="45000" rIns="90000" bIns="45000">
            <a:normAutofit/>
          </a:bodyPr>
          <a:lstStyle/>
          <a:p>
            <a:pPr>
              <a:lnSpc>
                <a:spcPct val="100000"/>
              </a:lnSpc>
              <a:spcBef>
                <a:spcPts val="561"/>
              </a:spcBef>
            </a:pPr>
            <a:r>
              <a:rPr lang="en-US" sz="2800" b="1" strike="noStrike" spc="-1">
                <a:solidFill>
                  <a:srgbClr val="366092"/>
                </a:solidFill>
                <a:latin typeface="Calibri"/>
              </a:rPr>
              <a:t>Treatment Group</a:t>
            </a:r>
            <a:r>
              <a:rPr lang="en-US" sz="2800" b="0" strike="noStrike" spc="-1">
                <a:solidFill>
                  <a:srgbClr val="366092"/>
                </a:solidFill>
                <a:latin typeface="Calibri"/>
              </a:rPr>
              <a:t> </a:t>
            </a:r>
            <a:r>
              <a:rPr lang="en-US" sz="2800" b="1" strike="noStrike" spc="-1">
                <a:solidFill>
                  <a:srgbClr val="366092"/>
                </a:solidFill>
                <a:latin typeface="Calibri"/>
              </a:rPr>
              <a:t>does</a:t>
            </a:r>
            <a:r>
              <a:rPr lang="en-US" sz="2800" b="0" strike="noStrike" spc="-1">
                <a:solidFill>
                  <a:srgbClr val="366092"/>
                </a:solidFill>
                <a:latin typeface="Calibri"/>
              </a:rPr>
              <a:t> have a treatment applied.</a:t>
            </a:r>
          </a:p>
          <a:p>
            <a:pPr>
              <a:lnSpc>
                <a:spcPct val="100000"/>
              </a:lnSpc>
              <a:spcBef>
                <a:spcPts val="561"/>
              </a:spcBef>
            </a:pPr>
            <a:r>
              <a:rPr lang="en-US" sz="2800" b="1" strike="noStrike" spc="-1">
                <a:solidFill>
                  <a:srgbClr val="366092"/>
                </a:solidFill>
                <a:latin typeface="Calibri"/>
              </a:rPr>
              <a:t>Control Group</a:t>
            </a:r>
            <a:r>
              <a:rPr lang="en-US" sz="2800" b="0" strike="noStrike" spc="-1">
                <a:solidFill>
                  <a:srgbClr val="366092"/>
                </a:solidFill>
                <a:latin typeface="Calibri"/>
              </a:rPr>
              <a:t> </a:t>
            </a:r>
            <a:r>
              <a:rPr lang="en-US" sz="2800" b="1" strike="noStrike" spc="-1">
                <a:solidFill>
                  <a:srgbClr val="366092"/>
                </a:solidFill>
                <a:latin typeface="Calibri"/>
              </a:rPr>
              <a:t>does not</a:t>
            </a:r>
            <a:r>
              <a:rPr lang="en-US" sz="2800" b="0" strike="noStrike" spc="-1">
                <a:solidFill>
                  <a:srgbClr val="366092"/>
                </a:solidFill>
                <a:latin typeface="Calibri"/>
              </a:rPr>
              <a:t> have a treatment applied.</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 name="TextShape 1"/>
          <p:cNvSpPr txBox="1">
            <a:spLocks noGrp="1"/>
          </p:cNvSpPr>
          <p:nvPr>
            <p:ph type="title" idx="4294967295"/>
          </p:nvPr>
        </p:nvSpPr>
        <p:spPr>
          <a:xfrm>
            <a:off x="457200" y="114840"/>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Side Note</a:t>
            </a:r>
            <a:r>
              <a:rPr lang="en-US" sz="3200" b="0" strike="noStrike" spc="-1" baseline="-25000" dirty="0">
                <a:solidFill>
                  <a:srgbClr val="1F497D"/>
                </a:solidFill>
                <a:latin typeface="Calibri"/>
              </a:rPr>
              <a:t>3</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228" name="TextShape 2"/>
          <p:cNvSpPr txBox="1"/>
          <p:nvPr/>
        </p:nvSpPr>
        <p:spPr>
          <a:xfrm>
            <a:off x="457200" y="1082160"/>
            <a:ext cx="8229240" cy="4861080"/>
          </a:xfrm>
          <a:prstGeom prst="rect">
            <a:avLst/>
          </a:prstGeom>
          <a:noFill/>
          <a:ln w="28440">
            <a:solidFill>
              <a:srgbClr val="1F497D"/>
            </a:solidFill>
            <a:round/>
          </a:ln>
        </p:spPr>
        <p:txBody>
          <a:bodyPr lIns="90000" tIns="45000" rIns="90000" bIns="45000">
            <a:normAutofit fontScale="80500" lnSpcReduction="10000"/>
          </a:bodyPr>
          <a:lstStyle/>
          <a:p>
            <a:pPr>
              <a:lnSpc>
                <a:spcPct val="100000"/>
              </a:lnSpc>
              <a:spcBef>
                <a:spcPts val="561"/>
              </a:spcBef>
            </a:pPr>
            <a:r>
              <a:rPr lang="en-US" sz="2800" b="1" strike="noStrike" spc="-1" dirty="0">
                <a:solidFill>
                  <a:srgbClr val="366092"/>
                </a:solidFill>
                <a:latin typeface="Calibri"/>
              </a:rPr>
              <a:t>Placebo Effect</a:t>
            </a:r>
            <a:endParaRPr lang="en-US" sz="2800" b="0" strike="noStrike" spc="-1" dirty="0">
              <a:solidFill>
                <a:srgbClr val="366092"/>
              </a:solidFill>
              <a:latin typeface="Calibri"/>
            </a:endParaRPr>
          </a:p>
          <a:p>
            <a:pPr marL="457200" indent="-457200">
              <a:lnSpc>
                <a:spcPct val="100000"/>
              </a:lnSpc>
              <a:spcBef>
                <a:spcPts val="561"/>
              </a:spcBef>
              <a:buFont typeface="Arial" panose="020B0604020202020204" pitchFamily="34" charset="0"/>
              <a:buChar char="•"/>
            </a:pPr>
            <a:r>
              <a:rPr lang="en-US" sz="2800" b="0" strike="noStrike" spc="-1" dirty="0">
                <a:solidFill>
                  <a:srgbClr val="366092"/>
                </a:solidFill>
                <a:latin typeface="Calibri"/>
              </a:rPr>
              <a:t>In a bizarre instance of the placebo effect, the </a:t>
            </a:r>
            <a:r>
              <a:rPr lang="en-US" sz="2800" b="1" strike="noStrike" spc="-1" dirty="0">
                <a:solidFill>
                  <a:srgbClr val="366092"/>
                </a:solidFill>
                <a:latin typeface="Calibri"/>
              </a:rPr>
              <a:t>Archives of General Psychiatry</a:t>
            </a:r>
            <a:r>
              <a:rPr lang="en-US" sz="2800" b="0" strike="noStrike" spc="-1" dirty="0">
                <a:solidFill>
                  <a:srgbClr val="366092"/>
                </a:solidFill>
                <a:latin typeface="Calibri"/>
              </a:rPr>
              <a:t> reported a study in which two groups of patients with Parkinson's disease underwent brain surgery. </a:t>
            </a:r>
          </a:p>
          <a:p>
            <a:pPr marL="457200" indent="-457200">
              <a:lnSpc>
                <a:spcPct val="100000"/>
              </a:lnSpc>
              <a:spcBef>
                <a:spcPts val="561"/>
              </a:spcBef>
              <a:buFont typeface="Arial" panose="020B0604020202020204" pitchFamily="34" charset="0"/>
              <a:buChar char="•"/>
            </a:pPr>
            <a:r>
              <a:rPr lang="en-US" sz="2800" b="0" strike="noStrike" spc="-1" dirty="0">
                <a:solidFill>
                  <a:srgbClr val="366092"/>
                </a:solidFill>
                <a:latin typeface="Calibri"/>
              </a:rPr>
              <a:t>In the first group, human neurons were transplanted into the patients' brains. </a:t>
            </a:r>
          </a:p>
          <a:p>
            <a:pPr marL="457200" indent="-457200">
              <a:lnSpc>
                <a:spcPct val="100000"/>
              </a:lnSpc>
              <a:spcBef>
                <a:spcPts val="561"/>
              </a:spcBef>
              <a:buFont typeface="Arial" panose="020B0604020202020204" pitchFamily="34" charset="0"/>
              <a:buChar char="•"/>
            </a:pPr>
            <a:r>
              <a:rPr lang="en-US" sz="2800" b="0" strike="noStrike" spc="-1" dirty="0">
                <a:solidFill>
                  <a:srgbClr val="366092"/>
                </a:solidFill>
                <a:latin typeface="Calibri"/>
              </a:rPr>
              <a:t>In the second group, the patients were </a:t>
            </a:r>
            <a:r>
              <a:rPr lang="en-US" sz="2800" b="1" strike="noStrike" spc="-1" dirty="0">
                <a:solidFill>
                  <a:srgbClr val="366092"/>
                </a:solidFill>
                <a:latin typeface="Calibri"/>
              </a:rPr>
              <a:t>merely told by their doctor</a:t>
            </a:r>
            <a:r>
              <a:rPr lang="en-US" sz="2800" b="0" strike="noStrike" spc="-1" dirty="0">
                <a:solidFill>
                  <a:srgbClr val="366092"/>
                </a:solidFill>
                <a:latin typeface="Calibri"/>
              </a:rPr>
              <a:t> that the transplant had taken place, when it had not. </a:t>
            </a:r>
          </a:p>
          <a:p>
            <a:pPr marL="457200" indent="-457200">
              <a:lnSpc>
                <a:spcPct val="100000"/>
              </a:lnSpc>
              <a:spcBef>
                <a:spcPts val="561"/>
              </a:spcBef>
              <a:buFont typeface="Arial" panose="020B0604020202020204" pitchFamily="34" charset="0"/>
              <a:buChar char="•"/>
            </a:pPr>
            <a:r>
              <a:rPr lang="en-US" sz="2800" b="0" strike="noStrike" spc="-1" dirty="0">
                <a:solidFill>
                  <a:srgbClr val="366092"/>
                </a:solidFill>
                <a:latin typeface="Calibri"/>
              </a:rPr>
              <a:t>However, </a:t>
            </a:r>
            <a:r>
              <a:rPr lang="en-US" sz="2800" b="1" strike="noStrike" spc="-1" dirty="0">
                <a:solidFill>
                  <a:srgbClr val="366092"/>
                </a:solidFill>
                <a:latin typeface="Calibri"/>
              </a:rPr>
              <a:t>both</a:t>
            </a:r>
            <a:r>
              <a:rPr lang="en-US" sz="2800" b="0" strike="noStrike" spc="-1" dirty="0">
                <a:solidFill>
                  <a:srgbClr val="366092"/>
                </a:solidFill>
                <a:latin typeface="Calibri"/>
              </a:rPr>
              <a:t> groups showed significant postsurgical increases in body and brain functioning.</a:t>
            </a:r>
          </a:p>
          <a:p>
            <a:pPr>
              <a:lnSpc>
                <a:spcPct val="100000"/>
              </a:lnSpc>
              <a:spcBef>
                <a:spcPts val="561"/>
              </a:spcBef>
            </a:pPr>
            <a:r>
              <a:rPr lang="en-US" sz="2800" b="0" strike="noStrike" spc="-1" dirty="0">
                <a:solidFill>
                  <a:srgbClr val="366092"/>
                </a:solidFill>
                <a:latin typeface="Calibri"/>
              </a:rPr>
              <a:t>Thus, the power of suggestion was enough for the second group to show improvement!</a:t>
            </a:r>
          </a:p>
          <a:p>
            <a:pPr>
              <a:lnSpc>
                <a:spcPct val="100000"/>
              </a:lnSpc>
              <a:spcBef>
                <a:spcPts val="360"/>
              </a:spcBef>
            </a:pPr>
            <a:r>
              <a:rPr lang="en-US" b="0" strike="noStrike" spc="-1" dirty="0">
                <a:solidFill>
                  <a:srgbClr val="366092"/>
                </a:solidFill>
                <a:latin typeface="Calibri"/>
              </a:rPr>
              <a:t>Source: Newswise. "Placebo Effect Strong in New Parkinson's Study." 7 Apr. 2004. http://www.newswise.com/articles/placebo-effect-strong-in-new-parkinsons-study (12 Dec. 2011).</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 name="TextShape 1"/>
          <p:cNvSpPr txBox="1">
            <a:spLocks noGrp="1"/>
          </p:cNvSpPr>
          <p:nvPr>
            <p:ph type="title" idx="4294967295"/>
          </p:nvPr>
        </p:nvSpPr>
        <p:spPr>
          <a:xfrm>
            <a:off x="457200" y="105315"/>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Autofit/>
          </a:bodyPr>
          <a:lstStyle/>
          <a:p>
            <a:pPr algn="ctr">
              <a:lnSpc>
                <a:spcPts val="2999"/>
              </a:lnSpc>
              <a:spcBef>
                <a:spcPts val="0"/>
              </a:spcBef>
              <a:defRPr/>
            </a:pPr>
            <a:r>
              <a:rPr kumimoji="0" lang="en-US" sz="2400" b="0" i="0" u="none" strike="noStrike" kern="1200" cap="none" spc="-1" normalizeH="0" baseline="0" noProof="0" dirty="0">
                <a:ln>
                  <a:noFill/>
                </a:ln>
                <a:solidFill>
                  <a:srgbClr val="1F497D"/>
                </a:solidFill>
                <a:effectLst/>
                <a:uLnTx/>
                <a:uFillTx/>
                <a:latin typeface="Calibri"/>
                <a:ea typeface="+mn-ea"/>
                <a:cs typeface="+mn-cs"/>
              </a:rPr>
              <a:t>Definitions: </a:t>
            </a:r>
            <a:r>
              <a:rPr lang="en-US" sz="2400" spc="-1" dirty="0">
                <a:solidFill>
                  <a:srgbClr val="1F497D"/>
                </a:solidFill>
                <a:latin typeface="Calibri"/>
              </a:rPr>
              <a:t>Control Group, Treatment Group, Confounding Variables, Placebo Effect, Placebo, Single-Blind &amp; Double-Blind</a:t>
            </a:r>
            <a:r>
              <a:rPr lang="en-US" sz="2400" spc="-1" baseline="-25000" dirty="0">
                <a:solidFill>
                  <a:srgbClr val="1F497D"/>
                </a:solidFill>
                <a:latin typeface="Calibri"/>
              </a:rPr>
              <a:t>1</a:t>
            </a:r>
            <a:endParaRPr kumimoji="0" lang="en-US" sz="2400" b="0" i="0" u="none" strike="noStrike" kern="1200" cap="none" spc="-1" normalizeH="0" baseline="-25000" noProof="0" dirty="0">
              <a:ln>
                <a:noFill/>
              </a:ln>
              <a:solidFill>
                <a:srgbClr val="366092"/>
              </a:solidFill>
              <a:effectLst/>
              <a:uLnTx/>
              <a:uFillTx/>
              <a:latin typeface="Calibri"/>
              <a:ea typeface="+mn-ea"/>
              <a:cs typeface="+mn-cs"/>
            </a:endParaRPr>
          </a:p>
        </p:txBody>
      </p:sp>
      <p:sp>
        <p:nvSpPr>
          <p:cNvPr id="230" name="TextShape 2"/>
          <p:cNvSpPr txBox="1"/>
          <p:nvPr/>
        </p:nvSpPr>
        <p:spPr>
          <a:xfrm>
            <a:off x="457200" y="1179555"/>
            <a:ext cx="8229240" cy="4449720"/>
          </a:xfrm>
          <a:prstGeom prst="rect">
            <a:avLst/>
          </a:prstGeom>
          <a:solidFill>
            <a:srgbClr val="FFFFCC"/>
          </a:solidFill>
          <a:ln w="28440">
            <a:solidFill>
              <a:srgbClr val="000000"/>
            </a:solidFill>
            <a:round/>
          </a:ln>
        </p:spPr>
        <p:txBody>
          <a:bodyPr lIns="90000" tIns="45000" rIns="90000" bIns="45000">
            <a:normAutofit fontScale="97000"/>
          </a:bodyPr>
          <a:lstStyle/>
          <a:p>
            <a:pPr marL="457200" indent="-457200">
              <a:lnSpc>
                <a:spcPct val="100000"/>
              </a:lnSpc>
              <a:spcBef>
                <a:spcPts val="561"/>
              </a:spcBef>
              <a:buFont typeface="Arial" panose="020B0604020202020204" pitchFamily="34" charset="0"/>
              <a:buChar char="•"/>
            </a:pPr>
            <a:r>
              <a:rPr lang="en-US" sz="2800" b="0" strike="noStrike" spc="-1" dirty="0">
                <a:solidFill>
                  <a:srgbClr val="000000"/>
                </a:solidFill>
                <a:latin typeface="Calibri"/>
              </a:rPr>
              <a:t>A </a:t>
            </a:r>
            <a:r>
              <a:rPr lang="en-US" sz="2800" b="1" strike="noStrike" spc="-1" dirty="0">
                <a:solidFill>
                  <a:srgbClr val="000000"/>
                </a:solidFill>
                <a:latin typeface="Calibri"/>
              </a:rPr>
              <a:t>control group</a:t>
            </a:r>
            <a:r>
              <a:rPr lang="en-US" sz="2800" b="0" strike="noStrike" spc="-1" dirty="0">
                <a:solidFill>
                  <a:srgbClr val="000000"/>
                </a:solidFill>
                <a:latin typeface="Calibri"/>
              </a:rPr>
              <a:t> is a group of subjects to which no treatment is applied in an experiment.</a:t>
            </a:r>
            <a:endParaRPr lang="en-US" sz="2800" b="0" strike="noStrike" spc="-1" dirty="0">
              <a:solidFill>
                <a:srgbClr val="366092"/>
              </a:solidFill>
              <a:latin typeface="Calibri"/>
            </a:endParaRPr>
          </a:p>
          <a:p>
            <a:pPr marL="457200" indent="-457200">
              <a:lnSpc>
                <a:spcPct val="100000"/>
              </a:lnSpc>
              <a:spcBef>
                <a:spcPts val="561"/>
              </a:spcBef>
              <a:buFont typeface="Arial" panose="020B0604020202020204" pitchFamily="34" charset="0"/>
              <a:buChar char="•"/>
            </a:pPr>
            <a:r>
              <a:rPr lang="en-US" sz="2800" b="0" strike="noStrike" spc="-1" dirty="0">
                <a:solidFill>
                  <a:srgbClr val="000000"/>
                </a:solidFill>
                <a:latin typeface="Calibri"/>
              </a:rPr>
              <a:t>A </a:t>
            </a:r>
            <a:r>
              <a:rPr lang="en-US" sz="2800" b="1" strike="noStrike" spc="-1" dirty="0">
                <a:solidFill>
                  <a:srgbClr val="000000"/>
                </a:solidFill>
                <a:latin typeface="Calibri"/>
              </a:rPr>
              <a:t>treatment group</a:t>
            </a:r>
            <a:r>
              <a:rPr lang="en-US" sz="2800" b="0" strike="noStrike" spc="-1" dirty="0">
                <a:solidFill>
                  <a:srgbClr val="000000"/>
                </a:solidFill>
                <a:latin typeface="Calibri"/>
              </a:rPr>
              <a:t> is a group of subjects to which researchers apply a treatment in an experiment.</a:t>
            </a:r>
            <a:endParaRPr lang="en-US" sz="2800" b="0" strike="noStrike" spc="-1" dirty="0">
              <a:solidFill>
                <a:srgbClr val="366092"/>
              </a:solidFill>
              <a:latin typeface="Calibri"/>
            </a:endParaRPr>
          </a:p>
          <a:p>
            <a:pPr marL="457200" indent="-457200">
              <a:lnSpc>
                <a:spcPct val="100000"/>
              </a:lnSpc>
              <a:spcBef>
                <a:spcPts val="561"/>
              </a:spcBef>
              <a:buFont typeface="Arial" panose="020B0604020202020204" pitchFamily="34" charset="0"/>
              <a:buChar char="•"/>
            </a:pPr>
            <a:r>
              <a:rPr lang="en-US" sz="2800" b="1" strike="noStrike" spc="-1" dirty="0">
                <a:solidFill>
                  <a:srgbClr val="000000"/>
                </a:solidFill>
                <a:latin typeface="Calibri"/>
              </a:rPr>
              <a:t>Confounding variables</a:t>
            </a:r>
            <a:r>
              <a:rPr lang="en-US" sz="2800" b="0" strike="noStrike" spc="-1" dirty="0">
                <a:solidFill>
                  <a:srgbClr val="000000"/>
                </a:solidFill>
                <a:latin typeface="Calibri"/>
              </a:rPr>
              <a:t> are factors other than the treatment that cause an effect on the subjects of an experiment.</a:t>
            </a:r>
            <a:endParaRPr lang="en-US" sz="2800" b="0" strike="noStrike" spc="-1" dirty="0">
              <a:solidFill>
                <a:srgbClr val="366092"/>
              </a:solidFill>
              <a:latin typeface="Calibri"/>
            </a:endParaRPr>
          </a:p>
          <a:p>
            <a:pPr marL="457200" indent="-457200">
              <a:lnSpc>
                <a:spcPct val="100000"/>
              </a:lnSpc>
              <a:spcBef>
                <a:spcPts val="561"/>
              </a:spcBef>
              <a:buFont typeface="Arial" panose="020B0604020202020204" pitchFamily="34" charset="0"/>
              <a:buChar char="•"/>
            </a:pPr>
            <a:r>
              <a:rPr lang="en-US" sz="2800" b="0" strike="noStrike" spc="-1" dirty="0">
                <a:solidFill>
                  <a:srgbClr val="000000"/>
                </a:solidFill>
                <a:latin typeface="Calibri"/>
              </a:rPr>
              <a:t>The </a:t>
            </a:r>
            <a:r>
              <a:rPr lang="en-US" sz="2800" b="1" strike="noStrike" spc="-1" dirty="0">
                <a:solidFill>
                  <a:srgbClr val="000000"/>
                </a:solidFill>
                <a:latin typeface="Calibri"/>
              </a:rPr>
              <a:t>placebo effect</a:t>
            </a:r>
            <a:r>
              <a:rPr lang="en-US" sz="2800" b="0" strike="noStrike" spc="-1" dirty="0">
                <a:solidFill>
                  <a:srgbClr val="000000"/>
                </a:solidFill>
                <a:latin typeface="Calibri"/>
              </a:rPr>
              <a:t> is a response to the power of suggestion, rather than the treatment itself, by participants of an experiment.</a:t>
            </a:r>
            <a:endParaRPr lang="en-US" sz="2800" b="0" strike="noStrike" spc="-1" dirty="0">
              <a:solidFill>
                <a:srgbClr val="366092"/>
              </a:solidFill>
              <a:latin typeface="Calibri"/>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670C10-53DD-AAE2-AC8A-9A92C2CFDA1E}"/>
            </a:ext>
          </a:extLst>
        </p:cNvPr>
        <p:cNvGrpSpPr/>
        <p:nvPr/>
      </p:nvGrpSpPr>
      <p:grpSpPr>
        <a:xfrm>
          <a:off x="0" y="0"/>
          <a:ext cx="0" cy="0"/>
          <a:chOff x="0" y="0"/>
          <a:chExt cx="0" cy="0"/>
        </a:xfrm>
      </p:grpSpPr>
      <p:sp>
        <p:nvSpPr>
          <p:cNvPr id="229" name="TextShape 1">
            <a:extLst>
              <a:ext uri="{FF2B5EF4-FFF2-40B4-BE49-F238E27FC236}">
                <a16:creationId xmlns:a16="http://schemas.microsoft.com/office/drawing/2014/main" id="{C0AFB026-E731-D512-9F2B-1678A0354B99}"/>
              </a:ext>
            </a:extLst>
          </p:cNvPr>
          <p:cNvSpPr txBox="1">
            <a:spLocks noGrp="1"/>
          </p:cNvSpPr>
          <p:nvPr>
            <p:ph type="title" idx="4294967295"/>
          </p:nvPr>
        </p:nvSpPr>
        <p:spPr>
          <a:xfrm>
            <a:off x="457200" y="114840"/>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Autofit/>
          </a:bodyPr>
          <a:lstStyle/>
          <a:p>
            <a:pPr lvl="0" algn="ctr">
              <a:lnSpc>
                <a:spcPts val="2999"/>
              </a:lnSpc>
              <a:spcBef>
                <a:spcPts val="0"/>
              </a:spcBef>
              <a:defRPr/>
            </a:pPr>
            <a:r>
              <a:rPr lang="en-US" sz="2400" spc="-1" dirty="0">
                <a:solidFill>
                  <a:srgbClr val="1F497D"/>
                </a:solidFill>
                <a:latin typeface="Calibri"/>
              </a:rPr>
              <a:t>Definitions: Control Group, Treatment Group, Confounding Variables, Placebo Effect, Placebo, Single-Blind &amp; Double-Blind</a:t>
            </a:r>
            <a:r>
              <a:rPr lang="en-US" sz="2400" spc="-1" baseline="-25000" dirty="0">
                <a:solidFill>
                  <a:srgbClr val="1F497D"/>
                </a:solidFill>
                <a:latin typeface="Calibri"/>
              </a:rPr>
              <a:t>2</a:t>
            </a:r>
            <a:endParaRPr kumimoji="0" lang="en-US" sz="2400" b="0" i="0" u="none" strike="noStrike" kern="1200" cap="none" spc="-1" normalizeH="0" baseline="0" noProof="0" dirty="0">
              <a:ln>
                <a:noFill/>
              </a:ln>
              <a:solidFill>
                <a:srgbClr val="366092"/>
              </a:solidFill>
              <a:effectLst/>
              <a:uLnTx/>
              <a:uFillTx/>
              <a:latin typeface="Calibri"/>
              <a:ea typeface="+mn-ea"/>
              <a:cs typeface="+mn-cs"/>
            </a:endParaRPr>
          </a:p>
        </p:txBody>
      </p:sp>
      <p:sp>
        <p:nvSpPr>
          <p:cNvPr id="230" name="TextShape 2">
            <a:extLst>
              <a:ext uri="{FF2B5EF4-FFF2-40B4-BE49-F238E27FC236}">
                <a16:creationId xmlns:a16="http://schemas.microsoft.com/office/drawing/2014/main" id="{02168A25-9DD2-71BE-91D5-08EC0E699C95}"/>
              </a:ext>
            </a:extLst>
          </p:cNvPr>
          <p:cNvSpPr txBox="1"/>
          <p:nvPr/>
        </p:nvSpPr>
        <p:spPr>
          <a:xfrm>
            <a:off x="457200" y="1189080"/>
            <a:ext cx="8229240" cy="4373520"/>
          </a:xfrm>
          <a:prstGeom prst="rect">
            <a:avLst/>
          </a:prstGeom>
          <a:solidFill>
            <a:srgbClr val="FFFFCC"/>
          </a:solidFill>
          <a:ln w="28440">
            <a:solidFill>
              <a:srgbClr val="000000"/>
            </a:solidFill>
            <a:round/>
          </a:ln>
        </p:spPr>
        <p:txBody>
          <a:bodyPr lIns="90000" tIns="45000" rIns="90000" bIns="45000">
            <a:normAutofit fontScale="97000" lnSpcReduction="10000"/>
          </a:bodyPr>
          <a:lstStyle/>
          <a:p>
            <a:pPr marL="457200" indent="-457200">
              <a:lnSpc>
                <a:spcPct val="100000"/>
              </a:lnSpc>
              <a:spcBef>
                <a:spcPts val="561"/>
              </a:spcBef>
              <a:buFont typeface="Arial" panose="020B0604020202020204" pitchFamily="34" charset="0"/>
              <a:buChar char="•"/>
            </a:pPr>
            <a:r>
              <a:rPr lang="en-US" sz="2800" b="0" strike="noStrike" spc="-1" dirty="0">
                <a:solidFill>
                  <a:srgbClr val="000000"/>
                </a:solidFill>
                <a:latin typeface="Calibri"/>
              </a:rPr>
              <a:t>A </a:t>
            </a:r>
            <a:r>
              <a:rPr lang="en-US" sz="2800" b="1" strike="noStrike" spc="-1" dirty="0">
                <a:solidFill>
                  <a:srgbClr val="000000"/>
                </a:solidFill>
                <a:latin typeface="Calibri"/>
              </a:rPr>
              <a:t>placebo</a:t>
            </a:r>
            <a:r>
              <a:rPr lang="en-US" sz="2800" b="0" strike="noStrike" spc="-1" dirty="0">
                <a:solidFill>
                  <a:srgbClr val="000000"/>
                </a:solidFill>
                <a:latin typeface="Calibri"/>
              </a:rPr>
              <a:t> is a substance that appears identical to the actual treatment but contains no intrinsic beneficial elements.</a:t>
            </a:r>
            <a:endParaRPr lang="en-US" sz="2800" b="0" strike="noStrike" spc="-1" dirty="0">
              <a:solidFill>
                <a:srgbClr val="366092"/>
              </a:solidFill>
              <a:latin typeface="Calibri"/>
            </a:endParaRPr>
          </a:p>
          <a:p>
            <a:pPr marL="457200" indent="-457200">
              <a:lnSpc>
                <a:spcPct val="100000"/>
              </a:lnSpc>
              <a:spcBef>
                <a:spcPts val="561"/>
              </a:spcBef>
              <a:buFont typeface="Arial" panose="020B0604020202020204" pitchFamily="34" charset="0"/>
              <a:buChar char="•"/>
            </a:pPr>
            <a:r>
              <a:rPr lang="en-US" sz="2800" b="0" strike="noStrike" spc="-1" dirty="0">
                <a:solidFill>
                  <a:srgbClr val="000000"/>
                </a:solidFill>
                <a:latin typeface="Calibri"/>
              </a:rPr>
              <a:t>In a </a:t>
            </a:r>
            <a:r>
              <a:rPr lang="en-US" sz="2800" b="1" strike="noStrike" spc="-1" dirty="0">
                <a:solidFill>
                  <a:srgbClr val="000000"/>
                </a:solidFill>
                <a:latin typeface="Calibri"/>
              </a:rPr>
              <a:t>single-blind</a:t>
            </a:r>
            <a:r>
              <a:rPr lang="en-US" sz="2800" b="0" strike="noStrike" spc="-1" dirty="0">
                <a:solidFill>
                  <a:srgbClr val="000000"/>
                </a:solidFill>
                <a:latin typeface="Calibri"/>
              </a:rPr>
              <a:t> experiment, subjects do not know if they are in the control group or the treatment group, but the people interacting with the subjects in the experiment know in which group each subject has been placed.</a:t>
            </a:r>
            <a:endParaRPr lang="en-US" sz="2800" b="0" strike="noStrike" spc="-1" dirty="0">
              <a:solidFill>
                <a:srgbClr val="366092"/>
              </a:solidFill>
              <a:latin typeface="Calibri"/>
            </a:endParaRPr>
          </a:p>
          <a:p>
            <a:pPr marL="457200" indent="-457200">
              <a:lnSpc>
                <a:spcPct val="100000"/>
              </a:lnSpc>
              <a:spcBef>
                <a:spcPts val="561"/>
              </a:spcBef>
              <a:buFont typeface="Arial" panose="020B0604020202020204" pitchFamily="34" charset="0"/>
              <a:buChar char="•"/>
            </a:pPr>
            <a:r>
              <a:rPr lang="en-US" sz="2800" b="0" strike="noStrike" spc="-1" dirty="0">
                <a:solidFill>
                  <a:srgbClr val="000000"/>
                </a:solidFill>
                <a:latin typeface="Calibri"/>
              </a:rPr>
              <a:t>In a </a:t>
            </a:r>
            <a:r>
              <a:rPr lang="en-US" sz="2800" b="1" strike="noStrike" spc="-1" dirty="0">
                <a:solidFill>
                  <a:srgbClr val="000000"/>
                </a:solidFill>
                <a:latin typeface="Calibri"/>
              </a:rPr>
              <a:t>double-blind</a:t>
            </a:r>
            <a:r>
              <a:rPr lang="en-US" sz="2800" b="0" strike="noStrike" spc="-1" dirty="0">
                <a:solidFill>
                  <a:srgbClr val="000000"/>
                </a:solidFill>
                <a:latin typeface="Calibri"/>
              </a:rPr>
              <a:t> experiment, neither the subjects nor the people interacting with the subjects know to which group each subject belongs.</a:t>
            </a:r>
            <a:endParaRPr lang="en-US" sz="2800" b="0" strike="noStrike" spc="-1" dirty="0">
              <a:solidFill>
                <a:srgbClr val="366092"/>
              </a:solidFill>
              <a:latin typeface="Calibri"/>
            </a:endParaRPr>
          </a:p>
        </p:txBody>
      </p:sp>
    </p:spTree>
    <p:extLst>
      <p:ext uri="{BB962C8B-B14F-4D97-AF65-F5344CB8AC3E}">
        <p14:creationId xmlns:p14="http://schemas.microsoft.com/office/powerpoint/2010/main" val="22232461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 name="TextShape 1"/>
          <p:cNvSpPr txBox="1">
            <a:spLocks noGrp="1"/>
          </p:cNvSpPr>
          <p:nvPr>
            <p:ph type="title" idx="4294967295"/>
          </p:nvPr>
        </p:nvSpPr>
        <p:spPr>
          <a:xfrm>
            <a:off x="457200" y="114840"/>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Example 1.3.6: Identifying Parts of an Experiment</a:t>
            </a:r>
            <a:r>
              <a:rPr kumimoji="0" lang="en-US" sz="3200" b="0" i="0" u="none" strike="noStrike" kern="1200" cap="none" spc="-1" normalizeH="0" baseline="-25000" noProof="0" dirty="0">
                <a:ln>
                  <a:noFill/>
                </a:ln>
                <a:solidFill>
                  <a:srgbClr val="1F497D"/>
                </a:solidFill>
                <a:effectLst/>
                <a:uLnTx/>
                <a:uFillTx/>
                <a:latin typeface="Calibri"/>
                <a:ea typeface="+mn-ea"/>
                <a:cs typeface="+mn-cs"/>
              </a:rPr>
              <a:t>1</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232" name="TextShape 2"/>
          <p:cNvSpPr txBox="1"/>
          <p:nvPr/>
        </p:nvSpPr>
        <p:spPr>
          <a:xfrm>
            <a:off x="521856" y="1028879"/>
            <a:ext cx="8229240" cy="4947047"/>
          </a:xfrm>
          <a:prstGeom prst="rect">
            <a:avLst/>
          </a:prstGeom>
          <a:noFill/>
          <a:ln>
            <a:noFill/>
          </a:ln>
        </p:spPr>
        <p:txBody>
          <a:bodyPr lIns="90000" tIns="45000" rIns="90000" bIns="45000">
            <a:normAutofit fontScale="97500" lnSpcReduction="10000"/>
          </a:bodyPr>
          <a:lstStyle/>
          <a:p>
            <a:pPr>
              <a:lnSpc>
                <a:spcPct val="100000"/>
              </a:lnSpc>
              <a:spcBef>
                <a:spcPts val="561"/>
              </a:spcBef>
            </a:pPr>
            <a:r>
              <a:rPr lang="en-US" sz="2800" b="0" strike="noStrike" spc="-1" dirty="0">
                <a:solidFill>
                  <a:srgbClr val="366092"/>
                </a:solidFill>
                <a:latin typeface="Calibri"/>
              </a:rPr>
              <a:t>Consider the study from an earlier example, in which neurologists want to determine if taking an intravenous dose of vitamin C will reduce the amount of nerve pain reported by patients. Suppose that the study was narrowed to focus only on patients with the nerve disorder, multiple sclerosis (</a:t>
            </a:r>
            <a:r>
              <a:rPr lang="en-US" sz="2800" b="1" strike="noStrike" spc="-1" dirty="0">
                <a:solidFill>
                  <a:srgbClr val="366092"/>
                </a:solidFill>
                <a:latin typeface="Calibri"/>
              </a:rPr>
              <a:t>MS</a:t>
            </a:r>
            <a:r>
              <a:rPr lang="en-US" sz="2800" b="0" strike="noStrike" spc="-1" dirty="0">
                <a:solidFill>
                  <a:srgbClr val="366092"/>
                </a:solidFill>
                <a:latin typeface="Calibri"/>
              </a:rPr>
              <a:t>). After study approval, the neurologists solicit volunteers who are patients with </a:t>
            </a:r>
            <a:r>
              <a:rPr lang="en-US" sz="2800" b="1" strike="noStrike" spc="-1" dirty="0">
                <a:solidFill>
                  <a:srgbClr val="366092"/>
                </a:solidFill>
                <a:latin typeface="Calibri"/>
              </a:rPr>
              <a:t>MS</a:t>
            </a:r>
            <a:r>
              <a:rPr lang="en-US" sz="2800" b="0" strike="noStrike" spc="-1" dirty="0">
                <a:solidFill>
                  <a:srgbClr val="366092"/>
                </a:solidFill>
                <a:latin typeface="Calibri"/>
              </a:rPr>
              <a:t> who are reporting nerve pain. The participants are then randomly assigned to two groups, each having </a:t>
            </a:r>
            <a:r>
              <a:rPr lang="en-US" sz="2800" b="0" strike="noStrike" spc="-1" dirty="0">
                <a:solidFill>
                  <a:srgbClr val="366092"/>
                </a:solidFill>
                <a:latin typeface="Cambria Math"/>
              </a:rPr>
              <a:t>20</a:t>
            </a:r>
            <a:r>
              <a:rPr lang="en-US" sz="2800" b="0" strike="noStrike" spc="-1" dirty="0">
                <a:solidFill>
                  <a:srgbClr val="366092"/>
                </a:solidFill>
                <a:latin typeface="Calibri"/>
              </a:rPr>
              <a:t> participants. Participants in Group A are administered intravenous doses of vitamin C, and their nerve pain is tracked.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7DC8E0-61F5-CE4C-B92D-BC193D0EBCDF}"/>
            </a:ext>
          </a:extLst>
        </p:cNvPr>
        <p:cNvGrpSpPr/>
        <p:nvPr/>
      </p:nvGrpSpPr>
      <p:grpSpPr>
        <a:xfrm>
          <a:off x="0" y="0"/>
          <a:ext cx="0" cy="0"/>
          <a:chOff x="0" y="0"/>
          <a:chExt cx="0" cy="0"/>
        </a:xfrm>
      </p:grpSpPr>
      <p:sp>
        <p:nvSpPr>
          <p:cNvPr id="231" name="TextShape 1">
            <a:extLst>
              <a:ext uri="{FF2B5EF4-FFF2-40B4-BE49-F238E27FC236}">
                <a16:creationId xmlns:a16="http://schemas.microsoft.com/office/drawing/2014/main" id="{3CEE4F5F-75FE-605E-9D5C-C503B3AA272D}"/>
              </a:ext>
            </a:extLst>
          </p:cNvPr>
          <p:cNvSpPr txBox="1">
            <a:spLocks noGrp="1"/>
          </p:cNvSpPr>
          <p:nvPr>
            <p:ph type="title" idx="4294967295"/>
          </p:nvPr>
        </p:nvSpPr>
        <p:spPr>
          <a:xfrm>
            <a:off x="457200" y="114840"/>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Example 1.3.6: Identifying Parts of an Experiment</a:t>
            </a:r>
            <a:r>
              <a:rPr kumimoji="0" lang="en-US" sz="3200" b="0" i="0" u="none" strike="noStrike" kern="1200" cap="none" spc="-1" normalizeH="0" baseline="-25000" noProof="0" dirty="0">
                <a:ln>
                  <a:noFill/>
                </a:ln>
                <a:solidFill>
                  <a:srgbClr val="1F497D"/>
                </a:solidFill>
                <a:effectLst/>
                <a:uLnTx/>
                <a:uFillTx/>
                <a:latin typeface="Calibri"/>
                <a:ea typeface="+mn-ea"/>
                <a:cs typeface="+mn-cs"/>
              </a:rPr>
              <a:t>2</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232" name="TextShape 2">
            <a:extLst>
              <a:ext uri="{FF2B5EF4-FFF2-40B4-BE49-F238E27FC236}">
                <a16:creationId xmlns:a16="http://schemas.microsoft.com/office/drawing/2014/main" id="{D2CF1830-76CC-974E-5C84-8C1E5ED1428B}"/>
              </a:ext>
            </a:extLst>
          </p:cNvPr>
          <p:cNvSpPr txBox="1"/>
          <p:nvPr/>
        </p:nvSpPr>
        <p:spPr>
          <a:xfrm>
            <a:off x="521856" y="1028879"/>
            <a:ext cx="8229240" cy="4947047"/>
          </a:xfrm>
          <a:prstGeom prst="rect">
            <a:avLst/>
          </a:prstGeom>
          <a:noFill/>
          <a:ln>
            <a:noFill/>
          </a:ln>
        </p:spPr>
        <p:txBody>
          <a:bodyPr lIns="90000" tIns="45000" rIns="90000" bIns="45000">
            <a:normAutofit fontScale="97500"/>
          </a:bodyPr>
          <a:lstStyle/>
          <a:p>
            <a:pPr>
              <a:lnSpc>
                <a:spcPct val="100000"/>
              </a:lnSpc>
              <a:spcBef>
                <a:spcPts val="561"/>
              </a:spcBef>
            </a:pPr>
            <a:r>
              <a:rPr lang="en-US" sz="2800" b="0" strike="noStrike" spc="-1" dirty="0">
                <a:solidFill>
                  <a:srgbClr val="366092"/>
                </a:solidFill>
                <a:latin typeface="Calibri"/>
              </a:rPr>
              <a:t>Participants in Group B are administered intravenous doses of saline (which has no active ingredients) and their pain levels are also tracked. The patients are not told which of the two groups they are in; however, the nurses administering the IVs are aware of the group assignments. After a predetermined length of time, the amounts of pain reported by the separate groups are compared to determine if an intravenous dose of vitamin C will reduce the amount of nerve pain.</a:t>
            </a:r>
          </a:p>
        </p:txBody>
      </p:sp>
    </p:spTree>
    <p:extLst>
      <p:ext uri="{BB962C8B-B14F-4D97-AF65-F5344CB8AC3E}">
        <p14:creationId xmlns:p14="http://schemas.microsoft.com/office/powerpoint/2010/main" val="34176936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 name="TextShape 1"/>
          <p:cNvSpPr txBox="1">
            <a:spLocks noGrp="1"/>
          </p:cNvSpPr>
          <p:nvPr>
            <p:ph type="title" idx="4294967295"/>
          </p:nvPr>
        </p:nvSpPr>
        <p:spPr>
          <a:xfrm>
            <a:off x="457200" y="114840"/>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Example 1.3.1: Identifying Population and Variables</a:t>
            </a:r>
            <a:r>
              <a:rPr kumimoji="0" lang="en-US" sz="3200" b="0" i="0" u="none" strike="noStrike" kern="1200" cap="none" spc="-1" normalizeH="0" baseline="-25000" noProof="0" dirty="0">
                <a:ln>
                  <a:noFill/>
                </a:ln>
                <a:solidFill>
                  <a:srgbClr val="1F497D"/>
                </a:solidFill>
                <a:effectLst/>
                <a:uLnTx/>
                <a:uFillTx/>
                <a:latin typeface="Calibri"/>
                <a:ea typeface="+mn-ea"/>
                <a:cs typeface="+mn-cs"/>
              </a:rPr>
              <a:t>1</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182" name="TextShape 2"/>
          <p:cNvSpPr txBox="1"/>
          <p:nvPr/>
        </p:nvSpPr>
        <p:spPr>
          <a:xfrm>
            <a:off x="365760" y="1029240"/>
            <a:ext cx="8229240" cy="4966560"/>
          </a:xfrm>
          <a:prstGeom prst="rect">
            <a:avLst/>
          </a:prstGeom>
          <a:noFill/>
          <a:ln>
            <a:noFill/>
          </a:ln>
        </p:spPr>
        <p:txBody>
          <a:bodyPr lIns="90000" tIns="45000" rIns="90000" bIns="45000">
            <a:normAutofit/>
          </a:bodyPr>
          <a:lstStyle/>
          <a:p>
            <a:pPr>
              <a:lnSpc>
                <a:spcPct val="100000"/>
              </a:lnSpc>
              <a:spcBef>
                <a:spcPts val="561"/>
              </a:spcBef>
            </a:pPr>
            <a:r>
              <a:rPr lang="en-US" sz="2800" b="0" strike="noStrike" spc="-1" dirty="0">
                <a:solidFill>
                  <a:srgbClr val="366092"/>
                </a:solidFill>
                <a:latin typeface="Calibri"/>
              </a:rPr>
              <a:t>Neurologists want to study the effect of vitamin C on nerve disorders. The goal of the study is to see if taking an intravenous dose of vitamin C will reduce the amount of nerve pain reported by patients. Identify the population of interest and the variables in this study.</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845534-4FD2-B4C4-25BD-1A6B5BAACAAD}"/>
            </a:ext>
          </a:extLst>
        </p:cNvPr>
        <p:cNvGrpSpPr/>
        <p:nvPr/>
      </p:nvGrpSpPr>
      <p:grpSpPr>
        <a:xfrm>
          <a:off x="0" y="0"/>
          <a:ext cx="0" cy="0"/>
          <a:chOff x="0" y="0"/>
          <a:chExt cx="0" cy="0"/>
        </a:xfrm>
      </p:grpSpPr>
      <p:sp>
        <p:nvSpPr>
          <p:cNvPr id="231" name="TextShape 1">
            <a:extLst>
              <a:ext uri="{FF2B5EF4-FFF2-40B4-BE49-F238E27FC236}">
                <a16:creationId xmlns:a16="http://schemas.microsoft.com/office/drawing/2014/main" id="{E64115FB-9F8C-6462-765D-4FAECA491B20}"/>
              </a:ext>
            </a:extLst>
          </p:cNvPr>
          <p:cNvSpPr txBox="1">
            <a:spLocks noGrp="1"/>
          </p:cNvSpPr>
          <p:nvPr>
            <p:ph type="title" idx="4294967295"/>
          </p:nvPr>
        </p:nvSpPr>
        <p:spPr>
          <a:xfrm>
            <a:off x="457200" y="114840"/>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Example 1.3.6: Identifying Parts of an Experiment</a:t>
            </a:r>
            <a:r>
              <a:rPr kumimoji="0" lang="en-US" sz="3200" b="0" i="0" u="none" strike="noStrike" kern="1200" cap="none" spc="-1" normalizeH="0" baseline="-25000" noProof="0" dirty="0">
                <a:ln>
                  <a:noFill/>
                </a:ln>
                <a:solidFill>
                  <a:srgbClr val="1F497D"/>
                </a:solidFill>
                <a:effectLst/>
                <a:uLnTx/>
                <a:uFillTx/>
                <a:latin typeface="Calibri"/>
                <a:ea typeface="+mn-ea"/>
                <a:cs typeface="+mn-cs"/>
              </a:rPr>
              <a:t>3</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232" name="TextShape 2">
            <a:extLst>
              <a:ext uri="{FF2B5EF4-FFF2-40B4-BE49-F238E27FC236}">
                <a16:creationId xmlns:a16="http://schemas.microsoft.com/office/drawing/2014/main" id="{B56ABF94-8FE4-6D99-0751-F8D3E42E3CF2}"/>
              </a:ext>
            </a:extLst>
          </p:cNvPr>
          <p:cNvSpPr txBox="1"/>
          <p:nvPr/>
        </p:nvSpPr>
        <p:spPr>
          <a:xfrm>
            <a:off x="521856" y="1028879"/>
            <a:ext cx="8229240" cy="4947047"/>
          </a:xfrm>
          <a:prstGeom prst="rect">
            <a:avLst/>
          </a:prstGeom>
          <a:noFill/>
          <a:ln>
            <a:noFill/>
          </a:ln>
        </p:spPr>
        <p:txBody>
          <a:bodyPr lIns="90000" tIns="45000" rIns="90000" bIns="45000">
            <a:normAutofit fontScale="97500"/>
          </a:bodyPr>
          <a:lstStyle/>
          <a:p>
            <a:pPr marL="447675" indent="-447675">
              <a:lnSpc>
                <a:spcPct val="100000"/>
              </a:lnSpc>
              <a:spcBef>
                <a:spcPts val="561"/>
              </a:spcBef>
              <a:buClr>
                <a:srgbClr val="366092"/>
              </a:buClr>
            </a:pPr>
            <a:r>
              <a:rPr lang="en-US" sz="2800" b="0" strike="noStrike" spc="-1" dirty="0">
                <a:solidFill>
                  <a:srgbClr val="366092"/>
                </a:solidFill>
                <a:latin typeface="Calibri"/>
              </a:rPr>
              <a:t>a.	​Identify the explanatory and response variables.</a:t>
            </a:r>
          </a:p>
          <a:p>
            <a:pPr marL="447675" indent="-447675">
              <a:lnSpc>
                <a:spcPct val="100000"/>
              </a:lnSpc>
              <a:spcBef>
                <a:spcPts val="561"/>
              </a:spcBef>
              <a:buClr>
                <a:srgbClr val="366092"/>
              </a:buClr>
            </a:pPr>
            <a:r>
              <a:rPr lang="en-US" sz="2800" b="0" strike="noStrike" spc="-1" dirty="0">
                <a:solidFill>
                  <a:srgbClr val="366092"/>
                </a:solidFill>
                <a:latin typeface="Calibri"/>
              </a:rPr>
              <a:t>b.	​What is the treatment?</a:t>
            </a:r>
          </a:p>
          <a:p>
            <a:pPr marL="447675" indent="-447675">
              <a:lnSpc>
                <a:spcPct val="100000"/>
              </a:lnSpc>
              <a:spcBef>
                <a:spcPts val="561"/>
              </a:spcBef>
              <a:buClr>
                <a:srgbClr val="366092"/>
              </a:buClr>
            </a:pPr>
            <a:r>
              <a:rPr lang="en-US" sz="2800" b="0" strike="noStrike" spc="-1" dirty="0">
                <a:solidFill>
                  <a:srgbClr val="366092"/>
                </a:solidFill>
                <a:latin typeface="Calibri"/>
              </a:rPr>
              <a:t>c.	​Which group is the treatment group and which group is the control group?</a:t>
            </a:r>
          </a:p>
          <a:p>
            <a:pPr marL="447675" indent="-447675">
              <a:lnSpc>
                <a:spcPct val="100000"/>
              </a:lnSpc>
              <a:spcBef>
                <a:spcPts val="561"/>
              </a:spcBef>
              <a:buClr>
                <a:srgbClr val="366092"/>
              </a:buClr>
            </a:pPr>
            <a:r>
              <a:rPr lang="en-US" sz="2800" b="0" strike="noStrike" spc="-1" dirty="0">
                <a:solidFill>
                  <a:srgbClr val="366092"/>
                </a:solidFill>
                <a:latin typeface="Calibri"/>
              </a:rPr>
              <a:t>d.	​What is the purpose of administering saline to Group B?</a:t>
            </a:r>
          </a:p>
          <a:p>
            <a:pPr marL="447675" indent="-447675">
              <a:lnSpc>
                <a:spcPct val="100000"/>
              </a:lnSpc>
              <a:spcBef>
                <a:spcPts val="561"/>
              </a:spcBef>
              <a:buClr>
                <a:srgbClr val="366092"/>
              </a:buClr>
            </a:pPr>
            <a:r>
              <a:rPr lang="en-US" sz="2800" b="0" strike="noStrike" spc="-1" dirty="0">
                <a:solidFill>
                  <a:srgbClr val="366092"/>
                </a:solidFill>
                <a:latin typeface="Calibri"/>
              </a:rPr>
              <a:t>e.	​Is this a single-blind or double-blind study? Do you think this is the best choice for this study?</a:t>
            </a:r>
          </a:p>
        </p:txBody>
      </p:sp>
    </p:spTree>
    <p:extLst>
      <p:ext uri="{BB962C8B-B14F-4D97-AF65-F5344CB8AC3E}">
        <p14:creationId xmlns:p14="http://schemas.microsoft.com/office/powerpoint/2010/main" val="23032164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 name="TextShape 1"/>
          <p:cNvSpPr txBox="1">
            <a:spLocks noGrp="1"/>
          </p:cNvSpPr>
          <p:nvPr>
            <p:ph type="title" idx="4294967295"/>
          </p:nvPr>
        </p:nvSpPr>
        <p:spPr>
          <a:xfrm>
            <a:off x="457200" y="114840"/>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Example 1.3.6: Identifying Parts of an Experiment</a:t>
            </a:r>
            <a:r>
              <a:rPr kumimoji="0" lang="en-US" sz="3200" b="0" i="0" u="none" strike="noStrike" kern="1200" cap="none" spc="-1" normalizeH="0" baseline="-25000" noProof="0" dirty="0">
                <a:ln>
                  <a:noFill/>
                </a:ln>
                <a:solidFill>
                  <a:srgbClr val="1F497D"/>
                </a:solidFill>
                <a:effectLst/>
                <a:uLnTx/>
                <a:uFillTx/>
                <a:latin typeface="Calibri"/>
                <a:ea typeface="+mn-ea"/>
                <a:cs typeface="+mn-cs"/>
              </a:rPr>
              <a:t>4</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234" name="TextShape 2"/>
          <p:cNvSpPr txBox="1"/>
          <p:nvPr/>
        </p:nvSpPr>
        <p:spPr>
          <a:xfrm>
            <a:off x="457200" y="1029240"/>
            <a:ext cx="8229240" cy="4966560"/>
          </a:xfrm>
          <a:prstGeom prst="rect">
            <a:avLst/>
          </a:prstGeom>
          <a:noFill/>
          <a:ln>
            <a:noFill/>
          </a:ln>
        </p:spPr>
        <p:txBody>
          <a:bodyPr lIns="90000" tIns="45000" rIns="90000" bIns="45000">
            <a:normAutofit/>
          </a:bodyPr>
          <a:lstStyle/>
          <a:p>
            <a:pPr>
              <a:lnSpc>
                <a:spcPct val="100000"/>
              </a:lnSpc>
              <a:spcBef>
                <a:spcPts val="561"/>
              </a:spcBef>
            </a:pPr>
            <a:r>
              <a:rPr lang="en-US" sz="2800" b="1" strike="noStrike" spc="-1" dirty="0">
                <a:solidFill>
                  <a:srgbClr val="366092"/>
                </a:solidFill>
                <a:latin typeface="Calibri"/>
              </a:rPr>
              <a:t>Solution</a:t>
            </a:r>
            <a:endParaRPr lang="en-US" sz="2800" b="0" strike="noStrike" spc="-1" dirty="0">
              <a:solidFill>
                <a:srgbClr val="366092"/>
              </a:solidFill>
              <a:latin typeface="Calibri"/>
            </a:endParaRPr>
          </a:p>
          <a:p>
            <a:pPr marL="447675" indent="-447675">
              <a:lnSpc>
                <a:spcPct val="100000"/>
              </a:lnSpc>
              <a:spcBef>
                <a:spcPts val="561"/>
              </a:spcBef>
              <a:buClr>
                <a:srgbClr val="366092"/>
              </a:buClr>
            </a:pPr>
            <a:r>
              <a:rPr lang="en-US" sz="2800" b="0" strike="noStrike" spc="-1" dirty="0">
                <a:solidFill>
                  <a:srgbClr val="366092"/>
                </a:solidFill>
                <a:latin typeface="Calibri"/>
              </a:rPr>
              <a:t>a.	​The explanatory variable is what "explains" the changes in the response variable. Since the neurologists are trying to determine if the dose of vitamin C can reduce nerve pain, the explanatory variable is the dose of vitamin C and the response variable is the amount of nerve pain reported by each patient.</a:t>
            </a:r>
          </a:p>
          <a:p>
            <a:pPr marL="447675" indent="-447675">
              <a:lnSpc>
                <a:spcPct val="100000"/>
              </a:lnSpc>
              <a:spcBef>
                <a:spcPts val="561"/>
              </a:spcBef>
              <a:buClr>
                <a:srgbClr val="366092"/>
              </a:buClr>
            </a:pPr>
            <a:r>
              <a:rPr lang="en-US" sz="2800" b="0" strike="noStrike" spc="-1" dirty="0">
                <a:solidFill>
                  <a:srgbClr val="366092"/>
                </a:solidFill>
                <a:latin typeface="Calibri"/>
              </a:rPr>
              <a:t>b.	​The treatment is what is being applied to the group, so the treatment is the dose of vitamin C.</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 name="TextShape 1"/>
          <p:cNvSpPr txBox="1">
            <a:spLocks noGrp="1"/>
          </p:cNvSpPr>
          <p:nvPr>
            <p:ph type="title" idx="4294967295"/>
          </p:nvPr>
        </p:nvSpPr>
        <p:spPr>
          <a:xfrm>
            <a:off x="457200" y="114840"/>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Example 1.3.6: Identifying Parts of an Experiment</a:t>
            </a:r>
            <a:r>
              <a:rPr kumimoji="0" lang="en-US" sz="3200" b="0" i="0" u="none" strike="noStrike" kern="1200" cap="none" spc="-1" normalizeH="0" baseline="-25000" noProof="0" dirty="0">
                <a:ln>
                  <a:noFill/>
                </a:ln>
                <a:solidFill>
                  <a:srgbClr val="1F497D"/>
                </a:solidFill>
                <a:effectLst/>
                <a:uLnTx/>
                <a:uFillTx/>
                <a:latin typeface="Calibri"/>
                <a:ea typeface="+mn-ea"/>
                <a:cs typeface="+mn-cs"/>
              </a:rPr>
              <a:t>5</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236" name="TextShape 2"/>
          <p:cNvSpPr txBox="1"/>
          <p:nvPr/>
        </p:nvSpPr>
        <p:spPr>
          <a:xfrm>
            <a:off x="457200" y="1019175"/>
            <a:ext cx="8229240" cy="4829175"/>
          </a:xfrm>
          <a:prstGeom prst="rect">
            <a:avLst/>
          </a:prstGeom>
          <a:noFill/>
          <a:ln>
            <a:noFill/>
          </a:ln>
        </p:spPr>
        <p:txBody>
          <a:bodyPr lIns="90000" tIns="45000" rIns="90000" bIns="45000">
            <a:normAutofit/>
          </a:bodyPr>
          <a:lstStyle/>
          <a:p>
            <a:pPr marL="447675" indent="-447675">
              <a:lnSpc>
                <a:spcPct val="100000"/>
              </a:lnSpc>
              <a:spcBef>
                <a:spcPts val="561"/>
              </a:spcBef>
              <a:buClr>
                <a:srgbClr val="366092"/>
              </a:buClr>
            </a:pPr>
            <a:r>
              <a:rPr lang="en-US" sz="2800" b="0" strike="noStrike" spc="-1" dirty="0">
                <a:solidFill>
                  <a:srgbClr val="366092"/>
                </a:solidFill>
                <a:latin typeface="Calibri"/>
              </a:rPr>
              <a:t>c.	​The group that received the treatment of vitamin C, namely Group A, is the treatment group. The group that did not receive the treatment, Group B, is the control group.</a:t>
            </a:r>
          </a:p>
          <a:p>
            <a:pPr marL="447675" indent="-447675">
              <a:lnSpc>
                <a:spcPct val="100000"/>
              </a:lnSpc>
              <a:spcBef>
                <a:spcPts val="561"/>
              </a:spcBef>
              <a:buClr>
                <a:srgbClr val="366092"/>
              </a:buClr>
            </a:pPr>
            <a:r>
              <a:rPr lang="en-US" sz="2800" b="0" strike="noStrike" spc="-1" dirty="0">
                <a:solidFill>
                  <a:srgbClr val="366092"/>
                </a:solidFill>
                <a:latin typeface="Calibri"/>
              </a:rPr>
              <a:t>d.	​The saline that is administered to Group B is a placebo, and is administered to compensate for the placebo effect, so that all patients are responding to the same suggestion that they are receiving treatment.</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 name="TextShape 1"/>
          <p:cNvSpPr txBox="1">
            <a:spLocks noGrp="1"/>
          </p:cNvSpPr>
          <p:nvPr>
            <p:ph type="title" idx="4294967295"/>
          </p:nvPr>
        </p:nvSpPr>
        <p:spPr>
          <a:xfrm>
            <a:off x="457200" y="114840"/>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Example 1.3.6: Identifying Parts of an Experiment</a:t>
            </a:r>
            <a:r>
              <a:rPr kumimoji="0" lang="en-US" sz="3200" b="0" i="0" u="none" strike="noStrike" kern="1200" cap="none" spc="-1" normalizeH="0" baseline="-25000" noProof="0" dirty="0">
                <a:ln>
                  <a:noFill/>
                </a:ln>
                <a:solidFill>
                  <a:srgbClr val="1F497D"/>
                </a:solidFill>
                <a:effectLst/>
                <a:uLnTx/>
                <a:uFillTx/>
                <a:latin typeface="Calibri"/>
                <a:ea typeface="+mn-ea"/>
                <a:cs typeface="+mn-cs"/>
              </a:rPr>
              <a:t>6</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238" name="TextShape 2"/>
          <p:cNvSpPr txBox="1"/>
          <p:nvPr/>
        </p:nvSpPr>
        <p:spPr>
          <a:xfrm>
            <a:off x="457200" y="1029240"/>
            <a:ext cx="8229240" cy="4966560"/>
          </a:xfrm>
          <a:prstGeom prst="rect">
            <a:avLst/>
          </a:prstGeom>
          <a:noFill/>
          <a:ln>
            <a:noFill/>
          </a:ln>
        </p:spPr>
        <p:txBody>
          <a:bodyPr lIns="90000" tIns="45000" rIns="90000" bIns="45000">
            <a:normAutofit/>
          </a:bodyPr>
          <a:lstStyle/>
          <a:p>
            <a:pPr marL="447675" indent="-447675">
              <a:lnSpc>
                <a:spcPct val="100000"/>
              </a:lnSpc>
              <a:spcBef>
                <a:spcPts val="561"/>
              </a:spcBef>
              <a:buClr>
                <a:srgbClr val="366092"/>
              </a:buClr>
            </a:pPr>
            <a:r>
              <a:rPr lang="en-US" sz="2800" spc="-1" dirty="0">
                <a:solidFill>
                  <a:srgbClr val="366092"/>
                </a:solidFill>
                <a:latin typeface="Calibri"/>
              </a:rPr>
              <a:t>e.	</a:t>
            </a:r>
            <a:r>
              <a:rPr lang="en-US" sz="2800" b="0" strike="noStrike" spc="-1" dirty="0">
                <a:solidFill>
                  <a:srgbClr val="366092"/>
                </a:solidFill>
                <a:latin typeface="Calibri"/>
              </a:rPr>
              <a:t>Since the patients do not know the group assignments, but the nurses who are interacting with the patients do know to which group the patients were assigned, this is a single-blind study. As reported pain is a subjective measure, it would be easy for nurses to unintentionally influence the patients' responses; thus a double-blind study would probably be a better design for this experiment.</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 name="TextShape 1"/>
          <p:cNvSpPr txBox="1">
            <a:spLocks noGrp="1"/>
          </p:cNvSpPr>
          <p:nvPr>
            <p:ph type="title" idx="4294967295"/>
          </p:nvPr>
        </p:nvSpPr>
        <p:spPr>
          <a:xfrm>
            <a:off x="457200" y="114840"/>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Side Note</a:t>
            </a:r>
            <a:r>
              <a:rPr lang="en-US" sz="3200" b="0" strike="noStrike" spc="-1" baseline="-25000" dirty="0">
                <a:solidFill>
                  <a:srgbClr val="1F497D"/>
                </a:solidFill>
                <a:latin typeface="Calibri"/>
              </a:rPr>
              <a:t>4</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240" name="TextShape 2"/>
          <p:cNvSpPr txBox="1"/>
          <p:nvPr/>
        </p:nvSpPr>
        <p:spPr>
          <a:xfrm>
            <a:off x="457200" y="1082160"/>
            <a:ext cx="8229240" cy="3718080"/>
          </a:xfrm>
          <a:prstGeom prst="rect">
            <a:avLst/>
          </a:prstGeom>
          <a:noFill/>
          <a:ln w="28440">
            <a:solidFill>
              <a:srgbClr val="1F497D"/>
            </a:solidFill>
            <a:round/>
          </a:ln>
        </p:spPr>
        <p:txBody>
          <a:bodyPr lIns="90000" tIns="45000" rIns="90000" bIns="45000">
            <a:normAutofit/>
          </a:bodyPr>
          <a:lstStyle/>
          <a:p>
            <a:pPr>
              <a:lnSpc>
                <a:spcPct val="100000"/>
              </a:lnSpc>
              <a:spcBef>
                <a:spcPts val="561"/>
              </a:spcBef>
            </a:pPr>
            <a:r>
              <a:rPr lang="en-US" sz="2800" b="1" strike="noStrike" spc="-1" dirty="0">
                <a:solidFill>
                  <a:srgbClr val="366092"/>
                </a:solidFill>
                <a:latin typeface="Calibri"/>
              </a:rPr>
              <a:t>Unnecessary Harm?</a:t>
            </a:r>
            <a:endParaRPr lang="en-US" sz="2800" b="0" strike="noStrike" spc="-1" dirty="0">
              <a:solidFill>
                <a:srgbClr val="366092"/>
              </a:solidFill>
              <a:latin typeface="Calibri"/>
            </a:endParaRPr>
          </a:p>
          <a:p>
            <a:pPr>
              <a:lnSpc>
                <a:spcPct val="100000"/>
              </a:lnSpc>
              <a:spcBef>
                <a:spcPts val="561"/>
              </a:spcBef>
            </a:pPr>
            <a:r>
              <a:rPr lang="en-US" sz="2800" b="0" strike="noStrike" spc="-1" dirty="0">
                <a:solidFill>
                  <a:srgbClr val="366092"/>
                </a:solidFill>
                <a:latin typeface="Calibri"/>
              </a:rPr>
              <a:t>As you read the paragraph on the </a:t>
            </a:r>
            <a:r>
              <a:rPr lang="en-US" sz="2800" strike="noStrike" spc="-1" dirty="0">
                <a:solidFill>
                  <a:srgbClr val="366092"/>
                </a:solidFill>
                <a:latin typeface="Calibri"/>
              </a:rPr>
              <a:t>IRB</a:t>
            </a:r>
            <a:r>
              <a:rPr lang="en-US" sz="2800" b="0" strike="noStrike" spc="-1" dirty="0">
                <a:solidFill>
                  <a:srgbClr val="366092"/>
                </a:solidFill>
                <a:latin typeface="Calibri"/>
              </a:rPr>
              <a:t>, you may have thought that the phrase "unnecessary harm" was strange. After all, isn't all harm unnecessary? Not really. When you have a sinus infection and go to the doctor, they inflict the pain of a shot in order to administer the medicine that will make you better. That "harm" is necessary.</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 name="TextShape 1"/>
          <p:cNvSpPr txBox="1">
            <a:spLocks noGrp="1"/>
          </p:cNvSpPr>
          <p:nvPr>
            <p:ph type="title" idx="4294967295"/>
          </p:nvPr>
        </p:nvSpPr>
        <p:spPr>
          <a:xfrm>
            <a:off x="457200" y="114840"/>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algn="ctr">
              <a:lnSpc>
                <a:spcPts val="2999"/>
              </a:lnSpc>
              <a:spcBef>
                <a:spcPts val="0"/>
              </a:spcBef>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Definitions: </a:t>
            </a:r>
            <a:r>
              <a:rPr lang="en-US" sz="3200" spc="-1" dirty="0">
                <a:solidFill>
                  <a:srgbClr val="1F497D"/>
                </a:solidFill>
                <a:latin typeface="Calibri"/>
              </a:rPr>
              <a:t>Institutional Review Board (IRB) &amp; Informed Consent</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242" name="TextShape 2"/>
          <p:cNvSpPr txBox="1"/>
          <p:nvPr/>
        </p:nvSpPr>
        <p:spPr>
          <a:xfrm>
            <a:off x="457200" y="1082160"/>
            <a:ext cx="8229240" cy="3270765"/>
          </a:xfrm>
          <a:prstGeom prst="rect">
            <a:avLst/>
          </a:prstGeom>
          <a:solidFill>
            <a:srgbClr val="FFFFCC"/>
          </a:solidFill>
          <a:ln w="28440">
            <a:solidFill>
              <a:srgbClr val="000000"/>
            </a:solidFill>
            <a:round/>
          </a:ln>
        </p:spPr>
        <p:txBody>
          <a:bodyPr lIns="90000" tIns="45000" rIns="90000" bIns="45000">
            <a:normAutofit/>
          </a:bodyPr>
          <a:lstStyle/>
          <a:p>
            <a:pPr>
              <a:lnSpc>
                <a:spcPct val="100000"/>
              </a:lnSpc>
              <a:spcBef>
                <a:spcPts val="561"/>
              </a:spcBef>
            </a:pPr>
            <a:r>
              <a:rPr lang="en-US" sz="2800" b="0" strike="noStrike" spc="-1" dirty="0">
                <a:solidFill>
                  <a:srgbClr val="000000"/>
                </a:solidFill>
                <a:latin typeface="Calibri"/>
              </a:rPr>
              <a:t>An </a:t>
            </a:r>
            <a:r>
              <a:rPr lang="en-US" sz="2800" b="1" strike="noStrike" spc="-1" dirty="0">
                <a:solidFill>
                  <a:srgbClr val="000000"/>
                </a:solidFill>
                <a:latin typeface="Calibri"/>
              </a:rPr>
              <a:t>Institutional Review Board (IRB)</a:t>
            </a:r>
            <a:r>
              <a:rPr lang="en-US" sz="2800" b="0" strike="noStrike" spc="-1" dirty="0">
                <a:solidFill>
                  <a:srgbClr val="000000"/>
                </a:solidFill>
                <a:latin typeface="Calibri"/>
              </a:rPr>
              <a:t> is a group of people who review the design of a study to make sure that it is appropriate and that no unnecessary harm will come to the subjects involved.</a:t>
            </a:r>
            <a:endParaRPr lang="en-US" sz="2800" b="0" strike="noStrike" spc="-1" dirty="0">
              <a:solidFill>
                <a:srgbClr val="366092"/>
              </a:solidFill>
              <a:latin typeface="Calibri"/>
            </a:endParaRPr>
          </a:p>
          <a:p>
            <a:pPr>
              <a:lnSpc>
                <a:spcPct val="100000"/>
              </a:lnSpc>
              <a:spcBef>
                <a:spcPts val="561"/>
              </a:spcBef>
            </a:pPr>
            <a:r>
              <a:rPr lang="en-US" sz="2800" b="1" strike="noStrike" spc="-1" dirty="0">
                <a:solidFill>
                  <a:srgbClr val="000000"/>
                </a:solidFill>
                <a:latin typeface="Calibri"/>
              </a:rPr>
              <a:t>Informed consent</a:t>
            </a:r>
            <a:r>
              <a:rPr lang="en-US" sz="2800" b="0" strike="noStrike" spc="-1" dirty="0">
                <a:solidFill>
                  <a:srgbClr val="000000"/>
                </a:solidFill>
                <a:latin typeface="Calibri"/>
              </a:rPr>
              <a:t> involves completely disclosing to participants the goals and procedures involved in a study and obtaining their agreement to participate.</a:t>
            </a:r>
            <a:endParaRPr lang="en-US" sz="2800" b="0" strike="noStrike" spc="-1" dirty="0">
              <a:solidFill>
                <a:srgbClr val="366092"/>
              </a:solidFill>
              <a:latin typeface="Calibri"/>
            </a:endParaRPr>
          </a:p>
          <a:p>
            <a:pPr>
              <a:lnSpc>
                <a:spcPct val="100000"/>
              </a:lnSpc>
              <a:spcBef>
                <a:spcPts val="561"/>
              </a:spcBef>
            </a:pPr>
            <a:endParaRPr lang="en-US" sz="2800" b="0" strike="noStrike" spc="-1" dirty="0">
              <a:solidFill>
                <a:srgbClr val="366092"/>
              </a:solidFill>
              <a:latin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 name="TextShape 1"/>
          <p:cNvSpPr txBox="1">
            <a:spLocks noGrp="1"/>
          </p:cNvSpPr>
          <p:nvPr>
            <p:ph type="title" idx="4294967295"/>
          </p:nvPr>
        </p:nvSpPr>
        <p:spPr>
          <a:xfrm>
            <a:off x="457200" y="114840"/>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Example 1.3.1: Identifying Population and Variables</a:t>
            </a:r>
            <a:r>
              <a:rPr kumimoji="0" lang="en-US" sz="3200" b="0" i="0" u="none" strike="noStrike" kern="1200" cap="none" spc="-1" normalizeH="0" baseline="-25000" noProof="0" dirty="0">
                <a:ln>
                  <a:noFill/>
                </a:ln>
                <a:solidFill>
                  <a:srgbClr val="1F497D"/>
                </a:solidFill>
                <a:effectLst/>
                <a:uLnTx/>
                <a:uFillTx/>
                <a:latin typeface="Calibri"/>
                <a:ea typeface="+mn-ea"/>
                <a:cs typeface="+mn-cs"/>
              </a:rPr>
              <a:t>2</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184" name="TextShape 2"/>
          <p:cNvSpPr txBox="1"/>
          <p:nvPr/>
        </p:nvSpPr>
        <p:spPr>
          <a:xfrm>
            <a:off x="457200" y="1029240"/>
            <a:ext cx="8229240" cy="4966560"/>
          </a:xfrm>
          <a:prstGeom prst="rect">
            <a:avLst/>
          </a:prstGeom>
          <a:noFill/>
          <a:ln>
            <a:noFill/>
          </a:ln>
        </p:spPr>
        <p:txBody>
          <a:bodyPr lIns="90000" tIns="45000" rIns="90000" bIns="45000">
            <a:normAutofit/>
          </a:bodyPr>
          <a:lstStyle/>
          <a:p>
            <a:pPr>
              <a:lnSpc>
                <a:spcPct val="100000"/>
              </a:lnSpc>
              <a:spcBef>
                <a:spcPts val="561"/>
              </a:spcBef>
            </a:pPr>
            <a:r>
              <a:rPr lang="en-US" sz="2800" b="1" strike="noStrike" spc="-1" dirty="0">
                <a:solidFill>
                  <a:srgbClr val="366092"/>
                </a:solidFill>
                <a:latin typeface="Calibri"/>
              </a:rPr>
              <a:t>Solution</a:t>
            </a:r>
            <a:endParaRPr lang="en-US" sz="2800" b="0" strike="noStrike" spc="-1" dirty="0">
              <a:solidFill>
                <a:srgbClr val="366092"/>
              </a:solidFill>
              <a:latin typeface="Calibri"/>
            </a:endParaRPr>
          </a:p>
          <a:p>
            <a:pPr>
              <a:lnSpc>
                <a:spcPct val="100000"/>
              </a:lnSpc>
              <a:spcBef>
                <a:spcPts val="561"/>
              </a:spcBef>
            </a:pPr>
            <a:r>
              <a:rPr lang="en-US" sz="2800" b="0" strike="noStrike" spc="-1" dirty="0">
                <a:solidFill>
                  <a:srgbClr val="366092"/>
                </a:solidFill>
                <a:latin typeface="Calibri"/>
              </a:rPr>
              <a:t>Since the study seeks to determine if a new treatment will reduce nerve pain in patients with nerve disorders, the population of the study would be limited to patients with these specific types of disorders. Most likely, the study will further narrow the population to focus only on patients with a specific nerve disorder and not group all such patients in the same category. The variables of interest are the amount of vitamin C administered to a patient and the amount of nerve pain each patient reports.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 name="TextShape 1"/>
          <p:cNvSpPr txBox="1">
            <a:spLocks noGrp="1"/>
          </p:cNvSpPr>
          <p:nvPr>
            <p:ph type="title" idx="4294967295"/>
          </p:nvPr>
        </p:nvSpPr>
        <p:spPr>
          <a:xfrm>
            <a:off x="457200" y="114840"/>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Memory Booster</a:t>
            </a:r>
            <a:r>
              <a:rPr lang="en-US" sz="3200" b="0" strike="noStrike" spc="-1" baseline="-25000" dirty="0">
                <a:solidFill>
                  <a:srgbClr val="1F497D"/>
                </a:solidFill>
                <a:latin typeface="Calibri"/>
              </a:rPr>
              <a:t>1</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186" name="TextShape 2"/>
          <p:cNvSpPr txBox="1"/>
          <p:nvPr/>
        </p:nvSpPr>
        <p:spPr>
          <a:xfrm>
            <a:off x="457200" y="1072440"/>
            <a:ext cx="8229240" cy="984600"/>
          </a:xfrm>
          <a:prstGeom prst="rect">
            <a:avLst/>
          </a:prstGeom>
          <a:noFill/>
          <a:ln w="28440">
            <a:solidFill>
              <a:srgbClr val="1F497D"/>
            </a:solidFill>
            <a:round/>
          </a:ln>
        </p:spPr>
        <p:txBody>
          <a:bodyPr lIns="90000" tIns="45000" rIns="90000" bIns="45000">
            <a:normAutofit/>
          </a:bodyPr>
          <a:lstStyle/>
          <a:p>
            <a:pPr>
              <a:lnSpc>
                <a:spcPct val="100000"/>
              </a:lnSpc>
              <a:spcBef>
                <a:spcPts val="561"/>
              </a:spcBef>
            </a:pPr>
            <a:r>
              <a:rPr lang="en-US" sz="2800" b="0" strike="noStrike" spc="-1" dirty="0">
                <a:solidFill>
                  <a:srgbClr val="366092"/>
                </a:solidFill>
                <a:latin typeface="Calibri"/>
              </a:rPr>
              <a:t>Use experiments to draw conclusions about cause and effect.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 name="TextShape 1"/>
          <p:cNvSpPr txBox="1">
            <a:spLocks noGrp="1"/>
          </p:cNvSpPr>
          <p:nvPr>
            <p:ph type="title" idx="4294967295"/>
          </p:nvPr>
        </p:nvSpPr>
        <p:spPr>
          <a:xfrm>
            <a:off x="457200" y="114840"/>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algn="ctr">
              <a:lnSpc>
                <a:spcPts val="2999"/>
              </a:lnSpc>
              <a:spcBef>
                <a:spcPts val="0"/>
              </a:spcBef>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Definitions: </a:t>
            </a:r>
            <a:r>
              <a:rPr lang="en-US" sz="3200" spc="-1" dirty="0">
                <a:solidFill>
                  <a:srgbClr val="1F497D"/>
                </a:solidFill>
                <a:latin typeface="Calibri"/>
              </a:rPr>
              <a:t>Observational Study &amp; Experiment</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188" name="TextShape 2"/>
          <p:cNvSpPr txBox="1"/>
          <p:nvPr/>
        </p:nvSpPr>
        <p:spPr>
          <a:xfrm>
            <a:off x="457200" y="1106805"/>
            <a:ext cx="8229240" cy="2007870"/>
          </a:xfrm>
          <a:prstGeom prst="rect">
            <a:avLst/>
          </a:prstGeom>
          <a:solidFill>
            <a:srgbClr val="FFFFCC"/>
          </a:solidFill>
          <a:ln w="28440">
            <a:solidFill>
              <a:srgbClr val="000000"/>
            </a:solidFill>
            <a:round/>
          </a:ln>
        </p:spPr>
        <p:txBody>
          <a:bodyPr lIns="90000" tIns="45000" rIns="90000" bIns="45000">
            <a:normAutofit/>
          </a:bodyPr>
          <a:lstStyle/>
          <a:p>
            <a:pPr>
              <a:lnSpc>
                <a:spcPct val="100000"/>
              </a:lnSpc>
              <a:spcBef>
                <a:spcPts val="561"/>
              </a:spcBef>
            </a:pPr>
            <a:r>
              <a:rPr lang="en-US" sz="2800" b="0" strike="noStrike" spc="-1" dirty="0">
                <a:solidFill>
                  <a:srgbClr val="000000"/>
                </a:solidFill>
                <a:latin typeface="Calibri"/>
              </a:rPr>
              <a:t>An </a:t>
            </a:r>
            <a:r>
              <a:rPr lang="en-US" sz="2800" b="1" strike="noStrike" spc="-1" dirty="0">
                <a:solidFill>
                  <a:srgbClr val="000000"/>
                </a:solidFill>
                <a:latin typeface="Calibri"/>
              </a:rPr>
              <a:t>observational study</a:t>
            </a:r>
            <a:r>
              <a:rPr lang="en-US" sz="2800" b="0" strike="noStrike" spc="-1" dirty="0">
                <a:solidFill>
                  <a:srgbClr val="000000"/>
                </a:solidFill>
                <a:latin typeface="Calibri"/>
              </a:rPr>
              <a:t> observes data that already exist.</a:t>
            </a:r>
            <a:endParaRPr lang="en-US" sz="2800" b="0" strike="noStrike" spc="-1" dirty="0">
              <a:solidFill>
                <a:srgbClr val="366092"/>
              </a:solidFill>
              <a:latin typeface="Calibri"/>
            </a:endParaRPr>
          </a:p>
          <a:p>
            <a:pPr>
              <a:lnSpc>
                <a:spcPct val="100000"/>
              </a:lnSpc>
              <a:spcBef>
                <a:spcPts val="561"/>
              </a:spcBef>
            </a:pPr>
            <a:r>
              <a:rPr lang="en-US" sz="2800" b="0" strike="noStrike" spc="-1" dirty="0">
                <a:solidFill>
                  <a:srgbClr val="000000"/>
                </a:solidFill>
                <a:latin typeface="Calibri"/>
              </a:rPr>
              <a:t>An </a:t>
            </a:r>
            <a:r>
              <a:rPr lang="en-US" sz="2800" b="1" strike="noStrike" spc="-1" dirty="0">
                <a:solidFill>
                  <a:srgbClr val="000000"/>
                </a:solidFill>
                <a:latin typeface="Calibri"/>
              </a:rPr>
              <a:t>experiment</a:t>
            </a:r>
            <a:r>
              <a:rPr lang="en-US" sz="2800" b="0" strike="noStrike" spc="-1" dirty="0">
                <a:solidFill>
                  <a:srgbClr val="000000"/>
                </a:solidFill>
                <a:latin typeface="Calibri"/>
              </a:rPr>
              <a:t> generates data to help identify cause-and-effect relationships.</a:t>
            </a:r>
            <a:endParaRPr lang="en-US" sz="2800" b="0" strike="noStrike" spc="-1" dirty="0">
              <a:solidFill>
                <a:srgbClr val="366092"/>
              </a:solidFill>
              <a:latin typeface="Calibri"/>
            </a:endParaRPr>
          </a:p>
          <a:p>
            <a:pPr>
              <a:lnSpc>
                <a:spcPct val="100000"/>
              </a:lnSpc>
              <a:spcBef>
                <a:spcPts val="561"/>
              </a:spcBef>
            </a:pPr>
            <a:endParaRPr lang="en-US" sz="2800" b="0" strike="noStrike" spc="-1" dirty="0">
              <a:solidFill>
                <a:srgbClr val="366092"/>
              </a:solidFill>
              <a:latin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 name="TextShape 1"/>
          <p:cNvSpPr txBox="1">
            <a:spLocks noGrp="1"/>
          </p:cNvSpPr>
          <p:nvPr>
            <p:ph type="title" idx="4294967295"/>
          </p:nvPr>
        </p:nvSpPr>
        <p:spPr>
          <a:xfrm>
            <a:off x="457200" y="114840"/>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Example 1.3.2: Identifying Observational Studies and Experiments</a:t>
            </a:r>
            <a:r>
              <a:rPr kumimoji="0" lang="en-US" sz="3200" b="0" i="0" u="none" strike="noStrike" kern="1200" cap="none" spc="-1" normalizeH="0" baseline="-25000" noProof="0" dirty="0">
                <a:ln>
                  <a:noFill/>
                </a:ln>
                <a:solidFill>
                  <a:srgbClr val="1F497D"/>
                </a:solidFill>
                <a:effectLst/>
                <a:uLnTx/>
                <a:uFillTx/>
                <a:latin typeface="Calibri"/>
                <a:ea typeface="+mn-ea"/>
                <a:cs typeface="+mn-cs"/>
              </a:rPr>
              <a:t>1</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190" name="TextShape 2"/>
          <p:cNvSpPr txBox="1"/>
          <p:nvPr/>
        </p:nvSpPr>
        <p:spPr>
          <a:xfrm>
            <a:off x="457200" y="1029240"/>
            <a:ext cx="8229240" cy="4966560"/>
          </a:xfrm>
          <a:prstGeom prst="rect">
            <a:avLst/>
          </a:prstGeom>
          <a:noFill/>
          <a:ln>
            <a:noFill/>
          </a:ln>
        </p:spPr>
        <p:txBody>
          <a:bodyPr lIns="90000" tIns="45000" rIns="90000" bIns="45000">
            <a:normAutofit/>
          </a:bodyPr>
          <a:lstStyle/>
          <a:p>
            <a:pPr>
              <a:lnSpc>
                <a:spcPct val="100000"/>
              </a:lnSpc>
              <a:spcBef>
                <a:spcPts val="561"/>
              </a:spcBef>
            </a:pPr>
            <a:r>
              <a:rPr lang="en-US" sz="2800" b="0" strike="noStrike" spc="-1" dirty="0">
                <a:solidFill>
                  <a:srgbClr val="366092"/>
                </a:solidFill>
                <a:latin typeface="Calibri"/>
              </a:rPr>
              <a:t>Which type of study would you conduct: an observational study or an experiment?</a:t>
            </a:r>
          </a:p>
          <a:p>
            <a:pPr marL="447675" indent="-447675">
              <a:lnSpc>
                <a:spcPct val="100000"/>
              </a:lnSpc>
              <a:spcBef>
                <a:spcPts val="561"/>
              </a:spcBef>
              <a:buClr>
                <a:srgbClr val="366092"/>
              </a:buClr>
            </a:pPr>
            <a:r>
              <a:rPr lang="en-US" sz="2800" b="0" strike="noStrike" spc="-1" dirty="0">
                <a:solidFill>
                  <a:srgbClr val="366092"/>
                </a:solidFill>
                <a:latin typeface="Calibri"/>
              </a:rPr>
              <a:t>a.	​You want to determine the average age of college students across the nation.</a:t>
            </a:r>
          </a:p>
          <a:p>
            <a:pPr marL="447675" indent="-447675">
              <a:lnSpc>
                <a:spcPct val="100000"/>
              </a:lnSpc>
              <a:spcBef>
                <a:spcPts val="561"/>
              </a:spcBef>
              <a:buClr>
                <a:srgbClr val="366092"/>
              </a:buClr>
            </a:pPr>
            <a:r>
              <a:rPr lang="en-US" sz="2800" b="0" strike="noStrike" spc="-1" dirty="0">
                <a:solidFill>
                  <a:srgbClr val="366092"/>
                </a:solidFill>
                <a:latin typeface="Calibri"/>
              </a:rPr>
              <a:t>b.	​Researchers wish to determine if flu shots actually help prevent severe cases of the flu.</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 name="TextShape 1"/>
          <p:cNvSpPr txBox="1">
            <a:spLocks noGrp="1"/>
          </p:cNvSpPr>
          <p:nvPr>
            <p:ph type="title" idx="4294967295"/>
          </p:nvPr>
        </p:nvSpPr>
        <p:spPr>
          <a:xfrm>
            <a:off x="457200" y="114840"/>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Example 1.3.2: Identifying Observational Studies and Experiments</a:t>
            </a:r>
            <a:r>
              <a:rPr kumimoji="0" lang="en-US" sz="3200" b="0" i="0" u="none" strike="noStrike" kern="1200" cap="none" spc="-1" normalizeH="0" baseline="-25000" noProof="0" dirty="0">
                <a:ln>
                  <a:noFill/>
                </a:ln>
                <a:solidFill>
                  <a:srgbClr val="1F497D"/>
                </a:solidFill>
                <a:effectLst/>
                <a:uLnTx/>
                <a:uFillTx/>
                <a:latin typeface="Calibri"/>
                <a:ea typeface="+mn-ea"/>
                <a:cs typeface="+mn-cs"/>
              </a:rPr>
              <a:t>2</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192" name="TextShape 2"/>
          <p:cNvSpPr txBox="1"/>
          <p:nvPr/>
        </p:nvSpPr>
        <p:spPr>
          <a:xfrm>
            <a:off x="457200" y="1029240"/>
            <a:ext cx="8229240" cy="4966560"/>
          </a:xfrm>
          <a:prstGeom prst="rect">
            <a:avLst/>
          </a:prstGeom>
          <a:noFill/>
          <a:ln>
            <a:noFill/>
          </a:ln>
        </p:spPr>
        <p:txBody>
          <a:bodyPr lIns="90000" tIns="45000" rIns="90000" bIns="45000">
            <a:normAutofit/>
          </a:bodyPr>
          <a:lstStyle/>
          <a:p>
            <a:pPr>
              <a:lnSpc>
                <a:spcPct val="100000"/>
              </a:lnSpc>
              <a:spcBef>
                <a:spcPts val="561"/>
              </a:spcBef>
            </a:pPr>
            <a:r>
              <a:rPr lang="en-US" sz="2800" b="1" strike="noStrike" spc="-1" dirty="0">
                <a:solidFill>
                  <a:srgbClr val="366092"/>
                </a:solidFill>
                <a:latin typeface="Calibri"/>
              </a:rPr>
              <a:t>Solution</a:t>
            </a:r>
            <a:endParaRPr lang="en-US" sz="2800" b="0" strike="noStrike" spc="-1" dirty="0">
              <a:solidFill>
                <a:srgbClr val="366092"/>
              </a:solidFill>
              <a:latin typeface="Calibri"/>
            </a:endParaRPr>
          </a:p>
          <a:p>
            <a:pPr marL="447675" indent="-447675">
              <a:lnSpc>
                <a:spcPct val="100000"/>
              </a:lnSpc>
              <a:spcBef>
                <a:spcPts val="561"/>
              </a:spcBef>
              <a:buClr>
                <a:srgbClr val="366092"/>
              </a:buClr>
            </a:pPr>
            <a:r>
              <a:rPr lang="en-US" sz="2800" b="0" strike="noStrike" spc="-1" dirty="0">
                <a:solidFill>
                  <a:srgbClr val="366092"/>
                </a:solidFill>
                <a:latin typeface="Calibri"/>
              </a:rPr>
              <a:t>a.	​An observational study would be used since you just need to consider existing records of college students to determine the average age of college students.</a:t>
            </a:r>
          </a:p>
          <a:p>
            <a:pPr marL="447675" indent="-447675">
              <a:lnSpc>
                <a:spcPct val="100000"/>
              </a:lnSpc>
              <a:spcBef>
                <a:spcPts val="561"/>
              </a:spcBef>
              <a:buClr>
                <a:srgbClr val="366092"/>
              </a:buClr>
            </a:pPr>
            <a:r>
              <a:rPr lang="en-US" sz="2800" spc="-1" dirty="0">
                <a:solidFill>
                  <a:srgbClr val="366092"/>
                </a:solidFill>
                <a:latin typeface="Calibri"/>
              </a:rPr>
              <a:t>b.	</a:t>
            </a:r>
            <a:r>
              <a:rPr lang="en-US" sz="2800" b="0" strike="noStrike" spc="-1" dirty="0">
                <a:solidFill>
                  <a:srgbClr val="366092"/>
                </a:solidFill>
                <a:latin typeface="Calibri"/>
              </a:rPr>
              <a:t>An experiment would need to be used in order to establish a cause-and-effect relationship between flu shots and flu prevention.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 name="TextShape 1"/>
          <p:cNvSpPr txBox="1">
            <a:spLocks noGrp="1"/>
          </p:cNvSpPr>
          <p:nvPr>
            <p:ph type="title" idx="4294967295"/>
          </p:nvPr>
        </p:nvSpPr>
        <p:spPr>
          <a:xfrm>
            <a:off x="457200" y="114840"/>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algn="ctr">
              <a:lnSpc>
                <a:spcPts val="2999"/>
              </a:lnSpc>
              <a:spcBef>
                <a:spcPts val="0"/>
              </a:spcBef>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Definitions: </a:t>
            </a:r>
            <a:r>
              <a:rPr lang="en-US" sz="3200" spc="-1" dirty="0">
                <a:solidFill>
                  <a:srgbClr val="1F497D"/>
                </a:solidFill>
                <a:latin typeface="Calibri"/>
              </a:rPr>
              <a:t>Representative Sample</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194" name="TextShape 2"/>
          <p:cNvSpPr txBox="1"/>
          <p:nvPr/>
        </p:nvSpPr>
        <p:spPr>
          <a:xfrm>
            <a:off x="457200" y="1082160"/>
            <a:ext cx="8229240" cy="1432440"/>
          </a:xfrm>
          <a:prstGeom prst="rect">
            <a:avLst/>
          </a:prstGeom>
          <a:solidFill>
            <a:srgbClr val="FFFFCC"/>
          </a:solidFill>
          <a:ln w="28440">
            <a:solidFill>
              <a:srgbClr val="000000"/>
            </a:solidFill>
            <a:round/>
          </a:ln>
        </p:spPr>
        <p:txBody>
          <a:bodyPr lIns="90000" tIns="45000" rIns="90000" bIns="45000">
            <a:normAutofit/>
          </a:bodyPr>
          <a:lstStyle/>
          <a:p>
            <a:pPr>
              <a:lnSpc>
                <a:spcPct val="100000"/>
              </a:lnSpc>
              <a:spcBef>
                <a:spcPts val="561"/>
              </a:spcBef>
            </a:pPr>
            <a:r>
              <a:rPr lang="en-US" sz="2800" b="0" strike="noStrike" spc="-1" dirty="0">
                <a:solidFill>
                  <a:srgbClr val="000000"/>
                </a:solidFill>
                <a:latin typeface="Calibri"/>
              </a:rPr>
              <a:t>A </a:t>
            </a:r>
            <a:r>
              <a:rPr lang="en-US" sz="2800" b="1" strike="noStrike" spc="-1" dirty="0">
                <a:solidFill>
                  <a:srgbClr val="000000"/>
                </a:solidFill>
                <a:latin typeface="Calibri"/>
              </a:rPr>
              <a:t>representative sample</a:t>
            </a:r>
            <a:r>
              <a:rPr lang="en-US" sz="2800" b="0" strike="noStrike" spc="-1" dirty="0">
                <a:solidFill>
                  <a:srgbClr val="000000"/>
                </a:solidFill>
                <a:latin typeface="Calibri"/>
              </a:rPr>
              <a:t> has the same relevant characteristics as the population and does not favor one group from the population over another.</a:t>
            </a:r>
            <a:endParaRPr lang="en-US" sz="2800" b="0" strike="noStrike" spc="-1" dirty="0">
              <a:solidFill>
                <a:srgbClr val="366092"/>
              </a:solidFill>
              <a:latin typeface="Calibri"/>
            </a:endParaRPr>
          </a:p>
          <a:p>
            <a:pPr>
              <a:lnSpc>
                <a:spcPct val="100000"/>
              </a:lnSpc>
              <a:spcBef>
                <a:spcPts val="561"/>
              </a:spcBef>
            </a:pPr>
            <a:endParaRPr lang="en-US" sz="2800" b="0" strike="noStrike" spc="-1" dirty="0">
              <a:solidFill>
                <a:srgbClr val="366092"/>
              </a:solidFill>
              <a:latin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737</TotalTime>
  <Words>2515</Words>
  <Application>Microsoft Office PowerPoint</Application>
  <PresentationFormat>On-screen Show (4:3)</PresentationFormat>
  <Paragraphs>139</Paragraphs>
  <Slides>35</Slides>
  <Notes>0</Notes>
  <HiddenSlides>0</HiddenSlides>
  <MMClips>0</MMClips>
  <ScaleCrop>false</ScaleCrop>
  <HeadingPairs>
    <vt:vector size="6" baseType="variant">
      <vt:variant>
        <vt:lpstr>Fonts Used</vt:lpstr>
      </vt:variant>
      <vt:variant>
        <vt:i4>5</vt:i4>
      </vt:variant>
      <vt:variant>
        <vt:lpstr>Theme</vt:lpstr>
      </vt:variant>
      <vt:variant>
        <vt:i4>4</vt:i4>
      </vt:variant>
      <vt:variant>
        <vt:lpstr>Slide Titles</vt:lpstr>
      </vt:variant>
      <vt:variant>
        <vt:i4>35</vt:i4>
      </vt:variant>
    </vt:vector>
  </HeadingPairs>
  <TitlesOfParts>
    <vt:vector size="44" baseType="lpstr">
      <vt:lpstr>Arial</vt:lpstr>
      <vt:lpstr>Calibri</vt:lpstr>
      <vt:lpstr>Cambria Math</vt:lpstr>
      <vt:lpstr>Symbol</vt:lpstr>
      <vt:lpstr>Wingdings</vt:lpstr>
      <vt:lpstr>Office Theme</vt:lpstr>
      <vt:lpstr>Office Theme</vt:lpstr>
      <vt:lpstr>Office Theme</vt:lpstr>
      <vt:lpstr>Office Theme</vt:lpstr>
      <vt:lpstr>Section 1.3</vt:lpstr>
      <vt:lpstr>Procedure: Conducting a Statistical Study</vt:lpstr>
      <vt:lpstr>Example 1.3.1: Identifying Population and Variables1</vt:lpstr>
      <vt:lpstr>Example 1.3.1: Identifying Population and Variables2</vt:lpstr>
      <vt:lpstr>Memory Booster1</vt:lpstr>
      <vt:lpstr>Definitions: Observational Study &amp; Experiment</vt:lpstr>
      <vt:lpstr>Example 1.3.2: Identifying Observational Studies and Experiments1</vt:lpstr>
      <vt:lpstr>Example 1.3.2: Identifying Observational Studies and Experiments2</vt:lpstr>
      <vt:lpstr>Definitions: Representative Sample</vt:lpstr>
      <vt:lpstr>Side Note1</vt:lpstr>
      <vt:lpstr>Memory Booster2</vt:lpstr>
      <vt:lpstr>Definition: Sampling Methods</vt:lpstr>
      <vt:lpstr>Example 1.3.3: Identifying Sampling Methods1</vt:lpstr>
      <vt:lpstr>Example 1.3.3: Identifying Sampling Methods2</vt:lpstr>
      <vt:lpstr>Example 1.3.3: Identifying Sampling Methods3</vt:lpstr>
      <vt:lpstr>Example 1.3.4: Classifying Studies as Cross-Sectional or Longitudinal1</vt:lpstr>
      <vt:lpstr>Example 1.3.4: Classifying Studies as Cross-Sectional or Longitudinal2</vt:lpstr>
      <vt:lpstr>Definitions: Cross-Sectional Study, Longitudinal Study, Meta-Analysis &amp; Case Study</vt:lpstr>
      <vt:lpstr>Example 1.3.5: Classifying Studies as Meta-Analysis or Case Study1</vt:lpstr>
      <vt:lpstr>Example 1.3.5: Classifying Studies as Meta-Analysis or Case Study2</vt:lpstr>
      <vt:lpstr>Side Note2</vt:lpstr>
      <vt:lpstr>Definitions: Treatment, Subjects, Participants, Response Variable &amp; Explanatory Variable</vt:lpstr>
      <vt:lpstr>Procedure: Principles of Experimental Design</vt:lpstr>
      <vt:lpstr>Memory Booster3</vt:lpstr>
      <vt:lpstr>Side Note3</vt:lpstr>
      <vt:lpstr>Definitions: Control Group, Treatment Group, Confounding Variables, Placebo Effect, Placebo, Single-Blind &amp; Double-Blind1</vt:lpstr>
      <vt:lpstr>Definitions: Control Group, Treatment Group, Confounding Variables, Placebo Effect, Placebo, Single-Blind &amp; Double-Blind2</vt:lpstr>
      <vt:lpstr>Example 1.3.6: Identifying Parts of an Experiment1</vt:lpstr>
      <vt:lpstr>Example 1.3.6: Identifying Parts of an Experiment2</vt:lpstr>
      <vt:lpstr>Example 1.3.6: Identifying Parts of an Experiment3</vt:lpstr>
      <vt:lpstr>Example 1.3.6: Identifying Parts of an Experiment4</vt:lpstr>
      <vt:lpstr>Example 1.3.6: Identifying Parts of an Experiment5</vt:lpstr>
      <vt:lpstr>Example 1.3.6: Identifying Parts of an Experiment6</vt:lpstr>
      <vt:lpstr>Side Note4</vt:lpstr>
      <vt:lpstr>Definitions: Institutional Review Board (IRB) &amp; Informed Consent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dc:title>
  <dc:subject/>
  <dc:creator>Hawkes Learning</dc:creator>
  <dc:description/>
  <cp:lastModifiedBy>kanthi</cp:lastModifiedBy>
  <cp:revision>127</cp:revision>
  <dcterms:created xsi:type="dcterms:W3CDTF">2013-04-26T14:43:13Z</dcterms:created>
  <dcterms:modified xsi:type="dcterms:W3CDTF">2025-08-13T07:14:47Z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Company">
    <vt:lpwstr>Microsoft</vt:lpwstr>
  </property>
  <property fmtid="{D5CDD505-2E9C-101B-9397-08002B2CF9AE}" pid="4" name="HiddenSlides">
    <vt:i4>0</vt:i4>
  </property>
  <property fmtid="{D5CDD505-2E9C-101B-9397-08002B2CF9AE}" pid="5" name="HyperlinksChanged">
    <vt:bool>false</vt:bool>
  </property>
  <property fmtid="{D5CDD505-2E9C-101B-9397-08002B2CF9AE}" pid="6" name="LinksUpToDate">
    <vt:bool>false</vt:bool>
  </property>
  <property fmtid="{D5CDD505-2E9C-101B-9397-08002B2CF9AE}" pid="7" name="MMClips">
    <vt:i4>0</vt:i4>
  </property>
  <property fmtid="{D5CDD505-2E9C-101B-9397-08002B2CF9AE}" pid="8" name="Notes">
    <vt:i4>0</vt:i4>
  </property>
  <property fmtid="{D5CDD505-2E9C-101B-9397-08002B2CF9AE}" pid="9" name="PresentationFormat">
    <vt:lpwstr>On-screen Show (4:3)</vt:lpwstr>
  </property>
  <property fmtid="{D5CDD505-2E9C-101B-9397-08002B2CF9AE}" pid="10" name="ScaleCrop">
    <vt:bool>false</vt:bool>
  </property>
  <property fmtid="{D5CDD505-2E9C-101B-9397-08002B2CF9AE}" pid="11" name="ShareDoc">
    <vt:bool>false</vt:bool>
  </property>
  <property fmtid="{D5CDD505-2E9C-101B-9397-08002B2CF9AE}" pid="12" name="Slides">
    <vt:i4>32</vt:i4>
  </property>
</Properties>
</file>