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9" r:id="rId22"/>
    <p:sldId id="280" r:id="rId23"/>
    <p:sldId id="281" r:id="rId24"/>
    <p:sldId id="282" r:id="rId25"/>
    <p:sldId id="283" r:id="rId26"/>
  </p:sldIdLst>
  <p:sldSz cx="9144000" cy="6858000" type="screen4x3"/>
  <p:notesSz cx="6858000" cy="9144000"/>
  <p:embeddedFontLst>
    <p:embeddedFont>
      <p:font typeface="Cambria Math" panose="02040503050406030204" pitchFamily="18"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Allison Cong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1.2</a:t>
            </a:r>
          </a:p>
        </p:txBody>
      </p:sp>
      <p:sp>
        <p:nvSpPr>
          <p:cNvPr id="2" name="Text Placeholder 1"/>
          <p:cNvSpPr>
            <a:spLocks noGrp="1"/>
          </p:cNvSpPr>
          <p:nvPr>
            <p:ph type="body" sz="quarter" idx="10"/>
          </p:nvPr>
        </p:nvSpPr>
        <p:spPr/>
        <p:txBody>
          <a:bodyPr/>
          <a:lstStyle/>
          <a:p>
            <a:pPr algn="ctr"/>
            <a:r>
              <a:t>Data Classification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1.2.3: Understanding the Nominal Level of Measurement</a:t>
            </a:r>
            <a:r>
              <a:rPr lang="en-US" sz="3200" b="0" strike="noStrike" spc="-1" baseline="-25000" dirty="0">
                <a:solidFill>
                  <a:srgbClr val="1F497D"/>
                </a:solidFill>
                <a:latin typeface="Calibri"/>
              </a:rPr>
              <a:t>1</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a.	</a:t>
            </a:r>
            <a:r>
              <a:rPr dirty="0"/>
              <a:t>​</a:t>
            </a:r>
            <a:r>
              <a:rPr sz="2800" dirty="0"/>
              <a:t>Suppose all students in a statistics class were asked what pizza topping is their favorite. Explain why these data are at the nominal level of measurement.</a:t>
            </a:r>
          </a:p>
          <a:p>
            <a:pPr marL="447675" indent="-447675">
              <a:defRPr sz="2800"/>
            </a:pPr>
            <a:r>
              <a:rPr lang="en-US" sz="2800" dirty="0"/>
              <a:t>b.	</a:t>
            </a:r>
            <a:r>
              <a:rPr sz="2800" dirty="0"/>
              <a:t>Suppose instead that you wish to know the number of students whose favorite pizza topping is sausage. Explain why this data value is not at the nominal level of measurement.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1.2.3: Understanding the Nominal Level of Measurement</a:t>
            </a:r>
            <a:r>
              <a:rPr lang="en-US" sz="3200" b="0" strike="noStrike" spc="-1" baseline="-25000" dirty="0">
                <a:solidFill>
                  <a:srgbClr val="1F497D"/>
                </a:solidFill>
                <a:latin typeface="Calibri"/>
              </a:rPr>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These data are nominal because the data simply describe or label the different toppings of the pizza.</a:t>
            </a:r>
          </a:p>
          <a:p>
            <a:pPr marL="447675" indent="-447675">
              <a:defRPr sz="2800"/>
            </a:pPr>
            <a:r>
              <a:rPr lang="en-US" dirty="0"/>
              <a:t>b.	</a:t>
            </a:r>
            <a:r>
              <a:rPr dirty="0"/>
              <a:t>​</a:t>
            </a:r>
            <a:r>
              <a:rPr sz="2800" dirty="0"/>
              <a:t>In the second scenario, the data value is a </a:t>
            </a:r>
            <a:r>
              <a:rPr sz="2800" i="1" dirty="0"/>
              <a:t>count</a:t>
            </a:r>
            <a:r>
              <a:rPr sz="2800" dirty="0"/>
              <a:t> of students who prefer sausage. This data value is quantitative, not qualitative, so it is not a label and would not be considered to be at the nominal level of measurement.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1.2.4: Classifying Data as Nominal or Ordinal</a:t>
            </a:r>
            <a:r>
              <a:rPr lang="en-US" sz="3200" b="0" strike="noStrike" spc="-1" baseline="-25000" dirty="0">
                <a:solidFill>
                  <a:srgbClr val="1F497D"/>
                </a:solidFill>
                <a:latin typeface="Calibri"/>
              </a:rPr>
              <a:t>1</a:t>
            </a:r>
            <a:endParaRPr dirty="0"/>
          </a:p>
        </p:txBody>
      </p:sp>
      <p:sp>
        <p:nvSpPr>
          <p:cNvPr id="3" name="Text Placeholder 2"/>
          <p:cNvSpPr>
            <a:spLocks noGrp="1"/>
          </p:cNvSpPr>
          <p:nvPr>
            <p:ph type="body" sz="quarter" idx="10"/>
          </p:nvPr>
        </p:nvSpPr>
        <p:spPr/>
        <p:txBody>
          <a:bodyPr>
            <a:normAutofit/>
          </a:bodyPr>
          <a:lstStyle/>
          <a:p>
            <a:r>
              <a:rPr sz="2800" dirty="0"/>
              <a:t>Determine whether the data are nominal or ordinal.</a:t>
            </a:r>
          </a:p>
          <a:p>
            <a:pPr marL="447675" indent="-447675">
              <a:defRPr sz="2800"/>
            </a:pPr>
            <a:r>
              <a:rPr lang="en-US" dirty="0"/>
              <a:t>a.	</a:t>
            </a:r>
            <a:r>
              <a:rPr dirty="0"/>
              <a:t>​</a:t>
            </a:r>
            <a:r>
              <a:rPr sz="2800" dirty="0"/>
              <a:t>The seat numbers on your concert tickets, such as A23 and A24.</a:t>
            </a:r>
          </a:p>
          <a:p>
            <a:pPr marL="447675" indent="-447675">
              <a:defRPr sz="2800"/>
            </a:pPr>
            <a:r>
              <a:rPr lang="en-US" dirty="0"/>
              <a:t>b.	</a:t>
            </a:r>
            <a:r>
              <a:rPr dirty="0"/>
              <a:t>​</a:t>
            </a:r>
            <a:r>
              <a:rPr sz="2800" dirty="0"/>
              <a:t>The genres of the music performed at the original Grammys in 1959.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1.2.4: Classifying Data as Nominal or Ordinal</a:t>
            </a:r>
            <a:r>
              <a:rPr lang="en-US" sz="3200" b="0" strike="noStrike" spc="-1" baseline="-25000" dirty="0">
                <a:solidFill>
                  <a:srgbClr val="1F497D"/>
                </a:solidFill>
                <a:latin typeface="Calibri"/>
              </a:rPr>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Seat numbers are ordinal because there is a meaningful order to the data, namely, the position in the theater.</a:t>
            </a:r>
          </a:p>
          <a:p>
            <a:pPr marL="447675" indent="-447675">
              <a:defRPr sz="2800"/>
            </a:pPr>
            <a:r>
              <a:rPr lang="en-US" dirty="0"/>
              <a:t>b.	</a:t>
            </a:r>
            <a:r>
              <a:rPr dirty="0"/>
              <a:t>​</a:t>
            </a:r>
            <a:r>
              <a:rPr sz="2800" dirty="0"/>
              <a:t>Despite the fact that you may have your own personal preference for specific genres of music, there is no standard order. Therefore, music genres are nominal data.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1.2.5: Classifying Data by the Level of Measurement</a:t>
            </a:r>
            <a:r>
              <a:rPr lang="en-US" sz="3200" b="0" strike="noStrike" spc="-1" baseline="-25000" dirty="0">
                <a:solidFill>
                  <a:srgbClr val="1F497D"/>
                </a:solidFill>
                <a:latin typeface="Calibri"/>
              </a:rPr>
              <a:t>1</a:t>
            </a:r>
            <a:endParaRPr dirty="0"/>
          </a:p>
        </p:txBody>
      </p:sp>
      <p:sp>
        <p:nvSpPr>
          <p:cNvPr id="3" name="Text Placeholder 2"/>
          <p:cNvSpPr>
            <a:spLocks noGrp="1"/>
          </p:cNvSpPr>
          <p:nvPr>
            <p:ph type="body" sz="quarter" idx="10"/>
          </p:nvPr>
        </p:nvSpPr>
        <p:spPr/>
        <p:txBody>
          <a:bodyPr>
            <a:normAutofit/>
          </a:bodyPr>
          <a:lstStyle/>
          <a:p>
            <a:r>
              <a:rPr sz="2800"/>
              <a:t>The birth years of your classmates are collected. What level of measurement are these data?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1.2.5: Classifying Data by the Level of Measurement</a:t>
            </a:r>
            <a:r>
              <a:rPr lang="en-US" sz="3200" b="0" strike="noStrike" spc="-1" baseline="-25000" dirty="0">
                <a:solidFill>
                  <a:srgbClr val="1F497D"/>
                </a:solidFill>
                <a:latin typeface="Calibri"/>
              </a:rPr>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Birth years can be ordered. It is also meaningful to subtract years to determine the difference in age. However, the year 0 A.D. does </a:t>
            </a:r>
            <a:r>
              <a:rPr sz="2800" i="1" dirty="0"/>
              <a:t>not</a:t>
            </a:r>
            <a:r>
              <a:rPr sz="2800" dirty="0"/>
              <a:t> mean the beginning of time. Therefore, birth years are at the interval level of measurement.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 </a:t>
            </a:r>
            <a:r>
              <a:rPr lang="en-US" dirty="0"/>
              <a:t>Nominal Level, Ordinal Level, Interval Level &amp; Ratio Level</a:t>
            </a:r>
            <a:endParaRPr dirty="0"/>
          </a:p>
        </p:txBody>
      </p:sp>
      <p:sp>
        <p:nvSpPr>
          <p:cNvPr id="3" name="Text Placeholder 2"/>
          <p:cNvSpPr>
            <a:spLocks noGrp="1"/>
          </p:cNvSpPr>
          <p:nvPr>
            <p:ph type="body" sz="quarter" idx="10"/>
          </p:nvPr>
        </p:nvSpPr>
        <p:spPr>
          <a:xfrm>
            <a:off x="457200" y="1082078"/>
            <a:ext cx="8229600" cy="4328122"/>
          </a:xfrm>
        </p:spPr>
        <p:txBody>
          <a:bodyPr>
            <a:normAutofit fontScale="85000" lnSpcReduction="10000"/>
          </a:bodyPr>
          <a:lstStyle/>
          <a:p>
            <a:pPr marL="457200" indent="-457200">
              <a:buFont typeface="Arial" panose="020B0604020202020204" pitchFamily="34" charset="0"/>
              <a:buChar char="•"/>
            </a:pPr>
            <a:r>
              <a:rPr dirty="0"/>
              <a:t>Data at the </a:t>
            </a:r>
            <a:r>
              <a:rPr b="1" dirty="0"/>
              <a:t>nominal level</a:t>
            </a:r>
            <a:r>
              <a:rPr dirty="0"/>
              <a:t> of measurement are qualitative data consisting of labels or names.</a:t>
            </a:r>
          </a:p>
          <a:p>
            <a:pPr marL="457200" indent="-457200">
              <a:buFont typeface="Arial" panose="020B0604020202020204" pitchFamily="34" charset="0"/>
              <a:buChar char="•"/>
            </a:pPr>
            <a:r>
              <a:rPr dirty="0"/>
              <a:t>Data at the </a:t>
            </a:r>
            <a:r>
              <a:rPr b="1" dirty="0"/>
              <a:t>ordinal level</a:t>
            </a:r>
            <a:r>
              <a:rPr dirty="0"/>
              <a:t> of measurement are qualitative data that can be arranged in a meaningful order, but calculations such as addition or division do not make sense.</a:t>
            </a:r>
          </a:p>
          <a:p>
            <a:pPr marL="457200" indent="-457200">
              <a:buFont typeface="Arial" panose="020B0604020202020204" pitchFamily="34" charset="0"/>
              <a:buChar char="•"/>
            </a:pPr>
            <a:r>
              <a:rPr dirty="0"/>
              <a:t>Data at the </a:t>
            </a:r>
            <a:r>
              <a:rPr b="1" dirty="0"/>
              <a:t>interval level</a:t>
            </a:r>
            <a:r>
              <a:rPr dirty="0"/>
              <a:t> of measurement are quantitative data that can be arranged in a meaningful order, and differences between data entries are meaningful.</a:t>
            </a:r>
          </a:p>
          <a:p>
            <a:pPr marL="457200" indent="-457200">
              <a:buFont typeface="Arial" panose="020B0604020202020204" pitchFamily="34" charset="0"/>
              <a:buChar char="•"/>
            </a:pPr>
            <a:r>
              <a:rPr dirty="0"/>
              <a:t>Data at the </a:t>
            </a:r>
            <a:r>
              <a:rPr b="1" dirty="0"/>
              <a:t>ratio level</a:t>
            </a:r>
            <a:r>
              <a:rPr dirty="0"/>
              <a:t> of measurement are quantitative data that can be ordered, differences between data entries are meaningful, and the zero point indicates the absence of something.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1.2.6: Classifying Data by the Level of Measurement</a:t>
            </a:r>
            <a:r>
              <a:rPr lang="en-US" sz="3200" b="0" strike="noStrike" spc="-1" baseline="-25000" dirty="0">
                <a:solidFill>
                  <a:srgbClr val="1F497D"/>
                </a:solidFill>
                <a:latin typeface="Calibri"/>
              </a:rPr>
              <a:t>1</a:t>
            </a:r>
            <a:endParaRPr dirty="0"/>
          </a:p>
        </p:txBody>
      </p:sp>
      <p:sp>
        <p:nvSpPr>
          <p:cNvPr id="3" name="Text Placeholder 2"/>
          <p:cNvSpPr>
            <a:spLocks noGrp="1"/>
          </p:cNvSpPr>
          <p:nvPr>
            <p:ph type="body" sz="quarter" idx="10"/>
          </p:nvPr>
        </p:nvSpPr>
        <p:spPr/>
        <p:txBody>
          <a:bodyPr>
            <a:normAutofit/>
          </a:bodyPr>
          <a:lstStyle/>
          <a:p>
            <a:r>
              <a:rPr sz="2800"/>
              <a:t>Consider the ages in whole years of US presidents when they were inaugurated. What level of measurement are these data?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1.2.6: Classifying Data by the Level of Measurement</a:t>
            </a:r>
            <a:r>
              <a:rPr lang="en-US" sz="3200" b="0" strike="noStrike" spc="-1" baseline="-25000" dirty="0">
                <a:solidFill>
                  <a:srgbClr val="1F497D"/>
                </a:solidFill>
                <a:latin typeface="Calibri"/>
              </a:rPr>
              <a:t>2</a:t>
            </a:r>
            <a:endParaRPr dirty="0"/>
          </a:p>
        </p:txBody>
      </p:sp>
      <p:sp>
        <p:nvSpPr>
          <p:cNvPr id="3" name="Text Placeholder 2"/>
          <p:cNvSpPr>
            <a:spLocks noGrp="1"/>
          </p:cNvSpPr>
          <p:nvPr>
            <p:ph type="body" sz="quarter" idx="10"/>
          </p:nvPr>
        </p:nvSpPr>
        <p:spPr/>
        <p:txBody>
          <a:bodyPr>
            <a:normAutofit/>
          </a:bodyPr>
          <a:lstStyle/>
          <a:p>
            <a:r>
              <a:rPr sz="2800" b="1"/>
              <a:t>Solution</a:t>
            </a:r>
          </a:p>
          <a:p>
            <a:r>
              <a:rPr sz="2800"/>
              <a:t>The ages of US presidents are measurable, can be ordered, and differences between data entries are meaningful. Therefore, ages are at the ratio level of measurement. In contrast to Example 1.2.5, involving birth years, you can be twice as old as someone else.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sz="3200" b="0" strike="noStrike" spc="-1" baseline="-25000" dirty="0">
                <a:solidFill>
                  <a:srgbClr val="1F497D"/>
                </a:solidFill>
                <a:latin typeface="Calibri"/>
              </a:rPr>
              <a:t>3</a:t>
            </a:r>
            <a:endParaRPr dirty="0"/>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Nominal </a:t>
            </a:r>
            <a:r>
              <a:rPr sz="2800" dirty="0">
                <a:latin typeface="Cambria Math"/>
              </a:rPr>
              <a:t>↔</a:t>
            </a:r>
            <a:r>
              <a:rPr sz="2800" dirty="0"/>
              <a:t> names</a:t>
            </a:r>
          </a:p>
          <a:p>
            <a:r>
              <a:rPr sz="2800" dirty="0"/>
              <a:t>Ordinal </a:t>
            </a:r>
            <a:r>
              <a:rPr sz="2800" dirty="0">
                <a:latin typeface="Cambria Math"/>
              </a:rPr>
              <a:t>↔</a:t>
            </a:r>
            <a:r>
              <a:rPr sz="2800" dirty="0"/>
              <a:t> order</a:t>
            </a:r>
          </a:p>
          <a:p>
            <a:r>
              <a:rPr sz="2800" dirty="0"/>
              <a:t>Interval </a:t>
            </a:r>
            <a:r>
              <a:rPr sz="2800" dirty="0">
                <a:latin typeface="Cambria Math"/>
              </a:rPr>
              <a:t>↔</a:t>
            </a:r>
            <a:r>
              <a:rPr sz="2800" dirty="0"/>
              <a:t> 0 is a placeholder</a:t>
            </a:r>
          </a:p>
          <a:p>
            <a:r>
              <a:rPr sz="2800" dirty="0"/>
              <a:t>Ratio </a:t>
            </a:r>
            <a:r>
              <a:rPr sz="2800" dirty="0">
                <a:latin typeface="Cambria Math"/>
              </a:rPr>
              <a:t>↔</a:t>
            </a:r>
            <a:r>
              <a:rPr sz="2800" dirty="0"/>
              <a:t> 0 means the absence of something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 </a:t>
            </a:r>
            <a:r>
              <a:rPr lang="en-IN" dirty="0"/>
              <a:t>Qualitative Data &amp; Quantitative Data</a:t>
            </a:r>
            <a:endParaRPr dirty="0"/>
          </a:p>
        </p:txBody>
      </p:sp>
      <p:sp>
        <p:nvSpPr>
          <p:cNvPr id="3" name="Text Placeholder 2"/>
          <p:cNvSpPr>
            <a:spLocks noGrp="1"/>
          </p:cNvSpPr>
          <p:nvPr>
            <p:ph type="body" sz="quarter" idx="10"/>
          </p:nvPr>
        </p:nvSpPr>
        <p:spPr>
          <a:xfrm>
            <a:off x="457200" y="1029287"/>
            <a:ext cx="8229600" cy="1637713"/>
          </a:xfrm>
        </p:spPr>
        <p:txBody>
          <a:bodyPr>
            <a:normAutofit/>
          </a:bodyPr>
          <a:lstStyle/>
          <a:p>
            <a:r>
              <a:rPr sz="2800" b="1" dirty="0"/>
              <a:t>Qualitative data</a:t>
            </a:r>
            <a:r>
              <a:rPr sz="2800" dirty="0"/>
              <a:t> consist of labels or descriptions of traits.</a:t>
            </a:r>
          </a:p>
          <a:p>
            <a:r>
              <a:rPr sz="2800" b="1" dirty="0"/>
              <a:t>Quantitative data</a:t>
            </a:r>
            <a:r>
              <a:rPr sz="2800" dirty="0"/>
              <a:t> consist of counts or measurements.</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sz="3200" b="0" strike="noStrike" spc="-1" baseline="-25000" dirty="0">
                <a:solidFill>
                  <a:srgbClr val="1F497D"/>
                </a:solidFill>
                <a:latin typeface="Calibri"/>
              </a:rPr>
              <a:t>4</a:t>
            </a:r>
            <a:endParaRPr dirty="0"/>
          </a:p>
        </p:txBody>
      </p:sp>
      <p:sp>
        <p:nvSpPr>
          <p:cNvPr id="4" name="TextBox 3">
            <a:extLst>
              <a:ext uri="{FF2B5EF4-FFF2-40B4-BE49-F238E27FC236}">
                <a16:creationId xmlns:a16="http://schemas.microsoft.com/office/drawing/2014/main" id="{BB6E182E-B68D-5049-A304-5946CF4A4209}"/>
              </a:ext>
            </a:extLst>
          </p:cNvPr>
          <p:cNvSpPr txBox="1"/>
          <p:nvPr/>
        </p:nvSpPr>
        <p:spPr>
          <a:xfrm>
            <a:off x="457200" y="1126111"/>
            <a:ext cx="8229600" cy="954107"/>
          </a:xfrm>
          <a:prstGeom prst="rect">
            <a:avLst/>
          </a:prstGeom>
          <a:noFill/>
        </p:spPr>
        <p:txBody>
          <a:bodyPr wrap="square" rtlCol="0">
            <a:spAutoFit/>
          </a:bodyPr>
          <a:lstStyle/>
          <a:p>
            <a:r>
              <a:rPr lang="en-IN" sz="2800" b="1" dirty="0"/>
              <a:t>Qualitative Data</a:t>
            </a:r>
          </a:p>
          <a:p>
            <a:r>
              <a:rPr lang="en-IN" sz="2800" dirty="0"/>
              <a:t>Natural order?</a:t>
            </a:r>
          </a:p>
        </p:txBody>
      </p:sp>
      <p:graphicFrame>
        <p:nvGraphicFramePr>
          <p:cNvPr id="5" name="Table Placeholder 2" descr="A flowchart determining data types based on order. If there is no meaningful order, the data is &quot;Nominal.&quot; If there is a meaningful order, the data is &quot;Ordinal.&quot;">
            <a:extLst>
              <a:ext uri="{FF2B5EF4-FFF2-40B4-BE49-F238E27FC236}">
                <a16:creationId xmlns:a16="http://schemas.microsoft.com/office/drawing/2014/main" id="{15F544D8-46F3-4AAB-93CD-33B5FECA80BA}"/>
              </a:ext>
            </a:extLst>
          </p:cNvPr>
          <p:cNvGraphicFramePr>
            <a:graphicFrameLocks/>
          </p:cNvGraphicFramePr>
          <p:nvPr>
            <p:extLst>
              <p:ext uri="{D42A27DB-BD31-4B8C-83A1-F6EECF244321}">
                <p14:modId xmlns:p14="http://schemas.microsoft.com/office/powerpoint/2010/main" val="1255682728"/>
              </p:ext>
            </p:extLst>
          </p:nvPr>
        </p:nvGraphicFramePr>
        <p:xfrm>
          <a:off x="457200" y="2087880"/>
          <a:ext cx="3657600" cy="111252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370840">
                <a:tc>
                  <a:txBody>
                    <a:bodyPr/>
                    <a:lstStyle/>
                    <a:p>
                      <a:pPr algn="ctr">
                        <a:defRPr sz="1800"/>
                      </a:pPr>
                      <a:r>
                        <a:rPr dirty="0"/>
                        <a:t>No</a:t>
                      </a:r>
                    </a:p>
                  </a:txBody>
                  <a:tcPr/>
                </a:tc>
                <a:tc>
                  <a:txBody>
                    <a:bodyPr/>
                    <a:lstStyle/>
                    <a:p>
                      <a:pPr algn="ctr">
                        <a:defRPr sz="1800"/>
                      </a:pPr>
                      <a:r>
                        <a:rPr dirty="0"/>
                        <a:t>Yes</a:t>
                      </a:r>
                    </a:p>
                  </a:txBody>
                  <a:tcPr/>
                </a:tc>
                <a:extLst>
                  <a:ext uri="{0D108BD9-81ED-4DB2-BD59-A6C34878D82A}">
                    <a16:rowId xmlns:a16="http://schemas.microsoft.com/office/drawing/2014/main" val="10000"/>
                  </a:ext>
                </a:extLst>
              </a:tr>
              <a:tr h="370840">
                <a:tc>
                  <a:txBody>
                    <a:bodyPr/>
                    <a:lstStyle/>
                    <a:p>
                      <a:pPr algn="ctr">
                        <a:defRPr sz="1800"/>
                      </a:pPr>
                      <a:r>
                        <a:rPr dirty="0"/>
                        <a:t>↓</a:t>
                      </a:r>
                    </a:p>
                  </a:txBody>
                  <a:tcPr/>
                </a:tc>
                <a:tc>
                  <a:txBody>
                    <a:bodyPr/>
                    <a:lstStyle/>
                    <a:p>
                      <a:pPr algn="ctr">
                        <a:defRPr sz="1800"/>
                      </a:pPr>
                      <a:r>
                        <a:rPr dirty="0"/>
                        <a:t>↓</a:t>
                      </a:r>
                    </a:p>
                  </a:txBody>
                  <a:tcPr/>
                </a:tc>
                <a:extLst>
                  <a:ext uri="{0D108BD9-81ED-4DB2-BD59-A6C34878D82A}">
                    <a16:rowId xmlns:a16="http://schemas.microsoft.com/office/drawing/2014/main" val="10001"/>
                  </a:ext>
                </a:extLst>
              </a:tr>
              <a:tr h="370840">
                <a:tc>
                  <a:txBody>
                    <a:bodyPr/>
                    <a:lstStyle/>
                    <a:p>
                      <a:pPr algn="ctr">
                        <a:defRPr sz="1800"/>
                      </a:pPr>
                      <a:r>
                        <a:rPr dirty="0"/>
                        <a:t>Nominal</a:t>
                      </a:r>
                    </a:p>
                  </a:txBody>
                  <a:tcPr/>
                </a:tc>
                <a:tc>
                  <a:txBody>
                    <a:bodyPr/>
                    <a:lstStyle/>
                    <a:p>
                      <a:pPr algn="ctr">
                        <a:defRPr sz="1800"/>
                      </a:pPr>
                      <a:r>
                        <a:rPr dirty="0"/>
                        <a:t>Ordinal</a:t>
                      </a:r>
                    </a:p>
                  </a:txBody>
                  <a:tcPr/>
                </a:tc>
                <a:extLst>
                  <a:ext uri="{0D108BD9-81ED-4DB2-BD59-A6C34878D82A}">
                    <a16:rowId xmlns:a16="http://schemas.microsoft.com/office/drawing/2014/main" val="10002"/>
                  </a:ext>
                </a:extLst>
              </a:tr>
            </a:tbl>
          </a:graphicData>
        </a:graphic>
      </p:graphicFrame>
      <p:sp>
        <p:nvSpPr>
          <p:cNvPr id="7" name="TextBox 6">
            <a:extLst>
              <a:ext uri="{FF2B5EF4-FFF2-40B4-BE49-F238E27FC236}">
                <a16:creationId xmlns:a16="http://schemas.microsoft.com/office/drawing/2014/main" id="{AF17F6FF-0F52-4437-DDA6-C5BDF6C9DF3C}"/>
              </a:ext>
            </a:extLst>
          </p:cNvPr>
          <p:cNvSpPr txBox="1"/>
          <p:nvPr/>
        </p:nvSpPr>
        <p:spPr>
          <a:xfrm>
            <a:off x="457200" y="3180547"/>
            <a:ext cx="8229600" cy="954107"/>
          </a:xfrm>
          <a:prstGeom prst="rect">
            <a:avLst/>
          </a:prstGeom>
          <a:noFill/>
        </p:spPr>
        <p:txBody>
          <a:bodyPr wrap="square" rtlCol="0">
            <a:spAutoFit/>
          </a:bodyPr>
          <a:lstStyle/>
          <a:p>
            <a:r>
              <a:rPr lang="en-US" sz="2800" b="1" dirty="0"/>
              <a:t>Quantitative Data</a:t>
            </a:r>
          </a:p>
          <a:p>
            <a:r>
              <a:rPr lang="en-US" sz="2800" dirty="0"/>
              <a:t>Meaningful Zero?</a:t>
            </a:r>
          </a:p>
        </p:txBody>
      </p:sp>
      <p:graphicFrame>
        <p:nvGraphicFramePr>
          <p:cNvPr id="6" name="Table Placeholder 2" descr="A flowchart categorizing data types based on the presence of a true zero. If there is no true zero, the data is &quot;Interval.&quot; If there is a true zero, the data is &quot;Ratio.&quot;">
            <a:extLst>
              <a:ext uri="{FF2B5EF4-FFF2-40B4-BE49-F238E27FC236}">
                <a16:creationId xmlns:a16="http://schemas.microsoft.com/office/drawing/2014/main" id="{AD21037C-7BDB-4B29-9FB5-F3889BBCFD2D}"/>
              </a:ext>
            </a:extLst>
          </p:cNvPr>
          <p:cNvGraphicFramePr>
            <a:graphicFrameLocks/>
          </p:cNvGraphicFramePr>
          <p:nvPr>
            <p:extLst>
              <p:ext uri="{D42A27DB-BD31-4B8C-83A1-F6EECF244321}">
                <p14:modId xmlns:p14="http://schemas.microsoft.com/office/powerpoint/2010/main" val="2236736568"/>
              </p:ext>
            </p:extLst>
          </p:nvPr>
        </p:nvGraphicFramePr>
        <p:xfrm>
          <a:off x="457200" y="4191000"/>
          <a:ext cx="3657600" cy="111252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370840">
                <a:tc>
                  <a:txBody>
                    <a:bodyPr/>
                    <a:lstStyle/>
                    <a:p>
                      <a:pPr algn="ctr">
                        <a:defRPr sz="1800"/>
                      </a:pPr>
                      <a:r>
                        <a:rPr dirty="0"/>
                        <a:t>No</a:t>
                      </a:r>
                    </a:p>
                  </a:txBody>
                  <a:tcPr/>
                </a:tc>
                <a:tc>
                  <a:txBody>
                    <a:bodyPr/>
                    <a:lstStyle/>
                    <a:p>
                      <a:pPr algn="ctr">
                        <a:defRPr sz="1800"/>
                      </a:pPr>
                      <a:r>
                        <a:rPr dirty="0"/>
                        <a:t>Yes</a:t>
                      </a:r>
                    </a:p>
                  </a:txBody>
                  <a:tcPr/>
                </a:tc>
                <a:extLst>
                  <a:ext uri="{0D108BD9-81ED-4DB2-BD59-A6C34878D82A}">
                    <a16:rowId xmlns:a16="http://schemas.microsoft.com/office/drawing/2014/main" val="10000"/>
                  </a:ext>
                </a:extLst>
              </a:tr>
              <a:tr h="370840">
                <a:tc>
                  <a:txBody>
                    <a:bodyPr/>
                    <a:lstStyle/>
                    <a:p>
                      <a:pPr algn="ctr">
                        <a:defRPr sz="1800"/>
                      </a:pPr>
                      <a:r>
                        <a:rPr dirty="0"/>
                        <a:t>↓</a:t>
                      </a:r>
                    </a:p>
                  </a:txBody>
                  <a:tcPr/>
                </a:tc>
                <a:tc>
                  <a:txBody>
                    <a:bodyPr/>
                    <a:lstStyle/>
                    <a:p>
                      <a:pPr algn="ctr">
                        <a:defRPr sz="1800"/>
                      </a:pPr>
                      <a:r>
                        <a:rPr dirty="0"/>
                        <a:t>↓</a:t>
                      </a:r>
                    </a:p>
                  </a:txBody>
                  <a:tcPr/>
                </a:tc>
                <a:extLst>
                  <a:ext uri="{0D108BD9-81ED-4DB2-BD59-A6C34878D82A}">
                    <a16:rowId xmlns:a16="http://schemas.microsoft.com/office/drawing/2014/main" val="10001"/>
                  </a:ext>
                </a:extLst>
              </a:tr>
              <a:tr h="370840">
                <a:tc>
                  <a:txBody>
                    <a:bodyPr/>
                    <a:lstStyle/>
                    <a:p>
                      <a:pPr algn="ctr">
                        <a:defRPr sz="1800"/>
                      </a:pPr>
                      <a:r>
                        <a:t>Interval</a:t>
                      </a:r>
                    </a:p>
                  </a:txBody>
                  <a:tcPr/>
                </a:tc>
                <a:tc>
                  <a:txBody>
                    <a:bodyPr/>
                    <a:lstStyle/>
                    <a:p>
                      <a:pPr algn="ctr">
                        <a:defRPr sz="1800"/>
                      </a:pPr>
                      <a:r>
                        <a:rPr dirty="0"/>
                        <a:t>Ratio</a:t>
                      </a:r>
                    </a:p>
                  </a:txBody>
                  <a:tcPr/>
                </a:tc>
                <a:extLst>
                  <a:ext uri="{0D108BD9-81ED-4DB2-BD59-A6C34878D82A}">
                    <a16:rowId xmlns:a16="http://schemas.microsoft.com/office/drawing/2014/main" val="10002"/>
                  </a:ext>
                </a:extLst>
              </a:tr>
            </a:tbl>
          </a:graphicData>
        </a:graphic>
      </p:graphicFrame>
      <p:sp>
        <p:nvSpPr>
          <p:cNvPr id="8" name="Text Placeholder 7">
            <a:extLst>
              <a:ext uri="{FF2B5EF4-FFF2-40B4-BE49-F238E27FC236}">
                <a16:creationId xmlns:a16="http://schemas.microsoft.com/office/drawing/2014/main" id="{3196F856-6179-D59F-FB6C-404652EC0679}"/>
              </a:ext>
              <a:ext uri="{C183D7F6-B498-43B3-948B-1728B52AA6E4}">
                <adec:decorative xmlns:adec="http://schemas.microsoft.com/office/drawing/2017/decorative" val="1"/>
              </a:ext>
            </a:extLst>
          </p:cNvPr>
          <p:cNvSpPr>
            <a:spLocks noGrp="1"/>
          </p:cNvSpPr>
          <p:nvPr>
            <p:ph type="body" sz="quarter" idx="10"/>
          </p:nvPr>
        </p:nvSpPr>
        <p:spPr/>
        <p:txBody>
          <a:bodyPr/>
          <a:lstStyle/>
          <a:p>
            <a:r>
              <a:rPr lang="en-US"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1.2.7: Classifying Data</a:t>
            </a:r>
            <a:r>
              <a:rPr lang="en-US" sz="3200" b="0" strike="noStrike" spc="-1" baseline="-25000" dirty="0">
                <a:solidFill>
                  <a:srgbClr val="1F497D"/>
                </a:solidFill>
                <a:latin typeface="Calibri"/>
              </a:rPr>
              <a:t>1</a:t>
            </a:r>
            <a:endParaRPr dirty="0"/>
          </a:p>
        </p:txBody>
      </p:sp>
      <p:sp>
        <p:nvSpPr>
          <p:cNvPr id="3" name="Text Placeholder 2"/>
          <p:cNvSpPr>
            <a:spLocks noGrp="1"/>
          </p:cNvSpPr>
          <p:nvPr>
            <p:ph type="body" sz="quarter" idx="10"/>
          </p:nvPr>
        </p:nvSpPr>
        <p:spPr/>
        <p:txBody>
          <a:bodyPr>
            <a:normAutofit/>
          </a:bodyPr>
          <a:lstStyle/>
          <a:p>
            <a:r>
              <a:rPr sz="2800" dirty="0"/>
              <a:t>Determine the following classifications for the given data sets: qualitative or quantitative; discrete, continuous, or neither; and level of measurement.</a:t>
            </a:r>
          </a:p>
          <a:p>
            <a:pPr marL="447675" indent="-447675">
              <a:defRPr sz="2800"/>
            </a:pPr>
            <a:r>
              <a:rPr lang="en-US" dirty="0"/>
              <a:t>a.	</a:t>
            </a:r>
            <a:r>
              <a:rPr dirty="0"/>
              <a:t>​</a:t>
            </a:r>
            <a:r>
              <a:rPr sz="2800" dirty="0"/>
              <a:t>Finishing times for runners in the Labor Day </a:t>
            </a:r>
            <a:r>
              <a:rPr sz="2800" dirty="0">
                <a:latin typeface="Cambria Math"/>
              </a:rPr>
              <a:t>10</a:t>
            </a:r>
            <a:r>
              <a:rPr sz="2800" dirty="0"/>
              <a:t> K race</a:t>
            </a:r>
            <a:r>
              <a:rPr lang="en-US" sz="2800" dirty="0"/>
              <a:t>.</a:t>
            </a:r>
            <a:endParaRPr sz="2800" dirty="0"/>
          </a:p>
          <a:p>
            <a:pPr marL="447675" indent="-447675">
              <a:defRPr sz="2800"/>
            </a:pPr>
            <a:r>
              <a:rPr lang="en-US" dirty="0"/>
              <a:t>b.	</a:t>
            </a:r>
            <a:r>
              <a:rPr dirty="0"/>
              <a:t>​</a:t>
            </a:r>
            <a:r>
              <a:rPr sz="2800" dirty="0"/>
              <a:t>Colors contained in a box of crayons</a:t>
            </a:r>
            <a:r>
              <a:rPr lang="en-US" sz="2800" dirty="0"/>
              <a:t>.</a:t>
            </a:r>
            <a:endParaRPr sz="2800" dirty="0"/>
          </a:p>
          <a:p>
            <a:pPr marL="447675" indent="-447675">
              <a:defRPr sz="2800"/>
            </a:pPr>
            <a:r>
              <a:rPr lang="en-US" dirty="0"/>
              <a:t>c.	</a:t>
            </a:r>
            <a:r>
              <a:rPr sz="2800" dirty="0"/>
              <a:t>Boiling points (on the Celsius scale) for various caramel candies</a:t>
            </a:r>
            <a:r>
              <a:rPr lang="en-US" sz="2800" dirty="0"/>
              <a:t>.</a:t>
            </a:r>
            <a:endParaRPr sz="2800" dirty="0"/>
          </a:p>
          <a:p>
            <a:pPr marL="447675" indent="-447675">
              <a:defRPr sz="2800"/>
            </a:pPr>
            <a:r>
              <a:rPr lang="en-US" dirty="0"/>
              <a:t>d.	</a:t>
            </a:r>
            <a:r>
              <a:rPr dirty="0"/>
              <a:t>​</a:t>
            </a:r>
            <a:r>
              <a:rPr sz="2800" dirty="0"/>
              <a:t>The top ten Spring Break destinations as ranked by USA Today</a:t>
            </a:r>
            <a:r>
              <a:rPr lang="en-US" sz="2800" dirty="0"/>
              <a:t>.</a:t>
            </a:r>
            <a:endParaRP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1.2.7: Classifying Data</a:t>
            </a:r>
            <a:r>
              <a:rPr lang="en-US" sz="3200" b="0" strike="noStrike" spc="-1" baseline="-25000" dirty="0">
                <a:solidFill>
                  <a:srgbClr val="1F497D"/>
                </a:solidFill>
                <a:latin typeface="Calibri"/>
              </a:rPr>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The amount of time it takes for each runner to run the race is </a:t>
            </a:r>
            <a:r>
              <a:rPr sz="2800" i="1" dirty="0"/>
              <a:t>quantitative</a:t>
            </a:r>
            <a:r>
              <a:rPr sz="2800" dirty="0"/>
              <a:t> since calculations performed on these data are meaningful. </a:t>
            </a:r>
            <a:br>
              <a:rPr lang="en-US" sz="2800" dirty="0"/>
            </a:br>
            <a:r>
              <a:rPr sz="2800" dirty="0"/>
              <a:t>A finishing time is a measurement, therefore the data are </a:t>
            </a:r>
            <a:r>
              <a:rPr sz="2800" i="1" dirty="0"/>
              <a:t>continuous</a:t>
            </a:r>
            <a:r>
              <a:rPr sz="2800" dirty="0"/>
              <a:t>. Differences between finishing times are meaningful, and a time of zero represents the absence of racing. </a:t>
            </a:r>
            <a:br>
              <a:rPr lang="en-US" sz="2800" dirty="0"/>
            </a:br>
            <a:r>
              <a:rPr sz="2800" dirty="0"/>
              <a:t>We could also say that Andrew finished the race in half of Peyton's time; thus, the data are at the </a:t>
            </a:r>
            <a:r>
              <a:rPr sz="2800" i="1" dirty="0"/>
              <a:t>ratio</a:t>
            </a:r>
            <a:r>
              <a:rPr sz="2800" dirty="0"/>
              <a:t> level of measurement.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1.2.7: Classifying Data</a:t>
            </a:r>
            <a:r>
              <a:rPr lang="en-US" sz="3200" b="0" strike="noStrike" spc="-1" baseline="-25000" dirty="0">
                <a:solidFill>
                  <a:srgbClr val="1F497D"/>
                </a:solidFill>
                <a:latin typeface="Calibri"/>
              </a:rPr>
              <a:t>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Colors are labels, so these data are </a:t>
            </a:r>
            <a:r>
              <a:rPr sz="2800" i="1" dirty="0"/>
              <a:t>qualitative</a:t>
            </a:r>
            <a:r>
              <a:rPr sz="2800" dirty="0"/>
              <a:t>. Qualitative data are </a:t>
            </a:r>
            <a:r>
              <a:rPr sz="2800" i="1" dirty="0"/>
              <a:t>neither</a:t>
            </a:r>
            <a:r>
              <a:rPr sz="2800" dirty="0"/>
              <a:t> discrete nor continuous. </a:t>
            </a:r>
            <a:br>
              <a:rPr lang="en-US" sz="2800" dirty="0"/>
            </a:br>
            <a:r>
              <a:rPr sz="2800" dirty="0"/>
              <a:t>There are many ways to order colors, such as alphabetically or based on the color spectrum. </a:t>
            </a:r>
            <a:br>
              <a:rPr lang="en-US" sz="2800" dirty="0"/>
            </a:br>
            <a:r>
              <a:rPr sz="2800" dirty="0"/>
              <a:t>However, when discussing colors of crayons, order is not the primary factor, as opposed to data such as rankings, in which order is important. </a:t>
            </a:r>
            <a:br>
              <a:rPr lang="en-US" sz="2800" dirty="0"/>
            </a:br>
            <a:r>
              <a:rPr sz="2800" dirty="0"/>
              <a:t>Therefore, the data are at the </a:t>
            </a:r>
            <a:r>
              <a:rPr sz="2800" i="1" dirty="0"/>
              <a:t>nominal</a:t>
            </a:r>
            <a:r>
              <a:rPr sz="2800" dirty="0"/>
              <a:t> level of measurement.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1.2.7: Classifying Data</a:t>
            </a:r>
            <a:r>
              <a:rPr lang="en-US" sz="3200" b="0" strike="noStrike" spc="-1" baseline="-25000" dirty="0">
                <a:solidFill>
                  <a:srgbClr val="1F497D"/>
                </a:solidFill>
                <a:latin typeface="Calibri"/>
              </a:rPr>
              <a:t>4</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Calculations can be performed on boiling points because they are measurements, making these data </a:t>
            </a:r>
            <a:r>
              <a:rPr sz="2800" i="1" dirty="0"/>
              <a:t>quantitative</a:t>
            </a:r>
            <a:r>
              <a:rPr sz="2800" dirty="0"/>
              <a:t>. </a:t>
            </a:r>
            <a:br>
              <a:rPr lang="en-US" sz="2800" dirty="0"/>
            </a:br>
            <a:r>
              <a:rPr sz="2800" dirty="0"/>
              <a:t>Temperatures are measurements, so the data are </a:t>
            </a:r>
            <a:r>
              <a:rPr sz="2800" i="1" dirty="0"/>
              <a:t>continuous</a:t>
            </a:r>
            <a:r>
              <a:rPr sz="2800" dirty="0"/>
              <a:t>. </a:t>
            </a:r>
            <a:br>
              <a:rPr lang="en-US" sz="2800" dirty="0"/>
            </a:br>
            <a:r>
              <a:rPr sz="2800" dirty="0"/>
              <a:t>For the Celsius scale, a temperature of zero degrees is simply a placeholder and does not indicate the absence of heat. </a:t>
            </a:r>
            <a:br>
              <a:rPr lang="en-US" sz="2800" dirty="0"/>
            </a:br>
            <a:r>
              <a:rPr sz="2800" dirty="0"/>
              <a:t>Therefore, data from the Celsius scale are always at the </a:t>
            </a:r>
            <a:r>
              <a:rPr sz="2800" i="1" dirty="0"/>
              <a:t>interval</a:t>
            </a:r>
            <a:r>
              <a:rPr sz="2800" dirty="0"/>
              <a:t> level of measurement.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1.2.7: Classifying Data</a:t>
            </a:r>
            <a:r>
              <a:rPr lang="en-US" sz="3200" b="0" strike="noStrike" spc="-1" baseline="-25000" dirty="0">
                <a:solidFill>
                  <a:srgbClr val="1F497D"/>
                </a:solidFill>
                <a:latin typeface="Calibri"/>
              </a:rPr>
              <a:t>5</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d.	</a:t>
            </a:r>
            <a:r>
              <a:rPr dirty="0"/>
              <a:t>​</a:t>
            </a:r>
            <a:r>
              <a:rPr sz="2800" dirty="0"/>
              <a:t>Since the rankings cannot be meaningfully added or subtracted, the data must be </a:t>
            </a:r>
            <a:r>
              <a:rPr sz="2800" i="1" dirty="0"/>
              <a:t>qualitative</a:t>
            </a:r>
            <a:r>
              <a:rPr sz="2800" dirty="0"/>
              <a:t>. Qualitative data are </a:t>
            </a:r>
            <a:r>
              <a:rPr sz="2800" i="1" dirty="0"/>
              <a:t>neither</a:t>
            </a:r>
            <a:r>
              <a:rPr sz="2800" dirty="0"/>
              <a:t> discrete nor continuous. The rankings are in a specific order, so the data are at the </a:t>
            </a:r>
            <a:r>
              <a:rPr sz="2800" i="1" dirty="0"/>
              <a:t>ordinal</a:t>
            </a:r>
            <a:r>
              <a:rPr sz="2800" dirty="0"/>
              <a:t> level of measurement.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sz="3200" b="0" strike="noStrike" spc="-1" baseline="-25000" dirty="0">
                <a:solidFill>
                  <a:srgbClr val="1F497D"/>
                </a:solidFill>
                <a:latin typeface="Calibri"/>
              </a:rPr>
              <a:t>1</a:t>
            </a:r>
            <a:endParaRPr dirty="0"/>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b="1" dirty="0"/>
              <a:t>Qualitative data</a:t>
            </a:r>
            <a:r>
              <a:rPr sz="2800" dirty="0"/>
              <a:t> are descriptions (qualities).</a:t>
            </a:r>
          </a:p>
          <a:p>
            <a:r>
              <a:rPr sz="2800" b="1" dirty="0"/>
              <a:t>Quantitative data</a:t>
            </a:r>
            <a:r>
              <a:rPr sz="2800" dirty="0"/>
              <a:t> are counts and measurements (quantities).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1.2.1: Classifying Data as Qualitative or Quantitative</a:t>
            </a:r>
            <a:r>
              <a:rPr lang="en-US" sz="3200" b="0" strike="noStrike" spc="-1" baseline="-25000" dirty="0">
                <a:solidFill>
                  <a:srgbClr val="1F497D"/>
                </a:solidFill>
                <a:latin typeface="Calibri"/>
              </a:rPr>
              <a:t>1</a:t>
            </a:r>
            <a:endParaRPr dirty="0"/>
          </a:p>
        </p:txBody>
      </p:sp>
      <p:sp>
        <p:nvSpPr>
          <p:cNvPr id="3" name="Text Placeholder 2"/>
          <p:cNvSpPr>
            <a:spLocks noGrp="1"/>
          </p:cNvSpPr>
          <p:nvPr>
            <p:ph type="body" sz="quarter" idx="10"/>
          </p:nvPr>
        </p:nvSpPr>
        <p:spPr/>
        <p:txBody>
          <a:bodyPr>
            <a:normAutofit/>
          </a:bodyPr>
          <a:lstStyle/>
          <a:p>
            <a:r>
              <a:rPr sz="2800" dirty="0"/>
              <a:t>Classify the following data as either qualitative or quantitative.</a:t>
            </a:r>
          </a:p>
          <a:p>
            <a:pPr marL="447675" indent="-447675">
              <a:defRPr sz="2800"/>
            </a:pPr>
            <a:r>
              <a:rPr lang="en-US" sz="2800" dirty="0"/>
              <a:t>a.	</a:t>
            </a:r>
            <a:r>
              <a:rPr sz="2800" dirty="0"/>
              <a:t>Shades of red paint in a home improvement store</a:t>
            </a:r>
            <a:r>
              <a:rPr lang="en-US" sz="2800" dirty="0"/>
              <a:t>.</a:t>
            </a:r>
            <a:endParaRPr sz="2800" dirty="0"/>
          </a:p>
          <a:p>
            <a:pPr marL="447675" indent="-447675">
              <a:defRPr sz="2800"/>
            </a:pPr>
            <a:r>
              <a:rPr lang="en-US" dirty="0"/>
              <a:t>b.	</a:t>
            </a:r>
            <a:r>
              <a:rPr dirty="0"/>
              <a:t>​</a:t>
            </a:r>
            <a:r>
              <a:rPr sz="2800" dirty="0"/>
              <a:t>Rankings of the most popular paint colors for the season</a:t>
            </a:r>
            <a:r>
              <a:rPr lang="en-US" sz="2800" dirty="0"/>
              <a:t>.</a:t>
            </a:r>
            <a:endParaRPr sz="2800" dirty="0"/>
          </a:p>
          <a:p>
            <a:pPr marL="447675" indent="-447675">
              <a:defRPr sz="2800"/>
            </a:pPr>
            <a:r>
              <a:rPr lang="en-US" dirty="0"/>
              <a:t>c.	</a:t>
            </a:r>
            <a:r>
              <a:rPr sz="2800" dirty="0"/>
              <a:t>Amount of red primary dye necessary to make one gallon of each shade of red paint</a:t>
            </a:r>
            <a:r>
              <a:rPr lang="en-US" sz="2800" dirty="0"/>
              <a:t>.</a:t>
            </a:r>
            <a:endParaRPr sz="2800" dirty="0"/>
          </a:p>
          <a:p>
            <a:pPr marL="447675" indent="-447675">
              <a:defRPr sz="2800"/>
            </a:pPr>
            <a:r>
              <a:rPr lang="en-US" dirty="0"/>
              <a:t>d.	</a:t>
            </a:r>
            <a:r>
              <a:rPr dirty="0"/>
              <a:t>​</a:t>
            </a:r>
            <a:r>
              <a:rPr sz="2800" dirty="0"/>
              <a:t>Numbers of paint choices available at several stores</a:t>
            </a:r>
            <a:r>
              <a:rPr lang="en-US" sz="2800" dirty="0"/>
              <a:t>.</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1.2.1: Classifying Data as Qualitative or Quantitative</a:t>
            </a:r>
            <a:r>
              <a:rPr lang="en-US" sz="3200" b="0" strike="noStrike" spc="-1" baseline="-25000" dirty="0">
                <a:solidFill>
                  <a:srgbClr val="1F497D"/>
                </a:solidFill>
                <a:latin typeface="Calibri"/>
              </a:rPr>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Shades of paint are descriptions and cannot be measured, so these are qualitative data.</a:t>
            </a:r>
          </a:p>
          <a:p>
            <a:pPr marL="447675" indent="-447675">
              <a:defRPr sz="2800"/>
            </a:pPr>
            <a:r>
              <a:rPr lang="en-US" dirty="0"/>
              <a:t>b.	</a:t>
            </a:r>
            <a:r>
              <a:rPr dirty="0"/>
              <a:t>​</a:t>
            </a:r>
            <a:r>
              <a:rPr sz="2800" dirty="0"/>
              <a:t>Rankings are numeric but not measurements or counts, so these are qualitative data.</a:t>
            </a:r>
          </a:p>
          <a:p>
            <a:pPr marL="447675" indent="-447675">
              <a:defRPr sz="2800"/>
            </a:pPr>
            <a:r>
              <a:rPr lang="en-US" dirty="0"/>
              <a:t>c.	</a:t>
            </a:r>
            <a:r>
              <a:rPr dirty="0"/>
              <a:t>​</a:t>
            </a:r>
            <a:r>
              <a:rPr sz="2800" dirty="0"/>
              <a:t>The amounts of dye needed are measured and therefore are quantitative data.</a:t>
            </a:r>
          </a:p>
          <a:p>
            <a:pPr marL="447675" indent="-447675">
              <a:defRPr sz="2800"/>
            </a:pPr>
            <a:r>
              <a:rPr lang="en-US" dirty="0"/>
              <a:t>d.	</a:t>
            </a:r>
            <a:r>
              <a:rPr dirty="0"/>
              <a:t>​</a:t>
            </a:r>
            <a:r>
              <a:rPr sz="2800" dirty="0"/>
              <a:t>The numbers of paint choices must be counted, so they are quantitative data as well.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 </a:t>
            </a:r>
            <a:r>
              <a:rPr lang="en-IN" dirty="0"/>
              <a:t>Continuous Data &amp; Discrete Data</a:t>
            </a:r>
            <a:endParaRPr dirty="0"/>
          </a:p>
        </p:txBody>
      </p:sp>
      <p:sp>
        <p:nvSpPr>
          <p:cNvPr id="3" name="Text Placeholder 2"/>
          <p:cNvSpPr>
            <a:spLocks noGrp="1"/>
          </p:cNvSpPr>
          <p:nvPr>
            <p:ph type="body" sz="quarter" idx="10"/>
          </p:nvPr>
        </p:nvSpPr>
        <p:spPr>
          <a:xfrm>
            <a:off x="457200" y="1082078"/>
            <a:ext cx="8229600" cy="2499322"/>
          </a:xfrm>
        </p:spPr>
        <p:txBody>
          <a:bodyPr>
            <a:normAutofit/>
          </a:bodyPr>
          <a:lstStyle/>
          <a:p>
            <a:r>
              <a:rPr sz="2800" b="1" dirty="0"/>
              <a:t>Continuous data</a:t>
            </a:r>
            <a:r>
              <a:rPr sz="2800" dirty="0"/>
              <a:t> are quantitative data that can take on any value in a given interval and are usually measurements.</a:t>
            </a:r>
          </a:p>
          <a:p>
            <a:r>
              <a:rPr sz="2800" b="1" dirty="0"/>
              <a:t>Discrete data</a:t>
            </a:r>
            <a:r>
              <a:rPr sz="2800" dirty="0"/>
              <a:t> are quantitative data that can take on only particular values and are usually counts.</a:t>
            </a:r>
          </a:p>
          <a:p>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sz="3200" b="0" strike="noStrike" spc="-1" baseline="-25000" dirty="0">
                <a:solidFill>
                  <a:srgbClr val="1F497D"/>
                </a:solidFill>
                <a:latin typeface="Calibri"/>
              </a:rPr>
              <a:t>2</a:t>
            </a:r>
            <a:endParaRPr dirty="0"/>
          </a:p>
        </p:txBody>
      </p:sp>
      <p:sp>
        <p:nvSpPr>
          <p:cNvPr id="3" name="Text Placeholder 2"/>
          <p:cNvSpPr>
            <a:spLocks noGrp="1"/>
          </p:cNvSpPr>
          <p:nvPr>
            <p:ph type="body" sz="quarter" idx="10"/>
          </p:nvPr>
        </p:nvSpPr>
        <p:spPr>
          <a:xfrm>
            <a:off x="457200" y="1082078"/>
            <a:ext cx="8229600" cy="1203922"/>
          </a:xfrm>
        </p:spPr>
        <p:txBody>
          <a:bodyPr>
            <a:normAutofit/>
          </a:bodyPr>
          <a:lstStyle/>
          <a:p>
            <a:r>
              <a:rPr sz="2800" b="1"/>
              <a:t>Continuous data</a:t>
            </a:r>
            <a:r>
              <a:rPr sz="2800"/>
              <a:t> are usually measurements.</a:t>
            </a:r>
          </a:p>
          <a:p>
            <a:r>
              <a:rPr sz="2800" b="1"/>
              <a:t>Discrete data</a:t>
            </a:r>
            <a:r>
              <a:rPr sz="2800"/>
              <a:t> are usually counts.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1.2.2: Classifying Data as Continuous or Discrete</a:t>
            </a:r>
            <a:r>
              <a:rPr lang="en-US" sz="3200" b="0" strike="noStrike" spc="-1" baseline="-25000" dirty="0">
                <a:solidFill>
                  <a:srgbClr val="1F497D"/>
                </a:solidFill>
                <a:latin typeface="Calibri"/>
              </a:rPr>
              <a:t>1</a:t>
            </a:r>
            <a:endParaRPr dirty="0"/>
          </a:p>
        </p:txBody>
      </p:sp>
      <p:sp>
        <p:nvSpPr>
          <p:cNvPr id="3" name="Text Placeholder 2"/>
          <p:cNvSpPr>
            <a:spLocks noGrp="1"/>
          </p:cNvSpPr>
          <p:nvPr>
            <p:ph type="body" sz="quarter" idx="10"/>
          </p:nvPr>
        </p:nvSpPr>
        <p:spPr/>
        <p:txBody>
          <a:bodyPr>
            <a:normAutofit/>
          </a:bodyPr>
          <a:lstStyle/>
          <a:p>
            <a:r>
              <a:rPr sz="2800" dirty="0"/>
              <a:t>Determine whether the following data are continuous or discrete.</a:t>
            </a:r>
          </a:p>
          <a:p>
            <a:pPr marL="447675" indent="-447675">
              <a:defRPr sz="2800"/>
            </a:pPr>
            <a:r>
              <a:rPr lang="en-US" dirty="0"/>
              <a:t>a.	</a:t>
            </a:r>
            <a:r>
              <a:rPr dirty="0"/>
              <a:t>​</a:t>
            </a:r>
            <a:r>
              <a:rPr sz="2800" dirty="0"/>
              <a:t>Temperatures in Fahrenheit of cities in South Carolina</a:t>
            </a:r>
          </a:p>
          <a:p>
            <a:pPr marL="447675" indent="-447675">
              <a:defRPr sz="2800"/>
            </a:pPr>
            <a:r>
              <a:rPr lang="en-US" dirty="0"/>
              <a:t>b.	</a:t>
            </a:r>
            <a:r>
              <a:rPr dirty="0"/>
              <a:t>​</a:t>
            </a:r>
            <a:r>
              <a:rPr sz="2800" dirty="0"/>
              <a:t>Numbers of houses in various neighborhoods in a city</a:t>
            </a:r>
          </a:p>
          <a:p>
            <a:pPr marL="447675" indent="-447675">
              <a:defRPr sz="2800"/>
            </a:pPr>
            <a:r>
              <a:rPr lang="en-US" dirty="0"/>
              <a:t>c.	</a:t>
            </a:r>
            <a:r>
              <a:rPr dirty="0"/>
              <a:t>​</a:t>
            </a:r>
            <a:r>
              <a:rPr sz="2800" dirty="0"/>
              <a:t>Numbers of elliptical machines in every YMCA in your state</a:t>
            </a:r>
          </a:p>
          <a:p>
            <a:pPr marL="447675" indent="-447675">
              <a:defRPr sz="2800"/>
            </a:pPr>
            <a:r>
              <a:rPr lang="en-US" dirty="0"/>
              <a:t>d.	</a:t>
            </a:r>
            <a:r>
              <a:rPr dirty="0"/>
              <a:t>​</a:t>
            </a:r>
            <a:r>
              <a:rPr sz="2800" dirty="0"/>
              <a:t>Heights of doors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 Classifying Data as Continuous or Discrete</a:t>
            </a:r>
            <a:r>
              <a:rPr lang="en-US" sz="3200" b="0" strike="noStrike" spc="-1" baseline="-25000" dirty="0">
                <a:solidFill>
                  <a:srgbClr val="1F497D"/>
                </a:solidFill>
                <a:latin typeface="Calibri"/>
              </a:rPr>
              <a:t>2</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marL="447675" indent="-447675">
              <a:defRPr sz="2800"/>
            </a:pPr>
            <a:r>
              <a:rPr lang="en-US" dirty="0"/>
              <a:t>a.	</a:t>
            </a:r>
            <a:r>
              <a:rPr dirty="0"/>
              <a:t>​</a:t>
            </a:r>
            <a:r>
              <a:rPr sz="2800" dirty="0"/>
              <a:t>Temperatures could be measured to any level of precision based on the thermometer used, so these are continuous data.</a:t>
            </a:r>
          </a:p>
          <a:p>
            <a:pPr marL="447675" indent="-447675">
              <a:defRPr sz="2800"/>
            </a:pPr>
            <a:r>
              <a:rPr lang="en-US" dirty="0"/>
              <a:t>b.	</a:t>
            </a:r>
            <a:r>
              <a:rPr dirty="0"/>
              <a:t>​</a:t>
            </a:r>
            <a:r>
              <a:rPr sz="2800" dirty="0"/>
              <a:t>Numbers of houses are discrete data because houses are counted in whole numbers. A house under construction is still a house.</a:t>
            </a:r>
          </a:p>
          <a:p>
            <a:pPr marL="447675" indent="-447675">
              <a:defRPr sz="2800"/>
            </a:pPr>
            <a:r>
              <a:rPr lang="en-US" dirty="0"/>
              <a:t>c.	</a:t>
            </a:r>
            <a:r>
              <a:rPr dirty="0"/>
              <a:t>​</a:t>
            </a:r>
            <a:r>
              <a:rPr sz="2800" dirty="0"/>
              <a:t>The numbers of elliptical machines are counts, so these are discrete data.</a:t>
            </a:r>
          </a:p>
          <a:p>
            <a:pPr marL="447675" indent="-447675">
              <a:defRPr sz="2800"/>
            </a:pPr>
            <a:r>
              <a:rPr lang="en-US" dirty="0"/>
              <a:t>d.	</a:t>
            </a:r>
            <a:r>
              <a:rPr dirty="0"/>
              <a:t>​</a:t>
            </a:r>
            <a:r>
              <a:rPr sz="2800" dirty="0"/>
              <a:t>Heights are measurements and again, depending on the ruler, the heights could be measured to any level of precision, so they are continuous data.</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606</TotalTime>
  <Words>1503</Words>
  <Application>Microsoft Office PowerPoint</Application>
  <PresentationFormat>On-screen Show (4:3)</PresentationFormat>
  <Paragraphs>106</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Calibri</vt:lpstr>
      <vt:lpstr>Courier New</vt:lpstr>
      <vt:lpstr>Arial</vt:lpstr>
      <vt:lpstr>Cambria Math</vt:lpstr>
      <vt:lpstr>Office Theme</vt:lpstr>
      <vt:lpstr>Section 1.2</vt:lpstr>
      <vt:lpstr>Definitions: Qualitative Data &amp; Quantitative Data</vt:lpstr>
      <vt:lpstr>Memory Booster1</vt:lpstr>
      <vt:lpstr>Example 1.2.1: Classifying Data as Qualitative or Quantitative1</vt:lpstr>
      <vt:lpstr>Example 1.2.1: Classifying Data as Qualitative or Quantitative2</vt:lpstr>
      <vt:lpstr>Definitions: Continuous Data &amp; Discrete Data</vt:lpstr>
      <vt:lpstr>Memory Booster2</vt:lpstr>
      <vt:lpstr>Example 1.2.2: Classifying Data as Continuous or Discrete1</vt:lpstr>
      <vt:lpstr>Example 1.2.2: Classifying Data as Continuous or Discrete2</vt:lpstr>
      <vt:lpstr>Example 1.2.3: Understanding the Nominal Level of Measurement1</vt:lpstr>
      <vt:lpstr>Example 1.2.3: Understanding the Nominal Level of Measurement2</vt:lpstr>
      <vt:lpstr>Example 1.2.4: Classifying Data as Nominal or Ordinal1</vt:lpstr>
      <vt:lpstr>Example 1.2.4: Classifying Data as Nominal or Ordinal2</vt:lpstr>
      <vt:lpstr>Example 1.2.5: Classifying Data by the Level of Measurement1</vt:lpstr>
      <vt:lpstr>Example 1.2.5: Classifying Data by the Level of Measurement2</vt:lpstr>
      <vt:lpstr>Definition: Nominal Level, Ordinal Level, Interval Level &amp; Ratio Level</vt:lpstr>
      <vt:lpstr>Example 1.2.6: Classifying Data by the Level of Measurement1</vt:lpstr>
      <vt:lpstr>Example 1.2.6: Classifying Data by the Level of Measurement2</vt:lpstr>
      <vt:lpstr>Memory Booster3</vt:lpstr>
      <vt:lpstr>Memory Booster4</vt:lpstr>
      <vt:lpstr>Example 1.2.7: Classifying Data1</vt:lpstr>
      <vt:lpstr>Example 1.2.7: Classifying Data2</vt:lpstr>
      <vt:lpstr>Example 1.2.7: Classifying Data3</vt:lpstr>
      <vt:lpstr>Example 1.2.7: Classifying Data4</vt:lpstr>
      <vt:lpstr>Example 1.2.7: Classifying Data5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134</cp:revision>
  <dcterms:created xsi:type="dcterms:W3CDTF">2013-04-26T14:43:13Z</dcterms:created>
  <dcterms:modified xsi:type="dcterms:W3CDTF">2025-08-13T06:33:06Z</dcterms:modified>
</cp:coreProperties>
</file>