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6"/>
  </p:notesMasterIdLst>
  <p:handoutMasterIdLst>
    <p:handoutMasterId r:id="rId17"/>
  </p:handoutMasterIdLst>
  <p:sldIdLst>
    <p:sldId id="256" r:id="rId2"/>
    <p:sldId id="257" r:id="rId3"/>
    <p:sldId id="258" r:id="rId4"/>
    <p:sldId id="260" r:id="rId5"/>
    <p:sldId id="261" r:id="rId6"/>
    <p:sldId id="262" r:id="rId7"/>
    <p:sldId id="263" r:id="rId8"/>
    <p:sldId id="264" r:id="rId9"/>
    <p:sldId id="265" r:id="rId10"/>
    <p:sldId id="270" r:id="rId11"/>
    <p:sldId id="266" r:id="rId12"/>
    <p:sldId id="267" r:id="rId13"/>
    <p:sldId id="268" r:id="rId14"/>
    <p:sldId id="269" r:id="rId15"/>
  </p:sldIdLst>
  <p:sldSz cx="9144000" cy="6858000" type="screen4x3"/>
  <p:notesSz cx="6858000" cy="9144000"/>
  <p:embeddedFontLst>
    <p:embeddedFont>
      <p:font typeface="Cambria Math" panose="02040503050406030204" pitchFamily="18" charset="0"/>
      <p:regular r:id="rId18"/>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853" autoAdjust="0"/>
    <p:restoredTop sz="94673" autoAdjust="0"/>
  </p:normalViewPr>
  <p:slideViewPr>
    <p:cSldViewPr>
      <p:cViewPr varScale="1">
        <p:scale>
          <a:sx n="101" d="100"/>
          <a:sy n="101" d="100"/>
        </p:scale>
        <p:origin x="1992" y="120"/>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1.fntdata"/><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8/13/2025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8/13/2025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emf"/><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4.emf"/><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t>Section A.7</a:t>
            </a:r>
          </a:p>
        </p:txBody>
      </p:sp>
      <p:sp>
        <p:nvSpPr>
          <p:cNvPr id="2" name="Text Placeholder 1"/>
          <p:cNvSpPr>
            <a:spLocks noGrp="1"/>
          </p:cNvSpPr>
          <p:nvPr>
            <p:ph type="body" sz="quarter" idx="10"/>
          </p:nvPr>
        </p:nvSpPr>
        <p:spPr/>
        <p:txBody>
          <a:bodyPr/>
          <a:lstStyle/>
          <a:p>
            <a:pPr algn="ctr"/>
            <a:r>
              <a:t>Choosing the Correct Statistic for Estimating a Population Mean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A7.2: Confidence Intervals</a:t>
            </a:r>
            <a:r>
              <a:rPr lang="en-US" baseline="-25000" dirty="0"/>
              <a:t>3</a:t>
            </a:r>
            <a:endParaRPr dirty="0"/>
          </a:p>
        </p:txBody>
      </p:sp>
      <p:sp>
        <p:nvSpPr>
          <p:cNvPr id="3" name="Text Placeholder 2"/>
          <p:cNvSpPr>
            <a:spLocks noGrp="1"/>
          </p:cNvSpPr>
          <p:nvPr>
            <p:ph type="body" sz="quarter" idx="10"/>
          </p:nvPr>
        </p:nvSpPr>
        <p:spPr/>
        <p:txBody>
          <a:bodyPr>
            <a:normAutofit/>
          </a:bodyPr>
          <a:lstStyle/>
          <a:p>
            <a:r>
              <a:rPr lang="en-US" sz="2400" dirty="0"/>
              <a:t>Therefore, the confidence interval ranges from </a:t>
            </a:r>
            <a:r>
              <a:rPr lang="en-US" sz="2400" dirty="0">
                <a:latin typeface="Cambria Math"/>
              </a:rPr>
              <a:t>15.5</a:t>
            </a:r>
            <a:r>
              <a:rPr lang="en-US" sz="2400" dirty="0"/>
              <a:t> to </a:t>
            </a:r>
            <a:r>
              <a:rPr lang="en-US" sz="2400" dirty="0">
                <a:latin typeface="Cambria Math"/>
              </a:rPr>
              <a:t>18.1</a:t>
            </a:r>
            <a:r>
              <a:rPr lang="en-US" sz="2400" dirty="0"/>
              <a:t>. The confidence interval can be written mathematically as</a:t>
            </a:r>
          </a:p>
        </p:txBody>
      </p:sp>
      <p:pic>
        <p:nvPicPr>
          <p:cNvPr id="5" name="Picture 4" descr="15.5 less than mu less than 18.1">
            <a:extLst>
              <a:ext uri="{FF2B5EF4-FFF2-40B4-BE49-F238E27FC236}">
                <a16:creationId xmlns:a16="http://schemas.microsoft.com/office/drawing/2014/main" id="{DF471CF5-F390-4CEA-9DA8-CE1B843F5E4E}"/>
              </a:ext>
            </a:extLst>
          </p:cNvPr>
          <p:cNvPicPr>
            <a:picLocks noChangeAspect="1"/>
          </p:cNvPicPr>
          <p:nvPr/>
        </p:nvPicPr>
        <p:blipFill>
          <a:blip r:embed="rId2"/>
          <a:stretch>
            <a:fillRect/>
          </a:stretch>
        </p:blipFill>
        <p:spPr>
          <a:xfrm>
            <a:off x="3414551" y="1829178"/>
            <a:ext cx="2314898" cy="390580"/>
          </a:xfrm>
          <a:prstGeom prst="rect">
            <a:avLst/>
          </a:prstGeom>
        </p:spPr>
      </p:pic>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BC2F6F29-4B56-E758-6876-9CF35EC5FC73}"/>
                  </a:ext>
                </a:extLst>
              </p:cNvPr>
              <p:cNvSpPr txBox="1"/>
              <p:nvPr/>
            </p:nvSpPr>
            <p:spPr>
              <a:xfrm>
                <a:off x="460248" y="2189278"/>
                <a:ext cx="8302752" cy="3816429"/>
              </a:xfrm>
              <a:prstGeom prst="rect">
                <a:avLst/>
              </a:prstGeom>
              <a:noFill/>
            </p:spPr>
            <p:txBody>
              <a:bodyPr wrap="square" rtlCol="0">
                <a:spAutoFit/>
              </a:bodyPr>
              <a:lstStyle/>
              <a:p>
                <a:pPr algn="ctr">
                  <a:defRPr sz="2800"/>
                </a:pPr>
                <a:r>
                  <a:rPr lang="en-US" sz="2200" dirty="0"/>
                  <a:t>or as the interval </a:t>
                </a:r>
                <a14:m>
                  <m:oMath xmlns:m="http://schemas.openxmlformats.org/officeDocument/2006/math">
                    <m:r>
                      <a:rPr lang="en-US" sz="2200">
                        <a:latin typeface="Cambria Math" panose="02040503050406030204" pitchFamily="18" charset="0"/>
                      </a:rPr>
                      <m:t>(15.5,18.1)</m:t>
                    </m:r>
                  </m:oMath>
                </a14:m>
                <a:r>
                  <a:rPr lang="en-US" sz="2200" dirty="0"/>
                  <a:t>.</a:t>
                </a:r>
              </a:p>
              <a:p>
                <a:pPr>
                  <a:defRPr sz="2800"/>
                </a:pPr>
                <a:r>
                  <a:rPr lang="en-US" sz="2200" dirty="0"/>
                  <a:t>The interpretation of our confidence interval is that we are </a:t>
                </a:r>
                <a14:m>
                  <m:oMath xmlns:m="http://schemas.openxmlformats.org/officeDocument/2006/math">
                    <m:r>
                      <a:rPr lang="en-US" sz="2200">
                        <a:latin typeface="Cambria Math" panose="02040503050406030204" pitchFamily="18" charset="0"/>
                      </a:rPr>
                      <m:t>99%</m:t>
                    </m:r>
                  </m:oMath>
                </a14:m>
                <a:r>
                  <a:rPr lang="en-US" sz="2200" dirty="0"/>
                  <a:t> confident that the true population mean for the number of hours students on this campus study per week is between </a:t>
                </a:r>
                <a:r>
                  <a:rPr lang="en-US" sz="2200" dirty="0">
                    <a:latin typeface="Cambria Math"/>
                  </a:rPr>
                  <a:t>15.5</a:t>
                </a:r>
                <a:r>
                  <a:rPr lang="en-US" sz="2200" dirty="0"/>
                  <a:t> and </a:t>
                </a:r>
                <a:r>
                  <a:rPr lang="en-US" sz="2200" dirty="0">
                    <a:latin typeface="Cambria Math"/>
                  </a:rPr>
                  <a:t>18.1</a:t>
                </a:r>
                <a:r>
                  <a:rPr lang="en-US" sz="2200" dirty="0"/>
                  <a:t> hours.</a:t>
                </a:r>
              </a:p>
              <a:p>
                <a:r>
                  <a:rPr lang="en-US" sz="2200" dirty="0"/>
                  <a:t>So far, constructing a confidence interval for a population mean does not seem much more complicated than finding the point estimate for the population mean. However, when calculating the margin of error it is important to choose the right technique. The flow chart on the following screen provides a simple way for determining the appropriate method.</a:t>
                </a:r>
                <a:endParaRPr lang="en-IN" sz="2200" dirty="0"/>
              </a:p>
            </p:txBody>
          </p:sp>
        </mc:Choice>
        <mc:Fallback xmlns="">
          <p:sp>
            <p:nvSpPr>
              <p:cNvPr id="6" name="TextBox 5">
                <a:extLst>
                  <a:ext uri="{FF2B5EF4-FFF2-40B4-BE49-F238E27FC236}">
                    <a16:creationId xmlns:a16="http://schemas.microsoft.com/office/drawing/2014/main" id="{BC2F6F29-4B56-E758-6876-9CF35EC5FC73}"/>
                  </a:ext>
                </a:extLst>
              </p:cNvPr>
              <p:cNvSpPr txBox="1">
                <a:spLocks noRot="1" noChangeAspect="1" noMove="1" noResize="1" noEditPoints="1" noAdjustHandles="1" noChangeArrowheads="1" noChangeShapeType="1" noTextEdit="1"/>
              </p:cNvSpPr>
              <p:nvPr/>
            </p:nvSpPr>
            <p:spPr>
              <a:xfrm>
                <a:off x="460248" y="2189278"/>
                <a:ext cx="8302752" cy="3816429"/>
              </a:xfrm>
              <a:prstGeom prst="rect">
                <a:avLst/>
              </a:prstGeom>
              <a:blipFill>
                <a:blip r:embed="rId3"/>
                <a:stretch>
                  <a:fillRect l="-954" t="-1118" r="-1175" b="-2396"/>
                </a:stretch>
              </a:blipFill>
            </p:spPr>
            <p:txBody>
              <a:bodyPr/>
              <a:lstStyle/>
              <a:p>
                <a:r>
                  <a:rPr lang="en-IN">
                    <a:noFill/>
                  </a:rPr>
                  <a:t> </a:t>
                </a:r>
              </a:p>
            </p:txBody>
          </p:sp>
        </mc:Fallback>
      </mc:AlternateContent>
    </p:spTree>
    <p:extLst>
      <p:ext uri="{BB962C8B-B14F-4D97-AF65-F5344CB8AC3E}">
        <p14:creationId xmlns:p14="http://schemas.microsoft.com/office/powerpoint/2010/main" val="8466371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r>
              <a:rPr dirty="0"/>
              <a:t>Example A7.3: Determining the Appropriate Method</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a:t>An amusement company wants to estimate the average amount that each state fair visitor spends on tickets, games, and food. They choose, at random, </a:t>
            </a:r>
            <a:r>
              <a:rPr sz="2800">
                <a:latin typeface="Cambria Math"/>
              </a:rPr>
              <a:t>78</a:t>
            </a:r>
            <a:r>
              <a:rPr sz="2800"/>
              <a:t> state fair visitors one afternoon and ask each to record the amount of money spent that afternoon before leaving the fair. If the distribution of the population is normal and the population standard deviation is known to be </a:t>
            </a:r>
            <a:r>
              <a:rPr sz="2800">
                <a:latin typeface="Cambria Math"/>
              </a:rPr>
              <a:t>2.5</a:t>
            </a:r>
            <a:r>
              <a:rPr sz="2800"/>
              <a:t>, which technique should be used to calculate a confidence interval for this population mean?</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A7.3: Determining the Appropriate Method</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800" b="1" dirty="0"/>
              <a:t>Solution</a:t>
            </a:r>
          </a:p>
          <a:p>
            <a:pPr>
              <a:defRPr sz="2800"/>
            </a:pPr>
            <a:r>
              <a:rPr sz="2800" dirty="0"/>
              <a:t>First, note that </a:t>
            </a:r>
            <a:r>
              <a:rPr lang="el-GR" sz="2800" i="1" dirty="0">
                <a:latin typeface="Cambria Math" panose="02040503050406030204" pitchFamily="18" charset="0"/>
                <a:ea typeface="Cambria Math" panose="02040503050406030204" pitchFamily="18" charset="0"/>
              </a:rPr>
              <a:t>σ</a:t>
            </a:r>
            <a:r>
              <a:rPr lang="en-US" sz="2800" i="1" dirty="0">
                <a:latin typeface="Cambria Math" panose="02040503050406030204" pitchFamily="18" charset="0"/>
                <a:ea typeface="Cambria Math" panose="02040503050406030204" pitchFamily="18" charset="0"/>
              </a:rPr>
              <a:t> </a:t>
            </a:r>
            <a:r>
              <a:rPr sz="2800" dirty="0"/>
              <a:t>is known for this example. Next, look to the shape of the distribution and the sample size. The population is normally distributed, and the sample size is greater than </a:t>
            </a:r>
            <a:r>
              <a:rPr sz="2800" dirty="0">
                <a:latin typeface="Cambria Math"/>
              </a:rPr>
              <a:t>30</a:t>
            </a:r>
            <a:r>
              <a:rPr sz="2800" dirty="0"/>
              <a:t>, so the normal distribution may be used when calculating this confidence interval.</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r>
              <a:rPr dirty="0"/>
              <a:t>Example A7.4: Determining the Appropriate Method</a:t>
            </a:r>
            <a:r>
              <a:rPr lang="en-US" baseline="-25000" dirty="0"/>
              <a:t>1</a:t>
            </a:r>
            <a:endParaRPr baseline="-25000" dirty="0"/>
          </a:p>
        </p:txBody>
      </p:sp>
      <p:sp>
        <p:nvSpPr>
          <p:cNvPr id="3" name="Text Placeholder 2"/>
          <p:cNvSpPr>
            <a:spLocks noGrp="1"/>
          </p:cNvSpPr>
          <p:nvPr>
            <p:ph type="body" sz="quarter" idx="10"/>
          </p:nvPr>
        </p:nvSpPr>
        <p:spPr/>
        <p:txBody>
          <a:bodyPr>
            <a:normAutofit/>
          </a:bodyPr>
          <a:lstStyle/>
          <a:p>
            <a:r>
              <a:rPr sz="2800"/>
              <a:t>The managers of the new women's clothing store at the local mall wish to estimate the number of times that women shop for clothes in a month. They plan to survey </a:t>
            </a:r>
            <a:r>
              <a:rPr sz="2800">
                <a:latin typeface="Cambria Math"/>
              </a:rPr>
              <a:t>20</a:t>
            </a:r>
            <a:r>
              <a:rPr sz="2800"/>
              <a:t> women locally. From previous studies, they believe that the population has a uniform distribution with an unknown standard deviation. Which technique should be used to calculate a confidence interval for this population mean?</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A7.4: Determining the Appropriate Method</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800" b="1" dirty="0"/>
              <a:t>Solution:</a:t>
            </a:r>
          </a:p>
          <a:p>
            <a:pPr>
              <a:defRPr sz="2800"/>
            </a:pPr>
            <a:r>
              <a:rPr sz="2800" dirty="0"/>
              <a:t>In this example, we are told that </a:t>
            </a:r>
            <a:r>
              <a:rPr lang="el-GR" dirty="0">
                <a:latin typeface="Cambria Math" panose="02040503050406030204" pitchFamily="18" charset="0"/>
                <a:ea typeface="Cambria Math" panose="02040503050406030204" pitchFamily="18" charset="0"/>
              </a:rPr>
              <a:t>σ</a:t>
            </a:r>
            <a:r>
              <a:rPr lang="el-GR" i="1" dirty="0">
                <a:latin typeface="Cambria Math" panose="02040503050406030204" pitchFamily="18" charset="0"/>
                <a:ea typeface="Cambria Math" panose="02040503050406030204" pitchFamily="18" charset="0"/>
              </a:rPr>
              <a:t> </a:t>
            </a:r>
            <a:r>
              <a:rPr sz="2800" dirty="0"/>
              <a:t>is unknown. Next look at the shape of the distribution and the sample size. Because the population is not normally distributed nor is the sample size large enough, the Student's</a:t>
            </a:r>
            <a:br>
              <a:rPr lang="en-US" sz="2800" dirty="0"/>
            </a:br>
            <a:r>
              <a:rPr lang="en-US" sz="2800" i="1" dirty="0"/>
              <a:t>t</a:t>
            </a:r>
            <a:r>
              <a:rPr sz="2800" dirty="0"/>
              <a:t>-distribution cannot be used here. Other more advanced techniques would be needed to calculate this confidence interval.</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lang="en-US" dirty="0"/>
              <a:t>Definition</a:t>
            </a:r>
            <a:r>
              <a:rPr lang="en-US" baseline="-25000" dirty="0"/>
              <a:t>1</a:t>
            </a:r>
            <a:endParaRPr baseline="-25000" dirty="0"/>
          </a:p>
        </p:txBody>
      </p:sp>
      <p:sp>
        <p:nvSpPr>
          <p:cNvPr id="3" name="Text Placeholder 2"/>
          <p:cNvSpPr>
            <a:spLocks noGrp="1"/>
          </p:cNvSpPr>
          <p:nvPr>
            <p:ph type="body" sz="quarter" idx="10"/>
          </p:nvPr>
        </p:nvSpPr>
        <p:spPr>
          <a:xfrm>
            <a:off x="457200" y="1082078"/>
            <a:ext cx="8229600" cy="1051522"/>
          </a:xfrm>
        </p:spPr>
        <p:txBody>
          <a:bodyPr>
            <a:normAutofit/>
          </a:bodyPr>
          <a:lstStyle/>
          <a:p>
            <a:r>
              <a:rPr sz="2800" dirty="0"/>
              <a:t>A </a:t>
            </a:r>
            <a:r>
              <a:rPr sz="2800" b="1" dirty="0"/>
              <a:t>point estimate</a:t>
            </a:r>
            <a:r>
              <a:rPr sz="2800" dirty="0"/>
              <a:t> is a single number estimate of a population parameter.</a:t>
            </a:r>
          </a:p>
          <a:p>
            <a:endParaRPr sz="2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r>
              <a:rPr dirty="0"/>
              <a:t>Example A7.1: Best Point Estimate</a:t>
            </a:r>
            <a:r>
              <a:rPr lang="en-US" baseline="-25000" dirty="0"/>
              <a:t>1</a:t>
            </a:r>
            <a:endParaRPr baseline="-25000" dirty="0"/>
          </a:p>
        </p:txBody>
      </p:sp>
      <p:sp>
        <p:nvSpPr>
          <p:cNvPr id="3" name="Text Placeholder 2"/>
          <p:cNvSpPr>
            <a:spLocks noGrp="1"/>
          </p:cNvSpPr>
          <p:nvPr>
            <p:ph type="body" sz="quarter" idx="10"/>
          </p:nvPr>
        </p:nvSpPr>
        <p:spPr/>
        <p:txBody>
          <a:bodyPr>
            <a:normAutofit/>
          </a:bodyPr>
          <a:lstStyle/>
          <a:p>
            <a:r>
              <a:rPr sz="2800" dirty="0"/>
              <a:t>Find the best point estimate for the population mean of </a:t>
            </a:r>
            <a:r>
              <a:rPr sz="2800" b="1" dirty="0"/>
              <a:t>GPA</a:t>
            </a:r>
            <a:r>
              <a:rPr lang="en-US" b="1" dirty="0"/>
              <a:t>'</a:t>
            </a:r>
            <a:r>
              <a:rPr sz="2800" dirty="0"/>
              <a:t>s for seniors in high school. The following is a simple random sample taken from these </a:t>
            </a:r>
            <a:r>
              <a:rPr sz="2800" b="1" dirty="0"/>
              <a:t>GPA</a:t>
            </a:r>
            <a:r>
              <a:rPr lang="en-US" sz="2800" b="1" dirty="0"/>
              <a:t>'</a:t>
            </a:r>
            <a:r>
              <a:rPr sz="2800" dirty="0"/>
              <a:t>s.</a:t>
            </a:r>
          </a:p>
        </p:txBody>
      </p:sp>
      <p:sp>
        <p:nvSpPr>
          <p:cNvPr id="6" name="TextBox 5">
            <a:extLst>
              <a:ext uri="{FF2B5EF4-FFF2-40B4-BE49-F238E27FC236}">
                <a16:creationId xmlns:a16="http://schemas.microsoft.com/office/drawing/2014/main" id="{37ECB942-24A5-AC80-37AD-AD720D2E1893}"/>
              </a:ext>
            </a:extLst>
          </p:cNvPr>
          <p:cNvSpPr txBox="1"/>
          <p:nvPr/>
        </p:nvSpPr>
        <p:spPr>
          <a:xfrm>
            <a:off x="2286000" y="2482334"/>
            <a:ext cx="4572000" cy="369332"/>
          </a:xfrm>
          <a:prstGeom prst="rect">
            <a:avLst/>
          </a:prstGeom>
          <a:noFill/>
        </p:spPr>
        <p:txBody>
          <a:bodyPr wrap="square">
            <a:spAutoFit/>
          </a:bodyPr>
          <a:lstStyle/>
          <a:p>
            <a:pPr algn="ctr">
              <a:defRPr sz="1800" b="1"/>
            </a:pPr>
            <a:r>
              <a:rPr lang="en-IN" dirty="0"/>
              <a:t>GPA Values</a:t>
            </a:r>
          </a:p>
        </p:txBody>
      </p:sp>
      <p:graphicFrame>
        <p:nvGraphicFramePr>
          <p:cNvPr id="4" name="Table Placeholder 2" descr="The table contains five rows with six columns of the GPA values, that is total thirty samples, with values ranging from 1.4 to 4.0. &#10;The first row contains, 2.5, 1.6, 2.8, 3.4, 4.0, 3.8.&#10;The second row contains, 2.6, 1.6, 1.8, 2.0, 3.2, 2.5.&#10;The third row contains, 2.7, 1.7, 1.9, 2.1, 3.1, 3.0.&#10;The fourth row contains, 3.6, 3.5, 2.8, 2.9, 2.7, 1.9.&#10;And the fifth row contains, 1.5, 1.4, 2.0, 2.3, 3.1, 2.7.">
            <a:extLst>
              <a:ext uri="{FF2B5EF4-FFF2-40B4-BE49-F238E27FC236}">
                <a16:creationId xmlns:a16="http://schemas.microsoft.com/office/drawing/2014/main" id="{FE399CD8-1F35-4A5E-8578-6010B8CCBF44}"/>
              </a:ext>
            </a:extLst>
          </p:cNvPr>
          <p:cNvGraphicFramePr>
            <a:graphicFrameLocks/>
          </p:cNvGraphicFramePr>
          <p:nvPr>
            <p:extLst>
              <p:ext uri="{D42A27DB-BD31-4B8C-83A1-F6EECF244321}">
                <p14:modId xmlns:p14="http://schemas.microsoft.com/office/powerpoint/2010/main" val="431093411"/>
              </p:ext>
            </p:extLst>
          </p:nvPr>
        </p:nvGraphicFramePr>
        <p:xfrm>
          <a:off x="438150" y="2893815"/>
          <a:ext cx="8229600" cy="1854200"/>
        </p:xfrm>
        <a:graphic>
          <a:graphicData uri="http://schemas.openxmlformats.org/drawingml/2006/table">
            <a:tbl>
              <a:tblPr firstRow="1" bandRow="1">
                <a:tableStyleId>{2D5ABB26-0587-4C30-8999-92F81FD0307C}</a:tableStyleId>
              </a:tblPr>
              <a:tblGrid>
                <a:gridCol w="1371600">
                  <a:extLst>
                    <a:ext uri="{9D8B030D-6E8A-4147-A177-3AD203B41FA5}">
                      <a16:colId xmlns:a16="http://schemas.microsoft.com/office/drawing/2014/main" val="20000"/>
                    </a:ext>
                  </a:extLst>
                </a:gridCol>
                <a:gridCol w="1371600">
                  <a:extLst>
                    <a:ext uri="{9D8B030D-6E8A-4147-A177-3AD203B41FA5}">
                      <a16:colId xmlns:a16="http://schemas.microsoft.com/office/drawing/2014/main" val="20001"/>
                    </a:ext>
                  </a:extLst>
                </a:gridCol>
                <a:gridCol w="1371600">
                  <a:extLst>
                    <a:ext uri="{9D8B030D-6E8A-4147-A177-3AD203B41FA5}">
                      <a16:colId xmlns:a16="http://schemas.microsoft.com/office/drawing/2014/main" val="20002"/>
                    </a:ext>
                  </a:extLst>
                </a:gridCol>
                <a:gridCol w="1371600">
                  <a:extLst>
                    <a:ext uri="{9D8B030D-6E8A-4147-A177-3AD203B41FA5}">
                      <a16:colId xmlns:a16="http://schemas.microsoft.com/office/drawing/2014/main" val="20003"/>
                    </a:ext>
                  </a:extLst>
                </a:gridCol>
                <a:gridCol w="1371600">
                  <a:extLst>
                    <a:ext uri="{9D8B030D-6E8A-4147-A177-3AD203B41FA5}">
                      <a16:colId xmlns:a16="http://schemas.microsoft.com/office/drawing/2014/main" val="20004"/>
                    </a:ext>
                  </a:extLst>
                </a:gridCol>
                <a:gridCol w="1371600">
                  <a:extLst>
                    <a:ext uri="{9D8B030D-6E8A-4147-A177-3AD203B41FA5}">
                      <a16:colId xmlns:a16="http://schemas.microsoft.com/office/drawing/2014/main" val="20005"/>
                    </a:ext>
                  </a:extLst>
                </a:gridCol>
              </a:tblGrid>
              <a:tr h="370840">
                <a:tc>
                  <a:txBody>
                    <a:bodyPr/>
                    <a:lstStyle/>
                    <a:p>
                      <a:pPr algn="ctr"/>
                      <a:r>
                        <a:rPr sz="1400" dirty="0">
                          <a:latin typeface="Cambria Math"/>
                        </a:rPr>
                        <a:t>2.5</a:t>
                      </a: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ctr"/>
                      <a:r>
                        <a:rPr sz="1400">
                          <a:latin typeface="Cambria Math"/>
                        </a:rPr>
                        <a:t>1.6</a:t>
                      </a:r>
                    </a:p>
                  </a:txBody>
                  <a:tcPr>
                    <a:lnT w="12700" cap="flat" cmpd="sng" algn="ctr">
                      <a:solidFill>
                        <a:schemeClr val="tx1"/>
                      </a:solidFill>
                      <a:prstDash val="solid"/>
                      <a:round/>
                      <a:headEnd type="none" w="med" len="med"/>
                      <a:tailEnd type="none" w="med" len="med"/>
                    </a:lnT>
                  </a:tcPr>
                </a:tc>
                <a:tc>
                  <a:txBody>
                    <a:bodyPr/>
                    <a:lstStyle/>
                    <a:p>
                      <a:pPr algn="ctr"/>
                      <a:r>
                        <a:rPr sz="1400">
                          <a:latin typeface="Cambria Math"/>
                        </a:rPr>
                        <a:t>2.8</a:t>
                      </a:r>
                    </a:p>
                  </a:txBody>
                  <a:tcPr>
                    <a:lnT w="12700" cap="flat" cmpd="sng" algn="ctr">
                      <a:solidFill>
                        <a:schemeClr val="tx1"/>
                      </a:solidFill>
                      <a:prstDash val="solid"/>
                      <a:round/>
                      <a:headEnd type="none" w="med" len="med"/>
                      <a:tailEnd type="none" w="med" len="med"/>
                    </a:lnT>
                  </a:tcPr>
                </a:tc>
                <a:tc>
                  <a:txBody>
                    <a:bodyPr/>
                    <a:lstStyle/>
                    <a:p>
                      <a:pPr algn="ctr"/>
                      <a:r>
                        <a:rPr sz="1400" dirty="0">
                          <a:latin typeface="Cambria Math"/>
                        </a:rPr>
                        <a:t>3.4</a:t>
                      </a:r>
                    </a:p>
                  </a:txBody>
                  <a:tcPr>
                    <a:lnT w="12700" cap="flat" cmpd="sng" algn="ctr">
                      <a:solidFill>
                        <a:schemeClr val="tx1"/>
                      </a:solidFill>
                      <a:prstDash val="solid"/>
                      <a:round/>
                      <a:headEnd type="none" w="med" len="med"/>
                      <a:tailEnd type="none" w="med" len="med"/>
                    </a:lnT>
                  </a:tcPr>
                </a:tc>
                <a:tc>
                  <a:txBody>
                    <a:bodyPr/>
                    <a:lstStyle/>
                    <a:p>
                      <a:pPr algn="ctr"/>
                      <a:r>
                        <a:rPr sz="1400" dirty="0">
                          <a:latin typeface="Cambria Math"/>
                        </a:rPr>
                        <a:t>4.0</a:t>
                      </a:r>
                    </a:p>
                  </a:txBody>
                  <a:tcPr>
                    <a:lnT w="12700" cap="flat" cmpd="sng" algn="ctr">
                      <a:solidFill>
                        <a:schemeClr val="tx1"/>
                      </a:solidFill>
                      <a:prstDash val="solid"/>
                      <a:round/>
                      <a:headEnd type="none" w="med" len="med"/>
                      <a:tailEnd type="none" w="med" len="med"/>
                    </a:lnT>
                  </a:tcPr>
                </a:tc>
                <a:tc>
                  <a:txBody>
                    <a:bodyPr/>
                    <a:lstStyle/>
                    <a:p>
                      <a:pPr algn="ctr"/>
                      <a:r>
                        <a:rPr sz="1400" dirty="0">
                          <a:latin typeface="Cambria Math"/>
                        </a:rPr>
                        <a:t>3.8</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1"/>
                  </a:ext>
                </a:extLst>
              </a:tr>
              <a:tr h="370840">
                <a:tc>
                  <a:txBody>
                    <a:bodyPr/>
                    <a:lstStyle/>
                    <a:p>
                      <a:pPr algn="ctr"/>
                      <a:r>
                        <a:rPr sz="1400">
                          <a:latin typeface="Cambria Math"/>
                        </a:rPr>
                        <a:t>2.6</a:t>
                      </a:r>
                    </a:p>
                  </a:txBody>
                  <a:tcPr>
                    <a:lnL w="12700" cap="flat" cmpd="sng" algn="ctr">
                      <a:solidFill>
                        <a:schemeClr val="tx1"/>
                      </a:solidFill>
                      <a:prstDash val="solid"/>
                      <a:round/>
                      <a:headEnd type="none" w="med" len="med"/>
                      <a:tailEnd type="none" w="med" len="med"/>
                    </a:lnL>
                  </a:tcPr>
                </a:tc>
                <a:tc>
                  <a:txBody>
                    <a:bodyPr/>
                    <a:lstStyle/>
                    <a:p>
                      <a:pPr algn="ctr"/>
                      <a:r>
                        <a:rPr sz="1400">
                          <a:latin typeface="Cambria Math"/>
                        </a:rPr>
                        <a:t>1.6</a:t>
                      </a:r>
                    </a:p>
                  </a:txBody>
                  <a:tcPr/>
                </a:tc>
                <a:tc>
                  <a:txBody>
                    <a:bodyPr/>
                    <a:lstStyle/>
                    <a:p>
                      <a:pPr algn="ctr"/>
                      <a:r>
                        <a:rPr sz="1400">
                          <a:latin typeface="Cambria Math"/>
                        </a:rPr>
                        <a:t>1.8</a:t>
                      </a:r>
                    </a:p>
                  </a:txBody>
                  <a:tcPr/>
                </a:tc>
                <a:tc>
                  <a:txBody>
                    <a:bodyPr/>
                    <a:lstStyle/>
                    <a:p>
                      <a:pPr algn="ctr"/>
                      <a:r>
                        <a:rPr sz="1400">
                          <a:latin typeface="Cambria Math"/>
                        </a:rPr>
                        <a:t>2.0</a:t>
                      </a:r>
                    </a:p>
                  </a:txBody>
                  <a:tcPr/>
                </a:tc>
                <a:tc>
                  <a:txBody>
                    <a:bodyPr/>
                    <a:lstStyle/>
                    <a:p>
                      <a:pPr algn="ctr"/>
                      <a:r>
                        <a:rPr sz="1400">
                          <a:latin typeface="Cambria Math"/>
                        </a:rPr>
                        <a:t>3.2</a:t>
                      </a:r>
                    </a:p>
                  </a:txBody>
                  <a:tcPr/>
                </a:tc>
                <a:tc>
                  <a:txBody>
                    <a:bodyPr/>
                    <a:lstStyle/>
                    <a:p>
                      <a:pPr algn="ctr"/>
                      <a:r>
                        <a:rPr sz="1400" dirty="0">
                          <a:latin typeface="Cambria Math"/>
                        </a:rPr>
                        <a:t>2.5</a:t>
                      </a:r>
                    </a:p>
                  </a:txBody>
                  <a:tcP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2"/>
                  </a:ext>
                </a:extLst>
              </a:tr>
              <a:tr h="370840">
                <a:tc>
                  <a:txBody>
                    <a:bodyPr/>
                    <a:lstStyle/>
                    <a:p>
                      <a:pPr algn="ctr"/>
                      <a:r>
                        <a:rPr sz="1400" dirty="0">
                          <a:latin typeface="Cambria Math"/>
                        </a:rPr>
                        <a:t>2.7</a:t>
                      </a:r>
                    </a:p>
                  </a:txBody>
                  <a:tcPr>
                    <a:lnL w="12700" cap="flat" cmpd="sng" algn="ctr">
                      <a:solidFill>
                        <a:schemeClr val="tx1"/>
                      </a:solidFill>
                      <a:prstDash val="solid"/>
                      <a:round/>
                      <a:headEnd type="none" w="med" len="med"/>
                      <a:tailEnd type="none" w="med" len="med"/>
                    </a:lnL>
                  </a:tcPr>
                </a:tc>
                <a:tc>
                  <a:txBody>
                    <a:bodyPr/>
                    <a:lstStyle/>
                    <a:p>
                      <a:pPr algn="ctr"/>
                      <a:r>
                        <a:rPr sz="1400">
                          <a:latin typeface="Cambria Math"/>
                        </a:rPr>
                        <a:t>1.7</a:t>
                      </a:r>
                    </a:p>
                  </a:txBody>
                  <a:tcPr/>
                </a:tc>
                <a:tc>
                  <a:txBody>
                    <a:bodyPr/>
                    <a:lstStyle/>
                    <a:p>
                      <a:pPr algn="ctr"/>
                      <a:r>
                        <a:rPr sz="1400">
                          <a:latin typeface="Cambria Math"/>
                        </a:rPr>
                        <a:t>1.9</a:t>
                      </a:r>
                    </a:p>
                  </a:txBody>
                  <a:tcPr/>
                </a:tc>
                <a:tc>
                  <a:txBody>
                    <a:bodyPr/>
                    <a:lstStyle/>
                    <a:p>
                      <a:pPr algn="ctr"/>
                      <a:r>
                        <a:rPr sz="1400">
                          <a:latin typeface="Cambria Math"/>
                        </a:rPr>
                        <a:t>2.1</a:t>
                      </a:r>
                    </a:p>
                  </a:txBody>
                  <a:tcPr/>
                </a:tc>
                <a:tc>
                  <a:txBody>
                    <a:bodyPr/>
                    <a:lstStyle/>
                    <a:p>
                      <a:pPr algn="ctr"/>
                      <a:r>
                        <a:rPr sz="1400">
                          <a:latin typeface="Cambria Math"/>
                        </a:rPr>
                        <a:t>3.1</a:t>
                      </a:r>
                    </a:p>
                  </a:txBody>
                  <a:tcPr/>
                </a:tc>
                <a:tc>
                  <a:txBody>
                    <a:bodyPr/>
                    <a:lstStyle/>
                    <a:p>
                      <a:pPr algn="ctr"/>
                      <a:r>
                        <a:rPr sz="1400">
                          <a:latin typeface="Cambria Math"/>
                        </a:rPr>
                        <a:t>3.0</a:t>
                      </a:r>
                    </a:p>
                  </a:txBody>
                  <a:tcP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3"/>
                  </a:ext>
                </a:extLst>
              </a:tr>
              <a:tr h="370840">
                <a:tc>
                  <a:txBody>
                    <a:bodyPr/>
                    <a:lstStyle/>
                    <a:p>
                      <a:pPr algn="ctr"/>
                      <a:r>
                        <a:rPr sz="1400">
                          <a:latin typeface="Cambria Math"/>
                        </a:rPr>
                        <a:t>3.6</a:t>
                      </a:r>
                    </a:p>
                  </a:txBody>
                  <a:tcPr>
                    <a:lnL w="12700" cap="flat" cmpd="sng" algn="ctr">
                      <a:solidFill>
                        <a:schemeClr val="tx1"/>
                      </a:solidFill>
                      <a:prstDash val="solid"/>
                      <a:round/>
                      <a:headEnd type="none" w="med" len="med"/>
                      <a:tailEnd type="none" w="med" len="med"/>
                    </a:lnL>
                  </a:tcPr>
                </a:tc>
                <a:tc>
                  <a:txBody>
                    <a:bodyPr/>
                    <a:lstStyle/>
                    <a:p>
                      <a:pPr algn="ctr"/>
                      <a:r>
                        <a:rPr sz="1400">
                          <a:latin typeface="Cambria Math"/>
                        </a:rPr>
                        <a:t>3.5</a:t>
                      </a:r>
                    </a:p>
                  </a:txBody>
                  <a:tcPr/>
                </a:tc>
                <a:tc>
                  <a:txBody>
                    <a:bodyPr/>
                    <a:lstStyle/>
                    <a:p>
                      <a:pPr algn="ctr"/>
                      <a:r>
                        <a:rPr sz="1400">
                          <a:latin typeface="Cambria Math"/>
                        </a:rPr>
                        <a:t>2.8</a:t>
                      </a:r>
                    </a:p>
                  </a:txBody>
                  <a:tcPr/>
                </a:tc>
                <a:tc>
                  <a:txBody>
                    <a:bodyPr/>
                    <a:lstStyle/>
                    <a:p>
                      <a:pPr algn="ctr"/>
                      <a:r>
                        <a:rPr sz="1400">
                          <a:latin typeface="Cambria Math"/>
                        </a:rPr>
                        <a:t>2.9</a:t>
                      </a:r>
                    </a:p>
                  </a:txBody>
                  <a:tcPr/>
                </a:tc>
                <a:tc>
                  <a:txBody>
                    <a:bodyPr/>
                    <a:lstStyle/>
                    <a:p>
                      <a:pPr algn="ctr"/>
                      <a:r>
                        <a:rPr sz="1400">
                          <a:latin typeface="Cambria Math"/>
                        </a:rPr>
                        <a:t>2.7</a:t>
                      </a:r>
                    </a:p>
                  </a:txBody>
                  <a:tcPr/>
                </a:tc>
                <a:tc>
                  <a:txBody>
                    <a:bodyPr/>
                    <a:lstStyle/>
                    <a:p>
                      <a:pPr algn="ctr"/>
                      <a:r>
                        <a:rPr sz="1400">
                          <a:latin typeface="Cambria Math"/>
                        </a:rPr>
                        <a:t>1.9</a:t>
                      </a:r>
                    </a:p>
                  </a:txBody>
                  <a:tcP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4"/>
                  </a:ext>
                </a:extLst>
              </a:tr>
              <a:tr h="370840">
                <a:tc>
                  <a:txBody>
                    <a:bodyPr/>
                    <a:lstStyle/>
                    <a:p>
                      <a:pPr algn="ctr"/>
                      <a:r>
                        <a:rPr sz="1400">
                          <a:latin typeface="Cambria Math"/>
                        </a:rPr>
                        <a:t>1.5</a:t>
                      </a:r>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ctr"/>
                      <a:r>
                        <a:rPr sz="1400">
                          <a:latin typeface="Cambria Math"/>
                        </a:rPr>
                        <a:t>1.4</a:t>
                      </a:r>
                    </a:p>
                  </a:txBody>
                  <a:tcPr>
                    <a:lnB w="12700" cap="flat" cmpd="sng" algn="ctr">
                      <a:solidFill>
                        <a:schemeClr val="tx1"/>
                      </a:solidFill>
                      <a:prstDash val="solid"/>
                      <a:round/>
                      <a:headEnd type="none" w="med" len="med"/>
                      <a:tailEnd type="none" w="med" len="med"/>
                    </a:lnB>
                  </a:tcPr>
                </a:tc>
                <a:tc>
                  <a:txBody>
                    <a:bodyPr/>
                    <a:lstStyle/>
                    <a:p>
                      <a:pPr algn="ctr"/>
                      <a:r>
                        <a:rPr sz="1400">
                          <a:latin typeface="Cambria Math"/>
                        </a:rPr>
                        <a:t>2.0</a:t>
                      </a:r>
                    </a:p>
                  </a:txBody>
                  <a:tcPr>
                    <a:lnB w="12700" cap="flat" cmpd="sng" algn="ctr">
                      <a:solidFill>
                        <a:schemeClr val="tx1"/>
                      </a:solidFill>
                      <a:prstDash val="solid"/>
                      <a:round/>
                      <a:headEnd type="none" w="med" len="med"/>
                      <a:tailEnd type="none" w="med" len="med"/>
                    </a:lnB>
                  </a:tcPr>
                </a:tc>
                <a:tc>
                  <a:txBody>
                    <a:bodyPr/>
                    <a:lstStyle/>
                    <a:p>
                      <a:pPr algn="ctr"/>
                      <a:r>
                        <a:rPr sz="1400">
                          <a:latin typeface="Cambria Math"/>
                        </a:rPr>
                        <a:t>2.3</a:t>
                      </a:r>
                    </a:p>
                  </a:txBody>
                  <a:tcPr>
                    <a:lnB w="12700" cap="flat" cmpd="sng" algn="ctr">
                      <a:solidFill>
                        <a:schemeClr val="tx1"/>
                      </a:solidFill>
                      <a:prstDash val="solid"/>
                      <a:round/>
                      <a:headEnd type="none" w="med" len="med"/>
                      <a:tailEnd type="none" w="med" len="med"/>
                    </a:lnB>
                  </a:tcPr>
                </a:tc>
                <a:tc>
                  <a:txBody>
                    <a:bodyPr/>
                    <a:lstStyle/>
                    <a:p>
                      <a:pPr algn="ctr"/>
                      <a:r>
                        <a:rPr sz="1400">
                          <a:latin typeface="Cambria Math"/>
                        </a:rPr>
                        <a:t>3.1</a:t>
                      </a:r>
                    </a:p>
                  </a:txBody>
                  <a:tcPr>
                    <a:lnB w="12700" cap="flat" cmpd="sng" algn="ctr">
                      <a:solidFill>
                        <a:schemeClr val="tx1"/>
                      </a:solidFill>
                      <a:prstDash val="solid"/>
                      <a:round/>
                      <a:headEnd type="none" w="med" len="med"/>
                      <a:tailEnd type="none" w="med" len="med"/>
                    </a:lnB>
                  </a:tcPr>
                </a:tc>
                <a:tc>
                  <a:txBody>
                    <a:bodyPr/>
                    <a:lstStyle/>
                    <a:p>
                      <a:pPr algn="ctr"/>
                      <a:r>
                        <a:rPr sz="1400" dirty="0">
                          <a:latin typeface="Cambria Math"/>
                        </a:rPr>
                        <a:t>2.7</a:t>
                      </a: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A7.1: Best Point Estimate</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800" b="1" dirty="0"/>
              <a:t>Solution</a:t>
            </a:r>
          </a:p>
          <a:p>
            <a:pPr>
              <a:defRPr sz="2800"/>
            </a:pPr>
            <a:r>
              <a:rPr sz="2800" dirty="0"/>
              <a:t>The best point estimate for a population mean is the sample mean. The sample mean for the given sample of </a:t>
            </a:r>
            <a:r>
              <a:rPr sz="2800" b="1" dirty="0"/>
              <a:t>GPA</a:t>
            </a:r>
            <a:r>
              <a:rPr lang="en-US" b="1" dirty="0"/>
              <a:t>'</a:t>
            </a:r>
            <a:r>
              <a:rPr sz="2800" dirty="0"/>
              <a:t>s is</a:t>
            </a:r>
            <a:br>
              <a:rPr lang="en-US" sz="2800" dirty="0"/>
            </a:br>
            <a:endParaRPr sz="2800" dirty="0"/>
          </a:p>
        </p:txBody>
      </p:sp>
      <p:pic>
        <p:nvPicPr>
          <p:cNvPr id="5" name="Picture 4" descr="x bar is approximately equals 2.6">
            <a:extLst>
              <a:ext uri="{FF2B5EF4-FFF2-40B4-BE49-F238E27FC236}">
                <a16:creationId xmlns:a16="http://schemas.microsoft.com/office/drawing/2014/main" id="{CF966251-D201-6E26-B7DE-6CEB3E855AB6}"/>
              </a:ext>
            </a:extLst>
          </p:cNvPr>
          <p:cNvPicPr>
            <a:picLocks noChangeAspect="1"/>
          </p:cNvPicPr>
          <p:nvPr/>
        </p:nvPicPr>
        <p:blipFill>
          <a:blip r:embed="rId2"/>
          <a:stretch>
            <a:fillRect/>
          </a:stretch>
        </p:blipFill>
        <p:spPr>
          <a:xfrm>
            <a:off x="2131219" y="2503885"/>
            <a:ext cx="1107871" cy="324000"/>
          </a:xfrm>
          <a:prstGeom prst="rect">
            <a:avLst/>
          </a:prstGeom>
        </p:spPr>
      </p:pic>
      <p:sp>
        <p:nvSpPr>
          <p:cNvPr id="6" name="TextBox 5">
            <a:extLst>
              <a:ext uri="{FF2B5EF4-FFF2-40B4-BE49-F238E27FC236}">
                <a16:creationId xmlns:a16="http://schemas.microsoft.com/office/drawing/2014/main" id="{4F043DA3-4280-FCCC-E17D-AB4E55094E2D}"/>
              </a:ext>
            </a:extLst>
          </p:cNvPr>
          <p:cNvSpPr txBox="1"/>
          <p:nvPr/>
        </p:nvSpPr>
        <p:spPr>
          <a:xfrm>
            <a:off x="457200" y="2895600"/>
            <a:ext cx="8229600" cy="954107"/>
          </a:xfrm>
          <a:prstGeom prst="rect">
            <a:avLst/>
          </a:prstGeom>
          <a:noFill/>
        </p:spPr>
        <p:txBody>
          <a:bodyPr wrap="square">
            <a:spAutoFit/>
          </a:bodyPr>
          <a:lstStyle/>
          <a:p>
            <a:r>
              <a:rPr lang="en-US" sz="2800" dirty="0"/>
              <a:t>Thus the best point estimate for the population mean for </a:t>
            </a:r>
            <a:r>
              <a:rPr lang="en-US" sz="2800" b="1" dirty="0"/>
              <a:t>GPA’</a:t>
            </a:r>
            <a:r>
              <a:rPr lang="en-US" sz="2800" dirty="0"/>
              <a:t>s of seniors in high school is </a:t>
            </a:r>
            <a:r>
              <a:rPr lang="en-US" sz="2800" dirty="0">
                <a:latin typeface="Cambria Math"/>
              </a:rPr>
              <a:t>2.6</a:t>
            </a:r>
            <a:r>
              <a:rPr lang="en-US" sz="2800" dirty="0"/>
              <a:t>.</a:t>
            </a:r>
            <a:endParaRPr lang="en-IN" sz="2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lang="en-US" dirty="0"/>
              <a:t>Definition</a:t>
            </a:r>
            <a:r>
              <a:rPr lang="en-US" baseline="-25000" dirty="0"/>
              <a:t>2</a:t>
            </a:r>
            <a:endParaRPr dirty="0"/>
          </a:p>
        </p:txBody>
      </p:sp>
      <p:sp>
        <p:nvSpPr>
          <p:cNvPr id="3" name="Text Placeholder 2"/>
          <p:cNvSpPr>
            <a:spLocks noGrp="1"/>
          </p:cNvSpPr>
          <p:nvPr>
            <p:ph type="body" sz="quarter" idx="10"/>
          </p:nvPr>
        </p:nvSpPr>
        <p:spPr>
          <a:xfrm>
            <a:off x="457200" y="1082078"/>
            <a:ext cx="8229600" cy="3337522"/>
          </a:xfrm>
        </p:spPr>
        <p:txBody>
          <a:bodyPr>
            <a:normAutofit/>
          </a:bodyPr>
          <a:lstStyle/>
          <a:p>
            <a:r>
              <a:rPr sz="2800" dirty="0"/>
              <a:t>An </a:t>
            </a:r>
            <a:r>
              <a:rPr sz="2800" b="1" dirty="0"/>
              <a:t>interval estimate</a:t>
            </a:r>
            <a:r>
              <a:rPr sz="2800" dirty="0"/>
              <a:t> is a range of possible values for the population parameter.</a:t>
            </a:r>
          </a:p>
          <a:p>
            <a:r>
              <a:rPr sz="2800" dirty="0"/>
              <a:t>The </a:t>
            </a:r>
            <a:r>
              <a:rPr sz="2800" b="1" dirty="0"/>
              <a:t>level of confidence</a:t>
            </a:r>
            <a:r>
              <a:rPr sz="2800" dirty="0"/>
              <a:t> is the degree of certainty that the interval estimate contains the population parameter.</a:t>
            </a:r>
          </a:p>
          <a:p>
            <a:r>
              <a:rPr sz="2800" dirty="0"/>
              <a:t>A </a:t>
            </a:r>
            <a:r>
              <a:rPr sz="2800" b="1" dirty="0"/>
              <a:t>confidence interval</a:t>
            </a:r>
            <a:r>
              <a:rPr sz="2800" dirty="0"/>
              <a:t> is an interval estimate associated with a certain level of confidence.</a:t>
            </a:r>
          </a:p>
          <a:p>
            <a:endParaRPr sz="2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lang="en-US" dirty="0"/>
              <a:t>Definition</a:t>
            </a:r>
            <a:r>
              <a:rPr lang="en-US" baseline="-25000" dirty="0"/>
              <a:t>3</a:t>
            </a:r>
            <a:endParaRPr dirty="0"/>
          </a:p>
        </p:txBody>
      </p:sp>
      <p:sp>
        <p:nvSpPr>
          <p:cNvPr id="3" name="Text Placeholder 2"/>
          <p:cNvSpPr>
            <a:spLocks noGrp="1"/>
          </p:cNvSpPr>
          <p:nvPr>
            <p:ph type="body" sz="quarter" idx="10"/>
          </p:nvPr>
        </p:nvSpPr>
        <p:spPr>
          <a:xfrm>
            <a:off x="457200" y="1082078"/>
            <a:ext cx="8229600" cy="1508722"/>
          </a:xfrm>
        </p:spPr>
        <p:txBody>
          <a:bodyPr>
            <a:normAutofit/>
          </a:bodyPr>
          <a:lstStyle/>
          <a:p>
            <a:pPr>
              <a:defRPr sz="2800"/>
            </a:pPr>
            <a:r>
              <a:rPr sz="2800" dirty="0"/>
              <a:t>The </a:t>
            </a:r>
            <a:r>
              <a:rPr sz="2800" b="1" dirty="0"/>
              <a:t>margin of error</a:t>
            </a:r>
            <a:r>
              <a:rPr sz="2800" dirty="0"/>
              <a:t>, or </a:t>
            </a:r>
            <a:r>
              <a:rPr sz="2800" b="1" dirty="0"/>
              <a:t>maximum error of estimate</a:t>
            </a:r>
            <a:r>
              <a:rPr sz="2800" dirty="0"/>
              <a:t>,</a:t>
            </a:r>
            <a:r>
              <a:rPr lang="en-US" sz="2800" dirty="0"/>
              <a:t> </a:t>
            </a:r>
            <a:r>
              <a:rPr lang="en-US" sz="2800" i="1" dirty="0"/>
              <a:t>E</a:t>
            </a:r>
            <a:r>
              <a:rPr sz="2800" dirty="0"/>
              <a:t>, is the largest possible distance from the point estimate that a confidence interval will cover.</a:t>
            </a:r>
          </a:p>
          <a:p>
            <a:endParaRPr sz="2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lang="en-US" dirty="0"/>
              <a:t>Definition</a:t>
            </a:r>
            <a:r>
              <a:rPr lang="en-US" baseline="-25000" dirty="0"/>
              <a:t>4</a:t>
            </a:r>
            <a:endParaRPr lang="en-US" dirty="0"/>
          </a:p>
        </p:txBody>
      </p:sp>
      <p:sp>
        <p:nvSpPr>
          <p:cNvPr id="3" name="Text Placeholder 2"/>
          <p:cNvSpPr>
            <a:spLocks noGrp="1"/>
          </p:cNvSpPr>
          <p:nvPr>
            <p:ph type="body" sz="quarter" idx="10"/>
          </p:nvPr>
        </p:nvSpPr>
        <p:spPr>
          <a:xfrm>
            <a:off x="457200" y="1082078"/>
            <a:ext cx="8229600" cy="1127722"/>
          </a:xfrm>
        </p:spPr>
        <p:txBody>
          <a:bodyPr>
            <a:normAutofit/>
          </a:bodyPr>
          <a:lstStyle/>
          <a:p>
            <a:pPr algn="ctr">
              <a:defRPr sz="2800" b="1"/>
            </a:pPr>
            <a:r>
              <a:rPr lang="en-US" dirty="0"/>
              <a:t>Confidence Interval for a Population Mean</a:t>
            </a:r>
            <a:endParaRPr dirty="0"/>
          </a:p>
          <a:p>
            <a:endParaRPr sz="2800" dirty="0"/>
          </a:p>
        </p:txBody>
      </p:sp>
      <p:pic>
        <p:nvPicPr>
          <p:cNvPr id="5" name="Picture 4" descr="x bar minus E is less than mu less than x bar plus E, or open parentheses x bar minus E comma x bar plus E close parentheses.">
            <a:extLst>
              <a:ext uri="{FF2B5EF4-FFF2-40B4-BE49-F238E27FC236}">
                <a16:creationId xmlns:a16="http://schemas.microsoft.com/office/drawing/2014/main" id="{432F59AC-70F8-B694-4701-EB44E67B4E89}"/>
              </a:ext>
            </a:extLst>
          </p:cNvPr>
          <p:cNvPicPr>
            <a:picLocks noChangeAspect="1"/>
          </p:cNvPicPr>
          <p:nvPr/>
        </p:nvPicPr>
        <p:blipFill>
          <a:blip r:embed="rId2"/>
          <a:stretch>
            <a:fillRect/>
          </a:stretch>
        </p:blipFill>
        <p:spPr>
          <a:xfrm>
            <a:off x="2283428" y="1686750"/>
            <a:ext cx="4577143" cy="504000"/>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r>
              <a:rPr dirty="0"/>
              <a:t>Example A7.2: Confidence Intervals</a:t>
            </a:r>
            <a:r>
              <a:rPr lang="en-US" baseline="-25000" dirty="0"/>
              <a:t>1</a:t>
            </a:r>
            <a:endParaRPr baseline="-25000" dirty="0"/>
          </a:p>
        </p:txBody>
      </p:sp>
      <p:sp>
        <p:nvSpPr>
          <p:cNvPr id="3" name="Text Placeholder 2"/>
          <p:cNvSpPr>
            <a:spLocks noGrp="1"/>
          </p:cNvSpPr>
          <p:nvPr>
            <p:ph type="body" sz="quarter" idx="10"/>
          </p:nvPr>
        </p:nvSpPr>
        <p:spPr/>
        <p:txBody>
          <a:bodyPr>
            <a:normAutofit/>
          </a:bodyPr>
          <a:lstStyle/>
          <a:p>
            <a:pPr>
              <a:defRPr sz="2800"/>
            </a:pPr>
            <a:r>
              <a:rPr sz="2800" dirty="0"/>
              <a:t>A college student researching study habits collects data from a random sample of </a:t>
            </a:r>
            <a:r>
              <a:rPr sz="2800" dirty="0">
                <a:latin typeface="Cambria Math"/>
              </a:rPr>
              <a:t>645</a:t>
            </a:r>
            <a:r>
              <a:rPr sz="2800" dirty="0"/>
              <a:t> college students on her campus and calculates that the sample mean is </a:t>
            </a:r>
            <a:br>
              <a:rPr lang="en-US" sz="2800" dirty="0"/>
            </a:br>
            <a:br>
              <a:rPr lang="en-US" sz="2800" dirty="0"/>
            </a:br>
            <a:endParaRPr sz="2800" dirty="0"/>
          </a:p>
        </p:txBody>
      </p:sp>
      <p:pic>
        <p:nvPicPr>
          <p:cNvPr id="6" name="Picture 5" descr="x bar equals 16.8">
            <a:extLst>
              <a:ext uri="{FF2B5EF4-FFF2-40B4-BE49-F238E27FC236}">
                <a16:creationId xmlns:a16="http://schemas.microsoft.com/office/drawing/2014/main" id="{DEB72C03-2C4C-4D61-B251-1FEFD45B5DCA}"/>
              </a:ext>
            </a:extLst>
          </p:cNvPr>
          <p:cNvPicPr>
            <a:picLocks noChangeAspect="1"/>
          </p:cNvPicPr>
          <p:nvPr/>
        </p:nvPicPr>
        <p:blipFill>
          <a:blip r:embed="rId2"/>
          <a:stretch>
            <a:fillRect/>
          </a:stretch>
        </p:blipFill>
        <p:spPr>
          <a:xfrm>
            <a:off x="7381877" y="1996760"/>
            <a:ext cx="1201935" cy="324000"/>
          </a:xfrm>
          <a:prstGeom prst="rect">
            <a:avLst/>
          </a:prstGeom>
        </p:spPr>
      </p:pic>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id="{2873AC08-5C5A-2217-31AF-4EA515D9A953}"/>
                  </a:ext>
                </a:extLst>
              </p:cNvPr>
              <p:cNvSpPr txBox="1"/>
              <p:nvPr/>
            </p:nvSpPr>
            <p:spPr>
              <a:xfrm>
                <a:off x="438150" y="2362200"/>
                <a:ext cx="8324850" cy="1815882"/>
              </a:xfrm>
              <a:prstGeom prst="rect">
                <a:avLst/>
              </a:prstGeom>
              <a:noFill/>
            </p:spPr>
            <p:txBody>
              <a:bodyPr wrap="square">
                <a:spAutoFit/>
              </a:bodyPr>
              <a:lstStyle/>
              <a:p>
                <a:r>
                  <a:rPr lang="en-US" sz="2800" dirty="0"/>
                  <a:t>hours per week. If the margin of error for her data using a </a:t>
                </a:r>
                <a14:m>
                  <m:oMath xmlns:m="http://schemas.openxmlformats.org/officeDocument/2006/math">
                    <m:r>
                      <a:rPr lang="en-US" sz="2800">
                        <a:latin typeface="Cambria Math" panose="02040503050406030204" pitchFamily="18" charset="0"/>
                      </a:rPr>
                      <m:t>99%</m:t>
                    </m:r>
                  </m:oMath>
                </a14:m>
                <a:r>
                  <a:rPr lang="en-US" sz="2800" dirty="0"/>
                  <a:t> level of confidence is </a:t>
                </a:r>
                <a:r>
                  <a:rPr lang="en-US" sz="2800" i="1" dirty="0"/>
                  <a:t>E</a:t>
                </a:r>
                <a:r>
                  <a:rPr lang="en-US" sz="2800" dirty="0"/>
                  <a:t> </a:t>
                </a:r>
                <a14:m>
                  <m:oMath xmlns:m="http://schemas.openxmlformats.org/officeDocument/2006/math">
                    <m:r>
                      <a:rPr lang="en-US" sz="2800">
                        <a:latin typeface="Cambria Math" panose="02040503050406030204" pitchFamily="18" charset="0"/>
                      </a:rPr>
                      <m:t>=1.3</m:t>
                    </m:r>
                  </m:oMath>
                </a14:m>
                <a:r>
                  <a:rPr lang="en-US" sz="2800" dirty="0"/>
                  <a:t> hours, construct a </a:t>
                </a:r>
                <a14:m>
                  <m:oMath xmlns:m="http://schemas.openxmlformats.org/officeDocument/2006/math">
                    <m:r>
                      <a:rPr lang="en-US" sz="2800">
                        <a:latin typeface="Cambria Math" panose="02040503050406030204" pitchFamily="18" charset="0"/>
                      </a:rPr>
                      <m:t>99%</m:t>
                    </m:r>
                  </m:oMath>
                </a14:m>
                <a:r>
                  <a:rPr lang="en-US" sz="2800" dirty="0"/>
                  <a:t> confidence interval for her data. Interpret your results.</a:t>
                </a:r>
                <a:endParaRPr lang="en-IN" sz="2800" dirty="0"/>
              </a:p>
            </p:txBody>
          </p:sp>
        </mc:Choice>
        <mc:Fallback xmlns="">
          <p:sp>
            <p:nvSpPr>
              <p:cNvPr id="5" name="TextBox 4">
                <a:extLst>
                  <a:ext uri="{FF2B5EF4-FFF2-40B4-BE49-F238E27FC236}">
                    <a16:creationId xmlns:a16="http://schemas.microsoft.com/office/drawing/2014/main" id="{2873AC08-5C5A-2217-31AF-4EA515D9A953}"/>
                  </a:ext>
                </a:extLst>
              </p:cNvPr>
              <p:cNvSpPr txBox="1">
                <a:spLocks noRot="1" noChangeAspect="1" noMove="1" noResize="1" noEditPoints="1" noAdjustHandles="1" noChangeArrowheads="1" noChangeShapeType="1" noTextEdit="1"/>
              </p:cNvSpPr>
              <p:nvPr/>
            </p:nvSpPr>
            <p:spPr>
              <a:xfrm>
                <a:off x="438150" y="2362200"/>
                <a:ext cx="8324850" cy="1815882"/>
              </a:xfrm>
              <a:prstGeom prst="rect">
                <a:avLst/>
              </a:prstGeom>
              <a:blipFill>
                <a:blip r:embed="rId3"/>
                <a:stretch>
                  <a:fillRect l="-1537" t="-3367" r="-1464" b="-8754"/>
                </a:stretch>
              </a:blipFill>
            </p:spPr>
            <p:txBody>
              <a:bodyPr/>
              <a:lstStyle/>
              <a:p>
                <a:r>
                  <a:rPr lang="en-IN">
                    <a:noFill/>
                  </a:rPr>
                  <a:t> </a:t>
                </a:r>
              </a:p>
            </p:txBody>
          </p:sp>
        </mc:Fallback>
      </mc:AlternateContent>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A7.2: Confidence Intervals</a:t>
            </a:r>
            <a:r>
              <a:rPr lang="en-US" baseline="-25000" dirty="0"/>
              <a:t>2</a:t>
            </a:r>
            <a:endParaRPr dirty="0"/>
          </a:p>
        </p:txBody>
      </p:sp>
      <p:sp>
        <p:nvSpPr>
          <p:cNvPr id="3" name="Text Placeholder 2"/>
          <p:cNvSpPr>
            <a:spLocks noGrp="1"/>
          </p:cNvSpPr>
          <p:nvPr>
            <p:ph type="body" sz="quarter" idx="10"/>
          </p:nvPr>
        </p:nvSpPr>
        <p:spPr/>
        <p:txBody>
          <a:bodyPr>
            <a:noAutofit/>
          </a:bodyPr>
          <a:lstStyle/>
          <a:p>
            <a:r>
              <a:rPr sz="2500" b="1" dirty="0"/>
              <a:t>Solution</a:t>
            </a:r>
          </a:p>
          <a:p>
            <a:pPr>
              <a:defRPr sz="2800"/>
            </a:pPr>
            <a:r>
              <a:rPr sz="2500" dirty="0"/>
              <a:t>The best point estimate for the population mean is the sample mean, so use</a:t>
            </a:r>
            <a:br>
              <a:rPr lang="en-US" sz="2500" dirty="0"/>
            </a:br>
            <a:endParaRPr sz="2500" dirty="0"/>
          </a:p>
        </p:txBody>
      </p:sp>
      <p:pic>
        <p:nvPicPr>
          <p:cNvPr id="4" name="Picture 3" descr="x bar equals 16.8">
            <a:extLst>
              <a:ext uri="{FF2B5EF4-FFF2-40B4-BE49-F238E27FC236}">
                <a16:creationId xmlns:a16="http://schemas.microsoft.com/office/drawing/2014/main" id="{7D267508-3798-0517-B2E8-E2A9F6DFB9AC}"/>
              </a:ext>
            </a:extLst>
          </p:cNvPr>
          <p:cNvPicPr>
            <a:picLocks noChangeAspect="1"/>
          </p:cNvPicPr>
          <p:nvPr/>
        </p:nvPicPr>
        <p:blipFill>
          <a:blip r:embed="rId2"/>
          <a:stretch>
            <a:fillRect/>
          </a:stretch>
        </p:blipFill>
        <p:spPr>
          <a:xfrm>
            <a:off x="2281238" y="1948298"/>
            <a:ext cx="1201935" cy="324000"/>
          </a:xfrm>
          <a:prstGeom prst="rect">
            <a:avLst/>
          </a:prstGeom>
        </p:spPr>
      </p:pic>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AE96AFF9-937C-0B7E-9388-637F1E0CB72D}"/>
                  </a:ext>
                </a:extLst>
              </p:cNvPr>
              <p:cNvSpPr txBox="1"/>
              <p:nvPr/>
            </p:nvSpPr>
            <p:spPr>
              <a:xfrm>
                <a:off x="476250" y="2258012"/>
                <a:ext cx="8210550" cy="3554819"/>
              </a:xfrm>
              <a:prstGeom prst="rect">
                <a:avLst/>
              </a:prstGeom>
              <a:noFill/>
            </p:spPr>
            <p:txBody>
              <a:bodyPr wrap="square">
                <a:spAutoFit/>
              </a:bodyPr>
              <a:lstStyle/>
              <a:p>
                <a:pPr>
                  <a:defRPr sz="2800"/>
                </a:pPr>
                <a:r>
                  <a:rPr lang="en-US" sz="2500" dirty="0"/>
                  <a:t>as the point estimate for this population parameter. We are given the value of the margin of error for our confidence interval, </a:t>
                </a:r>
                <a:r>
                  <a:rPr lang="en-US" sz="2500" b="1" i="1" dirty="0"/>
                  <a:t>E</a:t>
                </a:r>
                <a:r>
                  <a:rPr lang="en-US" sz="2500" dirty="0"/>
                  <a:t> </a:t>
                </a:r>
                <a14:m>
                  <m:oMath xmlns:m="http://schemas.openxmlformats.org/officeDocument/2006/math">
                    <m:r>
                      <a:rPr lang="en-US" sz="2500">
                        <a:latin typeface="Cambria Math" panose="02040503050406030204" pitchFamily="18" charset="0"/>
                      </a:rPr>
                      <m:t>=1.3</m:t>
                    </m:r>
                  </m:oMath>
                </a14:m>
                <a:r>
                  <a:rPr lang="en-US" sz="2500" dirty="0"/>
                  <a:t>. To find the lower endpoint, subtract the margin of error from the sample mean. Thus the lower endpoint is</a:t>
                </a:r>
              </a:p>
              <a:p>
                <a:pPr algn="ctr">
                  <a:defRPr sz="2800"/>
                </a:pPr>
                <a14:m>
                  <m:oMath xmlns:m="http://schemas.openxmlformats.org/officeDocument/2006/math">
                    <m:r>
                      <a:rPr lang="en-US" sz="2500">
                        <a:latin typeface="Cambria Math" panose="02040503050406030204" pitchFamily="18" charset="0"/>
                      </a:rPr>
                      <m:t>16.8−1.3=15.5</m:t>
                    </m:r>
                  </m:oMath>
                </a14:m>
                <a:r>
                  <a:rPr lang="en-US" sz="2500" dirty="0"/>
                  <a:t> hours.</a:t>
                </a:r>
              </a:p>
              <a:p>
                <a:r>
                  <a:rPr lang="en-US" sz="2500" dirty="0"/>
                  <a:t>To find the upper endpoint, add the margin of error to the sample mean. Thus the upper endpoint is</a:t>
                </a:r>
              </a:p>
              <a:p>
                <a:pPr algn="ctr">
                  <a:defRPr sz="2800"/>
                </a:pPr>
                <a14:m>
                  <m:oMath xmlns:m="http://schemas.openxmlformats.org/officeDocument/2006/math">
                    <m:r>
                      <a:rPr lang="en-US" sz="2500">
                        <a:latin typeface="Cambria Math" panose="02040503050406030204" pitchFamily="18" charset="0"/>
                      </a:rPr>
                      <m:t>16.8+1.3=18.1</m:t>
                    </m:r>
                  </m:oMath>
                </a14:m>
                <a:r>
                  <a:rPr lang="en-US" sz="2500" dirty="0"/>
                  <a:t> hours.</a:t>
                </a:r>
                <a:endParaRPr lang="en-IN" sz="2500" dirty="0"/>
              </a:p>
            </p:txBody>
          </p:sp>
        </mc:Choice>
        <mc:Fallback xmlns="">
          <p:sp>
            <p:nvSpPr>
              <p:cNvPr id="6" name="TextBox 5">
                <a:extLst>
                  <a:ext uri="{FF2B5EF4-FFF2-40B4-BE49-F238E27FC236}">
                    <a16:creationId xmlns:a16="http://schemas.microsoft.com/office/drawing/2014/main" id="{AE96AFF9-937C-0B7E-9388-637F1E0CB72D}"/>
                  </a:ext>
                </a:extLst>
              </p:cNvPr>
              <p:cNvSpPr txBox="1">
                <a:spLocks noRot="1" noChangeAspect="1" noMove="1" noResize="1" noEditPoints="1" noAdjustHandles="1" noChangeArrowheads="1" noChangeShapeType="1" noTextEdit="1"/>
              </p:cNvSpPr>
              <p:nvPr/>
            </p:nvSpPr>
            <p:spPr>
              <a:xfrm>
                <a:off x="476250" y="2258012"/>
                <a:ext cx="8210550" cy="3554819"/>
              </a:xfrm>
              <a:prstGeom prst="rect">
                <a:avLst/>
              </a:prstGeom>
              <a:blipFill>
                <a:blip r:embed="rId3"/>
                <a:stretch>
                  <a:fillRect l="-1188" t="-1199" b="-3082"/>
                </a:stretch>
              </a:blipFill>
            </p:spPr>
            <p:txBody>
              <a:bodyPr/>
              <a:lstStyle/>
              <a:p>
                <a:r>
                  <a:rPr lang="en-IN">
                    <a:noFill/>
                  </a:rPr>
                  <a:t> </a:t>
                </a:r>
              </a:p>
            </p:txBody>
          </p:sp>
        </mc:Fallback>
      </mc:AlternateContent>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917</TotalTime>
  <Words>848</Words>
  <Application>Microsoft Office PowerPoint</Application>
  <PresentationFormat>On-screen Show (4:3)</PresentationFormat>
  <Paragraphs>74</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Courier New</vt:lpstr>
      <vt:lpstr>Calibri</vt:lpstr>
      <vt:lpstr>Arial</vt:lpstr>
      <vt:lpstr>Cambria Math</vt:lpstr>
      <vt:lpstr>Office Theme</vt:lpstr>
      <vt:lpstr>Section A.7</vt:lpstr>
      <vt:lpstr>Definition1</vt:lpstr>
      <vt:lpstr>Example A7.1: Best Point Estimate1</vt:lpstr>
      <vt:lpstr>Example A7.1: Best Point Estimate2</vt:lpstr>
      <vt:lpstr>Definition2</vt:lpstr>
      <vt:lpstr>Definition3</vt:lpstr>
      <vt:lpstr>Definition4</vt:lpstr>
      <vt:lpstr>Example A7.2: Confidence Intervals1</vt:lpstr>
      <vt:lpstr>Example A7.2: Confidence Intervals2</vt:lpstr>
      <vt:lpstr>Example A7.2: Confidence Intervals3</vt:lpstr>
      <vt:lpstr>Example A7.3: Determining the Appropriate Method1</vt:lpstr>
      <vt:lpstr>Example A7.3: Determining the Appropriate Method2</vt:lpstr>
      <vt:lpstr>Example A7.4: Determining the Appropriate Method1</vt:lpstr>
      <vt:lpstr>Example A7.4: Determining the Appropriate Method2</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Beginning Statistics 3rd Edition</dc:title>
  <dc:creator>Hawkes Learning</dc:creator>
  <cp:lastModifiedBy>kanthi</cp:lastModifiedBy>
  <cp:revision>139</cp:revision>
  <dcterms:created xsi:type="dcterms:W3CDTF">2013-04-26T14:43:13Z</dcterms:created>
  <dcterms:modified xsi:type="dcterms:W3CDTF">2025-08-13T06:24:52Z</dcterms:modified>
</cp:coreProperties>
</file>