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85"/>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1" r:id="rId52"/>
    <p:sldId id="300" r:id="rId53"/>
    <p:sldId id="302" r:id="rId54"/>
    <p:sldId id="303" r:id="rId55"/>
    <p:sldId id="304" r:id="rId56"/>
    <p:sldId id="305" r:id="rId57"/>
    <p:sldId id="330" r:id="rId58"/>
    <p:sldId id="306" r:id="rId59"/>
    <p:sldId id="307" r:id="rId60"/>
    <p:sldId id="308" r:id="rId61"/>
    <p:sldId id="309" r:id="rId62"/>
    <p:sldId id="310" r:id="rId63"/>
    <p:sldId id="311" r:id="rId64"/>
    <p:sldId id="312" r:id="rId65"/>
    <p:sldId id="313" r:id="rId66"/>
    <p:sldId id="314" r:id="rId67"/>
    <p:sldId id="331" r:id="rId68"/>
    <p:sldId id="315" r:id="rId69"/>
    <p:sldId id="316" r:id="rId70"/>
    <p:sldId id="317" r:id="rId71"/>
    <p:sldId id="318" r:id="rId72"/>
    <p:sldId id="319" r:id="rId73"/>
    <p:sldId id="320" r:id="rId74"/>
    <p:sldId id="321" r:id="rId75"/>
    <p:sldId id="322" r:id="rId76"/>
    <p:sldId id="323" r:id="rId77"/>
    <p:sldId id="324" r:id="rId78"/>
    <p:sldId id="325" r:id="rId79"/>
    <p:sldId id="332" r:id="rId80"/>
    <p:sldId id="326" r:id="rId81"/>
    <p:sldId id="327" r:id="rId82"/>
    <p:sldId id="328" r:id="rId83"/>
    <p:sldId id="329" r:id="rId84"/>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lison Conger" initials="AC" lastIdx="5" clrIdx="0"/>
  <p:cmAuthor id="1" name=""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6" autoAdjust="0"/>
    <p:restoredTop sz="91803" autoAdjust="0"/>
  </p:normalViewPr>
  <p:slideViewPr>
    <p:cSldViewPr snapToGrid="0">
      <p:cViewPr varScale="1">
        <p:scale>
          <a:sx n="98" d="100"/>
          <a:sy n="98" d="100"/>
        </p:scale>
        <p:origin x="10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theme" Target="theme/theme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presProps" Target="pres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201ED216-074D-475B-9E80-8F5C0C3B7372}" type="datetimeFigureOut">
              <a:rPr lang="en-IN" smtClean="0"/>
              <a:t>13-08-2025</a:t>
            </a:fld>
            <a:endParaRPr lang="en-IN"/>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75D62BFF-8750-4CBB-B9B4-5D72323FA427}" type="slidenum">
              <a:rPr lang="en-IN" smtClean="0"/>
              <a:t>‹#›</a:t>
            </a:fld>
            <a:endParaRPr lang="en-IN"/>
          </a:p>
        </p:txBody>
      </p:sp>
    </p:spTree>
    <p:extLst>
      <p:ext uri="{BB962C8B-B14F-4D97-AF65-F5344CB8AC3E}">
        <p14:creationId xmlns:p14="http://schemas.microsoft.com/office/powerpoint/2010/main" val="279561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1</a:t>
            </a:fld>
            <a:endParaRPr lang="en-IN"/>
          </a:p>
        </p:txBody>
      </p:sp>
    </p:spTree>
    <p:extLst>
      <p:ext uri="{BB962C8B-B14F-4D97-AF65-F5344CB8AC3E}">
        <p14:creationId xmlns:p14="http://schemas.microsoft.com/office/powerpoint/2010/main" val="193089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17</a:t>
            </a:fld>
            <a:endParaRPr lang="en-IN"/>
          </a:p>
        </p:txBody>
      </p:sp>
    </p:spTree>
    <p:extLst>
      <p:ext uri="{BB962C8B-B14F-4D97-AF65-F5344CB8AC3E}">
        <p14:creationId xmlns:p14="http://schemas.microsoft.com/office/powerpoint/2010/main" val="3563112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19</a:t>
            </a:fld>
            <a:endParaRPr lang="en-IN"/>
          </a:p>
        </p:txBody>
      </p:sp>
    </p:spTree>
    <p:extLst>
      <p:ext uri="{BB962C8B-B14F-4D97-AF65-F5344CB8AC3E}">
        <p14:creationId xmlns:p14="http://schemas.microsoft.com/office/powerpoint/2010/main" val="156033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21</a:t>
            </a:fld>
            <a:endParaRPr lang="en-IN"/>
          </a:p>
        </p:txBody>
      </p:sp>
    </p:spTree>
    <p:extLst>
      <p:ext uri="{BB962C8B-B14F-4D97-AF65-F5344CB8AC3E}">
        <p14:creationId xmlns:p14="http://schemas.microsoft.com/office/powerpoint/2010/main" val="1955754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24</a:t>
            </a:fld>
            <a:endParaRPr lang="en-IN"/>
          </a:p>
        </p:txBody>
      </p:sp>
    </p:spTree>
    <p:extLst>
      <p:ext uri="{BB962C8B-B14F-4D97-AF65-F5344CB8AC3E}">
        <p14:creationId xmlns:p14="http://schemas.microsoft.com/office/powerpoint/2010/main" val="1283585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26</a:t>
            </a:fld>
            <a:endParaRPr lang="en-IN"/>
          </a:p>
        </p:txBody>
      </p:sp>
    </p:spTree>
    <p:extLst>
      <p:ext uri="{BB962C8B-B14F-4D97-AF65-F5344CB8AC3E}">
        <p14:creationId xmlns:p14="http://schemas.microsoft.com/office/powerpoint/2010/main" val="162020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28</a:t>
            </a:fld>
            <a:endParaRPr lang="en-IN"/>
          </a:p>
        </p:txBody>
      </p:sp>
    </p:spTree>
    <p:extLst>
      <p:ext uri="{BB962C8B-B14F-4D97-AF65-F5344CB8AC3E}">
        <p14:creationId xmlns:p14="http://schemas.microsoft.com/office/powerpoint/2010/main" val="424669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31</a:t>
            </a:fld>
            <a:endParaRPr lang="en-IN"/>
          </a:p>
        </p:txBody>
      </p:sp>
    </p:spTree>
    <p:extLst>
      <p:ext uri="{BB962C8B-B14F-4D97-AF65-F5344CB8AC3E}">
        <p14:creationId xmlns:p14="http://schemas.microsoft.com/office/powerpoint/2010/main" val="1261582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33</a:t>
            </a:fld>
            <a:endParaRPr lang="en-IN"/>
          </a:p>
        </p:txBody>
      </p:sp>
    </p:spTree>
    <p:extLst>
      <p:ext uri="{BB962C8B-B14F-4D97-AF65-F5344CB8AC3E}">
        <p14:creationId xmlns:p14="http://schemas.microsoft.com/office/powerpoint/2010/main" val="4066721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38</a:t>
            </a:fld>
            <a:endParaRPr lang="en-IN"/>
          </a:p>
        </p:txBody>
      </p:sp>
    </p:spTree>
    <p:extLst>
      <p:ext uri="{BB962C8B-B14F-4D97-AF65-F5344CB8AC3E}">
        <p14:creationId xmlns:p14="http://schemas.microsoft.com/office/powerpoint/2010/main" val="2737243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39</a:t>
            </a:fld>
            <a:endParaRPr lang="en-IN"/>
          </a:p>
        </p:txBody>
      </p:sp>
    </p:spTree>
    <p:extLst>
      <p:ext uri="{BB962C8B-B14F-4D97-AF65-F5344CB8AC3E}">
        <p14:creationId xmlns:p14="http://schemas.microsoft.com/office/powerpoint/2010/main" val="184221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3</a:t>
            </a:fld>
            <a:endParaRPr lang="en-IN"/>
          </a:p>
        </p:txBody>
      </p:sp>
    </p:spTree>
    <p:extLst>
      <p:ext uri="{BB962C8B-B14F-4D97-AF65-F5344CB8AC3E}">
        <p14:creationId xmlns:p14="http://schemas.microsoft.com/office/powerpoint/2010/main" val="45944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7</a:t>
            </a:fld>
            <a:endParaRPr lang="en-IN"/>
          </a:p>
        </p:txBody>
      </p:sp>
    </p:spTree>
    <p:extLst>
      <p:ext uri="{BB962C8B-B14F-4D97-AF65-F5344CB8AC3E}">
        <p14:creationId xmlns:p14="http://schemas.microsoft.com/office/powerpoint/2010/main" val="1386720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9</a:t>
            </a:fld>
            <a:endParaRPr lang="en-IN"/>
          </a:p>
        </p:txBody>
      </p:sp>
    </p:spTree>
    <p:extLst>
      <p:ext uri="{BB962C8B-B14F-4D97-AF65-F5344CB8AC3E}">
        <p14:creationId xmlns:p14="http://schemas.microsoft.com/office/powerpoint/2010/main" val="4085497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11</a:t>
            </a:fld>
            <a:endParaRPr lang="en-IN"/>
          </a:p>
        </p:txBody>
      </p:sp>
    </p:spTree>
    <p:extLst>
      <p:ext uri="{BB962C8B-B14F-4D97-AF65-F5344CB8AC3E}">
        <p14:creationId xmlns:p14="http://schemas.microsoft.com/office/powerpoint/2010/main" val="1770118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12</a:t>
            </a:fld>
            <a:endParaRPr lang="en-IN"/>
          </a:p>
        </p:txBody>
      </p:sp>
    </p:spTree>
    <p:extLst>
      <p:ext uri="{BB962C8B-B14F-4D97-AF65-F5344CB8AC3E}">
        <p14:creationId xmlns:p14="http://schemas.microsoft.com/office/powerpoint/2010/main" val="77000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13</a:t>
            </a:fld>
            <a:endParaRPr lang="en-IN"/>
          </a:p>
        </p:txBody>
      </p:sp>
    </p:spTree>
    <p:extLst>
      <p:ext uri="{BB962C8B-B14F-4D97-AF65-F5344CB8AC3E}">
        <p14:creationId xmlns:p14="http://schemas.microsoft.com/office/powerpoint/2010/main" val="369147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14</a:t>
            </a:fld>
            <a:endParaRPr lang="en-IN"/>
          </a:p>
        </p:txBody>
      </p:sp>
    </p:spTree>
    <p:extLst>
      <p:ext uri="{BB962C8B-B14F-4D97-AF65-F5344CB8AC3E}">
        <p14:creationId xmlns:p14="http://schemas.microsoft.com/office/powerpoint/2010/main" val="425409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5D62BFF-8750-4CBB-B9B4-5D72323FA427}" type="slidenum">
              <a:rPr lang="en-IN" smtClean="0"/>
              <a:t>16</a:t>
            </a:fld>
            <a:endParaRPr lang="en-IN"/>
          </a:p>
        </p:txBody>
      </p:sp>
    </p:spTree>
    <p:extLst>
      <p:ext uri="{BB962C8B-B14F-4D97-AF65-F5344CB8AC3E}">
        <p14:creationId xmlns:p14="http://schemas.microsoft.com/office/powerpoint/2010/main" val="317621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8" name="PlaceHolder 2"/>
          <p:cNvSpPr>
            <a:spLocks noGrp="1"/>
          </p:cNvSpPr>
          <p:nvPr>
            <p:ph type="body"/>
          </p:nvPr>
        </p:nvSpPr>
        <p:spPr>
          <a:xfrm>
            <a:off x="457200" y="102924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9" name="PlaceHolder 3"/>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31"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2"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3"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4" name="PlaceHolder 5"/>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36" name="PlaceHolder 2"/>
          <p:cNvSpPr>
            <a:spLocks noGrp="1"/>
          </p:cNvSpPr>
          <p:nvPr>
            <p:ph type="body"/>
          </p:nvPr>
        </p:nvSpPr>
        <p:spPr>
          <a:xfrm>
            <a:off x="45720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7" name="PlaceHolder 3"/>
          <p:cNvSpPr>
            <a:spLocks noGrp="1"/>
          </p:cNvSpPr>
          <p:nvPr>
            <p:ph type="body"/>
          </p:nvPr>
        </p:nvSpPr>
        <p:spPr>
          <a:xfrm>
            <a:off x="323964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8" name="PlaceHolder 4"/>
          <p:cNvSpPr>
            <a:spLocks noGrp="1"/>
          </p:cNvSpPr>
          <p:nvPr>
            <p:ph type="body"/>
          </p:nvPr>
        </p:nvSpPr>
        <p:spPr>
          <a:xfrm>
            <a:off x="602208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9" name="PlaceHolder 5"/>
          <p:cNvSpPr>
            <a:spLocks noGrp="1"/>
          </p:cNvSpPr>
          <p:nvPr>
            <p:ph type="body"/>
          </p:nvPr>
        </p:nvSpPr>
        <p:spPr>
          <a:xfrm>
            <a:off x="45720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40" name="PlaceHolder 6"/>
          <p:cNvSpPr>
            <a:spLocks noGrp="1"/>
          </p:cNvSpPr>
          <p:nvPr>
            <p:ph type="body"/>
          </p:nvPr>
        </p:nvSpPr>
        <p:spPr>
          <a:xfrm>
            <a:off x="323964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41" name="PlaceHolder 7"/>
          <p:cNvSpPr>
            <a:spLocks noGrp="1"/>
          </p:cNvSpPr>
          <p:nvPr>
            <p:ph type="body"/>
          </p:nvPr>
        </p:nvSpPr>
        <p:spPr>
          <a:xfrm>
            <a:off x="602208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52" name="PlaceHolder 2"/>
          <p:cNvSpPr>
            <a:spLocks noGrp="1"/>
          </p:cNvSpPr>
          <p:nvPr>
            <p:ph type="subTitle"/>
          </p:nvPr>
        </p:nvSpPr>
        <p:spPr>
          <a:xfrm>
            <a:off x="457200" y="1029240"/>
            <a:ext cx="8229240" cy="4966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54" name="PlaceHolder 2"/>
          <p:cNvSpPr>
            <a:spLocks noGrp="1"/>
          </p:cNvSpPr>
          <p:nvPr>
            <p:ph type="body"/>
          </p:nvPr>
        </p:nvSpPr>
        <p:spPr>
          <a:xfrm>
            <a:off x="457200" y="1029240"/>
            <a:ext cx="822924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56"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57"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57200" y="114840"/>
            <a:ext cx="8229240" cy="4238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61"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62"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63"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7" name="PlaceHolder 2"/>
          <p:cNvSpPr>
            <a:spLocks noGrp="1"/>
          </p:cNvSpPr>
          <p:nvPr>
            <p:ph type="subTitle"/>
          </p:nvPr>
        </p:nvSpPr>
        <p:spPr>
          <a:xfrm>
            <a:off x="457200" y="1029240"/>
            <a:ext cx="8229240" cy="4966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65"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66"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67" name="PlaceHolder 4"/>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69"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70"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71" name="PlaceHolder 4"/>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73" name="PlaceHolder 2"/>
          <p:cNvSpPr>
            <a:spLocks noGrp="1"/>
          </p:cNvSpPr>
          <p:nvPr>
            <p:ph type="body"/>
          </p:nvPr>
        </p:nvSpPr>
        <p:spPr>
          <a:xfrm>
            <a:off x="457200" y="102924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74" name="PlaceHolder 3"/>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76"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77"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78"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79" name="PlaceHolder 5"/>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81" name="PlaceHolder 2"/>
          <p:cNvSpPr>
            <a:spLocks noGrp="1"/>
          </p:cNvSpPr>
          <p:nvPr>
            <p:ph type="body"/>
          </p:nvPr>
        </p:nvSpPr>
        <p:spPr>
          <a:xfrm>
            <a:off x="45720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82" name="PlaceHolder 3"/>
          <p:cNvSpPr>
            <a:spLocks noGrp="1"/>
          </p:cNvSpPr>
          <p:nvPr>
            <p:ph type="body"/>
          </p:nvPr>
        </p:nvSpPr>
        <p:spPr>
          <a:xfrm>
            <a:off x="323964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83" name="PlaceHolder 4"/>
          <p:cNvSpPr>
            <a:spLocks noGrp="1"/>
          </p:cNvSpPr>
          <p:nvPr>
            <p:ph type="body"/>
          </p:nvPr>
        </p:nvSpPr>
        <p:spPr>
          <a:xfrm>
            <a:off x="602208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84" name="PlaceHolder 5"/>
          <p:cNvSpPr>
            <a:spLocks noGrp="1"/>
          </p:cNvSpPr>
          <p:nvPr>
            <p:ph type="body"/>
          </p:nvPr>
        </p:nvSpPr>
        <p:spPr>
          <a:xfrm>
            <a:off x="45720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85" name="PlaceHolder 6"/>
          <p:cNvSpPr>
            <a:spLocks noGrp="1"/>
          </p:cNvSpPr>
          <p:nvPr>
            <p:ph type="body"/>
          </p:nvPr>
        </p:nvSpPr>
        <p:spPr>
          <a:xfrm>
            <a:off x="323964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86" name="PlaceHolder 7"/>
          <p:cNvSpPr>
            <a:spLocks noGrp="1"/>
          </p:cNvSpPr>
          <p:nvPr>
            <p:ph type="body"/>
          </p:nvPr>
        </p:nvSpPr>
        <p:spPr>
          <a:xfrm>
            <a:off x="602208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98" name="PlaceHolder 2"/>
          <p:cNvSpPr>
            <a:spLocks noGrp="1"/>
          </p:cNvSpPr>
          <p:nvPr>
            <p:ph type="subTitle"/>
          </p:nvPr>
        </p:nvSpPr>
        <p:spPr>
          <a:xfrm>
            <a:off x="457200" y="1029240"/>
            <a:ext cx="8229240" cy="4966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00" name="PlaceHolder 2"/>
          <p:cNvSpPr>
            <a:spLocks noGrp="1"/>
          </p:cNvSpPr>
          <p:nvPr>
            <p:ph type="body"/>
          </p:nvPr>
        </p:nvSpPr>
        <p:spPr>
          <a:xfrm>
            <a:off x="457200" y="1029240"/>
            <a:ext cx="822924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02"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03"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9" name="PlaceHolder 2"/>
          <p:cNvSpPr>
            <a:spLocks noGrp="1"/>
          </p:cNvSpPr>
          <p:nvPr>
            <p:ph type="body"/>
          </p:nvPr>
        </p:nvSpPr>
        <p:spPr>
          <a:xfrm>
            <a:off x="457200" y="1029240"/>
            <a:ext cx="822924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457200" y="114840"/>
            <a:ext cx="8229240" cy="4238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07"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08"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09"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11"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12"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13" name="PlaceHolder 4"/>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15"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16"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17" name="PlaceHolder 4"/>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19" name="PlaceHolder 2"/>
          <p:cNvSpPr>
            <a:spLocks noGrp="1"/>
          </p:cNvSpPr>
          <p:nvPr>
            <p:ph type="body"/>
          </p:nvPr>
        </p:nvSpPr>
        <p:spPr>
          <a:xfrm>
            <a:off x="457200" y="102924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20" name="PlaceHolder 3"/>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22"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23"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24"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25" name="PlaceHolder 5"/>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27" name="PlaceHolder 2"/>
          <p:cNvSpPr>
            <a:spLocks noGrp="1"/>
          </p:cNvSpPr>
          <p:nvPr>
            <p:ph type="body"/>
          </p:nvPr>
        </p:nvSpPr>
        <p:spPr>
          <a:xfrm>
            <a:off x="45720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28" name="PlaceHolder 3"/>
          <p:cNvSpPr>
            <a:spLocks noGrp="1"/>
          </p:cNvSpPr>
          <p:nvPr>
            <p:ph type="body"/>
          </p:nvPr>
        </p:nvSpPr>
        <p:spPr>
          <a:xfrm>
            <a:off x="323964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29" name="PlaceHolder 4"/>
          <p:cNvSpPr>
            <a:spLocks noGrp="1"/>
          </p:cNvSpPr>
          <p:nvPr>
            <p:ph type="body"/>
          </p:nvPr>
        </p:nvSpPr>
        <p:spPr>
          <a:xfrm>
            <a:off x="602208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30" name="PlaceHolder 5"/>
          <p:cNvSpPr>
            <a:spLocks noGrp="1"/>
          </p:cNvSpPr>
          <p:nvPr>
            <p:ph type="body"/>
          </p:nvPr>
        </p:nvSpPr>
        <p:spPr>
          <a:xfrm>
            <a:off x="45720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31" name="PlaceHolder 6"/>
          <p:cNvSpPr>
            <a:spLocks noGrp="1"/>
          </p:cNvSpPr>
          <p:nvPr>
            <p:ph type="body"/>
          </p:nvPr>
        </p:nvSpPr>
        <p:spPr>
          <a:xfrm>
            <a:off x="323964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32" name="PlaceHolder 7"/>
          <p:cNvSpPr>
            <a:spLocks noGrp="1"/>
          </p:cNvSpPr>
          <p:nvPr>
            <p:ph type="body"/>
          </p:nvPr>
        </p:nvSpPr>
        <p:spPr>
          <a:xfrm>
            <a:off x="602208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43" name="PlaceHolder 2"/>
          <p:cNvSpPr>
            <a:spLocks noGrp="1"/>
          </p:cNvSpPr>
          <p:nvPr>
            <p:ph type="subTitle"/>
          </p:nvPr>
        </p:nvSpPr>
        <p:spPr>
          <a:xfrm>
            <a:off x="457200" y="1029240"/>
            <a:ext cx="8229240" cy="4966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45" name="PlaceHolder 2"/>
          <p:cNvSpPr>
            <a:spLocks noGrp="1"/>
          </p:cNvSpPr>
          <p:nvPr>
            <p:ph type="body"/>
          </p:nvPr>
        </p:nvSpPr>
        <p:spPr>
          <a:xfrm>
            <a:off x="457200" y="1029240"/>
            <a:ext cx="822924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1"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2"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47"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48"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0" name="PlaceHolder 1"/>
          <p:cNvSpPr>
            <a:spLocks noGrp="1"/>
          </p:cNvSpPr>
          <p:nvPr>
            <p:ph type="subTitle"/>
          </p:nvPr>
        </p:nvSpPr>
        <p:spPr>
          <a:xfrm>
            <a:off x="457200" y="114840"/>
            <a:ext cx="8229240" cy="4238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52"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53"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54"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56"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57"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58" name="PlaceHolder 4"/>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60"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61"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62" name="PlaceHolder 4"/>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64" name="PlaceHolder 2"/>
          <p:cNvSpPr>
            <a:spLocks noGrp="1"/>
          </p:cNvSpPr>
          <p:nvPr>
            <p:ph type="body"/>
          </p:nvPr>
        </p:nvSpPr>
        <p:spPr>
          <a:xfrm>
            <a:off x="457200" y="102924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65" name="PlaceHolder 3"/>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67"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68"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69"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70" name="PlaceHolder 5"/>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72" name="PlaceHolder 2"/>
          <p:cNvSpPr>
            <a:spLocks noGrp="1"/>
          </p:cNvSpPr>
          <p:nvPr>
            <p:ph type="body"/>
          </p:nvPr>
        </p:nvSpPr>
        <p:spPr>
          <a:xfrm>
            <a:off x="45720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73" name="PlaceHolder 3"/>
          <p:cNvSpPr>
            <a:spLocks noGrp="1"/>
          </p:cNvSpPr>
          <p:nvPr>
            <p:ph type="body"/>
          </p:nvPr>
        </p:nvSpPr>
        <p:spPr>
          <a:xfrm>
            <a:off x="323964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74" name="PlaceHolder 4"/>
          <p:cNvSpPr>
            <a:spLocks noGrp="1"/>
          </p:cNvSpPr>
          <p:nvPr>
            <p:ph type="body"/>
          </p:nvPr>
        </p:nvSpPr>
        <p:spPr>
          <a:xfrm>
            <a:off x="602208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75" name="PlaceHolder 5"/>
          <p:cNvSpPr>
            <a:spLocks noGrp="1"/>
          </p:cNvSpPr>
          <p:nvPr>
            <p:ph type="body"/>
          </p:nvPr>
        </p:nvSpPr>
        <p:spPr>
          <a:xfrm>
            <a:off x="45720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76" name="PlaceHolder 6"/>
          <p:cNvSpPr>
            <a:spLocks noGrp="1"/>
          </p:cNvSpPr>
          <p:nvPr>
            <p:ph type="body"/>
          </p:nvPr>
        </p:nvSpPr>
        <p:spPr>
          <a:xfrm>
            <a:off x="323964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77" name="PlaceHolder 7"/>
          <p:cNvSpPr>
            <a:spLocks noGrp="1"/>
          </p:cNvSpPr>
          <p:nvPr>
            <p:ph type="body"/>
          </p:nvPr>
        </p:nvSpPr>
        <p:spPr>
          <a:xfrm>
            <a:off x="602208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88" name="PlaceHolder 2"/>
          <p:cNvSpPr>
            <a:spLocks noGrp="1"/>
          </p:cNvSpPr>
          <p:nvPr>
            <p:ph type="subTitle"/>
          </p:nvPr>
        </p:nvSpPr>
        <p:spPr>
          <a:xfrm>
            <a:off x="457200" y="1029240"/>
            <a:ext cx="8229240" cy="4966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90" name="PlaceHolder 2"/>
          <p:cNvSpPr>
            <a:spLocks noGrp="1"/>
          </p:cNvSpPr>
          <p:nvPr>
            <p:ph type="body"/>
          </p:nvPr>
        </p:nvSpPr>
        <p:spPr>
          <a:xfrm>
            <a:off x="457200" y="1029240"/>
            <a:ext cx="822924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92"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93"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5" name="PlaceHolder 1"/>
          <p:cNvSpPr>
            <a:spLocks noGrp="1"/>
          </p:cNvSpPr>
          <p:nvPr>
            <p:ph type="subTitle"/>
          </p:nvPr>
        </p:nvSpPr>
        <p:spPr>
          <a:xfrm>
            <a:off x="457200" y="114840"/>
            <a:ext cx="8229240" cy="4238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97"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98"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99"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01"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02"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03" name="PlaceHolder 4"/>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05"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06"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07" name="PlaceHolder 4"/>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09" name="PlaceHolder 2"/>
          <p:cNvSpPr>
            <a:spLocks noGrp="1"/>
          </p:cNvSpPr>
          <p:nvPr>
            <p:ph type="body"/>
          </p:nvPr>
        </p:nvSpPr>
        <p:spPr>
          <a:xfrm>
            <a:off x="457200" y="102924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10" name="PlaceHolder 3"/>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12"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13"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14"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15" name="PlaceHolder 5"/>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114840"/>
            <a:ext cx="8229240" cy="4238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17" name="PlaceHolder 2"/>
          <p:cNvSpPr>
            <a:spLocks noGrp="1"/>
          </p:cNvSpPr>
          <p:nvPr>
            <p:ph type="body"/>
          </p:nvPr>
        </p:nvSpPr>
        <p:spPr>
          <a:xfrm>
            <a:off x="45720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18" name="PlaceHolder 3"/>
          <p:cNvSpPr>
            <a:spLocks noGrp="1"/>
          </p:cNvSpPr>
          <p:nvPr>
            <p:ph type="body"/>
          </p:nvPr>
        </p:nvSpPr>
        <p:spPr>
          <a:xfrm>
            <a:off x="323964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19" name="PlaceHolder 4"/>
          <p:cNvSpPr>
            <a:spLocks noGrp="1"/>
          </p:cNvSpPr>
          <p:nvPr>
            <p:ph type="body"/>
          </p:nvPr>
        </p:nvSpPr>
        <p:spPr>
          <a:xfrm>
            <a:off x="602208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20" name="PlaceHolder 5"/>
          <p:cNvSpPr>
            <a:spLocks noGrp="1"/>
          </p:cNvSpPr>
          <p:nvPr>
            <p:ph type="body"/>
          </p:nvPr>
        </p:nvSpPr>
        <p:spPr>
          <a:xfrm>
            <a:off x="45720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21" name="PlaceHolder 6"/>
          <p:cNvSpPr>
            <a:spLocks noGrp="1"/>
          </p:cNvSpPr>
          <p:nvPr>
            <p:ph type="body"/>
          </p:nvPr>
        </p:nvSpPr>
        <p:spPr>
          <a:xfrm>
            <a:off x="323964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22" name="PlaceHolder 7"/>
          <p:cNvSpPr>
            <a:spLocks noGrp="1"/>
          </p:cNvSpPr>
          <p:nvPr>
            <p:ph type="body"/>
          </p:nvPr>
        </p:nvSpPr>
        <p:spPr>
          <a:xfrm>
            <a:off x="602208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33" name="PlaceHolder 2"/>
          <p:cNvSpPr>
            <a:spLocks noGrp="1"/>
          </p:cNvSpPr>
          <p:nvPr>
            <p:ph type="subTitle"/>
          </p:nvPr>
        </p:nvSpPr>
        <p:spPr>
          <a:xfrm>
            <a:off x="457200" y="1029240"/>
            <a:ext cx="8229240" cy="4966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35" name="PlaceHolder 2"/>
          <p:cNvSpPr>
            <a:spLocks noGrp="1"/>
          </p:cNvSpPr>
          <p:nvPr>
            <p:ph type="body"/>
          </p:nvPr>
        </p:nvSpPr>
        <p:spPr>
          <a:xfrm>
            <a:off x="457200" y="1029240"/>
            <a:ext cx="822924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37"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38"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0" name="PlaceHolder 1"/>
          <p:cNvSpPr>
            <a:spLocks noGrp="1"/>
          </p:cNvSpPr>
          <p:nvPr>
            <p:ph type="subTitle"/>
          </p:nvPr>
        </p:nvSpPr>
        <p:spPr>
          <a:xfrm>
            <a:off x="457200" y="114840"/>
            <a:ext cx="8229240" cy="4238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42"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43"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44"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46"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47"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48" name="PlaceHolder 4"/>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50"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51"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52" name="PlaceHolder 4"/>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6"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7"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8"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54" name="PlaceHolder 2"/>
          <p:cNvSpPr>
            <a:spLocks noGrp="1"/>
          </p:cNvSpPr>
          <p:nvPr>
            <p:ph type="body"/>
          </p:nvPr>
        </p:nvSpPr>
        <p:spPr>
          <a:xfrm>
            <a:off x="457200" y="102924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55" name="PlaceHolder 3"/>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57"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58"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59"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60" name="PlaceHolder 5"/>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62" name="PlaceHolder 2"/>
          <p:cNvSpPr>
            <a:spLocks noGrp="1"/>
          </p:cNvSpPr>
          <p:nvPr>
            <p:ph type="body"/>
          </p:nvPr>
        </p:nvSpPr>
        <p:spPr>
          <a:xfrm>
            <a:off x="45720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63" name="PlaceHolder 3"/>
          <p:cNvSpPr>
            <a:spLocks noGrp="1"/>
          </p:cNvSpPr>
          <p:nvPr>
            <p:ph type="body"/>
          </p:nvPr>
        </p:nvSpPr>
        <p:spPr>
          <a:xfrm>
            <a:off x="323964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64" name="PlaceHolder 4"/>
          <p:cNvSpPr>
            <a:spLocks noGrp="1"/>
          </p:cNvSpPr>
          <p:nvPr>
            <p:ph type="body"/>
          </p:nvPr>
        </p:nvSpPr>
        <p:spPr>
          <a:xfrm>
            <a:off x="602208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65" name="PlaceHolder 5"/>
          <p:cNvSpPr>
            <a:spLocks noGrp="1"/>
          </p:cNvSpPr>
          <p:nvPr>
            <p:ph type="body"/>
          </p:nvPr>
        </p:nvSpPr>
        <p:spPr>
          <a:xfrm>
            <a:off x="45720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66" name="PlaceHolder 6"/>
          <p:cNvSpPr>
            <a:spLocks noGrp="1"/>
          </p:cNvSpPr>
          <p:nvPr>
            <p:ph type="body"/>
          </p:nvPr>
        </p:nvSpPr>
        <p:spPr>
          <a:xfrm>
            <a:off x="323964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67" name="PlaceHolder 7"/>
          <p:cNvSpPr>
            <a:spLocks noGrp="1"/>
          </p:cNvSpPr>
          <p:nvPr>
            <p:ph type="body"/>
          </p:nvPr>
        </p:nvSpPr>
        <p:spPr>
          <a:xfrm>
            <a:off x="602208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78" name="PlaceHolder 2"/>
          <p:cNvSpPr>
            <a:spLocks noGrp="1"/>
          </p:cNvSpPr>
          <p:nvPr>
            <p:ph type="subTitle"/>
          </p:nvPr>
        </p:nvSpPr>
        <p:spPr>
          <a:xfrm>
            <a:off x="457200" y="1029240"/>
            <a:ext cx="8229240" cy="4966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80" name="PlaceHolder 2"/>
          <p:cNvSpPr>
            <a:spLocks noGrp="1"/>
          </p:cNvSpPr>
          <p:nvPr>
            <p:ph type="body"/>
          </p:nvPr>
        </p:nvSpPr>
        <p:spPr>
          <a:xfrm>
            <a:off x="457200" y="1029240"/>
            <a:ext cx="822924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82"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83"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5" name="PlaceHolder 1"/>
          <p:cNvSpPr>
            <a:spLocks noGrp="1"/>
          </p:cNvSpPr>
          <p:nvPr>
            <p:ph type="subTitle"/>
          </p:nvPr>
        </p:nvSpPr>
        <p:spPr>
          <a:xfrm>
            <a:off x="457200" y="114840"/>
            <a:ext cx="8229240" cy="4238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87"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88"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89"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0"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1"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2" name="PlaceHolder 4"/>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91"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92"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93" name="PlaceHolder 4"/>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95"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96"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97" name="PlaceHolder 4"/>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99" name="PlaceHolder 2"/>
          <p:cNvSpPr>
            <a:spLocks noGrp="1"/>
          </p:cNvSpPr>
          <p:nvPr>
            <p:ph type="body"/>
          </p:nvPr>
        </p:nvSpPr>
        <p:spPr>
          <a:xfrm>
            <a:off x="457200" y="102924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00" name="PlaceHolder 3"/>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302"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03"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04"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05" name="PlaceHolder 5"/>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307" name="PlaceHolder 2"/>
          <p:cNvSpPr>
            <a:spLocks noGrp="1"/>
          </p:cNvSpPr>
          <p:nvPr>
            <p:ph type="body"/>
          </p:nvPr>
        </p:nvSpPr>
        <p:spPr>
          <a:xfrm>
            <a:off x="45720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08" name="PlaceHolder 3"/>
          <p:cNvSpPr>
            <a:spLocks noGrp="1"/>
          </p:cNvSpPr>
          <p:nvPr>
            <p:ph type="body"/>
          </p:nvPr>
        </p:nvSpPr>
        <p:spPr>
          <a:xfrm>
            <a:off x="323964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09" name="PlaceHolder 4"/>
          <p:cNvSpPr>
            <a:spLocks noGrp="1"/>
          </p:cNvSpPr>
          <p:nvPr>
            <p:ph type="body"/>
          </p:nvPr>
        </p:nvSpPr>
        <p:spPr>
          <a:xfrm>
            <a:off x="602208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10" name="PlaceHolder 5"/>
          <p:cNvSpPr>
            <a:spLocks noGrp="1"/>
          </p:cNvSpPr>
          <p:nvPr>
            <p:ph type="body"/>
          </p:nvPr>
        </p:nvSpPr>
        <p:spPr>
          <a:xfrm>
            <a:off x="45720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11" name="PlaceHolder 6"/>
          <p:cNvSpPr>
            <a:spLocks noGrp="1"/>
          </p:cNvSpPr>
          <p:nvPr>
            <p:ph type="body"/>
          </p:nvPr>
        </p:nvSpPr>
        <p:spPr>
          <a:xfrm>
            <a:off x="323964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12" name="PlaceHolder 7"/>
          <p:cNvSpPr>
            <a:spLocks noGrp="1"/>
          </p:cNvSpPr>
          <p:nvPr>
            <p:ph type="body"/>
          </p:nvPr>
        </p:nvSpPr>
        <p:spPr>
          <a:xfrm>
            <a:off x="602208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4"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5"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6" name="PlaceHolder 4"/>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1"/>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7" name="Picture 2"/>
          <p:cNvPicPr/>
          <p:nvPr/>
        </p:nvPicPr>
        <p:blipFill>
          <a:blip r:embed="rId14"/>
          <a:stretch/>
        </p:blipFill>
        <p:spPr>
          <a:xfrm>
            <a:off x="685800" y="6095880"/>
            <a:ext cx="1828440" cy="456840"/>
          </a:xfrm>
          <a:prstGeom prst="rect">
            <a:avLst/>
          </a:prstGeom>
          <a:ln>
            <a:noFill/>
          </a:ln>
        </p:spPr>
      </p:pic>
      <p:sp>
        <p:nvSpPr>
          <p:cNvPr id="2" name="CustomShape 2"/>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3" name="Picture 1"/>
          <p:cNvPicPr/>
          <p:nvPr/>
        </p:nvPicPr>
        <p:blipFill>
          <a:blip r:embed="rId14"/>
          <a:stretch/>
        </p:blipFill>
        <p:spPr>
          <a:xfrm>
            <a:off x="685800" y="6095880"/>
            <a:ext cx="1828440" cy="456840"/>
          </a:xfrm>
          <a:prstGeom prst="rect">
            <a:avLst/>
          </a:prstGeom>
          <a:ln>
            <a:noFill/>
          </a:ln>
        </p:spPr>
      </p:pic>
      <p:sp>
        <p:nvSpPr>
          <p:cNvPr id="4" name="PlaceHolder 3"/>
          <p:cNvSpPr>
            <a:spLocks noGrp="1"/>
          </p:cNvSpPr>
          <p:nvPr>
            <p:ph type="body"/>
          </p:nvPr>
        </p:nvSpPr>
        <p:spPr>
          <a:xfrm>
            <a:off x="1371600" y="3502080"/>
            <a:ext cx="6400440" cy="1755360"/>
          </a:xfrm>
          <a:prstGeom prst="rect">
            <a:avLst/>
          </a:prstGeom>
        </p:spPr>
        <p:txBody>
          <a:bodyPr lIns="90000" tIns="45000" rIns="90000" bIns="45000" anchorCtr="1">
            <a:noAutofit/>
          </a:bodyPr>
          <a:lstStyle/>
          <a:p>
            <a:pPr>
              <a:lnSpc>
                <a:spcPct val="100000"/>
              </a:lnSpc>
              <a:spcBef>
                <a:spcPts val="641"/>
              </a:spcBef>
            </a:pPr>
            <a:r>
              <a:rPr lang="en-US" sz="3200" b="1" i="1" strike="noStrike" spc="-1">
                <a:solidFill>
                  <a:srgbClr val="366092"/>
                </a:solidFill>
                <a:latin typeface="Calibri"/>
              </a:rPr>
              <a:t>Click to add subtitle</a:t>
            </a:r>
            <a:endParaRPr lang="en-US" sz="3200" b="0" strike="noStrike" spc="-1">
              <a:solidFill>
                <a:srgbClr val="366092"/>
              </a:solidFill>
              <a:latin typeface="Calibri"/>
            </a:endParaRPr>
          </a:p>
        </p:txBody>
      </p:sp>
      <p:sp>
        <p:nvSpPr>
          <p:cNvPr id="5" name="PlaceHolder 4"/>
          <p:cNvSpPr>
            <a:spLocks noGrp="1"/>
          </p:cNvSpPr>
          <p:nvPr>
            <p:ph type="title"/>
          </p:nvPr>
        </p:nvSpPr>
        <p:spPr>
          <a:xfrm>
            <a:off x="640080" y="2130480"/>
            <a:ext cx="7772040" cy="1471680"/>
          </a:xfrm>
          <a:prstGeom prst="rect">
            <a:avLst/>
          </a:prstGeom>
        </p:spPr>
        <p:txBody>
          <a:bodyPr lIns="90000" tIns="45000" rIns="90000" bIns="45000" anchor="ctr">
            <a:noAutofit/>
          </a:bodyPr>
          <a:lstStyle/>
          <a:p>
            <a:pPr algn="ctr">
              <a:lnSpc>
                <a:spcPct val="100000"/>
              </a:lnSpc>
            </a:pPr>
            <a:r>
              <a:rPr lang="en-US" sz="4400" b="1" strike="noStrike" spc="-1">
                <a:solidFill>
                  <a:srgbClr val="366092"/>
                </a:solidFill>
                <a:latin typeface="Arial"/>
              </a:rPr>
              <a:t>Click to edit Master title style</a:t>
            </a:r>
            <a:endParaRPr lang="en-US" sz="4400" b="0" strike="noStrike" spc="-1">
              <a:solidFill>
                <a:srgbClr val="366092"/>
              </a:solidFill>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CustomShape 1"/>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43" name="Picture 2"/>
          <p:cNvPicPr/>
          <p:nvPr/>
        </p:nvPicPr>
        <p:blipFill>
          <a:blip r:embed="rId14"/>
          <a:stretch/>
        </p:blipFill>
        <p:spPr>
          <a:xfrm>
            <a:off x="685800" y="6095880"/>
            <a:ext cx="1828440" cy="456840"/>
          </a:xfrm>
          <a:prstGeom prst="rect">
            <a:avLst/>
          </a:prstGeom>
          <a:ln>
            <a:noFill/>
          </a:ln>
        </p:spPr>
      </p:pic>
      <p:sp>
        <p:nvSpPr>
          <p:cNvPr id="44" name="PlaceHolder 2"/>
          <p:cNvSpPr>
            <a:spLocks noGrp="1"/>
          </p:cNvSpPr>
          <p:nvPr>
            <p:ph type="title"/>
          </p:nvPr>
        </p:nvSpPr>
        <p:spPr>
          <a:xfrm>
            <a:off x="457200" y="114840"/>
            <a:ext cx="8229240" cy="914040"/>
          </a:xfrm>
          <a:prstGeom prst="rect">
            <a:avLst/>
          </a:prstGeom>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Click to edit Master title style</a:t>
            </a:r>
            <a:endParaRPr lang="en-US" sz="3200" b="0" strike="noStrike" spc="-1">
              <a:solidFill>
                <a:srgbClr val="366092"/>
              </a:solidFill>
              <a:latin typeface="Calibri"/>
            </a:endParaRPr>
          </a:p>
        </p:txBody>
      </p:sp>
      <p:sp>
        <p:nvSpPr>
          <p:cNvPr id="45" name="CustomShape 3"/>
          <p:cNvSpPr/>
          <p:nvPr/>
        </p:nvSpPr>
        <p:spPr>
          <a:xfrm>
            <a:off x="906480" y="6008760"/>
            <a:ext cx="2819160" cy="27648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46" name="CustomShape 4"/>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sp>
        <p:nvSpPr>
          <p:cNvPr id="47" name="Line 5"/>
          <p:cNvSpPr/>
          <p:nvPr/>
        </p:nvSpPr>
        <p:spPr>
          <a:xfrm>
            <a:off x="457200" y="1005840"/>
            <a:ext cx="822960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sp>
        <p:nvSpPr>
          <p:cNvPr id="48" name="Line 6"/>
          <p:cNvSpPr/>
          <p:nvPr/>
        </p:nvSpPr>
        <p:spPr>
          <a:xfrm>
            <a:off x="152280" y="6019560"/>
            <a:ext cx="877824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pic>
        <p:nvPicPr>
          <p:cNvPr id="49" name="Picture 9"/>
          <p:cNvPicPr/>
          <p:nvPr/>
        </p:nvPicPr>
        <p:blipFill>
          <a:blip r:embed="rId14"/>
          <a:stretch/>
        </p:blipFill>
        <p:spPr>
          <a:xfrm>
            <a:off x="685800" y="6095880"/>
            <a:ext cx="1828440" cy="456840"/>
          </a:xfrm>
          <a:prstGeom prst="rect">
            <a:avLst/>
          </a:prstGeom>
          <a:ln>
            <a:noFill/>
          </a:ln>
        </p:spPr>
      </p:pic>
      <p:sp>
        <p:nvSpPr>
          <p:cNvPr id="50" name="PlaceHolder 7"/>
          <p:cNvSpPr>
            <a:spLocks noGrp="1"/>
          </p:cNvSpPr>
          <p:nvPr>
            <p:ph type="body"/>
          </p:nvPr>
        </p:nvSpPr>
        <p:spPr>
          <a:xfrm>
            <a:off x="457200" y="1082160"/>
            <a:ext cx="8229240" cy="4914000"/>
          </a:xfrm>
          <a:prstGeom prst="rect">
            <a:avLst/>
          </a:prstGeom>
        </p:spPr>
        <p:txBody>
          <a:bodyPr lIns="90000" tIns="45000" rIns="90000" bIns="45000">
            <a:noAutofit/>
          </a:bodyPr>
          <a:lstStyle/>
          <a:p>
            <a:pPr marL="432000" indent="-324000">
              <a:spcBef>
                <a:spcPts val="1417"/>
              </a:spcBef>
              <a:buClr>
                <a:srgbClr val="000000"/>
              </a:buClr>
              <a:buSzPct val="45000"/>
              <a:buFont typeface="Wingdings" charset="2"/>
              <a:buChar char=""/>
            </a:pPr>
            <a:r>
              <a:rPr lang="en-US" sz="2800" b="0" strike="noStrike" spc="-1">
                <a:solidFill>
                  <a:srgbClr val="366092"/>
                </a:solidFill>
                <a:latin typeface="Calibri"/>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366092"/>
                </a:solidFill>
                <a:latin typeface="Calibri"/>
              </a:rPr>
              <a:t>Second Outline Level</a:t>
            </a:r>
          </a:p>
          <a:p>
            <a:pPr marL="1296000" lvl="2" indent="-288000">
              <a:spcBef>
                <a:spcPts val="850"/>
              </a:spcBef>
              <a:buClr>
                <a:srgbClr val="000000"/>
              </a:buClr>
              <a:buSzPct val="45000"/>
              <a:buFont typeface="Wingdings" charset="2"/>
              <a:buChar char=""/>
            </a:pPr>
            <a:r>
              <a:rPr lang="en-US" sz="2800" b="0" strike="noStrike" spc="-1">
                <a:solidFill>
                  <a:srgbClr val="366092"/>
                </a:solidFill>
                <a:latin typeface="Calibri"/>
              </a:rPr>
              <a:t>Third Outline Level</a:t>
            </a:r>
          </a:p>
          <a:p>
            <a:pPr marL="1728000" lvl="3" indent="-216000">
              <a:spcBef>
                <a:spcPts val="567"/>
              </a:spcBef>
              <a:buClr>
                <a:srgbClr val="000000"/>
              </a:buClr>
              <a:buSzPct val="75000"/>
              <a:buFont typeface="Symbol" charset="2"/>
              <a:buChar char=""/>
            </a:pPr>
            <a:r>
              <a:rPr lang="en-US" sz="2800" b="0" strike="noStrike" spc="-1">
                <a:solidFill>
                  <a:srgbClr val="366092"/>
                </a:solidFill>
                <a:latin typeface="Calibri"/>
              </a:rPr>
              <a:t>Fourth Outline Level</a:t>
            </a:r>
          </a:p>
          <a:p>
            <a:pPr marL="2160000" lvl="4" indent="-216000">
              <a:spcBef>
                <a:spcPts val="283"/>
              </a:spcBef>
              <a:buClr>
                <a:srgbClr val="000000"/>
              </a:buClr>
              <a:buSzPct val="45000"/>
              <a:buFont typeface="Wingdings" charset="2"/>
              <a:buChar char=""/>
            </a:pPr>
            <a:r>
              <a:rPr lang="en-US" sz="2800" b="0" strike="noStrike" spc="-1">
                <a:solidFill>
                  <a:srgbClr val="366092"/>
                </a:solidFill>
                <a:latin typeface="Calibri"/>
              </a:rPr>
              <a:t>Fifth Outline Level</a:t>
            </a:r>
          </a:p>
          <a:p>
            <a:pPr marL="2592000" lvl="5" indent="-216000">
              <a:spcBef>
                <a:spcPts val="283"/>
              </a:spcBef>
              <a:buClr>
                <a:srgbClr val="000000"/>
              </a:buClr>
              <a:buSzPct val="45000"/>
              <a:buFont typeface="Wingdings" charset="2"/>
              <a:buChar char=""/>
            </a:pPr>
            <a:r>
              <a:rPr lang="en-US" sz="2800" b="0" strike="noStrike" spc="-1">
                <a:solidFill>
                  <a:srgbClr val="366092"/>
                </a:solidFill>
                <a:latin typeface="Calibri"/>
              </a:rPr>
              <a:t>Sixth Outline Level</a:t>
            </a:r>
          </a:p>
          <a:p>
            <a:pPr marL="3024000" lvl="6" indent="-216000">
              <a:spcBef>
                <a:spcPts val="283"/>
              </a:spcBef>
              <a:buClr>
                <a:srgbClr val="000000"/>
              </a:buClr>
              <a:buSzPct val="45000"/>
              <a:buFont typeface="Wingdings" charset="2"/>
              <a:buChar char=""/>
            </a:pPr>
            <a:r>
              <a:rPr lang="en-US" sz="2800" b="0" strike="noStrike" spc="-1">
                <a:solidFill>
                  <a:srgbClr val="366092"/>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 name="CustomShape 1"/>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88" name="Picture 2"/>
          <p:cNvPicPr/>
          <p:nvPr/>
        </p:nvPicPr>
        <p:blipFill>
          <a:blip r:embed="rId14"/>
          <a:stretch/>
        </p:blipFill>
        <p:spPr>
          <a:xfrm>
            <a:off x="685800" y="6095880"/>
            <a:ext cx="1828440" cy="456840"/>
          </a:xfrm>
          <a:prstGeom prst="rect">
            <a:avLst/>
          </a:prstGeom>
          <a:ln>
            <a:noFill/>
          </a:ln>
        </p:spPr>
      </p:pic>
      <p:sp>
        <p:nvSpPr>
          <p:cNvPr id="89" name="PlaceHolder 2"/>
          <p:cNvSpPr>
            <a:spLocks noGrp="1"/>
          </p:cNvSpPr>
          <p:nvPr>
            <p:ph type="title"/>
          </p:nvPr>
        </p:nvSpPr>
        <p:spPr>
          <a:xfrm>
            <a:off x="457200" y="114840"/>
            <a:ext cx="8229240" cy="914040"/>
          </a:xfrm>
          <a:prstGeom prst="rect">
            <a:avLst/>
          </a:prstGeom>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Click to edit Master title style</a:t>
            </a:r>
            <a:endParaRPr lang="en-US" sz="3200" b="0" strike="noStrike" spc="-1">
              <a:solidFill>
                <a:srgbClr val="366092"/>
              </a:solidFill>
              <a:latin typeface="Calibri"/>
            </a:endParaRPr>
          </a:p>
        </p:txBody>
      </p:sp>
      <p:sp>
        <p:nvSpPr>
          <p:cNvPr id="90" name="CustomShape 3"/>
          <p:cNvSpPr/>
          <p:nvPr/>
        </p:nvSpPr>
        <p:spPr>
          <a:xfrm>
            <a:off x="906480" y="6008760"/>
            <a:ext cx="2819160" cy="27648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91" name="CustomShape 4"/>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sp>
        <p:nvSpPr>
          <p:cNvPr id="92" name="Line 5"/>
          <p:cNvSpPr/>
          <p:nvPr/>
        </p:nvSpPr>
        <p:spPr>
          <a:xfrm>
            <a:off x="457200" y="1005840"/>
            <a:ext cx="822960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sp>
        <p:nvSpPr>
          <p:cNvPr id="93" name="Line 6"/>
          <p:cNvSpPr/>
          <p:nvPr/>
        </p:nvSpPr>
        <p:spPr>
          <a:xfrm>
            <a:off x="152280" y="6019560"/>
            <a:ext cx="877824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pic>
        <p:nvPicPr>
          <p:cNvPr id="94" name="Picture 9"/>
          <p:cNvPicPr/>
          <p:nvPr/>
        </p:nvPicPr>
        <p:blipFill>
          <a:blip r:embed="rId14"/>
          <a:stretch/>
        </p:blipFill>
        <p:spPr>
          <a:xfrm>
            <a:off x="685800" y="6095880"/>
            <a:ext cx="1828440" cy="456840"/>
          </a:xfrm>
          <a:prstGeom prst="rect">
            <a:avLst/>
          </a:prstGeom>
          <a:ln>
            <a:noFill/>
          </a:ln>
        </p:spPr>
      </p:pic>
      <p:sp>
        <p:nvSpPr>
          <p:cNvPr id="95" name="CustomShape 7"/>
          <p:cNvSpPr/>
          <p:nvPr/>
        </p:nvSpPr>
        <p:spPr>
          <a:xfrm>
            <a:off x="457200" y="1092960"/>
            <a:ext cx="8229240" cy="4850280"/>
          </a:xfrm>
          <a:prstGeom prst="rect">
            <a:avLst/>
          </a:prstGeom>
          <a:solidFill>
            <a:schemeClr val="accent3"/>
          </a:solidFill>
          <a:ln>
            <a:round/>
          </a:ln>
        </p:spPr>
        <p:style>
          <a:lnRef idx="2">
            <a:schemeClr val="accent1">
              <a:shade val="50000"/>
            </a:schemeClr>
          </a:lnRef>
          <a:fillRef idx="1">
            <a:schemeClr val="accent1"/>
          </a:fillRef>
          <a:effectRef idx="0">
            <a:schemeClr val="accent1"/>
          </a:effectRef>
          <a:fontRef idx="minor"/>
        </p:style>
      </p:sp>
      <p:sp>
        <p:nvSpPr>
          <p:cNvPr id="96" name="PlaceHolder 8"/>
          <p:cNvSpPr>
            <a:spLocks noGrp="1"/>
          </p:cNvSpPr>
          <p:nvPr>
            <p:ph type="body"/>
          </p:nvPr>
        </p:nvSpPr>
        <p:spPr>
          <a:xfrm>
            <a:off x="457200" y="1127520"/>
            <a:ext cx="8229240" cy="4826520"/>
          </a:xfrm>
          <a:prstGeom prst="rect">
            <a:avLst/>
          </a:prstGeom>
        </p:spPr>
        <p:txBody>
          <a:bodyPr lIns="90000" tIns="45000" rIns="90000" bIns="45000">
            <a:noAutofit/>
          </a:bodyPr>
          <a:lstStyle/>
          <a:p>
            <a:pPr>
              <a:lnSpc>
                <a:spcPct val="100000"/>
              </a:lnSpc>
              <a:spcBef>
                <a:spcPts val="641"/>
              </a:spcBef>
            </a:pPr>
            <a:r>
              <a:rPr lang="en-US" sz="3200" b="0" strike="noStrike" spc="-1">
                <a:solidFill>
                  <a:srgbClr val="366092"/>
                </a:solidFill>
                <a:latin typeface="Calibri"/>
              </a:rPr>
              <a:t> </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 name="CustomShape 1"/>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134" name="Picture 2"/>
          <p:cNvPicPr/>
          <p:nvPr/>
        </p:nvPicPr>
        <p:blipFill>
          <a:blip r:embed="rId14"/>
          <a:stretch/>
        </p:blipFill>
        <p:spPr>
          <a:xfrm>
            <a:off x="685800" y="6095880"/>
            <a:ext cx="1828440" cy="456840"/>
          </a:xfrm>
          <a:prstGeom prst="rect">
            <a:avLst/>
          </a:prstGeom>
          <a:ln>
            <a:noFill/>
          </a:ln>
        </p:spPr>
      </p:pic>
      <p:sp>
        <p:nvSpPr>
          <p:cNvPr id="135" name="PlaceHolder 2"/>
          <p:cNvSpPr>
            <a:spLocks noGrp="1"/>
          </p:cNvSpPr>
          <p:nvPr>
            <p:ph type="title"/>
          </p:nvPr>
        </p:nvSpPr>
        <p:spPr>
          <a:xfrm>
            <a:off x="457200" y="114840"/>
            <a:ext cx="8229240" cy="914040"/>
          </a:xfrm>
          <a:prstGeom prst="rect">
            <a:avLst/>
          </a:prstGeom>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Click to edit Master title style</a:t>
            </a:r>
            <a:endParaRPr lang="en-US" sz="3200" b="0" strike="noStrike" spc="-1">
              <a:solidFill>
                <a:srgbClr val="366092"/>
              </a:solidFill>
              <a:latin typeface="Calibri"/>
            </a:endParaRPr>
          </a:p>
        </p:txBody>
      </p:sp>
      <p:sp>
        <p:nvSpPr>
          <p:cNvPr id="136" name="CustomShape 3"/>
          <p:cNvSpPr/>
          <p:nvPr/>
        </p:nvSpPr>
        <p:spPr>
          <a:xfrm>
            <a:off x="906480" y="6008760"/>
            <a:ext cx="2819160" cy="27648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137" name="CustomShape 4"/>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sp>
        <p:nvSpPr>
          <p:cNvPr id="138" name="Line 5"/>
          <p:cNvSpPr/>
          <p:nvPr/>
        </p:nvSpPr>
        <p:spPr>
          <a:xfrm>
            <a:off x="457200" y="1005840"/>
            <a:ext cx="822960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sp>
        <p:nvSpPr>
          <p:cNvPr id="139" name="Line 6"/>
          <p:cNvSpPr/>
          <p:nvPr/>
        </p:nvSpPr>
        <p:spPr>
          <a:xfrm>
            <a:off x="152280" y="6019560"/>
            <a:ext cx="877824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pic>
        <p:nvPicPr>
          <p:cNvPr id="140" name="Picture 9"/>
          <p:cNvPicPr/>
          <p:nvPr/>
        </p:nvPicPr>
        <p:blipFill>
          <a:blip r:embed="rId14"/>
          <a:stretch/>
        </p:blipFill>
        <p:spPr>
          <a:xfrm>
            <a:off x="685800" y="6095880"/>
            <a:ext cx="1828440" cy="456840"/>
          </a:xfrm>
          <a:prstGeom prst="rect">
            <a:avLst/>
          </a:prstGeom>
          <a:ln>
            <a:noFill/>
          </a:ln>
        </p:spPr>
      </p:pic>
      <p:sp>
        <p:nvSpPr>
          <p:cNvPr id="141" name="PlaceHolder 7"/>
          <p:cNvSpPr>
            <a:spLocks noGrp="1"/>
          </p:cNvSpPr>
          <p:nvPr>
            <p:ph type="body"/>
          </p:nvPr>
        </p:nvSpPr>
        <p:spPr>
          <a:xfrm>
            <a:off x="457200" y="1082160"/>
            <a:ext cx="8229240" cy="4861080"/>
          </a:xfrm>
          <a:prstGeom prst="rect">
            <a:avLst/>
          </a:prstGeom>
        </p:spPr>
        <p:txBody>
          <a:bodyPr lIns="90000" tIns="45000" rIns="90000" bIns="45000">
            <a:noAutofit/>
          </a:bodyPr>
          <a:lstStyle/>
          <a:p>
            <a:pPr marL="432000" indent="-324000">
              <a:spcBef>
                <a:spcPts val="1417"/>
              </a:spcBef>
              <a:buClr>
                <a:srgbClr val="000000"/>
              </a:buClr>
              <a:buSzPct val="45000"/>
              <a:buFont typeface="Wingdings" charset="2"/>
              <a:buChar char=""/>
            </a:pPr>
            <a:r>
              <a:rPr lang="en-US" sz="2800" b="0" strike="noStrike" spc="-1">
                <a:solidFill>
                  <a:srgbClr val="366092"/>
                </a:solidFill>
                <a:latin typeface="Calibri"/>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366092"/>
                </a:solidFill>
                <a:latin typeface="Calibri"/>
              </a:rPr>
              <a:t>Second Outline Level</a:t>
            </a:r>
          </a:p>
          <a:p>
            <a:pPr marL="1296000" lvl="2" indent="-288000">
              <a:spcBef>
                <a:spcPts val="850"/>
              </a:spcBef>
              <a:buClr>
                <a:srgbClr val="000000"/>
              </a:buClr>
              <a:buSzPct val="45000"/>
              <a:buFont typeface="Wingdings" charset="2"/>
              <a:buChar char=""/>
            </a:pPr>
            <a:r>
              <a:rPr lang="en-US" sz="2800" b="0" strike="noStrike" spc="-1">
                <a:solidFill>
                  <a:srgbClr val="366092"/>
                </a:solidFill>
                <a:latin typeface="Calibri"/>
              </a:rPr>
              <a:t>Third Outline Level</a:t>
            </a:r>
          </a:p>
          <a:p>
            <a:pPr marL="1728000" lvl="3" indent="-216000">
              <a:spcBef>
                <a:spcPts val="567"/>
              </a:spcBef>
              <a:buClr>
                <a:srgbClr val="000000"/>
              </a:buClr>
              <a:buSzPct val="75000"/>
              <a:buFont typeface="Symbol" charset="2"/>
              <a:buChar char=""/>
            </a:pPr>
            <a:r>
              <a:rPr lang="en-US" sz="2800" b="0" strike="noStrike" spc="-1">
                <a:solidFill>
                  <a:srgbClr val="366092"/>
                </a:solidFill>
                <a:latin typeface="Calibri"/>
              </a:rPr>
              <a:t>Fourth Outline Level</a:t>
            </a:r>
          </a:p>
          <a:p>
            <a:pPr marL="2160000" lvl="4" indent="-216000">
              <a:spcBef>
                <a:spcPts val="283"/>
              </a:spcBef>
              <a:buClr>
                <a:srgbClr val="000000"/>
              </a:buClr>
              <a:buSzPct val="45000"/>
              <a:buFont typeface="Wingdings" charset="2"/>
              <a:buChar char=""/>
            </a:pPr>
            <a:r>
              <a:rPr lang="en-US" sz="2800" b="0" strike="noStrike" spc="-1">
                <a:solidFill>
                  <a:srgbClr val="366092"/>
                </a:solidFill>
                <a:latin typeface="Calibri"/>
              </a:rPr>
              <a:t>Fifth Outline Level</a:t>
            </a:r>
          </a:p>
          <a:p>
            <a:pPr marL="2592000" lvl="5" indent="-216000">
              <a:spcBef>
                <a:spcPts val="283"/>
              </a:spcBef>
              <a:buClr>
                <a:srgbClr val="000000"/>
              </a:buClr>
              <a:buSzPct val="45000"/>
              <a:buFont typeface="Wingdings" charset="2"/>
              <a:buChar char=""/>
            </a:pPr>
            <a:r>
              <a:rPr lang="en-US" sz="2800" b="0" strike="noStrike" spc="-1">
                <a:solidFill>
                  <a:srgbClr val="366092"/>
                </a:solidFill>
                <a:latin typeface="Calibri"/>
              </a:rPr>
              <a:t>Sixth Outline Level</a:t>
            </a:r>
          </a:p>
          <a:p>
            <a:pPr marL="3024000" lvl="6" indent="-216000">
              <a:spcBef>
                <a:spcPts val="283"/>
              </a:spcBef>
              <a:buClr>
                <a:srgbClr val="000000"/>
              </a:buClr>
              <a:buSzPct val="45000"/>
              <a:buFont typeface="Wingdings" charset="2"/>
              <a:buChar char=""/>
            </a:pPr>
            <a:r>
              <a:rPr lang="en-US" sz="2800" b="0" strike="noStrike" spc="-1">
                <a:solidFill>
                  <a:srgbClr val="366092"/>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 name="CustomShape 1"/>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179" name="Picture 2"/>
          <p:cNvPicPr/>
          <p:nvPr/>
        </p:nvPicPr>
        <p:blipFill>
          <a:blip r:embed="rId14"/>
          <a:stretch/>
        </p:blipFill>
        <p:spPr>
          <a:xfrm>
            <a:off x="685800" y="6095880"/>
            <a:ext cx="1828440" cy="456840"/>
          </a:xfrm>
          <a:prstGeom prst="rect">
            <a:avLst/>
          </a:prstGeom>
          <a:ln>
            <a:noFill/>
          </a:ln>
        </p:spPr>
      </p:pic>
      <p:sp>
        <p:nvSpPr>
          <p:cNvPr id="180" name="PlaceHolder 2"/>
          <p:cNvSpPr>
            <a:spLocks noGrp="1"/>
          </p:cNvSpPr>
          <p:nvPr>
            <p:ph type="title"/>
          </p:nvPr>
        </p:nvSpPr>
        <p:spPr>
          <a:xfrm>
            <a:off x="457200" y="114840"/>
            <a:ext cx="8229240" cy="914040"/>
          </a:xfrm>
          <a:prstGeom prst="rect">
            <a:avLst/>
          </a:prstGeom>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Click to edit Master title style</a:t>
            </a:r>
            <a:endParaRPr lang="en-US" sz="3200" b="0" strike="noStrike" spc="-1">
              <a:solidFill>
                <a:srgbClr val="366092"/>
              </a:solidFill>
              <a:latin typeface="Calibri"/>
            </a:endParaRPr>
          </a:p>
        </p:txBody>
      </p:sp>
      <p:sp>
        <p:nvSpPr>
          <p:cNvPr id="181" name="CustomShape 3"/>
          <p:cNvSpPr/>
          <p:nvPr/>
        </p:nvSpPr>
        <p:spPr>
          <a:xfrm>
            <a:off x="906480" y="6008760"/>
            <a:ext cx="2819160" cy="27648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182" name="CustomShape 4"/>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sp>
        <p:nvSpPr>
          <p:cNvPr id="183" name="Line 5"/>
          <p:cNvSpPr/>
          <p:nvPr/>
        </p:nvSpPr>
        <p:spPr>
          <a:xfrm>
            <a:off x="457200" y="1005840"/>
            <a:ext cx="822960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sp>
        <p:nvSpPr>
          <p:cNvPr id="184" name="Line 6"/>
          <p:cNvSpPr/>
          <p:nvPr/>
        </p:nvSpPr>
        <p:spPr>
          <a:xfrm>
            <a:off x="152280" y="6019560"/>
            <a:ext cx="877824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pic>
        <p:nvPicPr>
          <p:cNvPr id="185" name="Picture 9"/>
          <p:cNvPicPr/>
          <p:nvPr/>
        </p:nvPicPr>
        <p:blipFill>
          <a:blip r:embed="rId14"/>
          <a:stretch/>
        </p:blipFill>
        <p:spPr>
          <a:xfrm>
            <a:off x="685800" y="6095880"/>
            <a:ext cx="1828440" cy="456840"/>
          </a:xfrm>
          <a:prstGeom prst="rect">
            <a:avLst/>
          </a:prstGeom>
          <a:ln>
            <a:noFill/>
          </a:ln>
        </p:spPr>
      </p:pic>
      <p:sp>
        <p:nvSpPr>
          <p:cNvPr id="186" name="PlaceHolder 7"/>
          <p:cNvSpPr>
            <a:spLocks noGrp="1"/>
          </p:cNvSpPr>
          <p:nvPr>
            <p:ph type="body"/>
          </p:nvPr>
        </p:nvSpPr>
        <p:spPr>
          <a:xfrm>
            <a:off x="457200" y="1029240"/>
            <a:ext cx="8229240" cy="4966560"/>
          </a:xfrm>
          <a:prstGeom prst="rect">
            <a:avLst/>
          </a:prstGeom>
        </p:spPr>
        <p:txBody>
          <a:bodyPr lIns="90000" tIns="45000" rIns="90000" bIns="45000">
            <a:noAutofit/>
          </a:bodyPr>
          <a:lstStyle/>
          <a:p>
            <a:pPr marL="432000" indent="-324000">
              <a:spcBef>
                <a:spcPts val="1417"/>
              </a:spcBef>
              <a:buClr>
                <a:srgbClr val="000000"/>
              </a:buClr>
              <a:buSzPct val="45000"/>
              <a:buFont typeface="Wingdings" charset="2"/>
              <a:buChar char=""/>
            </a:pPr>
            <a:r>
              <a:rPr lang="en-US" sz="2800" b="0" strike="noStrike" spc="-1">
                <a:solidFill>
                  <a:srgbClr val="366092"/>
                </a:solidFill>
                <a:latin typeface="Calibri"/>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366092"/>
                </a:solidFill>
                <a:latin typeface="Calibri"/>
              </a:rPr>
              <a:t>Second Outline Level</a:t>
            </a:r>
          </a:p>
          <a:p>
            <a:pPr marL="1296000" lvl="2" indent="-288000">
              <a:spcBef>
                <a:spcPts val="850"/>
              </a:spcBef>
              <a:buClr>
                <a:srgbClr val="000000"/>
              </a:buClr>
              <a:buSzPct val="45000"/>
              <a:buFont typeface="Wingdings" charset="2"/>
              <a:buChar char=""/>
            </a:pPr>
            <a:r>
              <a:rPr lang="en-US" sz="2800" b="0" strike="noStrike" spc="-1">
                <a:solidFill>
                  <a:srgbClr val="366092"/>
                </a:solidFill>
                <a:latin typeface="Calibri"/>
              </a:rPr>
              <a:t>Third Outline Level</a:t>
            </a:r>
          </a:p>
          <a:p>
            <a:pPr marL="1728000" lvl="3" indent="-216000">
              <a:spcBef>
                <a:spcPts val="567"/>
              </a:spcBef>
              <a:buClr>
                <a:srgbClr val="000000"/>
              </a:buClr>
              <a:buSzPct val="75000"/>
              <a:buFont typeface="Symbol" charset="2"/>
              <a:buChar char=""/>
            </a:pPr>
            <a:r>
              <a:rPr lang="en-US" sz="2800" b="0" strike="noStrike" spc="-1">
                <a:solidFill>
                  <a:srgbClr val="366092"/>
                </a:solidFill>
                <a:latin typeface="Calibri"/>
              </a:rPr>
              <a:t>Fourth Outline Level</a:t>
            </a:r>
          </a:p>
          <a:p>
            <a:pPr marL="2160000" lvl="4" indent="-216000">
              <a:spcBef>
                <a:spcPts val="283"/>
              </a:spcBef>
              <a:buClr>
                <a:srgbClr val="000000"/>
              </a:buClr>
              <a:buSzPct val="45000"/>
              <a:buFont typeface="Wingdings" charset="2"/>
              <a:buChar char=""/>
            </a:pPr>
            <a:r>
              <a:rPr lang="en-US" sz="2800" b="0" strike="noStrike" spc="-1">
                <a:solidFill>
                  <a:srgbClr val="366092"/>
                </a:solidFill>
                <a:latin typeface="Calibri"/>
              </a:rPr>
              <a:t>Fifth Outline Level</a:t>
            </a:r>
          </a:p>
          <a:p>
            <a:pPr marL="2592000" lvl="5" indent="-216000">
              <a:spcBef>
                <a:spcPts val="283"/>
              </a:spcBef>
              <a:buClr>
                <a:srgbClr val="000000"/>
              </a:buClr>
              <a:buSzPct val="45000"/>
              <a:buFont typeface="Wingdings" charset="2"/>
              <a:buChar char=""/>
            </a:pPr>
            <a:r>
              <a:rPr lang="en-US" sz="2800" b="0" strike="noStrike" spc="-1">
                <a:solidFill>
                  <a:srgbClr val="366092"/>
                </a:solidFill>
                <a:latin typeface="Calibri"/>
              </a:rPr>
              <a:t>Sixth Outline Level</a:t>
            </a:r>
          </a:p>
          <a:p>
            <a:pPr marL="3024000" lvl="6" indent="-216000">
              <a:spcBef>
                <a:spcPts val="283"/>
              </a:spcBef>
              <a:buClr>
                <a:srgbClr val="000000"/>
              </a:buClr>
              <a:buSzPct val="45000"/>
              <a:buFont typeface="Wingdings" charset="2"/>
              <a:buChar char=""/>
            </a:pPr>
            <a:r>
              <a:rPr lang="en-US" sz="2800" b="0" strike="noStrike" spc="-1">
                <a:solidFill>
                  <a:srgbClr val="366092"/>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 name="CustomShape 1"/>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224" name="Picture 2"/>
          <p:cNvPicPr/>
          <p:nvPr/>
        </p:nvPicPr>
        <p:blipFill>
          <a:blip r:embed="rId14"/>
          <a:stretch/>
        </p:blipFill>
        <p:spPr>
          <a:xfrm>
            <a:off x="685800" y="6095880"/>
            <a:ext cx="1828440" cy="456840"/>
          </a:xfrm>
          <a:prstGeom prst="rect">
            <a:avLst/>
          </a:prstGeom>
          <a:ln>
            <a:noFill/>
          </a:ln>
        </p:spPr>
      </p:pic>
      <p:sp>
        <p:nvSpPr>
          <p:cNvPr id="225" name="PlaceHolder 2"/>
          <p:cNvSpPr>
            <a:spLocks noGrp="1"/>
          </p:cNvSpPr>
          <p:nvPr>
            <p:ph type="title"/>
          </p:nvPr>
        </p:nvSpPr>
        <p:spPr>
          <a:xfrm>
            <a:off x="457200" y="114840"/>
            <a:ext cx="8229240" cy="914040"/>
          </a:xfrm>
          <a:prstGeom prst="rect">
            <a:avLst/>
          </a:prstGeom>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Click to edit Master title style</a:t>
            </a:r>
            <a:endParaRPr lang="en-US" sz="3200" b="0" strike="noStrike" spc="-1">
              <a:solidFill>
                <a:srgbClr val="366092"/>
              </a:solidFill>
              <a:latin typeface="Calibri"/>
            </a:endParaRPr>
          </a:p>
        </p:txBody>
      </p:sp>
      <p:sp>
        <p:nvSpPr>
          <p:cNvPr id="226" name="CustomShape 3"/>
          <p:cNvSpPr/>
          <p:nvPr/>
        </p:nvSpPr>
        <p:spPr>
          <a:xfrm>
            <a:off x="906480" y="6008760"/>
            <a:ext cx="2819160" cy="27648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227" name="CustomShape 4"/>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sp>
        <p:nvSpPr>
          <p:cNvPr id="228" name="Line 5"/>
          <p:cNvSpPr/>
          <p:nvPr/>
        </p:nvSpPr>
        <p:spPr>
          <a:xfrm>
            <a:off x="457200" y="1005840"/>
            <a:ext cx="822960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sp>
        <p:nvSpPr>
          <p:cNvPr id="229" name="Line 6"/>
          <p:cNvSpPr/>
          <p:nvPr/>
        </p:nvSpPr>
        <p:spPr>
          <a:xfrm>
            <a:off x="152280" y="6019560"/>
            <a:ext cx="877824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pic>
        <p:nvPicPr>
          <p:cNvPr id="230" name="Picture 9"/>
          <p:cNvPicPr/>
          <p:nvPr/>
        </p:nvPicPr>
        <p:blipFill>
          <a:blip r:embed="rId14"/>
          <a:stretch/>
        </p:blipFill>
        <p:spPr>
          <a:xfrm>
            <a:off x="685800" y="6095880"/>
            <a:ext cx="1828440" cy="456840"/>
          </a:xfrm>
          <a:prstGeom prst="rect">
            <a:avLst/>
          </a:prstGeom>
          <a:ln>
            <a:noFill/>
          </a:ln>
        </p:spPr>
      </p:pic>
      <p:sp>
        <p:nvSpPr>
          <p:cNvPr id="231" name="PlaceHolder 7"/>
          <p:cNvSpPr>
            <a:spLocks noGrp="1"/>
          </p:cNvSpPr>
          <p:nvPr>
            <p:ph type="body"/>
          </p:nvPr>
        </p:nvSpPr>
        <p:spPr>
          <a:xfrm>
            <a:off x="457200" y="1105560"/>
            <a:ext cx="8229240" cy="4837680"/>
          </a:xfrm>
          <a:prstGeom prst="rect">
            <a:avLst/>
          </a:prstGeom>
        </p:spPr>
        <p:txBody>
          <a:bodyPr lIns="90000" tIns="45000" rIns="90000" bIns="45000">
            <a:noAutofit/>
          </a:bodyPr>
          <a:lstStyle/>
          <a:p>
            <a:pPr marL="432000" indent="-324000">
              <a:spcBef>
                <a:spcPts val="1417"/>
              </a:spcBef>
              <a:buClr>
                <a:srgbClr val="000000"/>
              </a:buClr>
              <a:buSzPct val="45000"/>
              <a:buFont typeface="Wingdings" charset="2"/>
              <a:buChar char=""/>
            </a:pPr>
            <a:r>
              <a:rPr lang="en-US" sz="2800" b="0" strike="noStrike" spc="-1">
                <a:solidFill>
                  <a:srgbClr val="366092"/>
                </a:solidFill>
                <a:latin typeface="Calibri"/>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366092"/>
                </a:solidFill>
                <a:latin typeface="Calibri"/>
              </a:rPr>
              <a:t>Second Outline Level</a:t>
            </a:r>
          </a:p>
          <a:p>
            <a:pPr marL="1296000" lvl="2" indent="-288000">
              <a:spcBef>
                <a:spcPts val="850"/>
              </a:spcBef>
              <a:buClr>
                <a:srgbClr val="000000"/>
              </a:buClr>
              <a:buSzPct val="45000"/>
              <a:buFont typeface="Wingdings" charset="2"/>
              <a:buChar char=""/>
            </a:pPr>
            <a:r>
              <a:rPr lang="en-US" sz="2800" b="0" strike="noStrike" spc="-1">
                <a:solidFill>
                  <a:srgbClr val="366092"/>
                </a:solidFill>
                <a:latin typeface="Calibri"/>
              </a:rPr>
              <a:t>Third Outline Level</a:t>
            </a:r>
          </a:p>
          <a:p>
            <a:pPr marL="1728000" lvl="3" indent="-216000">
              <a:spcBef>
                <a:spcPts val="567"/>
              </a:spcBef>
              <a:buClr>
                <a:srgbClr val="000000"/>
              </a:buClr>
              <a:buSzPct val="75000"/>
              <a:buFont typeface="Symbol" charset="2"/>
              <a:buChar char=""/>
            </a:pPr>
            <a:r>
              <a:rPr lang="en-US" sz="2800" b="0" strike="noStrike" spc="-1">
                <a:solidFill>
                  <a:srgbClr val="366092"/>
                </a:solidFill>
                <a:latin typeface="Calibri"/>
              </a:rPr>
              <a:t>Fourth Outline Level</a:t>
            </a:r>
          </a:p>
          <a:p>
            <a:pPr marL="2160000" lvl="4" indent="-216000">
              <a:spcBef>
                <a:spcPts val="283"/>
              </a:spcBef>
              <a:buClr>
                <a:srgbClr val="000000"/>
              </a:buClr>
              <a:buSzPct val="45000"/>
              <a:buFont typeface="Wingdings" charset="2"/>
              <a:buChar char=""/>
            </a:pPr>
            <a:r>
              <a:rPr lang="en-US" sz="2800" b="0" strike="noStrike" spc="-1">
                <a:solidFill>
                  <a:srgbClr val="366092"/>
                </a:solidFill>
                <a:latin typeface="Calibri"/>
              </a:rPr>
              <a:t>Fifth Outline Level</a:t>
            </a:r>
          </a:p>
          <a:p>
            <a:pPr marL="2592000" lvl="5" indent="-216000">
              <a:spcBef>
                <a:spcPts val="283"/>
              </a:spcBef>
              <a:buClr>
                <a:srgbClr val="000000"/>
              </a:buClr>
              <a:buSzPct val="45000"/>
              <a:buFont typeface="Wingdings" charset="2"/>
              <a:buChar char=""/>
            </a:pPr>
            <a:r>
              <a:rPr lang="en-US" sz="2800" b="0" strike="noStrike" spc="-1">
                <a:solidFill>
                  <a:srgbClr val="366092"/>
                </a:solidFill>
                <a:latin typeface="Calibri"/>
              </a:rPr>
              <a:t>Sixth Outline Level</a:t>
            </a:r>
          </a:p>
          <a:p>
            <a:pPr marL="3024000" lvl="6" indent="-216000">
              <a:spcBef>
                <a:spcPts val="283"/>
              </a:spcBef>
              <a:buClr>
                <a:srgbClr val="000000"/>
              </a:buClr>
              <a:buSzPct val="45000"/>
              <a:buFont typeface="Wingdings" charset="2"/>
              <a:buChar char=""/>
            </a:pPr>
            <a:r>
              <a:rPr lang="en-US" sz="2800" b="0" strike="noStrike" spc="-1">
                <a:solidFill>
                  <a:srgbClr val="366092"/>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8" name="CustomShape 1"/>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269" name="Picture 2"/>
          <p:cNvPicPr/>
          <p:nvPr/>
        </p:nvPicPr>
        <p:blipFill>
          <a:blip r:embed="rId14"/>
          <a:stretch/>
        </p:blipFill>
        <p:spPr>
          <a:xfrm>
            <a:off x="685800" y="6095880"/>
            <a:ext cx="1828440" cy="456840"/>
          </a:xfrm>
          <a:prstGeom prst="rect">
            <a:avLst/>
          </a:prstGeom>
          <a:ln>
            <a:noFill/>
          </a:ln>
        </p:spPr>
      </p:pic>
      <p:sp>
        <p:nvSpPr>
          <p:cNvPr id="270" name="PlaceHolder 2"/>
          <p:cNvSpPr>
            <a:spLocks noGrp="1"/>
          </p:cNvSpPr>
          <p:nvPr>
            <p:ph type="title"/>
          </p:nvPr>
        </p:nvSpPr>
        <p:spPr>
          <a:xfrm>
            <a:off x="457200" y="114840"/>
            <a:ext cx="8229240" cy="914040"/>
          </a:xfrm>
          <a:prstGeom prst="rect">
            <a:avLst/>
          </a:prstGeom>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Click to edit Master title style</a:t>
            </a:r>
            <a:endParaRPr lang="en-US" sz="3200" b="0" strike="noStrike" spc="-1">
              <a:solidFill>
                <a:srgbClr val="366092"/>
              </a:solidFill>
              <a:latin typeface="Calibri"/>
            </a:endParaRPr>
          </a:p>
        </p:txBody>
      </p:sp>
      <p:sp>
        <p:nvSpPr>
          <p:cNvPr id="271" name="PlaceHolder 3"/>
          <p:cNvSpPr>
            <a:spLocks noGrp="1"/>
          </p:cNvSpPr>
          <p:nvPr>
            <p:ph type="body"/>
          </p:nvPr>
        </p:nvSpPr>
        <p:spPr>
          <a:xfrm>
            <a:off x="457200" y="1081800"/>
            <a:ext cx="8229240" cy="4850280"/>
          </a:xfrm>
          <a:prstGeom prst="rect">
            <a:avLst/>
          </a:prstGeom>
        </p:spPr>
        <p:txBody>
          <a:bodyPr lIns="90000" tIns="45000" rIns="90000" bIns="45000">
            <a:noAutofit/>
          </a:bodyPr>
          <a:lstStyle/>
          <a:p>
            <a:pPr>
              <a:lnSpc>
                <a:spcPct val="100000"/>
              </a:lnSpc>
              <a:spcBef>
                <a:spcPts val="641"/>
              </a:spcBef>
            </a:pPr>
            <a:r>
              <a:rPr lang="en-US" sz="3200" b="0" strike="noStrike" spc="-1">
                <a:solidFill>
                  <a:srgbClr val="366092"/>
                </a:solidFill>
                <a:latin typeface="Calibri"/>
              </a:rPr>
              <a:t> </a:t>
            </a:r>
          </a:p>
        </p:txBody>
      </p:sp>
      <p:sp>
        <p:nvSpPr>
          <p:cNvPr id="272" name="CustomShape 4"/>
          <p:cNvSpPr/>
          <p:nvPr/>
        </p:nvSpPr>
        <p:spPr>
          <a:xfrm>
            <a:off x="906480" y="6008760"/>
            <a:ext cx="2819160" cy="27648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273" name="CustomShape 5"/>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sp>
        <p:nvSpPr>
          <p:cNvPr id="274" name="Line 6"/>
          <p:cNvSpPr/>
          <p:nvPr/>
        </p:nvSpPr>
        <p:spPr>
          <a:xfrm>
            <a:off x="457200" y="1005840"/>
            <a:ext cx="822960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sp>
        <p:nvSpPr>
          <p:cNvPr id="275" name="Line 7"/>
          <p:cNvSpPr/>
          <p:nvPr/>
        </p:nvSpPr>
        <p:spPr>
          <a:xfrm>
            <a:off x="152280" y="6019560"/>
            <a:ext cx="877824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pic>
        <p:nvPicPr>
          <p:cNvPr id="276" name="Picture 9"/>
          <p:cNvPicPr/>
          <p:nvPr/>
        </p:nvPicPr>
        <p:blipFill>
          <a:blip r:embed="rId14"/>
          <a:stretch/>
        </p:blipFill>
        <p:spPr>
          <a:xfrm>
            <a:off x="685800" y="6095880"/>
            <a:ext cx="1828440" cy="456840"/>
          </a:xfrm>
          <a:prstGeom prst="rect">
            <a:avLst/>
          </a:prstGeom>
          <a:ln>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3.x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49.xml"/><Relationship Id="rId5" Type="http://schemas.openxmlformats.org/officeDocument/2006/relationships/image" Target="../media/image34.emf"/><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49.xml"/><Relationship Id="rId4" Type="http://schemas.openxmlformats.org/officeDocument/2006/relationships/image" Target="../media/image36.emf"/></Relationships>
</file>

<file path=ppt/slides/_rels/slide2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2.bin"/><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9.png"/><Relationship Id="rId1" Type="http://schemas.openxmlformats.org/officeDocument/2006/relationships/slideLayout" Target="../slideLayouts/slideLayout49.xml"/><Relationship Id="rId4" Type="http://schemas.openxmlformats.org/officeDocument/2006/relationships/image" Target="../media/image39.emf"/></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8.xml"/><Relationship Id="rId1" Type="http://schemas.openxmlformats.org/officeDocument/2006/relationships/slideLayout" Target="../slideLayouts/slideLayout49.xml"/><Relationship Id="rId4" Type="http://schemas.openxmlformats.org/officeDocument/2006/relationships/image" Target="../media/image46.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9.xml"/><Relationship Id="rId1" Type="http://schemas.openxmlformats.org/officeDocument/2006/relationships/slideLayout" Target="../slideLayouts/slideLayout61.xml"/><Relationship Id="rId4" Type="http://schemas.openxmlformats.org/officeDocument/2006/relationships/image" Target="../media/image3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3.bin"/><Relationship Id="rId1" Type="http://schemas.openxmlformats.org/officeDocument/2006/relationships/slideLayout" Target="../slideLayouts/slideLayout61.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49.xml"/><Relationship Id="rId6" Type="http://schemas.openxmlformats.org/officeDocument/2006/relationships/image" Target="../media/image59.emf"/><Relationship Id="rId5" Type="http://schemas.openxmlformats.org/officeDocument/2006/relationships/image" Target="../media/image58.png"/><Relationship Id="rId4" Type="http://schemas.openxmlformats.org/officeDocument/2006/relationships/image" Target="../media/image57.emf"/></Relationships>
</file>

<file path=ppt/slides/_rels/slide5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3" Type="http://schemas.openxmlformats.org/officeDocument/2006/relationships/image" Target="../media/image430.png"/><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oleObject" Target="../embeddings/oleObject5.bin"/><Relationship Id="rId1" Type="http://schemas.openxmlformats.org/officeDocument/2006/relationships/slideLayout" Target="../slideLayouts/slideLayout6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3.xml"/></Relationships>
</file>

<file path=ppt/slides/_rels/slide6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png"/><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8.png"/><Relationship Id="rId1" Type="http://schemas.openxmlformats.org/officeDocument/2006/relationships/slideLayout" Target="../slideLayouts/slideLayout73.xml"/></Relationships>
</file>

<file path=ppt/slides/_rels/slide7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8.emf"/><Relationship Id="rId1" Type="http://schemas.openxmlformats.org/officeDocument/2006/relationships/slideLayout" Target="../slideLayouts/slideLayout49.xml"/><Relationship Id="rId4" Type="http://schemas.openxmlformats.org/officeDocument/2006/relationships/image" Target="../media/image79.emf"/></Relationships>
</file>

<file path=ppt/slides/_rels/slide7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3.xml"/></Relationships>
</file>

<file path=ppt/slides/_rels/slide7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extShape 2"/>
          <p:cNvSpPr txBox="1">
            <a:spLocks noGrp="1"/>
          </p:cNvSpPr>
          <p:nvPr>
            <p:ph type="title" idx="4294967295"/>
          </p:nvPr>
        </p:nvSpPr>
        <p:spPr>
          <a:xfrm>
            <a:off x="640080" y="2130480"/>
            <a:ext cx="7772040" cy="147168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 normalizeH="0" baseline="0" noProof="0" dirty="0">
                <a:ln>
                  <a:noFill/>
                </a:ln>
                <a:solidFill>
                  <a:srgbClr val="366092"/>
                </a:solidFill>
                <a:effectLst/>
                <a:uLnTx/>
                <a:uFillTx/>
                <a:latin typeface="Arial"/>
                <a:ea typeface="+mn-ea"/>
                <a:cs typeface="+mn-cs"/>
              </a:rPr>
              <a:t>Section A.6</a:t>
            </a:r>
            <a:endParaRPr kumimoji="0" lang="en-US" sz="44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13" name="TextShape 1"/>
          <p:cNvSpPr txBox="1"/>
          <p:nvPr/>
        </p:nvSpPr>
        <p:spPr>
          <a:xfrm>
            <a:off x="1371600" y="3502080"/>
            <a:ext cx="6400440" cy="1755360"/>
          </a:xfrm>
          <a:prstGeom prst="rect">
            <a:avLst/>
          </a:prstGeom>
          <a:noFill/>
          <a:ln>
            <a:noFill/>
          </a:ln>
        </p:spPr>
        <p:txBody>
          <a:bodyPr lIns="90000" tIns="45000" rIns="90000" bIns="45000" anchorCtr="1">
            <a:noAutofit/>
          </a:bodyPr>
          <a:lstStyle/>
          <a:p>
            <a:pPr algn="ctr">
              <a:lnSpc>
                <a:spcPct val="100000"/>
              </a:lnSpc>
              <a:spcBef>
                <a:spcPts val="641"/>
              </a:spcBef>
            </a:pPr>
            <a:r>
              <a:rPr lang="en-US" sz="3200" b="1" i="1" strike="noStrike" spc="-1" dirty="0">
                <a:solidFill>
                  <a:srgbClr val="366092"/>
                </a:solidFill>
                <a:latin typeface="Calibri"/>
              </a:rPr>
              <a:t>Statistical Process Control</a:t>
            </a:r>
            <a:endParaRPr lang="en-US" sz="3200" b="0" strike="noStrike" spc="-1" dirty="0">
              <a:solidFill>
                <a:srgbClr val="366092"/>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7</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36" name="TextShape 2"/>
          <p:cNvSpPr txBox="1"/>
          <p:nvPr/>
        </p:nvSpPr>
        <p:spPr>
          <a:xfrm>
            <a:off x="457200" y="1082160"/>
            <a:ext cx="8229240" cy="4125887"/>
          </a:xfrm>
          <a:prstGeom prst="rect">
            <a:avLst/>
          </a:prstGeom>
          <a:solidFill>
            <a:srgbClr val="FFFFCC"/>
          </a:solidFill>
          <a:ln w="28440">
            <a:solidFill>
              <a:srgbClr val="000000"/>
            </a:solidFill>
            <a:round/>
          </a:ln>
        </p:spPr>
        <p:txBody>
          <a:bodyPr lIns="90000" tIns="45000" rIns="90000" bIns="45000">
            <a:normAutofit/>
          </a:bodyPr>
          <a:lstStyle/>
          <a:p>
            <a:pPr marL="514440" indent="-514080">
              <a:lnSpc>
                <a:spcPct val="100000"/>
              </a:lnSpc>
              <a:spcBef>
                <a:spcPts val="561"/>
              </a:spcBef>
              <a:buClr>
                <a:srgbClr val="000000"/>
              </a:buClr>
              <a:buFont typeface="Calibri"/>
              <a:buChar char="•"/>
            </a:pPr>
            <a:r>
              <a:rPr lang="en-US" sz="2600" b="0" strike="noStrike" spc="-1" dirty="0">
                <a:solidFill>
                  <a:srgbClr val="000000"/>
                </a:solidFill>
                <a:latin typeface="Calibri"/>
              </a:rPr>
              <a:t>​Mean Chart using</a:t>
            </a:r>
            <a:endParaRPr lang="en-US" sz="2600" b="0" strike="noStrike" spc="-1" dirty="0">
              <a:solidFill>
                <a:srgbClr val="366092"/>
              </a:solidFill>
              <a:latin typeface="Calibri"/>
            </a:endParaRPr>
          </a:p>
          <a:p>
            <a:pPr>
              <a:lnSpc>
                <a:spcPct val="100000"/>
              </a:lnSpc>
              <a:spcBef>
                <a:spcPts val="561"/>
              </a:spcBef>
            </a:pPr>
            <a:endParaRPr lang="en-US" sz="2600" b="0" strike="noStrike" spc="-1" dirty="0">
              <a:solidFill>
                <a:srgbClr val="366092"/>
              </a:solidFill>
              <a:latin typeface="Calibri"/>
            </a:endParaRPr>
          </a:p>
        </p:txBody>
      </p:sp>
      <p:pic>
        <p:nvPicPr>
          <p:cNvPr id="5" name="Picture 4" descr="R bar:">
            <a:extLst>
              <a:ext uri="{FF2B5EF4-FFF2-40B4-BE49-F238E27FC236}">
                <a16:creationId xmlns:a16="http://schemas.microsoft.com/office/drawing/2014/main" id="{F48B20BE-6255-B628-E78D-AF95640BB4EF}"/>
              </a:ext>
            </a:extLst>
          </p:cNvPr>
          <p:cNvPicPr>
            <a:picLocks noChangeAspect="1"/>
          </p:cNvPicPr>
          <p:nvPr/>
        </p:nvPicPr>
        <p:blipFill>
          <a:blip r:embed="rId2"/>
          <a:stretch>
            <a:fillRect/>
          </a:stretch>
        </p:blipFill>
        <p:spPr>
          <a:xfrm>
            <a:off x="3478601" y="1151738"/>
            <a:ext cx="361950" cy="333375"/>
          </a:xfrm>
          <a:prstGeom prst="rect">
            <a:avLst/>
          </a:prstGeom>
        </p:spPr>
      </p:pic>
      <p:pic>
        <p:nvPicPr>
          <p:cNvPr id="3" name="Picture 2" descr="UCL equals X double bar plus A times R bar and &#10;LCL equals X double bar minus A times R bar">
            <a:extLst>
              <a:ext uri="{FF2B5EF4-FFF2-40B4-BE49-F238E27FC236}">
                <a16:creationId xmlns:a16="http://schemas.microsoft.com/office/drawing/2014/main" id="{90F65880-7703-27AB-32F8-927A0BA1575B}"/>
              </a:ext>
            </a:extLst>
          </p:cNvPr>
          <p:cNvPicPr>
            <a:picLocks noChangeAspect="1"/>
          </p:cNvPicPr>
          <p:nvPr/>
        </p:nvPicPr>
        <p:blipFill>
          <a:blip r:embed="rId3"/>
          <a:stretch>
            <a:fillRect/>
          </a:stretch>
        </p:blipFill>
        <p:spPr>
          <a:xfrm>
            <a:off x="3700282" y="1727330"/>
            <a:ext cx="1743075" cy="876300"/>
          </a:xfrm>
          <a:prstGeom prst="rect">
            <a:avLst/>
          </a:prstGeom>
        </p:spPr>
      </p:pic>
      <p:pic>
        <p:nvPicPr>
          <p:cNvPr id="7" name="Picture 6" descr="where, R bar refers  the mean of the sample ranges, x double bar equals summation of mean x divided by number of samples and, A refers a factor that relates 3 sigma to R bar found in the following table.">
            <a:extLst>
              <a:ext uri="{FF2B5EF4-FFF2-40B4-BE49-F238E27FC236}">
                <a16:creationId xmlns:a16="http://schemas.microsoft.com/office/drawing/2014/main" id="{5E3B67DF-9A6C-8CEE-7A96-6F44F0BA5707}"/>
              </a:ext>
            </a:extLst>
          </p:cNvPr>
          <p:cNvPicPr>
            <a:picLocks noChangeAspect="1"/>
          </p:cNvPicPr>
          <p:nvPr/>
        </p:nvPicPr>
        <p:blipFill>
          <a:blip r:embed="rId4"/>
          <a:stretch>
            <a:fillRect/>
          </a:stretch>
        </p:blipFill>
        <p:spPr>
          <a:xfrm>
            <a:off x="542565" y="2845847"/>
            <a:ext cx="8143875" cy="2362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8</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39" name="TextShape 2">
            <a:extLst>
              <a:ext uri="{C183D7F6-B498-43B3-948B-1728B52AA6E4}">
                <adec:decorative xmlns:adec="http://schemas.microsoft.com/office/drawing/2017/decorative" val="1"/>
              </a:ext>
            </a:extLst>
          </p:cNvPr>
          <p:cNvSpPr txBox="1"/>
          <p:nvPr/>
        </p:nvSpPr>
        <p:spPr>
          <a:xfrm>
            <a:off x="457200" y="1082160"/>
            <a:ext cx="8229240" cy="4914000"/>
          </a:xfrm>
          <a:prstGeom prst="rect">
            <a:avLst/>
          </a:prstGeom>
          <a:solidFill>
            <a:srgbClr val="FFFFCC"/>
          </a:solidFill>
          <a:ln w="28440">
            <a:solidFill>
              <a:srgbClr val="000000"/>
            </a:solidFill>
            <a:round/>
          </a:ln>
        </p:spPr>
        <p:txBody>
          <a:bodyPr lIns="90000" tIns="45000" rIns="90000" bIns="45000">
            <a:noAutofit/>
          </a:bodyPr>
          <a:lstStyle/>
          <a:p>
            <a:pPr>
              <a:lnSpc>
                <a:spcPct val="100000"/>
              </a:lnSpc>
              <a:spcBef>
                <a:spcPts val="561"/>
              </a:spcBef>
            </a:pPr>
            <a:r>
              <a:rPr lang="en-US" sz="2800" b="0" strike="noStrike" spc="-1">
                <a:solidFill>
                  <a:srgbClr val="000000"/>
                </a:solidFill>
                <a:latin typeface="Calibri"/>
              </a:rPr>
              <a:t> </a:t>
            </a:r>
            <a:endParaRPr lang="en-US" sz="2800" b="0" strike="noStrike" spc="-1">
              <a:solidFill>
                <a:srgbClr val="366092"/>
              </a:solidFill>
              <a:latin typeface="Calibri"/>
            </a:endParaRPr>
          </a:p>
        </p:txBody>
      </p:sp>
      <p:sp>
        <p:nvSpPr>
          <p:cNvPr id="4" name="TextBox 3">
            <a:extLst>
              <a:ext uri="{FF2B5EF4-FFF2-40B4-BE49-F238E27FC236}">
                <a16:creationId xmlns:a16="http://schemas.microsoft.com/office/drawing/2014/main" id="{8074AD34-9EE8-F726-E9CE-1F45A8E7AD51}"/>
              </a:ext>
            </a:extLst>
          </p:cNvPr>
          <p:cNvSpPr txBox="1"/>
          <p:nvPr/>
        </p:nvSpPr>
        <p:spPr>
          <a:xfrm>
            <a:off x="2470826" y="1113238"/>
            <a:ext cx="4572000" cy="292388"/>
          </a:xfrm>
          <a:prstGeom prst="rect">
            <a:avLst/>
          </a:prstGeom>
          <a:noFill/>
          <a:ln w="28440">
            <a:noFill/>
            <a:round/>
          </a:ln>
        </p:spPr>
        <p:txBody>
          <a:bodyPr wrap="square">
            <a:spAutoFit/>
          </a:bodyPr>
          <a:lstStyle/>
          <a:p>
            <a:pPr algn="ctr">
              <a:lnSpc>
                <a:spcPct val="100000"/>
              </a:lnSpc>
            </a:pPr>
            <a:r>
              <a:rPr lang="en-US" sz="1300" b="1" strike="noStrike" spc="-1" dirty="0">
                <a:solidFill>
                  <a:schemeClr val="tx1"/>
                </a:solidFill>
              </a:rPr>
              <a:t>3</a:t>
            </a:r>
            <a:r>
              <a:rPr lang="el-GR" sz="1300" b="1" i="1" strike="noStrike" spc="-1" dirty="0">
                <a:solidFill>
                  <a:schemeClr val="tx1"/>
                </a:solidFill>
                <a:latin typeface="Cambria Math" panose="02040503050406030204" pitchFamily="18" charset="0"/>
                <a:ea typeface="Cambria Math" panose="02040503050406030204" pitchFamily="18" charset="0"/>
              </a:rPr>
              <a:t>σ</a:t>
            </a:r>
            <a:r>
              <a:rPr lang="en-US" sz="1300" b="1" strike="noStrike" spc="-1" dirty="0">
                <a:solidFill>
                  <a:schemeClr val="tx1"/>
                </a:solidFill>
              </a:rPr>
              <a:t>  Factors for Computing Control Chart Limits</a:t>
            </a:r>
            <a:endParaRPr lang="en-US" sz="1300" b="0" strike="noStrike" spc="-1" dirty="0">
              <a:solidFill>
                <a:schemeClr val="tx1"/>
              </a:solidFill>
              <a:latin typeface="Arial"/>
            </a:endParaRPr>
          </a:p>
        </p:txBody>
      </p:sp>
      <p:grpSp>
        <p:nvGrpSpPr>
          <p:cNvPr id="3" name="Group 2" descr="The table displays control chart factors for various sample sizes, including the mean factor (A), lower range factor (D3), and upper range factor (D4).&#10;For a sample size of 2, the mean factor is 1.880, D3 is 0.000, and D4 is 3.267.&#10;For a sample size of 3, the mean factor is 1.023, D3 is 0.000, and D4 is 2.574.&#10;For a sample size of 4, the mean factor is 0.729, D3 is 0.000, and D4 is 2.282.&#10;For a sample size of 5, the mean factor is 0.577, D3 is 0.000, and D4 is 2.114.&#10;For a sample size of 6, the mean factor is 0.483, D3 is 0.000, and D4 is 2.004.&#10;For a sample size of 7, the mean factor is 0.419, D3 is 0.076, and D4 is 1.924.&#10;For a sample size of 8, the mean factor is 0.373, D3 is 0.136, and D4 is 1.864.&#10;For a sample size of 9, the mean factor is 0.337, D3 is 0.184, and D4 is 1.816.&#10;For a sample size of 10, the mean factor is 0.308, D3 is 0.223, and D4 is 1.777.&#10;For a sample size of 15, the mean factor is 0.223, D3 is 0.348, and D4 is 1.652.&#10;For a sample size of 20, the mean factor is 0.180, D3 is 0.414, and D4 is 1.586.&#10;For a sample size of 25, the mean factor is 0.153, D3 is 0.459, and D4 is 1.541.&#10;For sample sizes over 25 and for mean factor (A) 0.75 times (1 divided by square root of n), the formulas 1.55 minus 0.0015 times n and 0.45 plus 0.001 times n are used to calculate &#10;D3 and D4, respectively.&#10;The table is used in statistical process control.">
            <a:extLst>
              <a:ext uri="{FF2B5EF4-FFF2-40B4-BE49-F238E27FC236}">
                <a16:creationId xmlns:a16="http://schemas.microsoft.com/office/drawing/2014/main" id="{EB7E2A5A-6D30-17A5-EB0B-25CE01F1CE2C}"/>
              </a:ext>
            </a:extLst>
          </p:cNvPr>
          <p:cNvGrpSpPr/>
          <p:nvPr/>
        </p:nvGrpSpPr>
        <p:grpSpPr>
          <a:xfrm>
            <a:off x="1066680" y="1501473"/>
            <a:ext cx="6933960" cy="4398840"/>
            <a:chOff x="1066680" y="1501473"/>
            <a:chExt cx="6933960" cy="4398840"/>
          </a:xfrm>
        </p:grpSpPr>
        <p:graphicFrame>
          <p:nvGraphicFramePr>
            <p:cNvPr id="340" name="Table 3" descr="The table displays control chart factors for various sample sizes, including the mean factor (A), lower range factor (D3), and upper range factor (D4). For a sample size of 2, the mean factor is 1.880, D3 is 0.000, and D4 is 3.267. For a sample size of 3, the mean factor is 1.023, D3 is 0.000, and D4 is 2.574. For a sample size of 4, the mean factor is 0.729, D3 is 0.000, and &#10;D4 is 2.282. For a sample size of 5, the mean factor is 0.577, D3 is 0.000, and &#10;D4 is 2.114. For a sample size of 6, the mean factor is 0.483, D3 is 0.000, and &#10;D4 is 2.004. For sample sizes 7 to 25, the mean factor decreases incrementally, while D3 and D4&#10;adjust accordingly. For sample sizes over 25, the formulas 1.55−0.0015n and 0.45+0.001n are used to calculate &#10;D3 and D4, respectively. The table is used in statistical process control."/>
            <p:cNvGraphicFramePr/>
            <p:nvPr>
              <p:extLst>
                <p:ext uri="{D42A27DB-BD31-4B8C-83A1-F6EECF244321}">
                  <p14:modId xmlns:p14="http://schemas.microsoft.com/office/powerpoint/2010/main" val="2142881998"/>
                </p:ext>
              </p:extLst>
            </p:nvPr>
          </p:nvGraphicFramePr>
          <p:xfrm>
            <a:off x="1066680" y="1501473"/>
            <a:ext cx="6933960" cy="4398840"/>
          </p:xfrm>
          <a:graphic>
            <a:graphicData uri="http://schemas.openxmlformats.org/drawingml/2006/table">
              <a:tbl>
                <a:tblPr firstRow="1">
                  <a:tableStyleId>{5940675A-B579-460E-94D1-54222C63F5DA}</a:tableStyleId>
                </a:tblPr>
                <a:tblGrid>
                  <a:gridCol w="1733400">
                    <a:extLst>
                      <a:ext uri="{9D8B030D-6E8A-4147-A177-3AD203B41FA5}">
                        <a16:colId xmlns:a16="http://schemas.microsoft.com/office/drawing/2014/main" val="20000"/>
                      </a:ext>
                    </a:extLst>
                  </a:gridCol>
                  <a:gridCol w="1733400">
                    <a:extLst>
                      <a:ext uri="{9D8B030D-6E8A-4147-A177-3AD203B41FA5}">
                        <a16:colId xmlns:a16="http://schemas.microsoft.com/office/drawing/2014/main" val="20001"/>
                      </a:ext>
                    </a:extLst>
                  </a:gridCol>
                  <a:gridCol w="1733400">
                    <a:extLst>
                      <a:ext uri="{9D8B030D-6E8A-4147-A177-3AD203B41FA5}">
                        <a16:colId xmlns:a16="http://schemas.microsoft.com/office/drawing/2014/main" val="20002"/>
                      </a:ext>
                    </a:extLst>
                  </a:gridCol>
                  <a:gridCol w="1733760">
                    <a:extLst>
                      <a:ext uri="{9D8B030D-6E8A-4147-A177-3AD203B41FA5}">
                        <a16:colId xmlns:a16="http://schemas.microsoft.com/office/drawing/2014/main" val="20003"/>
                      </a:ext>
                    </a:extLst>
                  </a:gridCol>
                </a:tblGrid>
                <a:tr h="295560">
                  <a:tc>
                    <a:txBody>
                      <a:bodyPr/>
                      <a:lstStyle/>
                      <a:p>
                        <a:pPr algn="ctr">
                          <a:lnSpc>
                            <a:spcPct val="100000"/>
                          </a:lnSpc>
                        </a:pPr>
                        <a:r>
                          <a:rPr lang="en-US" sz="1300" b="1" strike="noStrike" spc="-1" dirty="0">
                            <a:solidFill>
                              <a:schemeClr val="tx1"/>
                            </a:solidFill>
                          </a:rPr>
                          <a:t>Sample Size</a:t>
                        </a:r>
                        <a:endParaRPr lang="en-US" sz="1300" b="0" strike="noStrike" spc="-1" dirty="0">
                          <a:solidFill>
                            <a:schemeClr val="tx1"/>
                          </a:solidFill>
                          <a:latin typeface="Arial"/>
                        </a:endParaRPr>
                      </a:p>
                    </a:txBody>
                    <a:tcPr/>
                  </a:tc>
                  <a:tc>
                    <a:txBody>
                      <a:bodyPr/>
                      <a:lstStyle/>
                      <a:p>
                        <a:pPr algn="ctr">
                          <a:lnSpc>
                            <a:spcPct val="100000"/>
                          </a:lnSpc>
                        </a:pPr>
                        <a:r>
                          <a:rPr lang="en-US" sz="1300" b="1" strike="noStrike" spc="-1" dirty="0">
                            <a:solidFill>
                              <a:schemeClr val="tx1"/>
                            </a:solidFill>
                          </a:rPr>
                          <a:t>Mean Factor (</a:t>
                        </a:r>
                        <a:r>
                          <a:rPr lang="en-US" sz="1300" b="1" i="1" strike="noStrike" spc="-1" dirty="0">
                            <a:solidFill>
                              <a:schemeClr val="tx1"/>
                            </a:solidFill>
                          </a:rPr>
                          <a:t>A</a:t>
                        </a:r>
                        <a:r>
                          <a:rPr lang="en-US" sz="1300" b="1" strike="noStrike" spc="-1" dirty="0">
                            <a:solidFill>
                              <a:schemeClr val="tx1"/>
                            </a:solidFill>
                          </a:rPr>
                          <a:t>)</a:t>
                        </a:r>
                        <a:endParaRPr lang="en-US" sz="1300" b="0" strike="noStrike" spc="-1" dirty="0">
                          <a:solidFill>
                            <a:schemeClr val="tx1"/>
                          </a:solidFill>
                          <a:latin typeface="Arial"/>
                        </a:endParaRPr>
                      </a:p>
                    </a:txBody>
                    <a:tcPr/>
                  </a:tc>
                  <a:tc>
                    <a:txBody>
                      <a:bodyPr/>
                      <a:lstStyle/>
                      <a:p>
                        <a:pPr algn="ctr">
                          <a:lnSpc>
                            <a:spcPct val="100000"/>
                          </a:lnSpc>
                        </a:pPr>
                        <a:r>
                          <a:rPr lang="en-US" sz="1300" b="1" strike="noStrike" spc="-1" dirty="0">
                            <a:solidFill>
                              <a:schemeClr val="tx1"/>
                            </a:solidFill>
                          </a:rPr>
                          <a:t>Lower Range (</a:t>
                        </a:r>
                        <a:r>
                          <a:rPr lang="en-US" sz="1300" b="1" i="1" strike="noStrike" spc="-1" dirty="0">
                            <a:solidFill>
                              <a:schemeClr val="tx1"/>
                            </a:solidFill>
                          </a:rPr>
                          <a:t>D</a:t>
                        </a:r>
                        <a:r>
                          <a:rPr lang="en-US" sz="1300" b="1" strike="noStrike" spc="-1" baseline="-25000" dirty="0">
                            <a:solidFill>
                              <a:schemeClr val="tx1"/>
                            </a:solidFill>
                          </a:rPr>
                          <a:t>3</a:t>
                        </a:r>
                        <a:r>
                          <a:rPr lang="en-US" sz="1300" b="1" strike="noStrike" spc="-1" dirty="0">
                            <a:solidFill>
                              <a:schemeClr val="tx1"/>
                            </a:solidFill>
                          </a:rPr>
                          <a:t>)</a:t>
                        </a:r>
                        <a:endParaRPr lang="en-US" sz="1300" b="0" strike="noStrike" spc="-1" dirty="0">
                          <a:solidFill>
                            <a:schemeClr val="tx1"/>
                          </a:solidFill>
                          <a:latin typeface="Arial"/>
                        </a:endParaRPr>
                      </a:p>
                    </a:txBody>
                    <a:tcPr/>
                  </a:tc>
                  <a:tc>
                    <a:txBody>
                      <a:bodyPr/>
                      <a:lstStyle/>
                      <a:p>
                        <a:pPr algn="ctr">
                          <a:lnSpc>
                            <a:spcPct val="100000"/>
                          </a:lnSpc>
                        </a:pPr>
                        <a:r>
                          <a:rPr lang="en-US" sz="1300" b="1" strike="noStrike" spc="-1" dirty="0">
                            <a:solidFill>
                              <a:schemeClr val="tx1"/>
                            </a:solidFill>
                          </a:rPr>
                          <a:t>Upper Range (</a:t>
                        </a:r>
                        <a:r>
                          <a:rPr lang="en-US" sz="1300" b="1" i="1" strike="noStrike" spc="-1" dirty="0">
                            <a:solidFill>
                              <a:schemeClr val="tx1"/>
                            </a:solidFill>
                          </a:rPr>
                          <a:t>D</a:t>
                        </a:r>
                        <a:r>
                          <a:rPr lang="en-US" sz="1300" b="1" strike="noStrike" spc="-1" baseline="-25000" dirty="0">
                            <a:solidFill>
                              <a:schemeClr val="tx1"/>
                            </a:solidFill>
                          </a:rPr>
                          <a:t>4</a:t>
                        </a:r>
                        <a:r>
                          <a:rPr lang="en-US" sz="1300" b="1" strike="noStrike" spc="-1" dirty="0">
                            <a:solidFill>
                              <a:schemeClr val="tx1"/>
                            </a:solidFill>
                          </a:rPr>
                          <a:t>)</a:t>
                        </a:r>
                        <a:endParaRPr lang="en-US" sz="1300" b="0" strike="noStrike" spc="-1" dirty="0">
                          <a:solidFill>
                            <a:schemeClr val="tx1"/>
                          </a:solidFill>
                          <a:latin typeface="Arial"/>
                        </a:endParaRPr>
                      </a:p>
                    </a:txBody>
                    <a:tcPr/>
                  </a:tc>
                  <a:extLst>
                    <a:ext uri="{0D108BD9-81ED-4DB2-BD59-A6C34878D82A}">
                      <a16:rowId xmlns:a16="http://schemas.microsoft.com/office/drawing/2014/main" val="10001"/>
                    </a:ext>
                  </a:extLst>
                </a:tr>
                <a:tr h="295560">
                  <a:tc>
                    <a:txBody>
                      <a:bodyPr/>
                      <a:lstStyle/>
                      <a:p>
                        <a:pPr algn="ctr">
                          <a:lnSpc>
                            <a:spcPct val="100000"/>
                          </a:lnSpc>
                        </a:pPr>
                        <a:r>
                          <a:rPr lang="en-US" sz="1300" b="1" strike="noStrike" spc="-1" dirty="0">
                            <a:solidFill>
                              <a:schemeClr val="tx1"/>
                            </a:solidFill>
                          </a:rPr>
                          <a:t>2</a:t>
                        </a:r>
                        <a:endParaRPr lang="en-US" sz="1300" b="0" strike="noStrike" spc="-1" dirty="0">
                          <a:solidFill>
                            <a:schemeClr val="tx1"/>
                          </a:solidFill>
                          <a:latin typeface="Arial"/>
                        </a:endParaRPr>
                      </a:p>
                    </a:txBody>
                    <a:tcPr/>
                  </a:tc>
                  <a:tc>
                    <a:txBody>
                      <a:bodyPr/>
                      <a:lstStyle/>
                      <a:p>
                        <a:pPr algn="ctr">
                          <a:lnSpc>
                            <a:spcPct val="100000"/>
                          </a:lnSpc>
                        </a:pPr>
                        <a:r>
                          <a:rPr lang="en-US" sz="1300" b="0" strike="noStrike" spc="-1" dirty="0">
                            <a:solidFill>
                              <a:schemeClr val="tx1"/>
                            </a:solidFill>
                          </a:rPr>
                          <a:t>1.880</a:t>
                        </a:r>
                        <a:endParaRPr lang="en-US" sz="1300" b="0" strike="noStrike" spc="-1" dirty="0">
                          <a:solidFill>
                            <a:schemeClr val="tx1"/>
                          </a:solidFill>
                          <a:latin typeface="Arial"/>
                        </a:endParaRPr>
                      </a:p>
                    </a:txBody>
                    <a:tcPr/>
                  </a:tc>
                  <a:tc>
                    <a:txBody>
                      <a:bodyPr/>
                      <a:lstStyle/>
                      <a:p>
                        <a:pPr algn="ctr">
                          <a:lnSpc>
                            <a:spcPct val="100000"/>
                          </a:lnSpc>
                        </a:pPr>
                        <a:r>
                          <a:rPr lang="en-US" sz="1300" b="0" strike="noStrike" spc="-1" dirty="0">
                            <a:solidFill>
                              <a:schemeClr val="tx1"/>
                            </a:solidFill>
                          </a:rPr>
                          <a:t>0.000</a:t>
                        </a:r>
                        <a:endParaRPr lang="en-US" sz="1300" b="0" strike="noStrike" spc="-1" dirty="0">
                          <a:solidFill>
                            <a:schemeClr val="tx1"/>
                          </a:solidFill>
                          <a:latin typeface="Arial"/>
                        </a:endParaRPr>
                      </a:p>
                    </a:txBody>
                    <a:tcPr/>
                  </a:tc>
                  <a:tc>
                    <a:txBody>
                      <a:bodyPr/>
                      <a:lstStyle/>
                      <a:p>
                        <a:pPr algn="ctr">
                          <a:lnSpc>
                            <a:spcPct val="100000"/>
                          </a:lnSpc>
                        </a:pPr>
                        <a:r>
                          <a:rPr lang="en-US" sz="1300" b="0" strike="noStrike" spc="-1" dirty="0">
                            <a:solidFill>
                              <a:schemeClr val="tx1"/>
                            </a:solidFill>
                          </a:rPr>
                          <a:t>3.267</a:t>
                        </a:r>
                        <a:endParaRPr lang="en-US" sz="1300" b="0" strike="noStrike" spc="-1" dirty="0">
                          <a:solidFill>
                            <a:schemeClr val="tx1"/>
                          </a:solidFill>
                          <a:latin typeface="Arial"/>
                        </a:endParaRPr>
                      </a:p>
                    </a:txBody>
                    <a:tcPr/>
                  </a:tc>
                  <a:extLst>
                    <a:ext uri="{0D108BD9-81ED-4DB2-BD59-A6C34878D82A}">
                      <a16:rowId xmlns:a16="http://schemas.microsoft.com/office/drawing/2014/main" val="10002"/>
                    </a:ext>
                  </a:extLst>
                </a:tr>
                <a:tr h="295560">
                  <a:tc>
                    <a:txBody>
                      <a:bodyPr/>
                      <a:lstStyle/>
                      <a:p>
                        <a:pPr algn="ctr">
                          <a:lnSpc>
                            <a:spcPct val="100000"/>
                          </a:lnSpc>
                        </a:pPr>
                        <a:r>
                          <a:rPr lang="en-US" sz="1300" b="1" strike="noStrike" spc="-1" dirty="0">
                            <a:solidFill>
                              <a:schemeClr val="tx1"/>
                            </a:solidFill>
                          </a:rPr>
                          <a:t>3</a:t>
                        </a:r>
                        <a:endParaRPr lang="en-US" sz="1300" b="0" strike="noStrike" spc="-1" dirty="0">
                          <a:solidFill>
                            <a:schemeClr val="tx1"/>
                          </a:solidFill>
                          <a:latin typeface="Arial"/>
                        </a:endParaRPr>
                      </a:p>
                    </a:txBody>
                    <a:tcPr/>
                  </a:tc>
                  <a:tc>
                    <a:txBody>
                      <a:bodyPr/>
                      <a:lstStyle/>
                      <a:p>
                        <a:pPr algn="ctr">
                          <a:lnSpc>
                            <a:spcPct val="100000"/>
                          </a:lnSpc>
                        </a:pPr>
                        <a:r>
                          <a:rPr lang="en-US" sz="1300" b="0" strike="noStrike" spc="-1">
                            <a:solidFill>
                              <a:schemeClr val="tx1"/>
                            </a:solidFill>
                          </a:rPr>
                          <a:t>1.023</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0.000</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2.574</a:t>
                        </a:r>
                        <a:endParaRPr lang="en-US" sz="1300" b="0" strike="noStrike" spc="-1">
                          <a:solidFill>
                            <a:schemeClr val="tx1"/>
                          </a:solidFill>
                          <a:latin typeface="Arial"/>
                        </a:endParaRPr>
                      </a:p>
                    </a:txBody>
                    <a:tcPr/>
                  </a:tc>
                  <a:extLst>
                    <a:ext uri="{0D108BD9-81ED-4DB2-BD59-A6C34878D82A}">
                      <a16:rowId xmlns:a16="http://schemas.microsoft.com/office/drawing/2014/main" val="10003"/>
                    </a:ext>
                  </a:extLst>
                </a:tr>
                <a:tr h="295560">
                  <a:tc>
                    <a:txBody>
                      <a:bodyPr/>
                      <a:lstStyle/>
                      <a:p>
                        <a:pPr algn="ctr">
                          <a:lnSpc>
                            <a:spcPct val="100000"/>
                          </a:lnSpc>
                        </a:pPr>
                        <a:r>
                          <a:rPr lang="en-US" sz="1300" b="1" strike="noStrike" spc="-1">
                            <a:solidFill>
                              <a:schemeClr val="tx1"/>
                            </a:solidFill>
                          </a:rPr>
                          <a:t>4</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dirty="0">
                            <a:solidFill>
                              <a:schemeClr val="tx1"/>
                            </a:solidFill>
                          </a:rPr>
                          <a:t>0.729</a:t>
                        </a:r>
                        <a:endParaRPr lang="en-US" sz="1300" b="0" strike="noStrike" spc="-1" dirty="0">
                          <a:solidFill>
                            <a:schemeClr val="tx1"/>
                          </a:solidFill>
                          <a:latin typeface="Arial"/>
                        </a:endParaRPr>
                      </a:p>
                    </a:txBody>
                    <a:tcPr/>
                  </a:tc>
                  <a:tc>
                    <a:txBody>
                      <a:bodyPr/>
                      <a:lstStyle/>
                      <a:p>
                        <a:pPr algn="ctr">
                          <a:lnSpc>
                            <a:spcPct val="100000"/>
                          </a:lnSpc>
                        </a:pPr>
                        <a:r>
                          <a:rPr lang="en-US" sz="1300" b="0" strike="noStrike" spc="-1" dirty="0">
                            <a:solidFill>
                              <a:schemeClr val="tx1"/>
                            </a:solidFill>
                          </a:rPr>
                          <a:t>0.000</a:t>
                        </a:r>
                        <a:endParaRPr lang="en-US" sz="1300" b="0" strike="noStrike" spc="-1" dirty="0">
                          <a:solidFill>
                            <a:schemeClr val="tx1"/>
                          </a:solidFill>
                          <a:latin typeface="Arial"/>
                        </a:endParaRPr>
                      </a:p>
                    </a:txBody>
                    <a:tcPr/>
                  </a:tc>
                  <a:tc>
                    <a:txBody>
                      <a:bodyPr/>
                      <a:lstStyle/>
                      <a:p>
                        <a:pPr algn="ctr">
                          <a:lnSpc>
                            <a:spcPct val="100000"/>
                          </a:lnSpc>
                        </a:pPr>
                        <a:r>
                          <a:rPr lang="en-US" sz="1300" b="0" strike="noStrike" spc="-1">
                            <a:solidFill>
                              <a:schemeClr val="tx1"/>
                            </a:solidFill>
                          </a:rPr>
                          <a:t>2.282</a:t>
                        </a:r>
                        <a:endParaRPr lang="en-US" sz="1300" b="0" strike="noStrike" spc="-1">
                          <a:solidFill>
                            <a:schemeClr val="tx1"/>
                          </a:solidFill>
                          <a:latin typeface="Arial"/>
                        </a:endParaRPr>
                      </a:p>
                    </a:txBody>
                    <a:tcPr/>
                  </a:tc>
                  <a:extLst>
                    <a:ext uri="{0D108BD9-81ED-4DB2-BD59-A6C34878D82A}">
                      <a16:rowId xmlns:a16="http://schemas.microsoft.com/office/drawing/2014/main" val="10004"/>
                    </a:ext>
                  </a:extLst>
                </a:tr>
                <a:tr h="295560">
                  <a:tc>
                    <a:txBody>
                      <a:bodyPr/>
                      <a:lstStyle/>
                      <a:p>
                        <a:pPr algn="ctr">
                          <a:lnSpc>
                            <a:spcPct val="100000"/>
                          </a:lnSpc>
                        </a:pPr>
                        <a:r>
                          <a:rPr lang="en-US" sz="1300" b="1" strike="noStrike" spc="-1">
                            <a:solidFill>
                              <a:schemeClr val="tx1"/>
                            </a:solidFill>
                          </a:rPr>
                          <a:t>5</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0.577</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dirty="0">
                            <a:solidFill>
                              <a:schemeClr val="tx1"/>
                            </a:solidFill>
                          </a:rPr>
                          <a:t>0.000</a:t>
                        </a:r>
                        <a:endParaRPr lang="en-US" sz="1300" b="0" strike="noStrike" spc="-1" dirty="0">
                          <a:solidFill>
                            <a:schemeClr val="tx1"/>
                          </a:solidFill>
                          <a:latin typeface="Arial"/>
                        </a:endParaRPr>
                      </a:p>
                    </a:txBody>
                    <a:tcPr/>
                  </a:tc>
                  <a:tc>
                    <a:txBody>
                      <a:bodyPr/>
                      <a:lstStyle/>
                      <a:p>
                        <a:pPr algn="ctr">
                          <a:lnSpc>
                            <a:spcPct val="100000"/>
                          </a:lnSpc>
                        </a:pPr>
                        <a:r>
                          <a:rPr lang="en-US" sz="1300" b="0" strike="noStrike" spc="-1" dirty="0">
                            <a:solidFill>
                              <a:schemeClr val="tx1"/>
                            </a:solidFill>
                          </a:rPr>
                          <a:t>2.114</a:t>
                        </a:r>
                        <a:endParaRPr lang="en-US" sz="1300" b="0" strike="noStrike" spc="-1" dirty="0">
                          <a:solidFill>
                            <a:schemeClr val="tx1"/>
                          </a:solidFill>
                          <a:latin typeface="Arial"/>
                        </a:endParaRPr>
                      </a:p>
                    </a:txBody>
                    <a:tcPr/>
                  </a:tc>
                  <a:extLst>
                    <a:ext uri="{0D108BD9-81ED-4DB2-BD59-A6C34878D82A}">
                      <a16:rowId xmlns:a16="http://schemas.microsoft.com/office/drawing/2014/main" val="10005"/>
                    </a:ext>
                  </a:extLst>
                </a:tr>
                <a:tr h="295560">
                  <a:tc>
                    <a:txBody>
                      <a:bodyPr/>
                      <a:lstStyle/>
                      <a:p>
                        <a:pPr algn="ctr">
                          <a:lnSpc>
                            <a:spcPct val="100000"/>
                          </a:lnSpc>
                        </a:pPr>
                        <a:r>
                          <a:rPr lang="en-US" sz="1300" b="1" strike="noStrike" spc="-1">
                            <a:solidFill>
                              <a:schemeClr val="tx1"/>
                            </a:solidFill>
                          </a:rPr>
                          <a:t>6</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0.483</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0.000</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dirty="0">
                            <a:solidFill>
                              <a:schemeClr val="tx1"/>
                            </a:solidFill>
                          </a:rPr>
                          <a:t>2.004</a:t>
                        </a:r>
                        <a:endParaRPr lang="en-US" sz="1300" b="0" strike="noStrike" spc="-1" dirty="0">
                          <a:solidFill>
                            <a:schemeClr val="tx1"/>
                          </a:solidFill>
                          <a:latin typeface="Arial"/>
                        </a:endParaRPr>
                      </a:p>
                    </a:txBody>
                    <a:tcPr/>
                  </a:tc>
                  <a:extLst>
                    <a:ext uri="{0D108BD9-81ED-4DB2-BD59-A6C34878D82A}">
                      <a16:rowId xmlns:a16="http://schemas.microsoft.com/office/drawing/2014/main" val="10006"/>
                    </a:ext>
                  </a:extLst>
                </a:tr>
                <a:tr h="295560">
                  <a:tc>
                    <a:txBody>
                      <a:bodyPr/>
                      <a:lstStyle/>
                      <a:p>
                        <a:pPr algn="ctr">
                          <a:lnSpc>
                            <a:spcPct val="100000"/>
                          </a:lnSpc>
                        </a:pPr>
                        <a:r>
                          <a:rPr lang="en-US" sz="1300" b="1" strike="noStrike" spc="-1">
                            <a:solidFill>
                              <a:schemeClr val="tx1"/>
                            </a:solidFill>
                          </a:rPr>
                          <a:t>7</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0.419</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0.076</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1.924</a:t>
                        </a:r>
                        <a:endParaRPr lang="en-US" sz="1300" b="0" strike="noStrike" spc="-1">
                          <a:solidFill>
                            <a:schemeClr val="tx1"/>
                          </a:solidFill>
                          <a:latin typeface="Arial"/>
                        </a:endParaRPr>
                      </a:p>
                    </a:txBody>
                    <a:tcPr/>
                  </a:tc>
                  <a:extLst>
                    <a:ext uri="{0D108BD9-81ED-4DB2-BD59-A6C34878D82A}">
                      <a16:rowId xmlns:a16="http://schemas.microsoft.com/office/drawing/2014/main" val="10007"/>
                    </a:ext>
                  </a:extLst>
                </a:tr>
                <a:tr h="295560">
                  <a:tc>
                    <a:txBody>
                      <a:bodyPr/>
                      <a:lstStyle/>
                      <a:p>
                        <a:pPr algn="ctr">
                          <a:lnSpc>
                            <a:spcPct val="100000"/>
                          </a:lnSpc>
                        </a:pPr>
                        <a:r>
                          <a:rPr lang="en-US" sz="1300" b="1" strike="noStrike" spc="-1">
                            <a:solidFill>
                              <a:schemeClr val="tx1"/>
                            </a:solidFill>
                          </a:rPr>
                          <a:t>8</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0.373</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0.136</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dirty="0">
                            <a:solidFill>
                              <a:schemeClr val="tx1"/>
                            </a:solidFill>
                          </a:rPr>
                          <a:t>1.864</a:t>
                        </a:r>
                        <a:endParaRPr lang="en-US" sz="1300" b="0" strike="noStrike" spc="-1" dirty="0">
                          <a:solidFill>
                            <a:schemeClr val="tx1"/>
                          </a:solidFill>
                          <a:latin typeface="Arial"/>
                        </a:endParaRPr>
                      </a:p>
                    </a:txBody>
                    <a:tcPr/>
                  </a:tc>
                  <a:extLst>
                    <a:ext uri="{0D108BD9-81ED-4DB2-BD59-A6C34878D82A}">
                      <a16:rowId xmlns:a16="http://schemas.microsoft.com/office/drawing/2014/main" val="10008"/>
                    </a:ext>
                  </a:extLst>
                </a:tr>
                <a:tr h="295560">
                  <a:tc>
                    <a:txBody>
                      <a:bodyPr/>
                      <a:lstStyle/>
                      <a:p>
                        <a:pPr algn="ctr">
                          <a:lnSpc>
                            <a:spcPct val="100000"/>
                          </a:lnSpc>
                        </a:pPr>
                        <a:r>
                          <a:rPr lang="en-US" sz="1300" b="1" strike="noStrike" spc="-1">
                            <a:solidFill>
                              <a:schemeClr val="tx1"/>
                            </a:solidFill>
                          </a:rPr>
                          <a:t>9</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dirty="0">
                            <a:solidFill>
                              <a:schemeClr val="tx1"/>
                            </a:solidFill>
                          </a:rPr>
                          <a:t>0.337</a:t>
                        </a:r>
                        <a:endParaRPr lang="en-US" sz="1300" b="0" strike="noStrike" spc="-1" dirty="0">
                          <a:solidFill>
                            <a:schemeClr val="tx1"/>
                          </a:solidFill>
                          <a:latin typeface="Arial"/>
                        </a:endParaRPr>
                      </a:p>
                    </a:txBody>
                    <a:tcPr/>
                  </a:tc>
                  <a:tc>
                    <a:txBody>
                      <a:bodyPr/>
                      <a:lstStyle/>
                      <a:p>
                        <a:pPr algn="ctr">
                          <a:lnSpc>
                            <a:spcPct val="100000"/>
                          </a:lnSpc>
                        </a:pPr>
                        <a:r>
                          <a:rPr lang="en-US" sz="1300" b="0" strike="noStrike" spc="-1">
                            <a:solidFill>
                              <a:schemeClr val="tx1"/>
                            </a:solidFill>
                          </a:rPr>
                          <a:t>0.184</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dirty="0">
                            <a:solidFill>
                              <a:schemeClr val="tx1"/>
                            </a:solidFill>
                          </a:rPr>
                          <a:t>1.816</a:t>
                        </a:r>
                        <a:endParaRPr lang="en-US" sz="1300" b="0" strike="noStrike" spc="-1" dirty="0">
                          <a:solidFill>
                            <a:schemeClr val="tx1"/>
                          </a:solidFill>
                          <a:latin typeface="Arial"/>
                        </a:endParaRPr>
                      </a:p>
                    </a:txBody>
                    <a:tcPr/>
                  </a:tc>
                  <a:extLst>
                    <a:ext uri="{0D108BD9-81ED-4DB2-BD59-A6C34878D82A}">
                      <a16:rowId xmlns:a16="http://schemas.microsoft.com/office/drawing/2014/main" val="10009"/>
                    </a:ext>
                  </a:extLst>
                </a:tr>
                <a:tr h="295560">
                  <a:tc>
                    <a:txBody>
                      <a:bodyPr/>
                      <a:lstStyle/>
                      <a:p>
                        <a:pPr algn="ctr">
                          <a:lnSpc>
                            <a:spcPct val="100000"/>
                          </a:lnSpc>
                        </a:pPr>
                        <a:r>
                          <a:rPr lang="en-US" sz="1300" b="1" strike="noStrike" spc="-1">
                            <a:solidFill>
                              <a:schemeClr val="tx1"/>
                            </a:solidFill>
                          </a:rPr>
                          <a:t>10</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0.308</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0.223</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dirty="0">
                            <a:solidFill>
                              <a:schemeClr val="tx1"/>
                            </a:solidFill>
                          </a:rPr>
                          <a:t>1.777</a:t>
                        </a:r>
                        <a:endParaRPr lang="en-US" sz="1300" b="0" strike="noStrike" spc="-1" dirty="0">
                          <a:solidFill>
                            <a:schemeClr val="tx1"/>
                          </a:solidFill>
                          <a:latin typeface="Arial"/>
                        </a:endParaRPr>
                      </a:p>
                    </a:txBody>
                    <a:tcPr/>
                  </a:tc>
                  <a:extLst>
                    <a:ext uri="{0D108BD9-81ED-4DB2-BD59-A6C34878D82A}">
                      <a16:rowId xmlns:a16="http://schemas.microsoft.com/office/drawing/2014/main" val="10010"/>
                    </a:ext>
                  </a:extLst>
                </a:tr>
                <a:tr h="295560">
                  <a:tc>
                    <a:txBody>
                      <a:bodyPr/>
                      <a:lstStyle/>
                      <a:p>
                        <a:pPr algn="ctr">
                          <a:lnSpc>
                            <a:spcPct val="100000"/>
                          </a:lnSpc>
                        </a:pPr>
                        <a:r>
                          <a:rPr lang="en-US" sz="1300" b="1" strike="noStrike" spc="-1">
                            <a:solidFill>
                              <a:schemeClr val="tx1"/>
                            </a:solidFill>
                          </a:rPr>
                          <a:t>15</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0.223</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0.348</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1.652</a:t>
                        </a:r>
                        <a:endParaRPr lang="en-US" sz="1300" b="0" strike="noStrike" spc="-1">
                          <a:solidFill>
                            <a:schemeClr val="tx1"/>
                          </a:solidFill>
                          <a:latin typeface="Arial"/>
                        </a:endParaRPr>
                      </a:p>
                    </a:txBody>
                    <a:tcPr/>
                  </a:tc>
                  <a:extLst>
                    <a:ext uri="{0D108BD9-81ED-4DB2-BD59-A6C34878D82A}">
                      <a16:rowId xmlns:a16="http://schemas.microsoft.com/office/drawing/2014/main" val="10011"/>
                    </a:ext>
                  </a:extLst>
                </a:tr>
                <a:tr h="295560">
                  <a:tc>
                    <a:txBody>
                      <a:bodyPr/>
                      <a:lstStyle/>
                      <a:p>
                        <a:pPr algn="ctr">
                          <a:lnSpc>
                            <a:spcPct val="100000"/>
                          </a:lnSpc>
                        </a:pPr>
                        <a:r>
                          <a:rPr lang="en-US" sz="1300" b="1" strike="noStrike" spc="-1">
                            <a:solidFill>
                              <a:schemeClr val="tx1"/>
                            </a:solidFill>
                          </a:rPr>
                          <a:t>20</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0.180</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0.414</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dirty="0">
                            <a:solidFill>
                              <a:schemeClr val="tx1"/>
                            </a:solidFill>
                          </a:rPr>
                          <a:t>1.586</a:t>
                        </a:r>
                        <a:endParaRPr lang="en-US" sz="1300" b="0" strike="noStrike" spc="-1" dirty="0">
                          <a:solidFill>
                            <a:schemeClr val="tx1"/>
                          </a:solidFill>
                          <a:latin typeface="Arial"/>
                        </a:endParaRPr>
                      </a:p>
                    </a:txBody>
                    <a:tcPr/>
                  </a:tc>
                  <a:extLst>
                    <a:ext uri="{0D108BD9-81ED-4DB2-BD59-A6C34878D82A}">
                      <a16:rowId xmlns:a16="http://schemas.microsoft.com/office/drawing/2014/main" val="10012"/>
                    </a:ext>
                  </a:extLst>
                </a:tr>
                <a:tr h="295560">
                  <a:tc>
                    <a:txBody>
                      <a:bodyPr/>
                      <a:lstStyle/>
                      <a:p>
                        <a:pPr algn="ctr">
                          <a:lnSpc>
                            <a:spcPct val="100000"/>
                          </a:lnSpc>
                        </a:pPr>
                        <a:r>
                          <a:rPr lang="en-US" sz="1300" b="1" strike="noStrike" spc="-1">
                            <a:solidFill>
                              <a:schemeClr val="tx1"/>
                            </a:solidFill>
                          </a:rPr>
                          <a:t>25</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0.153</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a:solidFill>
                              <a:schemeClr val="tx1"/>
                            </a:solidFill>
                          </a:rPr>
                          <a:t>0.459</a:t>
                        </a:r>
                        <a:endParaRPr lang="en-US" sz="1300" b="0" strike="noStrike" spc="-1">
                          <a:solidFill>
                            <a:schemeClr val="tx1"/>
                          </a:solidFill>
                          <a:latin typeface="Arial"/>
                        </a:endParaRPr>
                      </a:p>
                    </a:txBody>
                    <a:tcPr/>
                  </a:tc>
                  <a:tc>
                    <a:txBody>
                      <a:bodyPr/>
                      <a:lstStyle/>
                      <a:p>
                        <a:pPr algn="ctr">
                          <a:lnSpc>
                            <a:spcPct val="100000"/>
                          </a:lnSpc>
                        </a:pPr>
                        <a:r>
                          <a:rPr lang="en-US" sz="1300" b="0" strike="noStrike" spc="-1" dirty="0">
                            <a:solidFill>
                              <a:schemeClr val="tx1"/>
                            </a:solidFill>
                          </a:rPr>
                          <a:t>1.541</a:t>
                        </a:r>
                        <a:endParaRPr lang="en-US" sz="1300" b="0" strike="noStrike" spc="-1" dirty="0">
                          <a:solidFill>
                            <a:schemeClr val="tx1"/>
                          </a:solidFill>
                          <a:latin typeface="Arial"/>
                        </a:endParaRPr>
                      </a:p>
                    </a:txBody>
                    <a:tcPr/>
                  </a:tc>
                  <a:extLst>
                    <a:ext uri="{0D108BD9-81ED-4DB2-BD59-A6C34878D82A}">
                      <a16:rowId xmlns:a16="http://schemas.microsoft.com/office/drawing/2014/main" val="10013"/>
                    </a:ext>
                  </a:extLst>
                </a:tr>
                <a:tr h="556560">
                  <a:tc>
                    <a:txBody>
                      <a:bodyPr/>
                      <a:lstStyle/>
                      <a:p>
                        <a:pPr algn="ctr">
                          <a:lnSpc>
                            <a:spcPct val="100000"/>
                          </a:lnSpc>
                        </a:pPr>
                        <a:r>
                          <a:rPr lang="en-US" sz="1300" b="1" strike="noStrike" spc="-1" dirty="0">
                            <a:solidFill>
                              <a:schemeClr val="tx1"/>
                            </a:solidFill>
                          </a:rPr>
                          <a:t>Over 25</a:t>
                        </a:r>
                        <a:endParaRPr lang="en-US" sz="1300" b="0" strike="noStrike" spc="-1" dirty="0">
                          <a:solidFill>
                            <a:schemeClr val="tx1"/>
                          </a:solidFill>
                          <a:latin typeface="Arial"/>
                        </a:endParaRPr>
                      </a:p>
                    </a:txBody>
                    <a:tcPr/>
                  </a:tc>
                  <a:tc>
                    <a:txBody>
                      <a:bodyPr/>
                      <a:lstStyle/>
                      <a:p>
                        <a:endParaRPr lang="en-US" dirty="0">
                          <a:solidFill>
                            <a:schemeClr val="tx1"/>
                          </a:solidFill>
                        </a:endParaRPr>
                      </a:p>
                    </a:txBody>
                    <a:tcPr/>
                  </a:tc>
                  <a:tc>
                    <a:txBody>
                      <a:bodyPr/>
                      <a:lstStyle/>
                      <a:p>
                        <a:pPr algn="ctr"/>
                        <a:r>
                          <a:rPr lang="en-US" sz="1300" dirty="0">
                            <a:solidFill>
                              <a:schemeClr val="tx1"/>
                            </a:solidFill>
                          </a:rPr>
                          <a:t>1.55 </a:t>
                        </a:r>
                        <a:r>
                          <a:rPr lang="en-US" sz="1300" dirty="0">
                            <a:solidFill>
                              <a:schemeClr val="tx1"/>
                            </a:solidFill>
                            <a:latin typeface="Symbol" panose="05050102010706020507" pitchFamily="18" charset="2"/>
                          </a:rPr>
                          <a:t>- </a:t>
                        </a:r>
                        <a:r>
                          <a:rPr lang="en-US" sz="1300" dirty="0">
                            <a:solidFill>
                              <a:schemeClr val="tx1"/>
                            </a:solidFill>
                          </a:rPr>
                          <a:t>0.0015</a:t>
                        </a:r>
                        <a:r>
                          <a:rPr lang="en-US" sz="1300" i="1" dirty="0">
                            <a:solidFill>
                              <a:schemeClr val="tx1"/>
                            </a:solidFill>
                          </a:rPr>
                          <a:t>n</a:t>
                        </a:r>
                      </a:p>
                    </a:txBody>
                    <a:tcPr anchor="ctr"/>
                  </a:tc>
                  <a:tc>
                    <a:txBody>
                      <a:bodyPr/>
                      <a:lstStyle/>
                      <a:p>
                        <a:pPr algn="ctr"/>
                        <a:r>
                          <a:rPr lang="en-US" sz="1300" dirty="0">
                            <a:solidFill>
                              <a:schemeClr val="tx1"/>
                            </a:solidFill>
                          </a:rPr>
                          <a:t>0.45 + 0.001</a:t>
                        </a:r>
                        <a:r>
                          <a:rPr lang="en-US" sz="1300" i="1" dirty="0">
                            <a:solidFill>
                              <a:schemeClr val="tx1"/>
                            </a:solidFill>
                          </a:rPr>
                          <a:t>n</a:t>
                        </a:r>
                      </a:p>
                    </a:txBody>
                    <a:tcPr anchor="ctr"/>
                  </a:tc>
                  <a:extLst>
                    <a:ext uri="{0D108BD9-81ED-4DB2-BD59-A6C34878D82A}">
                      <a16:rowId xmlns:a16="http://schemas.microsoft.com/office/drawing/2014/main" val="10014"/>
                    </a:ext>
                  </a:extLst>
                </a:tr>
              </a:tbl>
            </a:graphicData>
          </a:graphic>
        </p:graphicFrame>
        <p:graphicFrame>
          <p:nvGraphicFramePr>
            <p:cNvPr id="2" name="Object 1" descr="0.75 times 1 divided by square root of n">
              <a:extLst>
                <a:ext uri="{FF2B5EF4-FFF2-40B4-BE49-F238E27FC236}">
                  <a16:creationId xmlns:a16="http://schemas.microsoft.com/office/drawing/2014/main" id="{6541B837-0A75-F623-4755-16C1E411C5E5}"/>
                </a:ext>
              </a:extLst>
            </p:cNvPr>
            <p:cNvGraphicFramePr>
              <a:graphicFrameLocks noChangeAspect="1"/>
            </p:cNvGraphicFramePr>
            <p:nvPr>
              <p:extLst>
                <p:ext uri="{D42A27DB-BD31-4B8C-83A1-F6EECF244321}">
                  <p14:modId xmlns:p14="http://schemas.microsoft.com/office/powerpoint/2010/main" val="3399499528"/>
                </p:ext>
              </p:extLst>
            </p:nvPr>
          </p:nvGraphicFramePr>
          <p:xfrm>
            <a:off x="3332906" y="5362584"/>
            <a:ext cx="811077" cy="512616"/>
          </p:xfrm>
          <a:graphic>
            <a:graphicData uri="http://schemas.openxmlformats.org/presentationml/2006/ole">
              <mc:AlternateContent xmlns:mc="http://schemas.openxmlformats.org/markup-compatibility/2006">
                <mc:Choice xmlns:v="urn:schemas-microsoft-com:vml" Requires="v">
                  <p:oleObj name="Equation" r:id="rId3" imgW="1328185" imgH="839465" progId="Equation.DSMT4">
                    <p:embed/>
                  </p:oleObj>
                </mc:Choice>
                <mc:Fallback>
                  <p:oleObj name="Equation" r:id="rId3" imgW="1328185" imgH="839465" progId="Equation.DSMT4">
                    <p:embed/>
                    <p:pic>
                      <p:nvPicPr>
                        <p:cNvPr id="0" name=""/>
                        <p:cNvPicPr/>
                        <p:nvPr/>
                      </p:nvPicPr>
                      <p:blipFill>
                        <a:blip r:embed="rId4"/>
                        <a:stretch>
                          <a:fillRect/>
                        </a:stretch>
                      </p:blipFill>
                      <p:spPr>
                        <a:xfrm>
                          <a:off x="3332906" y="5362584"/>
                          <a:ext cx="811077" cy="512616"/>
                        </a:xfrm>
                        <a:prstGeom prst="rect">
                          <a:avLst/>
                        </a:prstGeom>
                      </p:spPr>
                    </p:pic>
                  </p:oleObj>
                </mc:Fallback>
              </mc:AlternateContent>
            </a:graphicData>
          </a:graphic>
        </p:graphicFrame>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9</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43" name="TextShape 2"/>
          <p:cNvSpPr txBox="1"/>
          <p:nvPr/>
        </p:nvSpPr>
        <p:spPr>
          <a:xfrm>
            <a:off x="457200" y="1082160"/>
            <a:ext cx="8229240" cy="4832203"/>
          </a:xfrm>
          <a:prstGeom prst="rect">
            <a:avLst/>
          </a:prstGeom>
          <a:solidFill>
            <a:srgbClr val="FFFFCC"/>
          </a:solidFill>
          <a:ln w="28440">
            <a:solidFill>
              <a:srgbClr val="000000"/>
            </a:solidFill>
            <a:round/>
          </a:ln>
        </p:spPr>
        <p:txBody>
          <a:bodyPr lIns="90000" tIns="45000" rIns="90000" bIns="45000">
            <a:normAutofit/>
          </a:bodyPr>
          <a:lstStyle/>
          <a:p>
            <a:pPr marL="514440" indent="-514080">
              <a:lnSpc>
                <a:spcPct val="100000"/>
              </a:lnSpc>
              <a:spcBef>
                <a:spcPts val="561"/>
              </a:spcBef>
              <a:buClr>
                <a:srgbClr val="000000"/>
              </a:buClr>
              <a:buFont typeface="Calibri"/>
              <a:buChar char="•"/>
            </a:pPr>
            <a:r>
              <a:rPr lang="en-US" sz="2600" b="0" strike="noStrike" spc="-1" dirty="0">
                <a:solidFill>
                  <a:srgbClr val="000000"/>
                </a:solidFill>
                <a:latin typeface="Calibri"/>
              </a:rPr>
              <a:t>​</a:t>
            </a:r>
            <a:r>
              <a:rPr lang="en-US" sz="2600" b="1" strike="noStrike" spc="-1" dirty="0">
                <a:solidFill>
                  <a:srgbClr val="000000"/>
                </a:solidFill>
                <a:latin typeface="Calibri"/>
              </a:rPr>
              <a:t>Mean Chart using sample standard deviation:</a:t>
            </a:r>
            <a:endParaRPr lang="en-US" sz="2600" b="0" strike="noStrike" spc="-1" dirty="0">
              <a:solidFill>
                <a:srgbClr val="366092"/>
              </a:solidFill>
              <a:latin typeface="Calibri"/>
            </a:endParaRPr>
          </a:p>
          <a:p>
            <a:pPr algn="ctr">
              <a:lnSpc>
                <a:spcPct val="100000"/>
              </a:lnSpc>
              <a:spcBef>
                <a:spcPts val="561"/>
              </a:spcBef>
            </a:pPr>
            <a:endParaRPr lang="en-US" sz="2600" b="0" strike="noStrike" spc="-1" dirty="0">
              <a:solidFill>
                <a:srgbClr val="366092"/>
              </a:solidFill>
              <a:latin typeface="Calibri"/>
            </a:endParaRPr>
          </a:p>
          <a:p>
            <a:pPr>
              <a:lnSpc>
                <a:spcPct val="100000"/>
              </a:lnSpc>
              <a:spcBef>
                <a:spcPts val="561"/>
              </a:spcBef>
            </a:pPr>
            <a:r>
              <a:rPr lang="en-US" sz="2600" b="0" strike="noStrike" spc="-1" dirty="0">
                <a:solidFill>
                  <a:srgbClr val="000000"/>
                </a:solidFill>
                <a:latin typeface="Calibri"/>
              </a:rPr>
              <a:t>​</a:t>
            </a:r>
            <a:endParaRPr lang="en-US" sz="2600" b="0" strike="noStrike" spc="-1" dirty="0">
              <a:latin typeface="Calibri"/>
            </a:endParaRPr>
          </a:p>
        </p:txBody>
      </p:sp>
      <p:pic>
        <p:nvPicPr>
          <p:cNvPr id="3" name="Picture 2" descr="UCL equals x double bar plus z subscript alpha divided by 2, whole times S bar divided by the square root of n and&#10;LCL equals x double bar minus z subscript alpha divided by 2, whole times S bar divided by the square root of n.&quot;">
            <a:extLst>
              <a:ext uri="{FF2B5EF4-FFF2-40B4-BE49-F238E27FC236}">
                <a16:creationId xmlns:a16="http://schemas.microsoft.com/office/drawing/2014/main" id="{179C3A80-140D-63B1-A304-75FD45A9F7C3}"/>
              </a:ext>
            </a:extLst>
          </p:cNvPr>
          <p:cNvPicPr>
            <a:picLocks noChangeAspect="1"/>
          </p:cNvPicPr>
          <p:nvPr/>
        </p:nvPicPr>
        <p:blipFill>
          <a:blip r:embed="rId3"/>
          <a:stretch>
            <a:fillRect/>
          </a:stretch>
        </p:blipFill>
        <p:spPr>
          <a:xfrm>
            <a:off x="3443107" y="1685925"/>
            <a:ext cx="2257425" cy="1743075"/>
          </a:xfrm>
          <a:prstGeom prst="rect">
            <a:avLst/>
          </a:prstGeom>
        </p:spPr>
      </p:pic>
      <p:pic>
        <p:nvPicPr>
          <p:cNvPr id="8" name="Picture 7" descr="where&#10;&#10;x double bar equals the summation of Mean x divided by the number of samples.&#10;&#10;s bar equals to Average of the sample standard deviations&#10;z subscript alpha divided by 2 equals to critical value from the standard normal table&#10;&#10;n equals size of the sample taken at each time period.">
            <a:extLst>
              <a:ext uri="{FF2B5EF4-FFF2-40B4-BE49-F238E27FC236}">
                <a16:creationId xmlns:a16="http://schemas.microsoft.com/office/drawing/2014/main" id="{7C9493E8-226B-5134-4CFB-6497F053671F}"/>
              </a:ext>
            </a:extLst>
          </p:cNvPr>
          <p:cNvPicPr>
            <a:picLocks noChangeAspect="1"/>
          </p:cNvPicPr>
          <p:nvPr/>
        </p:nvPicPr>
        <p:blipFill>
          <a:blip r:embed="rId4"/>
          <a:stretch>
            <a:fillRect/>
          </a:stretch>
        </p:blipFill>
        <p:spPr>
          <a:xfrm>
            <a:off x="609240" y="3030874"/>
            <a:ext cx="6781800" cy="28670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10</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46" name="TextShape 2"/>
          <p:cNvSpPr txBox="1"/>
          <p:nvPr/>
        </p:nvSpPr>
        <p:spPr>
          <a:xfrm>
            <a:off x="457200" y="1082160"/>
            <a:ext cx="8229240" cy="4823340"/>
          </a:xfrm>
          <a:prstGeom prst="rect">
            <a:avLst/>
          </a:prstGeom>
          <a:solidFill>
            <a:srgbClr val="FFFFCC"/>
          </a:solidFill>
          <a:ln w="28440">
            <a:solidFill>
              <a:srgbClr val="000000"/>
            </a:solidFill>
            <a:round/>
          </a:ln>
        </p:spPr>
        <p:txBody>
          <a:bodyPr lIns="90000" tIns="45000" rIns="90000" bIns="45000">
            <a:normAutofit/>
          </a:bodyPr>
          <a:lstStyle/>
          <a:p>
            <a:pPr marL="514440" indent="-514080">
              <a:lnSpc>
                <a:spcPct val="100000"/>
              </a:lnSpc>
              <a:spcBef>
                <a:spcPts val="561"/>
              </a:spcBef>
              <a:buClr>
                <a:srgbClr val="000000"/>
              </a:buClr>
              <a:buFont typeface="Calibri"/>
              <a:buChar char="•"/>
            </a:pPr>
            <a:r>
              <a:rPr lang="en-US" sz="2800" b="0" i="1" strike="noStrike" spc="-1" dirty="0">
                <a:solidFill>
                  <a:srgbClr val="000000"/>
                </a:solidFill>
                <a:latin typeface="Calibri"/>
              </a:rPr>
              <a:t>p</a:t>
            </a:r>
            <a:r>
              <a:rPr lang="en-US" sz="2800" b="0" strike="noStrike" spc="-1" dirty="0">
                <a:solidFill>
                  <a:srgbClr val="000000"/>
                </a:solidFill>
                <a:latin typeface="Calibri"/>
              </a:rPr>
              <a:t>-</a:t>
            </a:r>
            <a:r>
              <a:rPr lang="en-US" sz="2800" b="1" strike="noStrike" spc="-1" dirty="0">
                <a:solidFill>
                  <a:srgbClr val="000000"/>
                </a:solidFill>
                <a:latin typeface="Calibri"/>
              </a:rPr>
              <a:t>Chart</a:t>
            </a:r>
            <a:r>
              <a:rPr lang="en-US" sz="2800" b="0" strike="noStrike" spc="-1" dirty="0">
                <a:solidFill>
                  <a:srgbClr val="000000"/>
                </a:solidFill>
                <a:latin typeface="Calibri"/>
              </a:rPr>
              <a:t>:</a:t>
            </a:r>
            <a:endParaRPr lang="en-US" sz="2800" b="0" strike="noStrike" spc="-1" dirty="0">
              <a:solidFill>
                <a:srgbClr val="366092"/>
              </a:solidFill>
              <a:latin typeface="Calibri"/>
            </a:endParaRPr>
          </a:p>
        </p:txBody>
      </p:sp>
      <p:pic>
        <p:nvPicPr>
          <p:cNvPr id="5" name="Picture 4" descr="UCL equals p bar plus Z subscript alpha divided by 2, times the square root of p bar times open parentheses one minus p bar close parentheses divided by n and&#10;LCL equals p bar minus Z subscript alpha divided by 2 times the square root of p bar times open parentheses one minus p bar close parentheses divided by n.">
            <a:extLst>
              <a:ext uri="{FF2B5EF4-FFF2-40B4-BE49-F238E27FC236}">
                <a16:creationId xmlns:a16="http://schemas.microsoft.com/office/drawing/2014/main" id="{A3EE3E8D-498C-55E0-E065-12D075790CDC}"/>
              </a:ext>
            </a:extLst>
          </p:cNvPr>
          <p:cNvPicPr>
            <a:picLocks noChangeAspect="1"/>
          </p:cNvPicPr>
          <p:nvPr/>
        </p:nvPicPr>
        <p:blipFill>
          <a:blip r:embed="rId3"/>
          <a:stretch>
            <a:fillRect/>
          </a:stretch>
        </p:blipFill>
        <p:spPr>
          <a:xfrm>
            <a:off x="2995432" y="1531680"/>
            <a:ext cx="3152775" cy="1962150"/>
          </a:xfrm>
          <a:prstGeom prst="rect">
            <a:avLst/>
          </a:prstGeom>
        </p:spPr>
      </p:pic>
      <p:pic>
        <p:nvPicPr>
          <p:cNvPr id="7" name="Picture 6" descr="where&#10;&#10;p bar equals to Total number of defective units in all of the samples divided by the Total number of units&#10;&#10;z subscript alpha divided by 2 equals to critical value from the standard normal table and&#10;&#10;n equals size of the sample taken at each time period.">
            <a:extLst>
              <a:ext uri="{FF2B5EF4-FFF2-40B4-BE49-F238E27FC236}">
                <a16:creationId xmlns:a16="http://schemas.microsoft.com/office/drawing/2014/main" id="{8DB92834-4946-81BA-E77A-C6232996E53D}"/>
              </a:ext>
            </a:extLst>
          </p:cNvPr>
          <p:cNvPicPr>
            <a:picLocks noChangeAspect="1"/>
          </p:cNvPicPr>
          <p:nvPr/>
        </p:nvPicPr>
        <p:blipFill>
          <a:blip r:embed="rId4"/>
          <a:stretch>
            <a:fillRect/>
          </a:stretch>
        </p:blipFill>
        <p:spPr>
          <a:xfrm>
            <a:off x="581364" y="3543300"/>
            <a:ext cx="7486650" cy="22479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11</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49" name="TextShape 2">
            <a:extLst>
              <a:ext uri="{C183D7F6-B498-43B3-948B-1728B52AA6E4}">
                <adec:decorative xmlns:adec="http://schemas.microsoft.com/office/drawing/2017/decorative" val="1"/>
              </a:ext>
            </a:extLst>
          </p:cNvPr>
          <p:cNvSpPr txBox="1"/>
          <p:nvPr/>
        </p:nvSpPr>
        <p:spPr>
          <a:xfrm>
            <a:off x="457200" y="1082160"/>
            <a:ext cx="8229240" cy="3742759"/>
          </a:xfrm>
          <a:prstGeom prst="rect">
            <a:avLst/>
          </a:prstGeom>
          <a:solidFill>
            <a:srgbClr val="FFFFCC"/>
          </a:solidFill>
          <a:ln w="28440">
            <a:solidFill>
              <a:srgbClr val="000000"/>
            </a:solidFill>
            <a:round/>
          </a:ln>
        </p:spPr>
        <p:txBody>
          <a:bodyPr lIns="90000" tIns="45000" rIns="90000" bIns="45000">
            <a:normAutofit/>
          </a:bodyPr>
          <a:lstStyle/>
          <a:p>
            <a:pPr marL="360">
              <a:lnSpc>
                <a:spcPct val="100000"/>
              </a:lnSpc>
              <a:spcBef>
                <a:spcPts val="561"/>
              </a:spcBef>
              <a:buClr>
                <a:srgbClr val="000000"/>
              </a:buClr>
            </a:pPr>
            <a:endParaRPr lang="en-US" sz="2800" b="0" strike="noStrike" spc="-1" dirty="0">
              <a:solidFill>
                <a:srgbClr val="366092"/>
              </a:solidFill>
              <a:latin typeface="Calibri"/>
            </a:endParaRPr>
          </a:p>
        </p:txBody>
      </p:sp>
      <p:sp>
        <p:nvSpPr>
          <p:cNvPr id="7" name="TextBox 6">
            <a:extLst>
              <a:ext uri="{FF2B5EF4-FFF2-40B4-BE49-F238E27FC236}">
                <a16:creationId xmlns:a16="http://schemas.microsoft.com/office/drawing/2014/main" id="{EC451D68-ACE1-FF40-AB93-345EE95DDB1A}"/>
              </a:ext>
            </a:extLst>
          </p:cNvPr>
          <p:cNvSpPr txBox="1"/>
          <p:nvPr/>
        </p:nvSpPr>
        <p:spPr>
          <a:xfrm>
            <a:off x="496105" y="1130398"/>
            <a:ext cx="2028825" cy="492443"/>
          </a:xfrm>
          <a:prstGeom prst="rect">
            <a:avLst/>
          </a:prstGeom>
          <a:noFill/>
          <a:ln w="28440">
            <a:noFill/>
            <a:round/>
          </a:ln>
        </p:spPr>
        <p:txBody>
          <a:bodyPr wrap="square">
            <a:spAutoFit/>
          </a:bodyPr>
          <a:lstStyle/>
          <a:p>
            <a:pPr marL="514440" indent="-514080">
              <a:lnSpc>
                <a:spcPct val="100000"/>
              </a:lnSpc>
              <a:spcBef>
                <a:spcPts val="561"/>
              </a:spcBef>
              <a:buClr>
                <a:srgbClr val="000000"/>
              </a:buClr>
              <a:buFont typeface="Calibri"/>
              <a:buChar char="•"/>
            </a:pPr>
            <a:r>
              <a:rPr lang="en-US" sz="2600" b="0" i="1" strike="noStrike" spc="-1" dirty="0">
                <a:solidFill>
                  <a:srgbClr val="000000"/>
                </a:solidFill>
                <a:latin typeface="Calibri"/>
              </a:rPr>
              <a:t>c</a:t>
            </a:r>
            <a:r>
              <a:rPr lang="en-US" sz="2600" b="0" strike="noStrike" spc="-1" dirty="0">
                <a:solidFill>
                  <a:srgbClr val="000000"/>
                </a:solidFill>
                <a:latin typeface="Calibri"/>
              </a:rPr>
              <a:t>​-</a:t>
            </a:r>
            <a:r>
              <a:rPr lang="en-US" sz="2600" b="1" strike="noStrike" spc="-1" dirty="0">
                <a:solidFill>
                  <a:srgbClr val="000000"/>
                </a:solidFill>
                <a:latin typeface="Calibri"/>
              </a:rPr>
              <a:t>Chart</a:t>
            </a:r>
            <a:r>
              <a:rPr lang="en-US" sz="2600" b="0" strike="noStrike" spc="-1" dirty="0">
                <a:solidFill>
                  <a:srgbClr val="000000"/>
                </a:solidFill>
                <a:latin typeface="Calibri"/>
              </a:rPr>
              <a:t>:</a:t>
            </a:r>
            <a:endParaRPr lang="en-US" sz="2600" b="0" strike="noStrike" spc="-1" dirty="0">
              <a:solidFill>
                <a:srgbClr val="366092"/>
              </a:solidFill>
              <a:latin typeface="Calibri"/>
            </a:endParaRPr>
          </a:p>
        </p:txBody>
      </p:sp>
      <p:pic>
        <p:nvPicPr>
          <p:cNvPr id="4" name="Picture 3" descr="UCL equals c bar plus Z subscript alpha divided by 2 times the square root of c bar and&#10;LCL equals c bar minus Z subscript alpha divided by 2 times the square root of c bar">
            <a:extLst>
              <a:ext uri="{FF2B5EF4-FFF2-40B4-BE49-F238E27FC236}">
                <a16:creationId xmlns:a16="http://schemas.microsoft.com/office/drawing/2014/main" id="{A471B901-5543-1C6C-D927-F857CCCEBD2E}"/>
              </a:ext>
            </a:extLst>
          </p:cNvPr>
          <p:cNvPicPr>
            <a:picLocks noChangeAspect="1"/>
          </p:cNvPicPr>
          <p:nvPr/>
        </p:nvPicPr>
        <p:blipFill>
          <a:blip r:embed="rId3"/>
          <a:stretch>
            <a:fillRect/>
          </a:stretch>
        </p:blipFill>
        <p:spPr>
          <a:xfrm>
            <a:off x="3466920" y="1810539"/>
            <a:ext cx="2209800" cy="1143000"/>
          </a:xfrm>
          <a:prstGeom prst="rect">
            <a:avLst/>
          </a:prstGeom>
        </p:spPr>
      </p:pic>
      <p:pic>
        <p:nvPicPr>
          <p:cNvPr id="3" name="Picture 2" descr="where&#10;&#10;c bar equals to Total number of defects for all units sampled divided by the Total number of units sampled&#10;&#10;z subscript alpha divided by 2 equals to critical value from the standard normal table">
            <a:extLst>
              <a:ext uri="{FF2B5EF4-FFF2-40B4-BE49-F238E27FC236}">
                <a16:creationId xmlns:a16="http://schemas.microsoft.com/office/drawing/2014/main" id="{051DCB06-6E35-BC6C-862F-FF9DD6358594}"/>
              </a:ext>
            </a:extLst>
          </p:cNvPr>
          <p:cNvPicPr>
            <a:picLocks noChangeAspect="1"/>
          </p:cNvPicPr>
          <p:nvPr/>
        </p:nvPicPr>
        <p:blipFill>
          <a:blip r:embed="rId4"/>
          <a:stretch>
            <a:fillRect/>
          </a:stretch>
        </p:blipFill>
        <p:spPr>
          <a:xfrm>
            <a:off x="590550" y="2901735"/>
            <a:ext cx="6867525" cy="18383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Note</a:t>
            </a:r>
            <a:r>
              <a:rPr kumimoji="0" lang="en-US" sz="3200" b="0" i="0" u="none" strike="noStrike" kern="1200" cap="none" spc="-1" normalizeH="0" baseline="-25000" noProof="0" dirty="0">
                <a:ln>
                  <a:noFill/>
                </a:ln>
                <a:solidFill>
                  <a:srgbClr val="1F497D"/>
                </a:solidFill>
                <a:effectLst/>
                <a:uLnTx/>
                <a:uFillTx/>
                <a:latin typeface="Calibri"/>
                <a:ea typeface="+mn-ea"/>
                <a:cs typeface="+mn-cs"/>
              </a:rPr>
              <a:t>2</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52" name="TextShape 2"/>
          <p:cNvSpPr txBox="1"/>
          <p:nvPr/>
        </p:nvSpPr>
        <p:spPr>
          <a:xfrm>
            <a:off x="457200" y="1082160"/>
            <a:ext cx="8229240" cy="2346480"/>
          </a:xfrm>
          <a:prstGeom prst="rect">
            <a:avLst/>
          </a:prstGeom>
          <a:noFill/>
          <a:ln w="28440">
            <a:solidFill>
              <a:srgbClr val="1F497D"/>
            </a:solidFill>
            <a:round/>
          </a:ln>
        </p:spPr>
        <p:txBody>
          <a:bodyPr lIns="90000" tIns="45000" rIns="90000" bIns="45000">
            <a:normAutofit/>
          </a:bodyPr>
          <a:lstStyle/>
          <a:p>
            <a:pPr>
              <a:lnSpc>
                <a:spcPct val="100000"/>
              </a:lnSpc>
              <a:spcBef>
                <a:spcPts val="561"/>
              </a:spcBef>
            </a:pPr>
            <a:r>
              <a:rPr lang="en-US" sz="2800" b="0" strike="noStrike" spc="-1" dirty="0">
                <a:solidFill>
                  <a:srgbClr val="366092"/>
                </a:solidFill>
                <a:latin typeface="Calibri"/>
              </a:rPr>
              <a:t>The wider the control limits the less likely we are to</a:t>
            </a:r>
          </a:p>
        </p:txBody>
      </p:sp>
      <p:pic>
        <p:nvPicPr>
          <p:cNvPr id="3" name="Picture 2" descr="make a Type one error. However, we do not want to make">
            <a:extLst>
              <a:ext uri="{FF2B5EF4-FFF2-40B4-BE49-F238E27FC236}">
                <a16:creationId xmlns:a16="http://schemas.microsoft.com/office/drawing/2014/main" id="{7DE9A482-CFD0-C8A6-4C91-C66BC705BA86}"/>
              </a:ext>
            </a:extLst>
          </p:cNvPr>
          <p:cNvPicPr>
            <a:picLocks noChangeAspect="1"/>
          </p:cNvPicPr>
          <p:nvPr/>
        </p:nvPicPr>
        <p:blipFill>
          <a:blip r:embed="rId2"/>
          <a:stretch>
            <a:fillRect/>
          </a:stretch>
        </p:blipFill>
        <p:spPr>
          <a:xfrm>
            <a:off x="552450" y="1581122"/>
            <a:ext cx="7897327" cy="400106"/>
          </a:xfrm>
          <a:prstGeom prst="rect">
            <a:avLst/>
          </a:prstGeom>
        </p:spPr>
      </p:pic>
      <p:sp>
        <p:nvSpPr>
          <p:cNvPr id="4" name="TextBox 3">
            <a:extLst>
              <a:ext uri="{FF2B5EF4-FFF2-40B4-BE49-F238E27FC236}">
                <a16:creationId xmlns:a16="http://schemas.microsoft.com/office/drawing/2014/main" id="{0BE5DC63-D4A9-D385-72B5-A9FE01FE92B4}"/>
              </a:ext>
            </a:extLst>
          </p:cNvPr>
          <p:cNvSpPr txBox="1"/>
          <p:nvPr/>
        </p:nvSpPr>
        <p:spPr>
          <a:xfrm>
            <a:off x="457200" y="1977358"/>
            <a:ext cx="8229240" cy="1384995"/>
          </a:xfrm>
          <a:prstGeom prst="rect">
            <a:avLst/>
          </a:prstGeom>
          <a:noFill/>
        </p:spPr>
        <p:txBody>
          <a:bodyPr wrap="square" rtlCol="0">
            <a:spAutoFit/>
          </a:bodyPr>
          <a:lstStyle/>
          <a:p>
            <a:r>
              <a:rPr lang="en-US" sz="2800" spc="-1" dirty="0">
                <a:solidFill>
                  <a:srgbClr val="366092"/>
                </a:solidFill>
                <a:latin typeface="Calibri"/>
              </a:rPr>
              <a:t>the control limits too wide, because then we are more likely to conclude that the process is "In Control" when it is not (i.e., make a Type II Error).</a:t>
            </a:r>
            <a:endParaRPr lang="en-IN"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extShape 1"/>
          <p:cNvSpPr txBox="1">
            <a:spLocks noGrp="1"/>
          </p:cNvSpPr>
          <p:nvPr>
            <p:ph type="title" idx="4294967295"/>
          </p:nvPr>
        </p:nvSpPr>
        <p:spPr>
          <a:xfrm>
            <a:off x="457200" y="114840"/>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fontScale="97500"/>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12</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55" name="TextShape 3">
            <a:extLst>
              <a:ext uri="{C183D7F6-B498-43B3-948B-1728B52AA6E4}">
                <adec:decorative xmlns:adec="http://schemas.microsoft.com/office/drawing/2017/decorative" val="1"/>
              </a:ext>
            </a:extLst>
          </p:cNvPr>
          <p:cNvSpPr txBox="1"/>
          <p:nvPr/>
        </p:nvSpPr>
        <p:spPr>
          <a:xfrm>
            <a:off x="457200" y="1082160"/>
            <a:ext cx="8229240" cy="3703849"/>
          </a:xfrm>
          <a:prstGeom prst="rect">
            <a:avLst/>
          </a:prstGeom>
          <a:solidFill>
            <a:srgbClr val="FFFFCC"/>
          </a:solidFill>
          <a:ln w="28440">
            <a:solidFill>
              <a:srgbClr val="000000"/>
            </a:solidFill>
            <a:round/>
          </a:ln>
        </p:spPr>
        <p:txBody>
          <a:bodyPr lIns="90000" tIns="45000" rIns="90000" bIns="45000">
            <a:normAutofit/>
          </a:bodyPr>
          <a:lstStyle/>
          <a:p>
            <a:pPr algn="ctr">
              <a:lnSpc>
                <a:spcPct val="100000"/>
              </a:lnSpc>
              <a:spcBef>
                <a:spcPts val="561"/>
              </a:spcBef>
            </a:pPr>
            <a:endParaRPr lang="en-US" sz="2800" b="0" strike="noStrike" spc="-1" dirty="0">
              <a:solidFill>
                <a:srgbClr val="366092"/>
              </a:solidFill>
              <a:latin typeface="Calibri"/>
            </a:endParaRPr>
          </a:p>
          <a:p>
            <a:pPr>
              <a:lnSpc>
                <a:spcPct val="100000"/>
              </a:lnSpc>
              <a:spcBef>
                <a:spcPts val="561"/>
              </a:spcBef>
            </a:pPr>
            <a:endParaRPr lang="en-US" sz="2800" b="0" strike="noStrike" spc="-1" dirty="0">
              <a:solidFill>
                <a:srgbClr val="366092"/>
              </a:solidFill>
              <a:latin typeface="Calibri"/>
            </a:endParaRPr>
          </a:p>
        </p:txBody>
      </p:sp>
      <p:pic>
        <p:nvPicPr>
          <p:cNvPr id="4" name="Picture 3" descr="UCL equals mu plus three sigma subscript x bar, which is equal to mu plus three sigma divided by the square root of n.&#10;LCL equals mu minus three sigma subscript x bar, which is equal to mu minus three sigma divided by the square root of n.">
            <a:extLst>
              <a:ext uri="{FF2B5EF4-FFF2-40B4-BE49-F238E27FC236}">
                <a16:creationId xmlns:a16="http://schemas.microsoft.com/office/drawing/2014/main" id="{21F394AB-728C-D689-3F15-B0D3821ACB59}"/>
              </a:ext>
            </a:extLst>
          </p:cNvPr>
          <p:cNvPicPr>
            <a:picLocks noChangeAspect="1"/>
          </p:cNvPicPr>
          <p:nvPr/>
        </p:nvPicPr>
        <p:blipFill>
          <a:blip r:embed="rId3"/>
          <a:stretch>
            <a:fillRect/>
          </a:stretch>
        </p:blipFill>
        <p:spPr>
          <a:xfrm>
            <a:off x="3062105" y="1141273"/>
            <a:ext cx="3019425" cy="1743075"/>
          </a:xfrm>
          <a:prstGeom prst="rect">
            <a:avLst/>
          </a:prstGeom>
        </p:spPr>
      </p:pic>
      <p:pic>
        <p:nvPicPr>
          <p:cNvPr id="7" name="Picture 6" descr="Center Line equals mu">
            <a:extLst>
              <a:ext uri="{FF2B5EF4-FFF2-40B4-BE49-F238E27FC236}">
                <a16:creationId xmlns:a16="http://schemas.microsoft.com/office/drawing/2014/main" id="{74892429-66BB-1217-F359-9028372C28D6}"/>
              </a:ext>
            </a:extLst>
          </p:cNvPr>
          <p:cNvPicPr>
            <a:picLocks noChangeAspect="1"/>
          </p:cNvPicPr>
          <p:nvPr/>
        </p:nvPicPr>
        <p:blipFill>
          <a:blip r:embed="rId4"/>
          <a:stretch>
            <a:fillRect/>
          </a:stretch>
        </p:blipFill>
        <p:spPr>
          <a:xfrm>
            <a:off x="3192480" y="2943461"/>
            <a:ext cx="2169730" cy="360000"/>
          </a:xfrm>
          <a:prstGeom prst="rect">
            <a:avLst/>
          </a:prstGeom>
        </p:spPr>
      </p:pic>
      <p:sp>
        <p:nvSpPr>
          <p:cNvPr id="3" name="TextBox 2">
            <a:extLst>
              <a:ext uri="{FF2B5EF4-FFF2-40B4-BE49-F238E27FC236}">
                <a16:creationId xmlns:a16="http://schemas.microsoft.com/office/drawing/2014/main" id="{A6758741-000A-9387-70AA-EC791645630A}"/>
              </a:ext>
            </a:extLst>
          </p:cNvPr>
          <p:cNvSpPr txBox="1"/>
          <p:nvPr/>
        </p:nvSpPr>
        <p:spPr>
          <a:xfrm>
            <a:off x="457196" y="3429000"/>
            <a:ext cx="8229239" cy="1384995"/>
          </a:xfrm>
          <a:prstGeom prst="rect">
            <a:avLst/>
          </a:prstGeom>
          <a:noFill/>
          <a:ln w="28440">
            <a:noFill/>
            <a:round/>
          </a:ln>
        </p:spPr>
        <p:txBody>
          <a:bodyPr wrap="square">
            <a:spAutoFit/>
          </a:bodyPr>
          <a:lstStyle/>
          <a:p>
            <a:pPr>
              <a:lnSpc>
                <a:spcPct val="100000"/>
              </a:lnSpc>
              <a:spcBef>
                <a:spcPts val="561"/>
              </a:spcBef>
            </a:pPr>
            <a:r>
              <a:rPr lang="en-US" sz="2800" b="0" strike="noStrike" spc="-1" dirty="0">
                <a:solidFill>
                  <a:srgbClr val="000000"/>
                </a:solidFill>
                <a:latin typeface="Calibri"/>
              </a:rPr>
              <a:t>where </a:t>
            </a:r>
            <a:r>
              <a:rPr lang="el-GR" sz="2800" b="0" strike="noStrike" spc="-1" dirty="0">
                <a:solidFill>
                  <a:srgbClr val="000000"/>
                </a:solidFill>
                <a:latin typeface="Cambria Math" panose="02040503050406030204" pitchFamily="18" charset="0"/>
                <a:ea typeface="Cambria Math" panose="02040503050406030204" pitchFamily="18" charset="0"/>
              </a:rPr>
              <a:t>μ</a:t>
            </a:r>
            <a:r>
              <a:rPr lang="en-US" sz="2800" b="0" strike="noStrike" spc="-1" dirty="0">
                <a:solidFill>
                  <a:srgbClr val="000000"/>
                </a:solidFill>
                <a:latin typeface="Cambria Math" panose="02040503050406030204" pitchFamily="18" charset="0"/>
                <a:ea typeface="Cambria Math" panose="02040503050406030204" pitchFamily="18" charset="0"/>
              </a:rPr>
              <a:t> </a:t>
            </a:r>
            <a:r>
              <a:rPr lang="en-US" sz="2800" b="0" strike="noStrike" spc="-1" dirty="0">
                <a:solidFill>
                  <a:srgbClr val="000000"/>
                </a:solidFill>
                <a:latin typeface="Calibri"/>
              </a:rPr>
              <a:t>is the process mean, </a:t>
            </a:r>
            <a:r>
              <a:rPr lang="el-GR" sz="2800" b="0" strike="noStrike" spc="-1" dirty="0">
                <a:solidFill>
                  <a:srgbClr val="000000"/>
                </a:solidFill>
                <a:latin typeface="Cambria Math" panose="02040503050406030204" pitchFamily="18" charset="0"/>
                <a:ea typeface="Cambria Math" panose="02040503050406030204" pitchFamily="18" charset="0"/>
              </a:rPr>
              <a:t>σ</a:t>
            </a:r>
            <a:r>
              <a:rPr lang="en-US" sz="2800" b="0" strike="noStrike" spc="-1" dirty="0">
                <a:solidFill>
                  <a:srgbClr val="000000"/>
                </a:solidFill>
                <a:latin typeface="Cambria Math" panose="02040503050406030204" pitchFamily="18" charset="0"/>
                <a:ea typeface="Cambria Math" panose="02040503050406030204" pitchFamily="18" charset="0"/>
              </a:rPr>
              <a:t>  </a:t>
            </a:r>
            <a:r>
              <a:rPr lang="en-US" sz="2800" b="0" strike="noStrike" spc="-1" dirty="0">
                <a:solidFill>
                  <a:srgbClr val="000000"/>
                </a:solidFill>
                <a:latin typeface="Calibri"/>
              </a:rPr>
              <a:t>is the process standard deviation, and </a:t>
            </a:r>
            <a:r>
              <a:rPr lang="en-US" sz="2800" b="0" i="1" strike="noStrike" spc="-1" dirty="0">
                <a:solidFill>
                  <a:srgbClr val="000000"/>
                </a:solidFill>
                <a:latin typeface="Calibri"/>
              </a:rPr>
              <a:t>n</a:t>
            </a:r>
            <a:r>
              <a:rPr lang="en-US" sz="2800" b="0" strike="noStrike" spc="-1" dirty="0">
                <a:solidFill>
                  <a:srgbClr val="000000"/>
                </a:solidFill>
                <a:latin typeface="Calibri"/>
              </a:rPr>
              <a:t> is the number of observations in each sample.</a:t>
            </a:r>
            <a:endParaRPr lang="en-US" sz="2800" b="0" strike="noStrike" spc="-1" dirty="0">
              <a:solidFill>
                <a:srgbClr val="366092"/>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A6.1</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58" name="TextShape 2"/>
          <p:cNvSpPr txBox="1"/>
          <p:nvPr/>
        </p:nvSpPr>
        <p:spPr>
          <a:xfrm>
            <a:off x="457200" y="1029240"/>
            <a:ext cx="8229240" cy="4966560"/>
          </a:xfrm>
          <a:prstGeom prst="rect">
            <a:avLst/>
          </a:prstGeom>
          <a:noFill/>
          <a:ln>
            <a:noFill/>
          </a:ln>
        </p:spPr>
        <p:txBody>
          <a:bodyPr lIns="90000" tIns="45000" rIns="90000" bIns="45000">
            <a:normAutofit/>
          </a:bodyPr>
          <a:lstStyle/>
          <a:p>
            <a:pPr>
              <a:lnSpc>
                <a:spcPct val="100000"/>
              </a:lnSpc>
              <a:spcBef>
                <a:spcPts val="561"/>
              </a:spcBef>
            </a:pPr>
            <a:r>
              <a:rPr lang="en-US" sz="2600" b="0" strike="noStrike" spc="-1" dirty="0">
                <a:solidFill>
                  <a:srgbClr val="366092"/>
                </a:solidFill>
                <a:latin typeface="Calibri"/>
              </a:rPr>
              <a:t>A manufacturing company uses a machine to punch out parts of a window hinge. Historically, the manufacturing process has produced hinges with a mean width of </a:t>
            </a:r>
            <a:r>
              <a:rPr lang="en-US" sz="2600" b="0" strike="noStrike" spc="-1" dirty="0">
                <a:solidFill>
                  <a:srgbClr val="366092"/>
                </a:solidFill>
                <a:latin typeface="Cambria Math"/>
              </a:rPr>
              <a:t>0.45</a:t>
            </a:r>
            <a:r>
              <a:rPr lang="en-US" sz="2600" b="0" strike="noStrike" spc="-1" dirty="0">
                <a:solidFill>
                  <a:srgbClr val="366092"/>
                </a:solidFill>
                <a:latin typeface="Calibri"/>
              </a:rPr>
              <a:t> inches with a process standard deviation of </a:t>
            </a:r>
            <a:r>
              <a:rPr lang="en-US" sz="2600" b="0" strike="noStrike" spc="-1" dirty="0">
                <a:solidFill>
                  <a:srgbClr val="366092"/>
                </a:solidFill>
                <a:latin typeface="Cambria Math"/>
              </a:rPr>
              <a:t>0.022</a:t>
            </a:r>
            <a:r>
              <a:rPr lang="en-US" sz="2600" b="0" strike="noStrike" spc="-1" dirty="0">
                <a:solidFill>
                  <a:srgbClr val="366092"/>
                </a:solidFill>
                <a:latin typeface="Calibri"/>
              </a:rPr>
              <a:t> inches. To monitor the production and to make sure the parts are acceptable for the next stage of home window assembly, a sample of three parts is taken each hour. The width of each part is then measured. As a result there are a total of eight samples with three observations in each sample. The table below contains the data for the widths of the hinges. Determine if the process is in control using an</a:t>
            </a:r>
          </a:p>
        </p:txBody>
      </p:sp>
      <p:pic>
        <p:nvPicPr>
          <p:cNvPr id="7" name="Picture 6" descr="x bar chart">
            <a:extLst>
              <a:ext uri="{FF2B5EF4-FFF2-40B4-BE49-F238E27FC236}">
                <a16:creationId xmlns:a16="http://schemas.microsoft.com/office/drawing/2014/main" id="{6AE6495C-3152-D199-80B0-232599AA6736}"/>
              </a:ext>
            </a:extLst>
          </p:cNvPr>
          <p:cNvPicPr>
            <a:picLocks noChangeAspect="1"/>
          </p:cNvPicPr>
          <p:nvPr/>
        </p:nvPicPr>
        <p:blipFill>
          <a:blip r:embed="rId3"/>
          <a:stretch>
            <a:fillRect/>
          </a:stretch>
        </p:blipFill>
        <p:spPr>
          <a:xfrm>
            <a:off x="6692107" y="5087059"/>
            <a:ext cx="1076325" cy="304800"/>
          </a:xfrm>
          <a:prstGeom prst="rect">
            <a:avLst/>
          </a:prstGeom>
        </p:spPr>
      </p:pic>
      <p:sp>
        <p:nvSpPr>
          <p:cNvPr id="4" name="TextBox 3">
            <a:extLst>
              <a:ext uri="{FF2B5EF4-FFF2-40B4-BE49-F238E27FC236}">
                <a16:creationId xmlns:a16="http://schemas.microsoft.com/office/drawing/2014/main" id="{56AD60A2-A107-5101-A406-5AF26B915615}"/>
              </a:ext>
            </a:extLst>
          </p:cNvPr>
          <p:cNvSpPr txBox="1"/>
          <p:nvPr/>
        </p:nvSpPr>
        <p:spPr>
          <a:xfrm>
            <a:off x="457200" y="5447608"/>
            <a:ext cx="6838950" cy="492443"/>
          </a:xfrm>
          <a:prstGeom prst="rect">
            <a:avLst/>
          </a:prstGeom>
          <a:noFill/>
        </p:spPr>
        <p:txBody>
          <a:bodyPr wrap="square">
            <a:spAutoFit/>
          </a:bodyPr>
          <a:lstStyle/>
          <a:p>
            <a:r>
              <a:rPr lang="en-US" sz="2600" b="0" strike="noStrike" spc="-1" dirty="0">
                <a:solidFill>
                  <a:srgbClr val="366092"/>
                </a:solidFill>
                <a:latin typeface="Calibri"/>
              </a:rPr>
              <a:t>Indicate which (if any) samples are out of control.</a:t>
            </a:r>
            <a:endParaRPr lang="en-IN" sz="2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A6.1</a:t>
            </a:r>
            <a:r>
              <a:rPr kumimoji="0" lang="en-US" sz="3200" b="0" i="0" u="none" strike="noStrike" kern="1200" cap="none" spc="-1" normalizeH="0" baseline="-25000" noProof="0" dirty="0">
                <a:ln>
                  <a:noFill/>
                </a:ln>
                <a:solidFill>
                  <a:srgbClr val="1F497D"/>
                </a:solidFill>
                <a:effectLst/>
                <a:uLnTx/>
                <a:uFillTx/>
                <a:latin typeface="Calibri"/>
                <a:ea typeface="+mn-ea"/>
                <a:cs typeface="+mn-cs"/>
              </a:rPr>
              <a:t>2</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 name="TextBox 3">
            <a:extLst>
              <a:ext uri="{FF2B5EF4-FFF2-40B4-BE49-F238E27FC236}">
                <a16:creationId xmlns:a16="http://schemas.microsoft.com/office/drawing/2014/main" id="{47C82539-47E8-9DB4-E416-D2FC1B4FD0E7}"/>
              </a:ext>
            </a:extLst>
          </p:cNvPr>
          <p:cNvSpPr txBox="1"/>
          <p:nvPr/>
        </p:nvSpPr>
        <p:spPr>
          <a:xfrm>
            <a:off x="2057400" y="1067380"/>
            <a:ext cx="4640092" cy="369332"/>
          </a:xfrm>
          <a:prstGeom prst="rect">
            <a:avLst/>
          </a:prstGeom>
          <a:noFill/>
        </p:spPr>
        <p:txBody>
          <a:bodyPr wrap="square">
            <a:spAutoFit/>
          </a:bodyPr>
          <a:lstStyle/>
          <a:p>
            <a:pPr algn="ctr">
              <a:lnSpc>
                <a:spcPct val="100000"/>
              </a:lnSpc>
            </a:pPr>
            <a:r>
              <a:rPr lang="en-US" sz="1800" b="1" strike="noStrike" spc="-1" dirty="0">
                <a:solidFill>
                  <a:schemeClr val="tx2">
                    <a:lumMod val="75000"/>
                  </a:schemeClr>
                </a:solidFill>
                <a:latin typeface="Calibri"/>
              </a:rPr>
              <a:t>Sampling Data for Window Hinges (Inches)</a:t>
            </a:r>
            <a:endParaRPr lang="en-US" sz="1800" b="0" strike="noStrike" spc="-1" dirty="0">
              <a:solidFill>
                <a:schemeClr val="tx2">
                  <a:lumMod val="75000"/>
                </a:schemeClr>
              </a:solidFill>
              <a:latin typeface="Arial"/>
            </a:endParaRPr>
          </a:p>
        </p:txBody>
      </p:sp>
      <p:graphicFrame>
        <p:nvGraphicFramePr>
          <p:cNvPr id="361" name="Table 2" descr="The table shows data for eight samples, each with three observations. &#10;For Sample 1, the observations are 0.42, 0.48, and 0.46. &#10;For Sample 2, the observations are 0.44, 0.48, and 0.45. &#10;For Sample 3, the observations are 0.44, 0.45, and 0.41. &#10;For Sample 4, the observations are 0.47, 0.42, and 0.46. &#10;For Sample 5, the observations are 0.53, 0.43, and 0.42. &#10;For Sample 6, the observations are 0.47, 0.42, and 0.45. &#10;For Sample 7, the observations are 0.44, 0.47, and 0.50. &#10;For Sample 8, the observations are 0.48, 0.43, and 0.44. &#10;The table summarizes three recorded values for each of the eight samples."/>
          <p:cNvGraphicFramePr/>
          <p:nvPr>
            <p:extLst>
              <p:ext uri="{D42A27DB-BD31-4B8C-83A1-F6EECF244321}">
                <p14:modId xmlns:p14="http://schemas.microsoft.com/office/powerpoint/2010/main" val="472512496"/>
              </p:ext>
            </p:extLst>
          </p:nvPr>
        </p:nvGraphicFramePr>
        <p:xfrm>
          <a:off x="457200" y="1475213"/>
          <a:ext cx="8229600" cy="3337200"/>
        </p:xfrm>
        <a:graphic>
          <a:graphicData uri="http://schemas.openxmlformats.org/drawingml/2006/table">
            <a:tbl>
              <a:tblPr firstRow="1">
                <a:tableStyleId>{BC89EF96-8CEA-46FF-86C4-4CE0E7609802}</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00">
                <a:tc>
                  <a:txBody>
                    <a:bodyPr/>
                    <a:lstStyle/>
                    <a:p>
                      <a:pPr algn="ctr">
                        <a:lnSpc>
                          <a:spcPct val="100000"/>
                        </a:lnSpc>
                      </a:pPr>
                      <a:r>
                        <a:rPr lang="en-US" sz="1600" b="1" strike="noStrike" spc="-1" dirty="0">
                          <a:solidFill>
                            <a:srgbClr val="366092"/>
                          </a:solidFill>
                        </a:rPr>
                        <a:t>Sample Number</a:t>
                      </a:r>
                      <a:endParaRPr lang="en-US" sz="1600" b="0" strike="noStrike" spc="-1" dirty="0">
                        <a:latin typeface="Arial"/>
                      </a:endParaRPr>
                    </a:p>
                  </a:txBody>
                  <a:tcPr/>
                </a:tc>
                <a:tc>
                  <a:txBody>
                    <a:bodyPr/>
                    <a:lstStyle/>
                    <a:p>
                      <a:pPr algn="ctr">
                        <a:lnSpc>
                          <a:spcPct val="100000"/>
                        </a:lnSpc>
                      </a:pPr>
                      <a:r>
                        <a:rPr lang="en-US" sz="1600" b="1" strike="noStrike" spc="-1" dirty="0">
                          <a:solidFill>
                            <a:srgbClr val="366092"/>
                          </a:solidFill>
                        </a:rPr>
                        <a:t>Observation 1</a:t>
                      </a:r>
                      <a:endParaRPr lang="en-US" sz="1600" b="0" strike="noStrike" spc="-1" dirty="0">
                        <a:latin typeface="Arial"/>
                      </a:endParaRPr>
                    </a:p>
                  </a:txBody>
                  <a:tcPr/>
                </a:tc>
                <a:tc>
                  <a:txBody>
                    <a:bodyPr/>
                    <a:lstStyle/>
                    <a:p>
                      <a:pPr algn="ctr">
                        <a:lnSpc>
                          <a:spcPct val="100000"/>
                        </a:lnSpc>
                      </a:pPr>
                      <a:r>
                        <a:rPr lang="en-US" sz="1600" b="1" strike="noStrike" spc="-1">
                          <a:solidFill>
                            <a:srgbClr val="366092"/>
                          </a:solidFill>
                        </a:rPr>
                        <a:t>Observation 2</a:t>
                      </a:r>
                      <a:endParaRPr lang="en-US" sz="1600" b="0" strike="noStrike" spc="-1">
                        <a:latin typeface="Arial"/>
                      </a:endParaRPr>
                    </a:p>
                  </a:txBody>
                  <a:tcPr/>
                </a:tc>
                <a:tc>
                  <a:txBody>
                    <a:bodyPr/>
                    <a:lstStyle/>
                    <a:p>
                      <a:pPr algn="ctr">
                        <a:lnSpc>
                          <a:spcPct val="100000"/>
                        </a:lnSpc>
                      </a:pPr>
                      <a:r>
                        <a:rPr lang="en-US" sz="1600" b="1" strike="noStrike" spc="-1" dirty="0">
                          <a:solidFill>
                            <a:srgbClr val="366092"/>
                          </a:solidFill>
                        </a:rPr>
                        <a:t>Observation 3</a:t>
                      </a:r>
                      <a:endParaRPr lang="en-US" sz="1600" b="0" strike="noStrike" spc="-1" dirty="0">
                        <a:latin typeface="Arial"/>
                      </a:endParaRPr>
                    </a:p>
                  </a:txBody>
                  <a:tcPr/>
                </a:tc>
                <a:extLst>
                  <a:ext uri="{0D108BD9-81ED-4DB2-BD59-A6C34878D82A}">
                    <a16:rowId xmlns:a16="http://schemas.microsoft.com/office/drawing/2014/main" val="10001"/>
                  </a:ext>
                </a:extLst>
              </a:tr>
              <a:tr h="370800">
                <a:tc>
                  <a:txBody>
                    <a:bodyPr/>
                    <a:lstStyle/>
                    <a:p>
                      <a:pPr algn="ctr">
                        <a:lnSpc>
                          <a:spcPct val="100000"/>
                        </a:lnSpc>
                      </a:pPr>
                      <a:r>
                        <a:rPr lang="en-US" sz="1600" b="1" strike="noStrike" spc="-1">
                          <a:solidFill>
                            <a:srgbClr val="366092"/>
                          </a:solidFill>
                        </a:rPr>
                        <a:t>1</a:t>
                      </a:r>
                      <a:endParaRPr lang="en-US" sz="1600" b="0" strike="noStrike" spc="-1">
                        <a:latin typeface="Arial"/>
                      </a:endParaRPr>
                    </a:p>
                  </a:txBody>
                  <a:tcPr/>
                </a:tc>
                <a:tc>
                  <a:txBody>
                    <a:bodyPr/>
                    <a:lstStyle/>
                    <a:p>
                      <a:pPr algn="ctr">
                        <a:lnSpc>
                          <a:spcPct val="100000"/>
                        </a:lnSpc>
                      </a:pPr>
                      <a:r>
                        <a:rPr lang="en-US" sz="1600" b="0" strike="noStrike" spc="-1" dirty="0">
                          <a:solidFill>
                            <a:srgbClr val="366092"/>
                          </a:solidFill>
                        </a:rPr>
                        <a:t>0.42</a:t>
                      </a:r>
                      <a:endParaRPr lang="en-US" sz="1600" b="0" strike="noStrike" spc="-1" dirty="0">
                        <a:latin typeface="Arial"/>
                      </a:endParaRPr>
                    </a:p>
                  </a:txBody>
                  <a:tcPr/>
                </a:tc>
                <a:tc>
                  <a:txBody>
                    <a:bodyPr/>
                    <a:lstStyle/>
                    <a:p>
                      <a:pPr algn="ctr">
                        <a:lnSpc>
                          <a:spcPct val="100000"/>
                        </a:lnSpc>
                      </a:pPr>
                      <a:r>
                        <a:rPr lang="en-US" sz="1600" b="0" strike="noStrike" spc="-1">
                          <a:solidFill>
                            <a:srgbClr val="366092"/>
                          </a:solidFill>
                        </a:rPr>
                        <a:t>0.48</a:t>
                      </a:r>
                      <a:endParaRPr lang="en-US" sz="1600" b="0" strike="noStrike" spc="-1">
                        <a:latin typeface="Arial"/>
                      </a:endParaRPr>
                    </a:p>
                  </a:txBody>
                  <a:tcPr/>
                </a:tc>
                <a:tc>
                  <a:txBody>
                    <a:bodyPr/>
                    <a:lstStyle/>
                    <a:p>
                      <a:pPr algn="ctr">
                        <a:lnSpc>
                          <a:spcPct val="100000"/>
                        </a:lnSpc>
                      </a:pPr>
                      <a:r>
                        <a:rPr lang="en-US" sz="1600" b="0" strike="noStrike" spc="-1" dirty="0">
                          <a:solidFill>
                            <a:srgbClr val="366092"/>
                          </a:solidFill>
                        </a:rPr>
                        <a:t>0.46</a:t>
                      </a:r>
                      <a:endParaRPr lang="en-US" sz="1600" b="0" strike="noStrike" spc="-1" dirty="0">
                        <a:latin typeface="Arial"/>
                      </a:endParaRPr>
                    </a:p>
                  </a:txBody>
                  <a:tcPr/>
                </a:tc>
                <a:extLst>
                  <a:ext uri="{0D108BD9-81ED-4DB2-BD59-A6C34878D82A}">
                    <a16:rowId xmlns:a16="http://schemas.microsoft.com/office/drawing/2014/main" val="10002"/>
                  </a:ext>
                </a:extLst>
              </a:tr>
              <a:tr h="370800">
                <a:tc>
                  <a:txBody>
                    <a:bodyPr/>
                    <a:lstStyle/>
                    <a:p>
                      <a:pPr algn="ctr">
                        <a:lnSpc>
                          <a:spcPct val="100000"/>
                        </a:lnSpc>
                      </a:pPr>
                      <a:r>
                        <a:rPr lang="en-US" sz="1600" b="1" strike="noStrike" spc="-1">
                          <a:solidFill>
                            <a:srgbClr val="366092"/>
                          </a:solidFill>
                        </a:rPr>
                        <a:t>2</a:t>
                      </a:r>
                      <a:endParaRPr lang="en-US" sz="1600" b="0" strike="noStrike" spc="-1">
                        <a:latin typeface="Arial"/>
                      </a:endParaRPr>
                    </a:p>
                  </a:txBody>
                  <a:tcPr/>
                </a:tc>
                <a:tc>
                  <a:txBody>
                    <a:bodyPr/>
                    <a:lstStyle/>
                    <a:p>
                      <a:pPr algn="ctr">
                        <a:lnSpc>
                          <a:spcPct val="100000"/>
                        </a:lnSpc>
                      </a:pPr>
                      <a:r>
                        <a:rPr lang="en-US" sz="1600" b="0" strike="noStrike" spc="-1" dirty="0">
                          <a:solidFill>
                            <a:srgbClr val="366092"/>
                          </a:solidFill>
                        </a:rPr>
                        <a:t>0.44</a:t>
                      </a:r>
                      <a:endParaRPr lang="en-US" sz="1600" b="0" strike="noStrike" spc="-1" dirty="0">
                        <a:latin typeface="Arial"/>
                      </a:endParaRPr>
                    </a:p>
                  </a:txBody>
                  <a:tcPr/>
                </a:tc>
                <a:tc>
                  <a:txBody>
                    <a:bodyPr/>
                    <a:lstStyle/>
                    <a:p>
                      <a:pPr algn="ctr">
                        <a:lnSpc>
                          <a:spcPct val="100000"/>
                        </a:lnSpc>
                      </a:pPr>
                      <a:r>
                        <a:rPr lang="en-US" sz="1600" b="0" strike="noStrike" spc="-1">
                          <a:solidFill>
                            <a:srgbClr val="366092"/>
                          </a:solidFill>
                        </a:rPr>
                        <a:t>0.48</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0.45</a:t>
                      </a:r>
                      <a:endParaRPr lang="en-US" sz="1600" b="0" strike="noStrike" spc="-1">
                        <a:latin typeface="Arial"/>
                      </a:endParaRPr>
                    </a:p>
                  </a:txBody>
                  <a:tcPr/>
                </a:tc>
                <a:extLst>
                  <a:ext uri="{0D108BD9-81ED-4DB2-BD59-A6C34878D82A}">
                    <a16:rowId xmlns:a16="http://schemas.microsoft.com/office/drawing/2014/main" val="10003"/>
                  </a:ext>
                </a:extLst>
              </a:tr>
              <a:tr h="370800">
                <a:tc>
                  <a:txBody>
                    <a:bodyPr/>
                    <a:lstStyle/>
                    <a:p>
                      <a:pPr algn="ctr">
                        <a:lnSpc>
                          <a:spcPct val="100000"/>
                        </a:lnSpc>
                      </a:pPr>
                      <a:r>
                        <a:rPr lang="en-US" sz="1600" b="1" strike="noStrike" spc="-1">
                          <a:solidFill>
                            <a:srgbClr val="366092"/>
                          </a:solidFill>
                        </a:rPr>
                        <a:t>3</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0.44</a:t>
                      </a:r>
                      <a:endParaRPr lang="en-US" sz="1600" b="0" strike="noStrike" spc="-1">
                        <a:latin typeface="Arial"/>
                      </a:endParaRPr>
                    </a:p>
                  </a:txBody>
                  <a:tcPr/>
                </a:tc>
                <a:tc>
                  <a:txBody>
                    <a:bodyPr/>
                    <a:lstStyle/>
                    <a:p>
                      <a:pPr algn="ctr">
                        <a:lnSpc>
                          <a:spcPct val="100000"/>
                        </a:lnSpc>
                      </a:pPr>
                      <a:r>
                        <a:rPr lang="en-US" sz="1600" b="0" strike="noStrike" spc="-1" dirty="0">
                          <a:solidFill>
                            <a:srgbClr val="366092"/>
                          </a:solidFill>
                        </a:rPr>
                        <a:t>0.45</a:t>
                      </a:r>
                      <a:endParaRPr lang="en-US" sz="1600" b="0" strike="noStrike" spc="-1" dirty="0">
                        <a:latin typeface="Arial"/>
                      </a:endParaRPr>
                    </a:p>
                  </a:txBody>
                  <a:tcPr/>
                </a:tc>
                <a:tc>
                  <a:txBody>
                    <a:bodyPr/>
                    <a:lstStyle/>
                    <a:p>
                      <a:pPr algn="ctr">
                        <a:lnSpc>
                          <a:spcPct val="100000"/>
                        </a:lnSpc>
                      </a:pPr>
                      <a:r>
                        <a:rPr lang="en-US" sz="1600" b="0" strike="noStrike" spc="-1">
                          <a:solidFill>
                            <a:srgbClr val="366092"/>
                          </a:solidFill>
                        </a:rPr>
                        <a:t>0.41</a:t>
                      </a:r>
                      <a:endParaRPr lang="en-US" sz="1600" b="0" strike="noStrike" spc="-1">
                        <a:latin typeface="Arial"/>
                      </a:endParaRPr>
                    </a:p>
                  </a:txBody>
                  <a:tcPr/>
                </a:tc>
                <a:extLst>
                  <a:ext uri="{0D108BD9-81ED-4DB2-BD59-A6C34878D82A}">
                    <a16:rowId xmlns:a16="http://schemas.microsoft.com/office/drawing/2014/main" val="10004"/>
                  </a:ext>
                </a:extLst>
              </a:tr>
              <a:tr h="370800">
                <a:tc>
                  <a:txBody>
                    <a:bodyPr/>
                    <a:lstStyle/>
                    <a:p>
                      <a:pPr algn="ctr">
                        <a:lnSpc>
                          <a:spcPct val="100000"/>
                        </a:lnSpc>
                      </a:pPr>
                      <a:r>
                        <a:rPr lang="en-US" sz="1600" b="1" strike="noStrike" spc="-1">
                          <a:solidFill>
                            <a:srgbClr val="366092"/>
                          </a:solidFill>
                        </a:rPr>
                        <a:t>4</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0.47</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0.42</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0.46</a:t>
                      </a:r>
                      <a:endParaRPr lang="en-US" sz="1600" b="0" strike="noStrike" spc="-1">
                        <a:latin typeface="Arial"/>
                      </a:endParaRPr>
                    </a:p>
                  </a:txBody>
                  <a:tcPr/>
                </a:tc>
                <a:extLst>
                  <a:ext uri="{0D108BD9-81ED-4DB2-BD59-A6C34878D82A}">
                    <a16:rowId xmlns:a16="http://schemas.microsoft.com/office/drawing/2014/main" val="10005"/>
                  </a:ext>
                </a:extLst>
              </a:tr>
              <a:tr h="370800">
                <a:tc>
                  <a:txBody>
                    <a:bodyPr/>
                    <a:lstStyle/>
                    <a:p>
                      <a:pPr algn="ctr">
                        <a:lnSpc>
                          <a:spcPct val="100000"/>
                        </a:lnSpc>
                      </a:pPr>
                      <a:r>
                        <a:rPr lang="en-US" sz="1600" b="1" strike="noStrike" spc="-1">
                          <a:solidFill>
                            <a:srgbClr val="366092"/>
                          </a:solidFill>
                        </a:rPr>
                        <a:t>5</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0.53</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0.43</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0.42</a:t>
                      </a:r>
                      <a:endParaRPr lang="en-US" sz="1600" b="0" strike="noStrike" spc="-1">
                        <a:latin typeface="Arial"/>
                      </a:endParaRPr>
                    </a:p>
                  </a:txBody>
                  <a:tcPr/>
                </a:tc>
                <a:extLst>
                  <a:ext uri="{0D108BD9-81ED-4DB2-BD59-A6C34878D82A}">
                    <a16:rowId xmlns:a16="http://schemas.microsoft.com/office/drawing/2014/main" val="10006"/>
                  </a:ext>
                </a:extLst>
              </a:tr>
              <a:tr h="370800">
                <a:tc>
                  <a:txBody>
                    <a:bodyPr/>
                    <a:lstStyle/>
                    <a:p>
                      <a:pPr algn="ctr">
                        <a:lnSpc>
                          <a:spcPct val="100000"/>
                        </a:lnSpc>
                      </a:pPr>
                      <a:r>
                        <a:rPr lang="en-US" sz="1600" b="1" strike="noStrike" spc="-1">
                          <a:solidFill>
                            <a:srgbClr val="366092"/>
                          </a:solidFill>
                        </a:rPr>
                        <a:t>6</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0.47</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0.42</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0.45</a:t>
                      </a:r>
                      <a:endParaRPr lang="en-US" sz="1600" b="0" strike="noStrike" spc="-1">
                        <a:latin typeface="Arial"/>
                      </a:endParaRPr>
                    </a:p>
                  </a:txBody>
                  <a:tcPr/>
                </a:tc>
                <a:extLst>
                  <a:ext uri="{0D108BD9-81ED-4DB2-BD59-A6C34878D82A}">
                    <a16:rowId xmlns:a16="http://schemas.microsoft.com/office/drawing/2014/main" val="10007"/>
                  </a:ext>
                </a:extLst>
              </a:tr>
              <a:tr h="370800">
                <a:tc>
                  <a:txBody>
                    <a:bodyPr/>
                    <a:lstStyle/>
                    <a:p>
                      <a:pPr algn="ctr">
                        <a:lnSpc>
                          <a:spcPct val="100000"/>
                        </a:lnSpc>
                      </a:pPr>
                      <a:r>
                        <a:rPr lang="en-US" sz="1600" b="1" strike="noStrike" spc="-1">
                          <a:solidFill>
                            <a:srgbClr val="366092"/>
                          </a:solidFill>
                        </a:rPr>
                        <a:t>7</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0.44</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0.47</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0.50</a:t>
                      </a:r>
                      <a:endParaRPr lang="en-US" sz="1600" b="0" strike="noStrike" spc="-1">
                        <a:latin typeface="Arial"/>
                      </a:endParaRPr>
                    </a:p>
                  </a:txBody>
                  <a:tcPr/>
                </a:tc>
                <a:extLst>
                  <a:ext uri="{0D108BD9-81ED-4DB2-BD59-A6C34878D82A}">
                    <a16:rowId xmlns:a16="http://schemas.microsoft.com/office/drawing/2014/main" val="10008"/>
                  </a:ext>
                </a:extLst>
              </a:tr>
              <a:tr h="370800">
                <a:tc>
                  <a:txBody>
                    <a:bodyPr/>
                    <a:lstStyle/>
                    <a:p>
                      <a:pPr algn="ctr">
                        <a:lnSpc>
                          <a:spcPct val="100000"/>
                        </a:lnSpc>
                      </a:pPr>
                      <a:r>
                        <a:rPr lang="en-US" sz="1600" b="1" strike="noStrike" spc="-1" dirty="0">
                          <a:solidFill>
                            <a:srgbClr val="366092"/>
                          </a:solidFill>
                        </a:rPr>
                        <a:t>8</a:t>
                      </a:r>
                      <a:endParaRPr lang="en-US" sz="1600" b="0" strike="noStrike" spc="-1" dirty="0">
                        <a:latin typeface="Arial"/>
                      </a:endParaRPr>
                    </a:p>
                  </a:txBody>
                  <a:tcPr/>
                </a:tc>
                <a:tc>
                  <a:txBody>
                    <a:bodyPr/>
                    <a:lstStyle/>
                    <a:p>
                      <a:pPr algn="ctr">
                        <a:lnSpc>
                          <a:spcPct val="100000"/>
                        </a:lnSpc>
                      </a:pPr>
                      <a:r>
                        <a:rPr lang="en-US" sz="1600" b="0" strike="noStrike" spc="-1">
                          <a:solidFill>
                            <a:srgbClr val="366092"/>
                          </a:solidFill>
                        </a:rPr>
                        <a:t>0.48</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0.43</a:t>
                      </a:r>
                      <a:endParaRPr lang="en-US" sz="1600" b="0" strike="noStrike" spc="-1">
                        <a:latin typeface="Arial"/>
                      </a:endParaRPr>
                    </a:p>
                  </a:txBody>
                  <a:tcPr/>
                </a:tc>
                <a:tc>
                  <a:txBody>
                    <a:bodyPr/>
                    <a:lstStyle/>
                    <a:p>
                      <a:pPr algn="ctr">
                        <a:lnSpc>
                          <a:spcPct val="100000"/>
                        </a:lnSpc>
                      </a:pPr>
                      <a:r>
                        <a:rPr lang="en-US" sz="1600" b="0" strike="noStrike" spc="-1" dirty="0">
                          <a:solidFill>
                            <a:srgbClr val="366092"/>
                          </a:solidFill>
                        </a:rPr>
                        <a:t>0.44</a:t>
                      </a:r>
                      <a:endParaRPr lang="en-US" sz="1600" b="0" strike="noStrike" spc="-1" dirty="0">
                        <a:latin typeface="Arial"/>
                      </a:endParaRP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A6.1</a:t>
            </a:r>
            <a:r>
              <a:rPr kumimoji="0" lang="en-US" sz="3200" b="0" i="0" u="none" strike="noStrike" kern="1200" cap="none" spc="-1" normalizeH="0" baseline="-25000" noProof="0" dirty="0">
                <a:ln>
                  <a:noFill/>
                </a:ln>
                <a:solidFill>
                  <a:srgbClr val="1F497D"/>
                </a:solidFill>
                <a:effectLst/>
                <a:uLnTx/>
                <a:uFillTx/>
                <a:latin typeface="Calibri"/>
                <a:ea typeface="+mn-ea"/>
                <a:cs typeface="+mn-cs"/>
              </a:rPr>
              <a:t>3</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63" name="TextShape 2"/>
          <p:cNvSpPr txBox="1"/>
          <p:nvPr/>
        </p:nvSpPr>
        <p:spPr>
          <a:xfrm>
            <a:off x="457200" y="1029240"/>
            <a:ext cx="8229240" cy="4966560"/>
          </a:xfrm>
          <a:prstGeom prst="rect">
            <a:avLst/>
          </a:prstGeom>
          <a:noFill/>
          <a:ln>
            <a:noFill/>
          </a:ln>
        </p:spPr>
        <p:txBody>
          <a:bodyPr lIns="90000" tIns="45000" rIns="90000" bIns="45000">
            <a:noAutofit/>
          </a:bodyPr>
          <a:lstStyle/>
          <a:p>
            <a:pPr>
              <a:lnSpc>
                <a:spcPct val="100000"/>
              </a:lnSpc>
              <a:spcBef>
                <a:spcPts val="561"/>
              </a:spcBef>
            </a:pPr>
            <a:r>
              <a:rPr lang="en-US" sz="2200" b="1" strike="noStrike" spc="-1" dirty="0">
                <a:solidFill>
                  <a:srgbClr val="366092"/>
                </a:solidFill>
                <a:latin typeface="Calibri"/>
              </a:rPr>
              <a:t>Solution</a:t>
            </a:r>
            <a:endParaRPr lang="en-US" sz="2200" b="0" strike="noStrike" spc="-1" dirty="0">
              <a:solidFill>
                <a:srgbClr val="366092"/>
              </a:solidFill>
              <a:latin typeface="Calibri"/>
            </a:endParaRPr>
          </a:p>
          <a:p>
            <a:pPr>
              <a:lnSpc>
                <a:spcPct val="100000"/>
              </a:lnSpc>
              <a:spcBef>
                <a:spcPts val="561"/>
              </a:spcBef>
            </a:pPr>
            <a:r>
              <a:rPr lang="en-US" sz="2200" b="0" strike="noStrike" spc="-1" dirty="0">
                <a:solidFill>
                  <a:srgbClr val="366092"/>
                </a:solidFill>
                <a:latin typeface="Calibri"/>
              </a:rPr>
              <a:t>Control limits need to be established and plotted on the  </a:t>
            </a:r>
          </a:p>
          <a:p>
            <a:pPr>
              <a:lnSpc>
                <a:spcPct val="100000"/>
              </a:lnSpc>
              <a:spcBef>
                <a:spcPts val="561"/>
              </a:spcBef>
            </a:pPr>
            <a:endParaRPr lang="en-US" sz="2200" spc="-1" dirty="0">
              <a:solidFill>
                <a:srgbClr val="366092"/>
              </a:solidFill>
              <a:latin typeface="Calibri"/>
            </a:endParaRPr>
          </a:p>
          <a:p>
            <a:pPr>
              <a:lnSpc>
                <a:spcPct val="100000"/>
              </a:lnSpc>
              <a:spcBef>
                <a:spcPts val="561"/>
              </a:spcBef>
            </a:pPr>
            <a:br>
              <a:rPr lang="en-US" sz="2200" b="0" strike="noStrike" spc="-1" dirty="0">
                <a:solidFill>
                  <a:srgbClr val="366092"/>
                </a:solidFill>
                <a:latin typeface="Calibri"/>
              </a:rPr>
            </a:br>
            <a:endParaRPr lang="en-US" sz="2200" b="0" i="0" strike="noStrike" spc="-1" dirty="0">
              <a:solidFill>
                <a:srgbClr val="366092"/>
              </a:solidFill>
              <a:latin typeface="Cambria Math" panose="02040503050406030204" pitchFamily="18" charset="0"/>
            </a:endParaRPr>
          </a:p>
          <a:p>
            <a:pPr>
              <a:lnSpc>
                <a:spcPct val="100000"/>
              </a:lnSpc>
              <a:spcBef>
                <a:spcPts val="561"/>
              </a:spcBef>
            </a:pPr>
            <a:endParaRPr lang="en-US" sz="2200" b="0" i="0" strike="noStrike" spc="-1" dirty="0">
              <a:solidFill>
                <a:srgbClr val="366092"/>
              </a:solidFill>
              <a:latin typeface="Cambria Math" panose="02040503050406030204" pitchFamily="18" charset="0"/>
            </a:endParaRPr>
          </a:p>
          <a:p>
            <a:pPr algn="ctr">
              <a:lnSpc>
                <a:spcPct val="100000"/>
              </a:lnSpc>
              <a:spcBef>
                <a:spcPts val="561"/>
              </a:spcBef>
            </a:pPr>
            <a:endParaRPr lang="en-US" sz="2200" b="0" strike="noStrike" spc="-1" dirty="0">
              <a:solidFill>
                <a:srgbClr val="366092"/>
              </a:solidFill>
            </a:endParaRPr>
          </a:p>
          <a:p>
            <a:pPr algn="ctr">
              <a:lnSpc>
                <a:spcPct val="100000"/>
              </a:lnSpc>
              <a:spcBef>
                <a:spcPts val="561"/>
              </a:spcBef>
            </a:pPr>
            <a:endParaRPr lang="en-US" sz="2200" b="0" strike="noStrike" spc="-1" dirty="0">
              <a:solidFill>
                <a:srgbClr val="366092"/>
              </a:solidFill>
            </a:endParaRPr>
          </a:p>
          <a:p>
            <a:pPr algn="ctr">
              <a:lnSpc>
                <a:spcPct val="100000"/>
              </a:lnSpc>
              <a:spcBef>
                <a:spcPts val="561"/>
              </a:spcBef>
            </a:pPr>
            <a:endParaRPr lang="en-US" sz="2200" b="0" strike="noStrike" spc="-1" dirty="0">
              <a:solidFill>
                <a:srgbClr val="366092"/>
              </a:solidFill>
              <a:latin typeface="Calibri"/>
            </a:endParaRPr>
          </a:p>
          <a:p>
            <a:pPr>
              <a:lnSpc>
                <a:spcPct val="100000"/>
              </a:lnSpc>
              <a:spcBef>
                <a:spcPts val="561"/>
              </a:spcBef>
            </a:pPr>
            <a:endParaRPr lang="en-US" sz="2200" b="0" strike="noStrike" spc="-1" dirty="0">
              <a:solidFill>
                <a:srgbClr val="366092"/>
              </a:solidFill>
              <a:latin typeface="Calibri"/>
            </a:endParaRPr>
          </a:p>
          <a:p>
            <a:pPr>
              <a:lnSpc>
                <a:spcPct val="100000"/>
              </a:lnSpc>
              <a:spcBef>
                <a:spcPts val="561"/>
              </a:spcBef>
            </a:pPr>
            <a:endParaRPr lang="en-US" sz="2200" b="0" strike="noStrike" spc="-1" dirty="0">
              <a:solidFill>
                <a:srgbClr val="366092"/>
              </a:solidFill>
              <a:latin typeface="Calibri"/>
            </a:endParaRPr>
          </a:p>
        </p:txBody>
      </p:sp>
      <p:pic>
        <p:nvPicPr>
          <p:cNvPr id="7" name="Picture 6" descr="x bar chart">
            <a:extLst>
              <a:ext uri="{FF2B5EF4-FFF2-40B4-BE49-F238E27FC236}">
                <a16:creationId xmlns:a16="http://schemas.microsoft.com/office/drawing/2014/main" id="{182FD39E-82BA-DEB0-0307-CA8ED19048A7}"/>
              </a:ext>
            </a:extLst>
          </p:cNvPr>
          <p:cNvPicPr>
            <a:picLocks noChangeAspect="1"/>
          </p:cNvPicPr>
          <p:nvPr/>
        </p:nvPicPr>
        <p:blipFill>
          <a:blip r:embed="rId3"/>
          <a:stretch>
            <a:fillRect/>
          </a:stretch>
        </p:blipFill>
        <p:spPr>
          <a:xfrm>
            <a:off x="6940551" y="1536581"/>
            <a:ext cx="889875" cy="252000"/>
          </a:xfrm>
          <a:prstGeom prst="rect">
            <a:avLst/>
          </a:prstGeom>
        </p:spPr>
      </p:pic>
      <p:sp>
        <p:nvSpPr>
          <p:cNvPr id="4" name="TextBox 3">
            <a:extLst>
              <a:ext uri="{FF2B5EF4-FFF2-40B4-BE49-F238E27FC236}">
                <a16:creationId xmlns:a16="http://schemas.microsoft.com/office/drawing/2014/main" id="{62E84DB9-E27F-3264-B2A2-58FDD530F9D9}"/>
              </a:ext>
            </a:extLst>
          </p:cNvPr>
          <p:cNvSpPr txBox="1"/>
          <p:nvPr/>
        </p:nvSpPr>
        <p:spPr>
          <a:xfrm>
            <a:off x="457200" y="1862986"/>
            <a:ext cx="3611882" cy="430887"/>
          </a:xfrm>
          <a:prstGeom prst="rect">
            <a:avLst/>
          </a:prstGeom>
          <a:noFill/>
        </p:spPr>
        <p:txBody>
          <a:bodyPr wrap="square">
            <a:spAutoFit/>
          </a:bodyPr>
          <a:lstStyle/>
          <a:p>
            <a:pPr>
              <a:lnSpc>
                <a:spcPct val="100000"/>
              </a:lnSpc>
              <a:spcBef>
                <a:spcPts val="561"/>
              </a:spcBef>
            </a:pPr>
            <a:r>
              <a:rPr lang="en-US" sz="2200" b="0" strike="noStrike" spc="-1" dirty="0">
                <a:solidFill>
                  <a:srgbClr val="366092"/>
                </a:solidFill>
                <a:latin typeface="Calibri"/>
              </a:rPr>
              <a:t>Typically, control limits for the</a:t>
            </a:r>
            <a:endParaRPr lang="en-IN" sz="2200" dirty="0"/>
          </a:p>
        </p:txBody>
      </p:sp>
      <p:pic>
        <p:nvPicPr>
          <p:cNvPr id="9" name="Picture 8" descr="x bar chart">
            <a:extLst>
              <a:ext uri="{FF2B5EF4-FFF2-40B4-BE49-F238E27FC236}">
                <a16:creationId xmlns:a16="http://schemas.microsoft.com/office/drawing/2014/main" id="{992EC667-9D76-2177-489B-8F9127C7C8E1}"/>
              </a:ext>
            </a:extLst>
          </p:cNvPr>
          <p:cNvPicPr>
            <a:picLocks noChangeAspect="1"/>
          </p:cNvPicPr>
          <p:nvPr/>
        </p:nvPicPr>
        <p:blipFill>
          <a:blip r:embed="rId4"/>
          <a:stretch>
            <a:fillRect/>
          </a:stretch>
        </p:blipFill>
        <p:spPr>
          <a:xfrm>
            <a:off x="3997343" y="1961953"/>
            <a:ext cx="834750" cy="252000"/>
          </a:xfrm>
          <a:prstGeom prst="rect">
            <a:avLst/>
          </a:prstGeom>
        </p:spPr>
      </p:pic>
      <p:sp>
        <p:nvSpPr>
          <p:cNvPr id="11" name="TextBox 10">
            <a:extLst>
              <a:ext uri="{FF2B5EF4-FFF2-40B4-BE49-F238E27FC236}">
                <a16:creationId xmlns:a16="http://schemas.microsoft.com/office/drawing/2014/main" id="{02740DF9-E7A7-D873-8231-0D3EECF6A210}"/>
              </a:ext>
            </a:extLst>
          </p:cNvPr>
          <p:cNvSpPr txBox="1"/>
          <p:nvPr/>
        </p:nvSpPr>
        <p:spPr>
          <a:xfrm>
            <a:off x="4821890" y="1862986"/>
            <a:ext cx="3611882" cy="430887"/>
          </a:xfrm>
          <a:prstGeom prst="rect">
            <a:avLst/>
          </a:prstGeom>
          <a:noFill/>
        </p:spPr>
        <p:txBody>
          <a:bodyPr wrap="square">
            <a:spAutoFit/>
          </a:bodyPr>
          <a:lstStyle/>
          <a:p>
            <a:pPr>
              <a:lnSpc>
                <a:spcPct val="100000"/>
              </a:lnSpc>
              <a:spcBef>
                <a:spcPts val="561"/>
              </a:spcBef>
            </a:pPr>
            <a:r>
              <a:rPr lang="en-US" sz="2200" spc="-1" dirty="0">
                <a:solidFill>
                  <a:srgbClr val="366092"/>
                </a:solidFill>
                <a:latin typeface="Calibri"/>
              </a:rPr>
              <a:t>are three standard deviations</a:t>
            </a:r>
            <a:endParaRPr lang="en-IN" sz="2200" dirty="0"/>
          </a:p>
        </p:txBody>
      </p:sp>
      <p:sp>
        <p:nvSpPr>
          <p:cNvPr id="6" name="TextBox 5">
            <a:extLst>
              <a:ext uri="{FF2B5EF4-FFF2-40B4-BE49-F238E27FC236}">
                <a16:creationId xmlns:a16="http://schemas.microsoft.com/office/drawing/2014/main" id="{1B95DD35-75B8-C6B9-9BCC-D4DD3EF258BD}"/>
              </a:ext>
            </a:extLst>
          </p:cNvPr>
          <p:cNvSpPr txBox="1"/>
          <p:nvPr/>
        </p:nvSpPr>
        <p:spPr>
          <a:xfrm>
            <a:off x="457200" y="2229026"/>
            <a:ext cx="8229240" cy="1446550"/>
          </a:xfrm>
          <a:prstGeom prst="rect">
            <a:avLst/>
          </a:prstGeom>
          <a:noFill/>
        </p:spPr>
        <p:txBody>
          <a:bodyPr wrap="square">
            <a:spAutoFit/>
          </a:bodyPr>
          <a:lstStyle/>
          <a:p>
            <a:pPr>
              <a:lnSpc>
                <a:spcPct val="100000"/>
              </a:lnSpc>
              <a:spcBef>
                <a:spcPts val="561"/>
              </a:spcBef>
            </a:pPr>
            <a:r>
              <a:rPr lang="en-US" sz="2200" b="0" strike="noStrike" spc="-1" dirty="0">
                <a:solidFill>
                  <a:srgbClr val="366092"/>
                </a:solidFill>
                <a:latin typeface="Calibri"/>
              </a:rPr>
              <a:t>above and below the process mean for the given quality characteristic. In this problem, we have external standards to gauge our process. In particular, the process mean (</a:t>
            </a:r>
            <a:r>
              <a:rPr lang="en-US" sz="2200" b="0" strike="noStrike" spc="-1" dirty="0">
                <a:solidFill>
                  <a:srgbClr val="366092"/>
                </a:solidFill>
                <a:latin typeface="Cambria Math"/>
              </a:rPr>
              <a:t>0.45</a:t>
            </a:r>
            <a:r>
              <a:rPr lang="en-US" sz="2200" spc="-1" dirty="0">
                <a:solidFill>
                  <a:srgbClr val="366092"/>
                </a:solidFill>
                <a:latin typeface="Cambria Math"/>
              </a:rPr>
              <a:t>)</a:t>
            </a:r>
            <a:r>
              <a:rPr lang="en-US" sz="2200" b="0" strike="noStrike" spc="-1" dirty="0">
                <a:solidFill>
                  <a:srgbClr val="366092"/>
                </a:solidFill>
                <a:latin typeface="Calibri"/>
              </a:rPr>
              <a:t> and process standard deviation (</a:t>
            </a:r>
            <a:r>
              <a:rPr lang="en-US" sz="2200" b="0" strike="noStrike" spc="-1" dirty="0">
                <a:solidFill>
                  <a:srgbClr val="366092"/>
                </a:solidFill>
                <a:latin typeface="Cambria Math"/>
              </a:rPr>
              <a:t>0.022</a:t>
            </a:r>
            <a:r>
              <a:rPr lang="en-US" sz="2200" b="0" strike="noStrike" spc="-1" dirty="0">
                <a:solidFill>
                  <a:srgbClr val="366092"/>
                </a:solidFill>
                <a:latin typeface="Calibri"/>
              </a:rPr>
              <a:t>) are known. Thus, the control limits are determined as follows.</a:t>
            </a:r>
            <a:endParaRPr lang="en-IN" sz="2200" dirty="0"/>
          </a:p>
        </p:txBody>
      </p:sp>
      <p:pic>
        <p:nvPicPr>
          <p:cNvPr id="15" name="Picture 14" descr="UCL equals mu plus three sigma divided by the square root of n. This equals 0.45 plus three times open fraction 0.022 divided by the square root of 3 close fraction, which is approximately 0.4881.">
            <a:extLst>
              <a:ext uri="{FF2B5EF4-FFF2-40B4-BE49-F238E27FC236}">
                <a16:creationId xmlns:a16="http://schemas.microsoft.com/office/drawing/2014/main" id="{E2D97CD8-92B6-68A0-11C4-F98F2290DBDF}"/>
              </a:ext>
            </a:extLst>
          </p:cNvPr>
          <p:cNvPicPr>
            <a:picLocks noChangeAspect="1"/>
          </p:cNvPicPr>
          <p:nvPr/>
        </p:nvPicPr>
        <p:blipFill>
          <a:blip r:embed="rId5"/>
          <a:stretch>
            <a:fillRect/>
          </a:stretch>
        </p:blipFill>
        <p:spPr>
          <a:xfrm>
            <a:off x="1661391" y="3685461"/>
            <a:ext cx="2407691" cy="1800000"/>
          </a:xfrm>
          <a:prstGeom prst="rect">
            <a:avLst/>
          </a:prstGeom>
        </p:spPr>
      </p:pic>
      <p:pic>
        <p:nvPicPr>
          <p:cNvPr id="19" name="Picture 18" descr="LCL equals mu minus three sigma divided by the square root of n. This equals 0.45 minus three times open fraction 0.022 divided by the square root of 3 close fraction, which is approximately 0.4119.">
            <a:extLst>
              <a:ext uri="{FF2B5EF4-FFF2-40B4-BE49-F238E27FC236}">
                <a16:creationId xmlns:a16="http://schemas.microsoft.com/office/drawing/2014/main" id="{92A51B56-238B-A5C8-8BD2-1B44B949914F}"/>
              </a:ext>
            </a:extLst>
          </p:cNvPr>
          <p:cNvPicPr>
            <a:picLocks noChangeAspect="1"/>
          </p:cNvPicPr>
          <p:nvPr/>
        </p:nvPicPr>
        <p:blipFill>
          <a:blip r:embed="rId6"/>
          <a:stretch>
            <a:fillRect/>
          </a:stretch>
        </p:blipFill>
        <p:spPr>
          <a:xfrm>
            <a:off x="5458599" y="3685461"/>
            <a:ext cx="2338464" cy="1800000"/>
          </a:xfrm>
          <a:prstGeom prst="rect">
            <a:avLst/>
          </a:prstGeom>
        </p:spPr>
      </p:pic>
      <p:pic>
        <p:nvPicPr>
          <p:cNvPr id="18" name="Picture 17" descr="Center line that equals mu equals to 0.45">
            <a:extLst>
              <a:ext uri="{FF2B5EF4-FFF2-40B4-BE49-F238E27FC236}">
                <a16:creationId xmlns:a16="http://schemas.microsoft.com/office/drawing/2014/main" id="{76B3D0C6-CF53-386C-01A6-39CE6B221D5A}"/>
              </a:ext>
            </a:extLst>
          </p:cNvPr>
          <p:cNvPicPr>
            <a:picLocks noChangeAspect="1"/>
          </p:cNvPicPr>
          <p:nvPr/>
        </p:nvPicPr>
        <p:blipFill>
          <a:blip r:embed="rId7"/>
          <a:stretch>
            <a:fillRect/>
          </a:stretch>
        </p:blipFill>
        <p:spPr>
          <a:xfrm>
            <a:off x="3513428" y="5681685"/>
            <a:ext cx="2616923" cy="324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a:t>
            </a:r>
            <a:endParaRPr kumimoji="0" lang="en-US" sz="3200" b="0" i="0" u="none" strike="noStrike" kern="1200" cap="none" spc="-1" normalizeH="0" baseline="-25000" noProof="0" dirty="0">
              <a:ln>
                <a:noFill/>
              </a:ln>
              <a:solidFill>
                <a:srgbClr val="366092"/>
              </a:solidFill>
              <a:effectLst/>
              <a:uLnTx/>
              <a:uFillTx/>
              <a:latin typeface="Calibri"/>
              <a:ea typeface="+mn-ea"/>
              <a:cs typeface="+mn-cs"/>
            </a:endParaRPr>
          </a:p>
        </p:txBody>
      </p:sp>
      <p:sp>
        <p:nvSpPr>
          <p:cNvPr id="316" name="TextShape 2"/>
          <p:cNvSpPr txBox="1"/>
          <p:nvPr/>
        </p:nvSpPr>
        <p:spPr>
          <a:xfrm>
            <a:off x="457200" y="1082160"/>
            <a:ext cx="8229240" cy="4861080"/>
          </a:xfrm>
          <a:prstGeom prst="rect">
            <a:avLst/>
          </a:prstGeom>
          <a:solidFill>
            <a:srgbClr val="FFFFCC"/>
          </a:solidFill>
          <a:ln w="28440">
            <a:solidFill>
              <a:srgbClr val="000000"/>
            </a:solidFill>
            <a:round/>
          </a:ln>
        </p:spPr>
        <p:txBody>
          <a:bodyPr lIns="90000" tIns="45000" rIns="90000" bIns="45000">
            <a:normAutofit/>
          </a:bodyPr>
          <a:lstStyle/>
          <a:p>
            <a:pPr>
              <a:lnSpc>
                <a:spcPct val="100000"/>
              </a:lnSpc>
              <a:spcBef>
                <a:spcPts val="561"/>
              </a:spcBef>
            </a:pPr>
            <a:r>
              <a:rPr lang="en-US" sz="2800" b="0" strike="noStrike" spc="-1" dirty="0">
                <a:solidFill>
                  <a:srgbClr val="000000"/>
                </a:solidFill>
                <a:latin typeface="Calibri"/>
              </a:rPr>
              <a:t>A </a:t>
            </a:r>
            <a:r>
              <a:rPr lang="en-US" sz="2800" b="1" strike="noStrike" spc="-1" dirty="0">
                <a:solidFill>
                  <a:srgbClr val="000000"/>
                </a:solidFill>
                <a:latin typeface="Calibri"/>
              </a:rPr>
              <a:t>control chart</a:t>
            </a:r>
            <a:r>
              <a:rPr lang="en-US" sz="2800" b="0" strike="noStrike" spc="-1" dirty="0">
                <a:solidFill>
                  <a:srgbClr val="000000"/>
                </a:solidFill>
                <a:latin typeface="Calibri"/>
              </a:rPr>
              <a:t> for a process consists of values plotted over time used as a graphical display to detect unusual variation in a process.</a:t>
            </a:r>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A </a:t>
            </a:r>
            <a:r>
              <a:rPr lang="en-US" sz="2800" b="1" strike="noStrike" spc="-1" dirty="0">
                <a:solidFill>
                  <a:srgbClr val="000000"/>
                </a:solidFill>
                <a:latin typeface="Calibri"/>
              </a:rPr>
              <a:t>Control Chart</a:t>
            </a:r>
            <a:r>
              <a:rPr lang="en-US" sz="2800" b="0" strike="noStrike" spc="-1" dirty="0">
                <a:solidFill>
                  <a:srgbClr val="000000"/>
                </a:solidFill>
                <a:latin typeface="Calibri"/>
              </a:rPr>
              <a:t> consists of three horizontal lines:</a:t>
            </a:r>
            <a:endParaRPr lang="en-US" sz="2800" b="0" strike="noStrike" spc="-1" dirty="0">
              <a:solidFill>
                <a:srgbClr val="366092"/>
              </a:solidFill>
              <a:latin typeface="Calibri"/>
            </a:endParaRPr>
          </a:p>
          <a:p>
            <a:pPr marL="514440" indent="-514080">
              <a:lnSpc>
                <a:spcPct val="100000"/>
              </a:lnSpc>
              <a:spcBef>
                <a:spcPts val="561"/>
              </a:spcBef>
              <a:buClr>
                <a:srgbClr val="000000"/>
              </a:buClr>
              <a:buFont typeface="Calibri"/>
              <a:buChar char="•"/>
            </a:pPr>
            <a:r>
              <a:rPr lang="en-US" sz="2800" b="0" strike="noStrike" spc="-1" dirty="0">
                <a:solidFill>
                  <a:srgbClr val="000000"/>
                </a:solidFill>
                <a:latin typeface="Calibri"/>
              </a:rPr>
              <a:t>​A </a:t>
            </a:r>
            <a:r>
              <a:rPr lang="en-US" sz="2800" b="1" strike="noStrike" spc="-1" dirty="0">
                <a:solidFill>
                  <a:srgbClr val="000000"/>
                </a:solidFill>
                <a:latin typeface="Calibri"/>
              </a:rPr>
              <a:t>Center Line</a:t>
            </a:r>
            <a:r>
              <a:rPr lang="en-US" sz="2800" b="0" strike="noStrike" spc="-1" dirty="0">
                <a:solidFill>
                  <a:srgbClr val="000000"/>
                </a:solidFill>
                <a:latin typeface="Calibri"/>
              </a:rPr>
              <a:t> that represents the average value of the quality characteristic corresponding to the in-control state.</a:t>
            </a:r>
            <a:endParaRPr lang="en-US" sz="2800" b="0" strike="noStrike" spc="-1" dirty="0">
              <a:solidFill>
                <a:srgbClr val="366092"/>
              </a:solidFill>
              <a:latin typeface="Calibri"/>
            </a:endParaRPr>
          </a:p>
          <a:p>
            <a:pPr marL="514440" indent="-514080">
              <a:lnSpc>
                <a:spcPct val="100000"/>
              </a:lnSpc>
              <a:spcBef>
                <a:spcPts val="561"/>
              </a:spcBef>
              <a:buClr>
                <a:srgbClr val="000000"/>
              </a:buClr>
              <a:buFont typeface="Calibri"/>
              <a:buChar char="•"/>
            </a:pPr>
            <a:r>
              <a:rPr lang="en-US" sz="2800" b="0" strike="noStrike" spc="-1" dirty="0">
                <a:solidFill>
                  <a:srgbClr val="000000"/>
                </a:solidFill>
                <a:latin typeface="Calibri"/>
              </a:rPr>
              <a:t>​An upper bound called the </a:t>
            </a:r>
            <a:r>
              <a:rPr lang="en-US" sz="2800" b="1" strike="noStrike" spc="-1" dirty="0">
                <a:solidFill>
                  <a:srgbClr val="000000"/>
                </a:solidFill>
                <a:latin typeface="Calibri"/>
              </a:rPr>
              <a:t>Upper Control Limit</a:t>
            </a:r>
            <a:r>
              <a:rPr lang="en-US" sz="2800" b="0" strike="noStrike" spc="-1" dirty="0">
                <a:solidFill>
                  <a:srgbClr val="000000"/>
                </a:solidFill>
                <a:latin typeface="Calibri"/>
              </a:rPr>
              <a:t> (</a:t>
            </a:r>
            <a:r>
              <a:rPr lang="en-US" sz="2800" b="1" strike="noStrike" spc="-1" dirty="0">
                <a:solidFill>
                  <a:srgbClr val="000000"/>
                </a:solidFill>
                <a:latin typeface="Calibri"/>
              </a:rPr>
              <a:t>UCL</a:t>
            </a:r>
            <a:r>
              <a:rPr lang="en-US" sz="2800" b="0" strike="noStrike" spc="-1" dirty="0">
                <a:solidFill>
                  <a:srgbClr val="000000"/>
                </a:solidFill>
                <a:latin typeface="Calibri"/>
              </a:rPr>
              <a:t>)</a:t>
            </a:r>
            <a:endParaRPr lang="en-US" sz="2800" b="0" strike="noStrike" spc="-1" dirty="0">
              <a:solidFill>
                <a:srgbClr val="366092"/>
              </a:solidFill>
              <a:latin typeface="Calibri"/>
            </a:endParaRPr>
          </a:p>
          <a:p>
            <a:pPr marL="514440" indent="-514080">
              <a:lnSpc>
                <a:spcPct val="100000"/>
              </a:lnSpc>
              <a:spcBef>
                <a:spcPts val="561"/>
              </a:spcBef>
              <a:buClr>
                <a:srgbClr val="000000"/>
              </a:buClr>
              <a:buFont typeface="Calibri"/>
              <a:buChar char="•"/>
            </a:pPr>
            <a:r>
              <a:rPr lang="en-US" sz="2800" b="0" strike="noStrike" spc="-1" dirty="0">
                <a:solidFill>
                  <a:srgbClr val="000000"/>
                </a:solidFill>
                <a:latin typeface="Calibri"/>
              </a:rPr>
              <a:t>​A lower bound called the </a:t>
            </a:r>
            <a:r>
              <a:rPr lang="en-US" sz="2800" b="1" strike="noStrike" spc="-1" dirty="0">
                <a:solidFill>
                  <a:srgbClr val="000000"/>
                </a:solidFill>
                <a:latin typeface="Calibri"/>
              </a:rPr>
              <a:t>Lower Control Limit</a:t>
            </a:r>
            <a:r>
              <a:rPr lang="en-US" sz="2800" b="0" strike="noStrike" spc="-1" dirty="0">
                <a:solidFill>
                  <a:srgbClr val="000000"/>
                </a:solidFill>
                <a:latin typeface="Calibri"/>
              </a:rPr>
              <a:t> (</a:t>
            </a:r>
            <a:r>
              <a:rPr lang="en-US" sz="2800" b="1" strike="noStrike" spc="-1" dirty="0">
                <a:solidFill>
                  <a:srgbClr val="000000"/>
                </a:solidFill>
                <a:latin typeface="Calibri"/>
              </a:rPr>
              <a:t>LCL</a:t>
            </a:r>
            <a:r>
              <a:rPr lang="en-US" sz="2800" b="0" strike="noStrike" spc="-1" dirty="0">
                <a:solidFill>
                  <a:srgbClr val="000000"/>
                </a:solidFill>
                <a:latin typeface="Calibri"/>
              </a:rPr>
              <a:t>)</a:t>
            </a:r>
            <a:endParaRPr lang="en-US" sz="2800" b="0" strike="noStrike" spc="-1" dirty="0">
              <a:solidFill>
                <a:srgbClr val="366092"/>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A6.1</a:t>
            </a:r>
            <a:r>
              <a:rPr kumimoji="0" lang="en-US" sz="3200" b="0" i="0" u="none" strike="noStrike" kern="1200" cap="none" spc="-1" normalizeH="0" baseline="-25000" noProof="0" dirty="0">
                <a:ln>
                  <a:noFill/>
                </a:ln>
                <a:solidFill>
                  <a:srgbClr val="1F497D"/>
                </a:solidFill>
                <a:effectLst/>
                <a:uLnTx/>
                <a:uFillTx/>
                <a:latin typeface="Calibri"/>
                <a:ea typeface="+mn-ea"/>
                <a:cs typeface="+mn-cs"/>
              </a:rPr>
              <a:t>4</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 name="TextBox 2">
            <a:extLst>
              <a:ext uri="{FF2B5EF4-FFF2-40B4-BE49-F238E27FC236}">
                <a16:creationId xmlns:a16="http://schemas.microsoft.com/office/drawing/2014/main" id="{79502782-4E6E-9767-16B6-FA5892C696B2}"/>
              </a:ext>
            </a:extLst>
          </p:cNvPr>
          <p:cNvSpPr txBox="1"/>
          <p:nvPr/>
        </p:nvSpPr>
        <p:spPr>
          <a:xfrm>
            <a:off x="1508580" y="1086711"/>
            <a:ext cx="6126479" cy="369332"/>
          </a:xfrm>
          <a:prstGeom prst="rect">
            <a:avLst/>
          </a:prstGeom>
          <a:noFill/>
        </p:spPr>
        <p:txBody>
          <a:bodyPr wrap="square">
            <a:spAutoFit/>
          </a:bodyPr>
          <a:lstStyle/>
          <a:p>
            <a:pPr algn="ctr">
              <a:lnSpc>
                <a:spcPct val="100000"/>
              </a:lnSpc>
            </a:pPr>
            <a:r>
              <a:rPr lang="en-US" sz="1800" b="1" strike="noStrike" spc="-1" dirty="0">
                <a:solidFill>
                  <a:schemeClr val="tx2">
                    <a:lumMod val="75000"/>
                  </a:schemeClr>
                </a:solidFill>
                <a:latin typeface="Calibri"/>
              </a:rPr>
              <a:t>Sampling Data for Window Hinges (Inches) with Sample Mean</a:t>
            </a:r>
            <a:endParaRPr lang="en-US" sz="1800" b="0" strike="noStrike" spc="-1" dirty="0">
              <a:solidFill>
                <a:schemeClr val="tx2">
                  <a:lumMod val="75000"/>
                </a:schemeClr>
              </a:solidFill>
              <a:latin typeface="Arial"/>
            </a:endParaRPr>
          </a:p>
        </p:txBody>
      </p:sp>
      <p:graphicFrame>
        <p:nvGraphicFramePr>
          <p:cNvPr id="366" name="Table 2" descr="&#10;&#10;The table shows data for 8 samples with three observations each and their respective sample means. For Sample 1, the observations are 0.42, 0.48, and 0.46, with a sample mean of 0.453. &#10;For Sample 2, the observations are 0.44, 0.48, and 0.45, with a sample mean of 0.457.&#10;For Sample 3, the observations are 0.44, 0.45, and 0.41, with a sample mean of 0.433.&#10;For Sample 4, the observations are 0.47, 0.42, and 0.46, with a sample mean of 0.450.&#10;For Sample 5, the observations are 0.53, 0.43, and 0.42, with a sample mean of 0.460.&#10;For Sample 6, the observations are 0.47, 0.42, and 0.45, with a sample mean of 0.447.&#10;For Sample 7, the observations are 0.44, 0.47, and 0.50, with a sample mean of 0.470.&#10;For Sample 8, the observations are 0.48, 0.43, and 0.44, with a sample mean of 0.450."/>
          <p:cNvGraphicFramePr/>
          <p:nvPr>
            <p:extLst>
              <p:ext uri="{D42A27DB-BD31-4B8C-83A1-F6EECF244321}">
                <p14:modId xmlns:p14="http://schemas.microsoft.com/office/powerpoint/2010/main" val="54795040"/>
              </p:ext>
            </p:extLst>
          </p:nvPr>
        </p:nvGraphicFramePr>
        <p:xfrm>
          <a:off x="457200" y="1693957"/>
          <a:ext cx="8229600" cy="3337200"/>
        </p:xfrm>
        <a:graphic>
          <a:graphicData uri="http://schemas.openxmlformats.org/drawingml/2006/table">
            <a:tbl>
              <a:tblPr firstRow="1">
                <a:tableStyleId>{BC89EF96-8CEA-46FF-86C4-4CE0E7609802}</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00">
                <a:tc>
                  <a:txBody>
                    <a:bodyPr/>
                    <a:lstStyle/>
                    <a:p>
                      <a:pPr algn="ctr">
                        <a:lnSpc>
                          <a:spcPct val="100000"/>
                        </a:lnSpc>
                      </a:pPr>
                      <a:r>
                        <a:rPr lang="en-US" sz="1600" b="1" strike="noStrike" spc="-1" dirty="0">
                          <a:solidFill>
                            <a:srgbClr val="366092"/>
                          </a:solidFill>
                        </a:rPr>
                        <a:t>Sample</a:t>
                      </a:r>
                      <a:endParaRPr lang="en-US" sz="1600" b="0" strike="noStrike" spc="-1" dirty="0">
                        <a:latin typeface="Arial"/>
                      </a:endParaRPr>
                    </a:p>
                  </a:txBody>
                  <a:tcPr/>
                </a:tc>
                <a:tc>
                  <a:txBody>
                    <a:bodyPr/>
                    <a:lstStyle/>
                    <a:p>
                      <a:pPr algn="ctr">
                        <a:lnSpc>
                          <a:spcPct val="100000"/>
                        </a:lnSpc>
                      </a:pPr>
                      <a:r>
                        <a:rPr lang="en-US" sz="1600" b="1" strike="noStrike" spc="-1">
                          <a:solidFill>
                            <a:srgbClr val="366092"/>
                          </a:solidFill>
                        </a:rPr>
                        <a:t>Observation 1</a:t>
                      </a:r>
                      <a:endParaRPr lang="en-US" sz="1600" b="0" strike="noStrike" spc="-1">
                        <a:latin typeface="Arial"/>
                      </a:endParaRPr>
                    </a:p>
                  </a:txBody>
                  <a:tcPr/>
                </a:tc>
                <a:tc>
                  <a:txBody>
                    <a:bodyPr/>
                    <a:lstStyle/>
                    <a:p>
                      <a:pPr algn="ctr">
                        <a:lnSpc>
                          <a:spcPct val="100000"/>
                        </a:lnSpc>
                      </a:pPr>
                      <a:r>
                        <a:rPr lang="en-US" sz="1600" b="1" strike="noStrike" spc="-1">
                          <a:solidFill>
                            <a:srgbClr val="366092"/>
                          </a:solidFill>
                        </a:rPr>
                        <a:t>Observation 2</a:t>
                      </a:r>
                      <a:endParaRPr lang="en-US" sz="1600" b="0" strike="noStrike" spc="-1">
                        <a:latin typeface="Arial"/>
                      </a:endParaRPr>
                    </a:p>
                  </a:txBody>
                  <a:tcPr/>
                </a:tc>
                <a:tc>
                  <a:txBody>
                    <a:bodyPr/>
                    <a:lstStyle/>
                    <a:p>
                      <a:pPr algn="ctr">
                        <a:lnSpc>
                          <a:spcPct val="100000"/>
                        </a:lnSpc>
                      </a:pPr>
                      <a:r>
                        <a:rPr lang="en-US" sz="1600" b="1" strike="noStrike" spc="-1">
                          <a:solidFill>
                            <a:srgbClr val="366092"/>
                          </a:solidFill>
                        </a:rPr>
                        <a:t>Observation 3</a:t>
                      </a:r>
                      <a:endParaRPr lang="en-US" sz="1600" b="0" strike="noStrike" spc="-1">
                        <a:latin typeface="Arial"/>
                      </a:endParaRPr>
                    </a:p>
                  </a:txBody>
                  <a:tcPr/>
                </a:tc>
                <a:tc>
                  <a:txBody>
                    <a:bodyPr/>
                    <a:lstStyle/>
                    <a:p>
                      <a:pPr algn="ctr">
                        <a:lnSpc>
                          <a:spcPct val="100000"/>
                        </a:lnSpc>
                      </a:pPr>
                      <a:r>
                        <a:rPr lang="en-US" sz="1600" b="1" strike="noStrike" spc="-1" dirty="0">
                          <a:solidFill>
                            <a:srgbClr val="366092"/>
                          </a:solidFill>
                        </a:rPr>
                        <a:t>Sample Mean</a:t>
                      </a:r>
                      <a:endParaRPr lang="en-US" sz="1600" b="0" strike="noStrike" spc="-1" dirty="0">
                        <a:latin typeface="Arial"/>
                      </a:endParaRPr>
                    </a:p>
                  </a:txBody>
                  <a:tcPr/>
                </a:tc>
                <a:extLst>
                  <a:ext uri="{0D108BD9-81ED-4DB2-BD59-A6C34878D82A}">
                    <a16:rowId xmlns:a16="http://schemas.microsoft.com/office/drawing/2014/main" val="10001"/>
                  </a:ext>
                </a:extLst>
              </a:tr>
              <a:tr h="370800">
                <a:tc>
                  <a:txBody>
                    <a:bodyPr/>
                    <a:lstStyle/>
                    <a:p>
                      <a:pPr algn="ctr">
                        <a:lnSpc>
                          <a:spcPct val="100000"/>
                        </a:lnSpc>
                      </a:pPr>
                      <a:r>
                        <a:rPr lang="en-US" sz="1600" b="1" strike="noStrike" spc="-1">
                          <a:solidFill>
                            <a:srgbClr val="366092"/>
                          </a:solidFill>
                        </a:rPr>
                        <a:t>1</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0.42</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0.48</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0.46</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0.453</a:t>
                      </a:r>
                      <a:endParaRPr lang="en-US" sz="1600" b="0" strike="noStrike" spc="-1">
                        <a:latin typeface="Arial"/>
                      </a:endParaRPr>
                    </a:p>
                  </a:txBody>
                  <a:tcPr/>
                </a:tc>
                <a:extLst>
                  <a:ext uri="{0D108BD9-81ED-4DB2-BD59-A6C34878D82A}">
                    <a16:rowId xmlns:a16="http://schemas.microsoft.com/office/drawing/2014/main" val="10002"/>
                  </a:ext>
                </a:extLst>
              </a:tr>
              <a:tr h="370800">
                <a:tc>
                  <a:txBody>
                    <a:bodyPr/>
                    <a:lstStyle/>
                    <a:p>
                      <a:pPr algn="ctr">
                        <a:lnSpc>
                          <a:spcPct val="100000"/>
                        </a:lnSpc>
                      </a:pPr>
                      <a:r>
                        <a:rPr lang="en-US" sz="1600" b="1" strike="noStrike" spc="-1">
                          <a:solidFill>
                            <a:srgbClr val="366092"/>
                          </a:solidFill>
                        </a:rPr>
                        <a:t>2</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0.44</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0.48</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0.45</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0.457</a:t>
                      </a:r>
                      <a:endParaRPr lang="en-US" sz="1600" b="0" strike="noStrike" spc="-1">
                        <a:latin typeface="Arial"/>
                      </a:endParaRPr>
                    </a:p>
                  </a:txBody>
                  <a:tcPr/>
                </a:tc>
                <a:extLst>
                  <a:ext uri="{0D108BD9-81ED-4DB2-BD59-A6C34878D82A}">
                    <a16:rowId xmlns:a16="http://schemas.microsoft.com/office/drawing/2014/main" val="10003"/>
                  </a:ext>
                </a:extLst>
              </a:tr>
              <a:tr h="370800">
                <a:tc>
                  <a:txBody>
                    <a:bodyPr/>
                    <a:lstStyle/>
                    <a:p>
                      <a:pPr algn="ctr">
                        <a:lnSpc>
                          <a:spcPct val="100000"/>
                        </a:lnSpc>
                      </a:pPr>
                      <a:r>
                        <a:rPr lang="en-US" sz="1600" b="1" strike="noStrike" spc="-1">
                          <a:solidFill>
                            <a:srgbClr val="366092"/>
                          </a:solidFill>
                        </a:rPr>
                        <a:t>3</a:t>
                      </a:r>
                      <a:endParaRPr lang="en-US" sz="1600" b="0" strike="noStrike" spc="-1">
                        <a:latin typeface="Arial"/>
                      </a:endParaRPr>
                    </a:p>
                  </a:txBody>
                  <a:tcPr/>
                </a:tc>
                <a:tc>
                  <a:txBody>
                    <a:bodyPr/>
                    <a:lstStyle/>
                    <a:p>
                      <a:pPr algn="ctr">
                        <a:lnSpc>
                          <a:spcPct val="100000"/>
                        </a:lnSpc>
                      </a:pPr>
                      <a:r>
                        <a:rPr lang="en-US" sz="1600" b="0" strike="noStrike" spc="-1" dirty="0">
                          <a:solidFill>
                            <a:srgbClr val="366092"/>
                          </a:solidFill>
                        </a:rPr>
                        <a:t>0.44</a:t>
                      </a:r>
                      <a:endParaRPr lang="en-US" sz="1600" b="0" strike="noStrike" spc="-1" dirty="0">
                        <a:latin typeface="Arial"/>
                      </a:endParaRPr>
                    </a:p>
                  </a:txBody>
                  <a:tcPr/>
                </a:tc>
                <a:tc>
                  <a:txBody>
                    <a:bodyPr/>
                    <a:lstStyle/>
                    <a:p>
                      <a:pPr algn="ctr">
                        <a:lnSpc>
                          <a:spcPct val="100000"/>
                        </a:lnSpc>
                      </a:pPr>
                      <a:r>
                        <a:rPr lang="en-US" sz="1600" b="0" strike="noStrike" spc="-1">
                          <a:solidFill>
                            <a:srgbClr val="366092"/>
                          </a:solidFill>
                        </a:rPr>
                        <a:t>0.45</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0.41</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0.433</a:t>
                      </a:r>
                      <a:endParaRPr lang="en-US" sz="1600" b="0" strike="noStrike" spc="-1">
                        <a:latin typeface="Arial"/>
                      </a:endParaRPr>
                    </a:p>
                  </a:txBody>
                  <a:tcPr/>
                </a:tc>
                <a:extLst>
                  <a:ext uri="{0D108BD9-81ED-4DB2-BD59-A6C34878D82A}">
                    <a16:rowId xmlns:a16="http://schemas.microsoft.com/office/drawing/2014/main" val="10004"/>
                  </a:ext>
                </a:extLst>
              </a:tr>
              <a:tr h="370800">
                <a:tc>
                  <a:txBody>
                    <a:bodyPr/>
                    <a:lstStyle/>
                    <a:p>
                      <a:pPr algn="ctr">
                        <a:lnSpc>
                          <a:spcPct val="100000"/>
                        </a:lnSpc>
                      </a:pPr>
                      <a:r>
                        <a:rPr lang="en-US" sz="1600" b="1" strike="noStrike" spc="-1" dirty="0">
                          <a:solidFill>
                            <a:srgbClr val="366092"/>
                          </a:solidFill>
                        </a:rPr>
                        <a:t>4</a:t>
                      </a:r>
                      <a:endParaRPr lang="en-US" sz="1600" b="0" strike="noStrike" spc="-1" dirty="0">
                        <a:latin typeface="Arial"/>
                      </a:endParaRPr>
                    </a:p>
                  </a:txBody>
                  <a:tcPr/>
                </a:tc>
                <a:tc>
                  <a:txBody>
                    <a:bodyPr/>
                    <a:lstStyle/>
                    <a:p>
                      <a:pPr algn="ctr">
                        <a:lnSpc>
                          <a:spcPct val="100000"/>
                        </a:lnSpc>
                      </a:pPr>
                      <a:r>
                        <a:rPr lang="en-US" sz="1600" b="0" strike="noStrike" spc="-1">
                          <a:solidFill>
                            <a:srgbClr val="366092"/>
                          </a:solidFill>
                        </a:rPr>
                        <a:t>0.47</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0.42</a:t>
                      </a:r>
                      <a:endParaRPr lang="en-US" sz="1600" b="0" strike="noStrike" spc="-1">
                        <a:latin typeface="Arial"/>
                      </a:endParaRPr>
                    </a:p>
                  </a:txBody>
                  <a:tcPr/>
                </a:tc>
                <a:tc>
                  <a:txBody>
                    <a:bodyPr/>
                    <a:lstStyle/>
                    <a:p>
                      <a:pPr algn="ctr">
                        <a:lnSpc>
                          <a:spcPct val="100000"/>
                        </a:lnSpc>
                      </a:pPr>
                      <a:r>
                        <a:rPr lang="en-US" sz="1600" b="0" strike="noStrike" spc="-1" dirty="0">
                          <a:solidFill>
                            <a:srgbClr val="366092"/>
                          </a:solidFill>
                        </a:rPr>
                        <a:t>0.46</a:t>
                      </a:r>
                      <a:endParaRPr lang="en-US" sz="1600" b="0" strike="noStrike" spc="-1" dirty="0">
                        <a:latin typeface="Arial"/>
                      </a:endParaRPr>
                    </a:p>
                  </a:txBody>
                  <a:tcPr/>
                </a:tc>
                <a:tc>
                  <a:txBody>
                    <a:bodyPr/>
                    <a:lstStyle/>
                    <a:p>
                      <a:pPr algn="ctr">
                        <a:lnSpc>
                          <a:spcPct val="100000"/>
                        </a:lnSpc>
                      </a:pPr>
                      <a:r>
                        <a:rPr lang="en-US" sz="1600" b="0" strike="noStrike" spc="-1">
                          <a:solidFill>
                            <a:srgbClr val="366092"/>
                          </a:solidFill>
                        </a:rPr>
                        <a:t>0.450</a:t>
                      </a:r>
                      <a:endParaRPr lang="en-US" sz="1600" b="0" strike="noStrike" spc="-1">
                        <a:latin typeface="Arial"/>
                      </a:endParaRPr>
                    </a:p>
                  </a:txBody>
                  <a:tcPr/>
                </a:tc>
                <a:extLst>
                  <a:ext uri="{0D108BD9-81ED-4DB2-BD59-A6C34878D82A}">
                    <a16:rowId xmlns:a16="http://schemas.microsoft.com/office/drawing/2014/main" val="10005"/>
                  </a:ext>
                </a:extLst>
              </a:tr>
              <a:tr h="370800">
                <a:tc>
                  <a:txBody>
                    <a:bodyPr/>
                    <a:lstStyle/>
                    <a:p>
                      <a:pPr algn="ctr">
                        <a:lnSpc>
                          <a:spcPct val="100000"/>
                        </a:lnSpc>
                      </a:pPr>
                      <a:r>
                        <a:rPr lang="en-US" sz="1600" b="1" strike="noStrike" spc="-1">
                          <a:solidFill>
                            <a:srgbClr val="366092"/>
                          </a:solidFill>
                        </a:rPr>
                        <a:t>5</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0.53</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0.43</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0.42</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0.460</a:t>
                      </a:r>
                      <a:endParaRPr lang="en-US" sz="1600" b="0" strike="noStrike" spc="-1">
                        <a:latin typeface="Arial"/>
                      </a:endParaRPr>
                    </a:p>
                  </a:txBody>
                  <a:tcPr/>
                </a:tc>
                <a:extLst>
                  <a:ext uri="{0D108BD9-81ED-4DB2-BD59-A6C34878D82A}">
                    <a16:rowId xmlns:a16="http://schemas.microsoft.com/office/drawing/2014/main" val="10006"/>
                  </a:ext>
                </a:extLst>
              </a:tr>
              <a:tr h="370800">
                <a:tc>
                  <a:txBody>
                    <a:bodyPr/>
                    <a:lstStyle/>
                    <a:p>
                      <a:pPr algn="ctr">
                        <a:lnSpc>
                          <a:spcPct val="100000"/>
                        </a:lnSpc>
                      </a:pPr>
                      <a:r>
                        <a:rPr lang="en-US" sz="1600" b="1" strike="noStrike" spc="-1">
                          <a:solidFill>
                            <a:srgbClr val="366092"/>
                          </a:solidFill>
                        </a:rPr>
                        <a:t>6</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0.47</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0.42</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0.45</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0.447</a:t>
                      </a:r>
                      <a:endParaRPr lang="en-US" sz="1600" b="0" strike="noStrike" spc="-1">
                        <a:latin typeface="Arial"/>
                      </a:endParaRPr>
                    </a:p>
                  </a:txBody>
                  <a:tcPr/>
                </a:tc>
                <a:extLst>
                  <a:ext uri="{0D108BD9-81ED-4DB2-BD59-A6C34878D82A}">
                    <a16:rowId xmlns:a16="http://schemas.microsoft.com/office/drawing/2014/main" val="10007"/>
                  </a:ext>
                </a:extLst>
              </a:tr>
              <a:tr h="370800">
                <a:tc>
                  <a:txBody>
                    <a:bodyPr/>
                    <a:lstStyle/>
                    <a:p>
                      <a:pPr algn="ctr">
                        <a:lnSpc>
                          <a:spcPct val="100000"/>
                        </a:lnSpc>
                      </a:pPr>
                      <a:r>
                        <a:rPr lang="en-US" sz="1600" b="1" strike="noStrike" spc="-1">
                          <a:solidFill>
                            <a:srgbClr val="366092"/>
                          </a:solidFill>
                        </a:rPr>
                        <a:t>7</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0.44</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0.47</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0.50</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0.470</a:t>
                      </a:r>
                      <a:endParaRPr lang="en-US" sz="1600" b="0" strike="noStrike" spc="-1">
                        <a:latin typeface="Arial"/>
                      </a:endParaRPr>
                    </a:p>
                  </a:txBody>
                  <a:tcPr/>
                </a:tc>
                <a:extLst>
                  <a:ext uri="{0D108BD9-81ED-4DB2-BD59-A6C34878D82A}">
                    <a16:rowId xmlns:a16="http://schemas.microsoft.com/office/drawing/2014/main" val="10008"/>
                  </a:ext>
                </a:extLst>
              </a:tr>
              <a:tr h="370800">
                <a:tc>
                  <a:txBody>
                    <a:bodyPr/>
                    <a:lstStyle/>
                    <a:p>
                      <a:pPr algn="ctr">
                        <a:lnSpc>
                          <a:spcPct val="100000"/>
                        </a:lnSpc>
                      </a:pPr>
                      <a:r>
                        <a:rPr lang="en-US" sz="1600" b="1" strike="noStrike" spc="-1">
                          <a:solidFill>
                            <a:srgbClr val="366092"/>
                          </a:solidFill>
                        </a:rPr>
                        <a:t>8</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0.48</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0.43</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0.44</a:t>
                      </a:r>
                      <a:endParaRPr lang="en-US" sz="1600" b="0" strike="noStrike" spc="-1">
                        <a:latin typeface="Arial"/>
                      </a:endParaRPr>
                    </a:p>
                  </a:txBody>
                  <a:tcPr/>
                </a:tc>
                <a:tc>
                  <a:txBody>
                    <a:bodyPr/>
                    <a:lstStyle/>
                    <a:p>
                      <a:pPr algn="ctr">
                        <a:lnSpc>
                          <a:spcPct val="100000"/>
                        </a:lnSpc>
                      </a:pPr>
                      <a:r>
                        <a:rPr lang="en-US" sz="1600" b="0" strike="noStrike" spc="-1" dirty="0">
                          <a:solidFill>
                            <a:srgbClr val="366092"/>
                          </a:solidFill>
                        </a:rPr>
                        <a:t>0.450</a:t>
                      </a:r>
                      <a:endParaRPr lang="en-US" sz="1600" b="0" strike="noStrike" spc="-1" dirty="0">
                        <a:latin typeface="Arial"/>
                      </a:endParaRP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A6.1</a:t>
            </a:r>
            <a:r>
              <a:rPr kumimoji="0" lang="en-US" sz="3200" b="0" i="0" u="none" strike="noStrike" kern="1200" cap="none" spc="-1" normalizeH="0" baseline="-25000" noProof="0" dirty="0">
                <a:ln>
                  <a:noFill/>
                </a:ln>
                <a:solidFill>
                  <a:srgbClr val="1F497D"/>
                </a:solidFill>
                <a:effectLst/>
                <a:uLnTx/>
                <a:uFillTx/>
                <a:latin typeface="Calibri"/>
                <a:ea typeface="+mn-ea"/>
                <a:cs typeface="+mn-cs"/>
              </a:rPr>
              <a:t>5</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pic>
        <p:nvPicPr>
          <p:cNvPr id="368" name="Content Placeholder 4" descr="A control chart titled “x  bar Chart” is shown. The vertical axis of the graph is labeled “Sample Mean” ranging from 0.350 to 0.550, in increments of 0.025. The horizontal axis of the graph is labeled “Sample Number” ranging from 0 to 8, in increments of 1. A horizontal line drawn from point 0.488  on the vertical axis is labeled “U C L.” A horizontal line drawn from point 0.450 on the vertical axis is labeled “Central Line.” A horizontal line drawn from point 0.412 on the vertical axis is labeled “L C L.” The sample means from the table above are shown plotted along the central line from left to right, all between the L C L and the U C L."/>
          <p:cNvPicPr/>
          <p:nvPr/>
        </p:nvPicPr>
        <p:blipFill>
          <a:blip r:embed="rId3"/>
          <a:stretch/>
        </p:blipFill>
        <p:spPr>
          <a:xfrm>
            <a:off x="2362320" y="1394460"/>
            <a:ext cx="5101470" cy="4206060"/>
          </a:xfrm>
          <a:prstGeom prst="rect">
            <a:avLst/>
          </a:prstGeom>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A6.1</a:t>
            </a:r>
            <a:r>
              <a:rPr kumimoji="0" lang="en-US" sz="3200" b="0" i="0" u="none" strike="noStrike" kern="1200" cap="none" spc="-1" normalizeH="0" baseline="-25000" noProof="0" dirty="0">
                <a:ln>
                  <a:noFill/>
                </a:ln>
                <a:solidFill>
                  <a:srgbClr val="1F497D"/>
                </a:solidFill>
                <a:effectLst/>
                <a:uLnTx/>
                <a:uFillTx/>
                <a:latin typeface="Calibri"/>
                <a:ea typeface="+mn-ea"/>
                <a:cs typeface="+mn-cs"/>
              </a:rPr>
              <a:t>6</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70" name="TextShape 2"/>
          <p:cNvSpPr txBox="1"/>
          <p:nvPr/>
        </p:nvSpPr>
        <p:spPr>
          <a:xfrm>
            <a:off x="457200" y="1029240"/>
            <a:ext cx="8229240" cy="4966560"/>
          </a:xfrm>
          <a:prstGeom prst="rect">
            <a:avLst/>
          </a:prstGeom>
          <a:noFill/>
          <a:ln>
            <a:noFill/>
          </a:ln>
        </p:spPr>
        <p:txBody>
          <a:bodyPr lIns="90000" tIns="45000" rIns="90000" bIns="45000">
            <a:normAutofit/>
          </a:bodyPr>
          <a:lstStyle/>
          <a:p>
            <a:pPr>
              <a:lnSpc>
                <a:spcPct val="100000"/>
              </a:lnSpc>
              <a:spcBef>
                <a:spcPts val="561"/>
              </a:spcBef>
            </a:pPr>
            <a:r>
              <a:rPr lang="en-US" sz="2800" b="0" strike="noStrike" spc="-1" dirty="0">
                <a:solidFill>
                  <a:srgbClr val="366092"/>
                </a:solidFill>
                <a:latin typeface="Calibri"/>
              </a:rPr>
              <a:t>The mean for each sample is calculated and displayed in the table above. The sample means are plotted in the figure above along with the </a:t>
            </a:r>
            <a:r>
              <a:rPr lang="en-US" sz="2800" b="1" strike="noStrike" spc="-1" dirty="0">
                <a:solidFill>
                  <a:srgbClr val="366092"/>
                </a:solidFill>
                <a:latin typeface="Calibri"/>
              </a:rPr>
              <a:t>UCL</a:t>
            </a:r>
            <a:r>
              <a:rPr lang="en-US" sz="2800" b="0" strike="noStrike" spc="-1" dirty="0">
                <a:solidFill>
                  <a:srgbClr val="366092"/>
                </a:solidFill>
                <a:latin typeface="Calibri"/>
              </a:rPr>
              <a:t>, </a:t>
            </a:r>
            <a:r>
              <a:rPr lang="en-US" sz="2800" b="1" strike="noStrike" spc="-1" dirty="0">
                <a:solidFill>
                  <a:srgbClr val="366092"/>
                </a:solidFill>
                <a:latin typeface="Calibri"/>
              </a:rPr>
              <a:t>LCL</a:t>
            </a:r>
            <a:r>
              <a:rPr lang="en-US" sz="2800" b="0" strike="noStrike" spc="-1" dirty="0">
                <a:solidFill>
                  <a:srgbClr val="366092"/>
                </a:solidFill>
                <a:latin typeface="Calibri"/>
              </a:rPr>
              <a:t>, and center line. Note that according to the</a:t>
            </a:r>
          </a:p>
          <a:p>
            <a:pPr>
              <a:lnSpc>
                <a:spcPct val="100000"/>
              </a:lnSpc>
              <a:spcBef>
                <a:spcPts val="561"/>
              </a:spcBef>
            </a:pPr>
            <a:endParaRPr lang="en-US" sz="2800" b="0" strike="noStrike" spc="-1" dirty="0">
              <a:solidFill>
                <a:srgbClr val="366092"/>
              </a:solidFill>
              <a:latin typeface="Calibri"/>
            </a:endParaRPr>
          </a:p>
        </p:txBody>
      </p:sp>
      <p:pic>
        <p:nvPicPr>
          <p:cNvPr id="3" name="Picture 2" descr="x bar chart">
            <a:extLst>
              <a:ext uri="{FF2B5EF4-FFF2-40B4-BE49-F238E27FC236}">
                <a16:creationId xmlns:a16="http://schemas.microsoft.com/office/drawing/2014/main" id="{62E74406-3755-7B98-8DA8-546779B381C8}"/>
              </a:ext>
            </a:extLst>
          </p:cNvPr>
          <p:cNvPicPr>
            <a:picLocks noChangeAspect="1"/>
          </p:cNvPicPr>
          <p:nvPr/>
        </p:nvPicPr>
        <p:blipFill>
          <a:blip r:embed="rId2"/>
          <a:stretch>
            <a:fillRect/>
          </a:stretch>
        </p:blipFill>
        <p:spPr>
          <a:xfrm>
            <a:off x="4464811" y="2407140"/>
            <a:ext cx="1116000" cy="408536"/>
          </a:xfrm>
          <a:prstGeom prst="rect">
            <a:avLst/>
          </a:prstGeom>
        </p:spPr>
      </p:pic>
      <p:sp>
        <p:nvSpPr>
          <p:cNvPr id="4" name="TextBox 3">
            <a:extLst>
              <a:ext uri="{FF2B5EF4-FFF2-40B4-BE49-F238E27FC236}">
                <a16:creationId xmlns:a16="http://schemas.microsoft.com/office/drawing/2014/main" id="{31F2E32F-B3A2-53DB-7AE2-A9BC4B32F68C}"/>
              </a:ext>
            </a:extLst>
          </p:cNvPr>
          <p:cNvSpPr txBox="1"/>
          <p:nvPr/>
        </p:nvSpPr>
        <p:spPr>
          <a:xfrm>
            <a:off x="457200" y="2765648"/>
            <a:ext cx="8229239" cy="954107"/>
          </a:xfrm>
          <a:prstGeom prst="rect">
            <a:avLst/>
          </a:prstGeom>
          <a:noFill/>
        </p:spPr>
        <p:txBody>
          <a:bodyPr wrap="square">
            <a:spAutoFit/>
          </a:bodyPr>
          <a:lstStyle/>
          <a:p>
            <a:r>
              <a:rPr lang="en-US" sz="2800" b="0" strike="noStrike" spc="-1" dirty="0">
                <a:solidFill>
                  <a:srgbClr val="366092"/>
                </a:solidFill>
                <a:latin typeface="Calibri"/>
              </a:rPr>
              <a:t>since all of the sample means fall within the control limits, the process is in control.</a:t>
            </a:r>
            <a:endParaRPr lang="en-IN"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fontScale="97500"/>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13</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74" name="TextShape 3">
            <a:extLst>
              <a:ext uri="{C183D7F6-B498-43B3-948B-1728B52AA6E4}">
                <adec:decorative xmlns:adec="http://schemas.microsoft.com/office/drawing/2017/decorative" val="1"/>
              </a:ext>
            </a:extLst>
          </p:cNvPr>
          <p:cNvSpPr txBox="1"/>
          <p:nvPr/>
        </p:nvSpPr>
        <p:spPr>
          <a:xfrm>
            <a:off x="457200" y="1082160"/>
            <a:ext cx="8229240" cy="3742759"/>
          </a:xfrm>
          <a:prstGeom prst="rect">
            <a:avLst/>
          </a:prstGeom>
          <a:solidFill>
            <a:srgbClr val="FFFFCC"/>
          </a:solidFill>
          <a:ln w="28440">
            <a:solidFill>
              <a:srgbClr val="000000"/>
            </a:solidFill>
            <a:round/>
          </a:ln>
        </p:spPr>
        <p:txBody>
          <a:bodyPr lIns="90000" tIns="45000" rIns="90000" bIns="45000">
            <a:normAutofit/>
          </a:bodyPr>
          <a:lstStyle/>
          <a:p>
            <a:pPr>
              <a:lnSpc>
                <a:spcPct val="100000"/>
              </a:lnSpc>
              <a:spcBef>
                <a:spcPts val="561"/>
              </a:spcBef>
            </a:pPr>
            <a:endParaRPr lang="en-US" sz="2800" b="0" strike="noStrike" spc="-1" dirty="0">
              <a:solidFill>
                <a:srgbClr val="366092"/>
              </a:solidFill>
              <a:latin typeface="Calibri"/>
            </a:endParaRPr>
          </a:p>
        </p:txBody>
      </p:sp>
      <p:pic>
        <p:nvPicPr>
          <p:cNvPr id="3" name="Picture 2" descr="UCL equals X double bar plus A R bar,  &#10;LCL equals X double bar minus A R bar ">
            <a:extLst>
              <a:ext uri="{FF2B5EF4-FFF2-40B4-BE49-F238E27FC236}">
                <a16:creationId xmlns:a16="http://schemas.microsoft.com/office/drawing/2014/main" id="{E9341197-6FCB-C7AC-5666-C1EE29DAB1DB}"/>
              </a:ext>
            </a:extLst>
          </p:cNvPr>
          <p:cNvPicPr>
            <a:picLocks noChangeAspect="1"/>
          </p:cNvPicPr>
          <p:nvPr/>
        </p:nvPicPr>
        <p:blipFill>
          <a:blip r:embed="rId2"/>
          <a:stretch>
            <a:fillRect/>
          </a:stretch>
        </p:blipFill>
        <p:spPr>
          <a:xfrm>
            <a:off x="3700282" y="1231732"/>
            <a:ext cx="1743075" cy="876300"/>
          </a:xfrm>
          <a:prstGeom prst="rect">
            <a:avLst/>
          </a:prstGeom>
        </p:spPr>
      </p:pic>
      <p:pic>
        <p:nvPicPr>
          <p:cNvPr id="7" name="Picture 6" descr="Center Line equals x double bar">
            <a:extLst>
              <a:ext uri="{FF2B5EF4-FFF2-40B4-BE49-F238E27FC236}">
                <a16:creationId xmlns:a16="http://schemas.microsoft.com/office/drawing/2014/main" id="{0AB02FA9-A57A-1C7F-0D77-810F94CA7551}"/>
              </a:ext>
            </a:extLst>
          </p:cNvPr>
          <p:cNvPicPr>
            <a:picLocks noChangeAspect="1"/>
          </p:cNvPicPr>
          <p:nvPr/>
        </p:nvPicPr>
        <p:blipFill>
          <a:blip r:embed="rId3"/>
          <a:stretch>
            <a:fillRect/>
          </a:stretch>
        </p:blipFill>
        <p:spPr>
          <a:xfrm>
            <a:off x="3772422" y="2170837"/>
            <a:ext cx="2038350" cy="361950"/>
          </a:xfrm>
          <a:prstGeom prst="rect">
            <a:avLst/>
          </a:prstGeom>
        </p:spPr>
      </p:pic>
      <p:pic>
        <p:nvPicPr>
          <p:cNvPr id="9" name="Picture 8" descr="where R bar refers the mean of the sample ranges, x double bar equals the mean of the sample means and A refers a factor that relates 3 sigma to R bar (see Table A6.1).">
            <a:extLst>
              <a:ext uri="{FF2B5EF4-FFF2-40B4-BE49-F238E27FC236}">
                <a16:creationId xmlns:a16="http://schemas.microsoft.com/office/drawing/2014/main" id="{C6420CBB-144E-0F56-4D2A-5A219B8AA0D1}"/>
              </a:ext>
            </a:extLst>
          </p:cNvPr>
          <p:cNvPicPr>
            <a:picLocks noChangeAspect="1"/>
          </p:cNvPicPr>
          <p:nvPr/>
        </p:nvPicPr>
        <p:blipFill>
          <a:blip r:embed="rId4"/>
          <a:stretch>
            <a:fillRect/>
          </a:stretch>
        </p:blipFill>
        <p:spPr>
          <a:xfrm>
            <a:off x="547507" y="2816394"/>
            <a:ext cx="6667500" cy="19335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A6.2</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77" name="TextShape 2"/>
          <p:cNvSpPr txBox="1"/>
          <p:nvPr/>
        </p:nvSpPr>
        <p:spPr>
          <a:xfrm>
            <a:off x="457200" y="1029240"/>
            <a:ext cx="8229240" cy="4966560"/>
          </a:xfrm>
          <a:prstGeom prst="rect">
            <a:avLst/>
          </a:prstGeom>
          <a:noFill/>
          <a:ln>
            <a:noFill/>
          </a:ln>
        </p:spPr>
        <p:txBody>
          <a:bodyPr lIns="90000" tIns="45000" rIns="90000" bIns="45000">
            <a:normAutofit/>
          </a:bodyPr>
          <a:lstStyle/>
          <a:p>
            <a:pPr>
              <a:lnSpc>
                <a:spcPct val="100000"/>
              </a:lnSpc>
              <a:spcBef>
                <a:spcPts val="561"/>
              </a:spcBef>
            </a:pPr>
            <a:r>
              <a:rPr lang="en-US" sz="2800" b="0" strike="noStrike" spc="-1" dirty="0">
                <a:solidFill>
                  <a:srgbClr val="366092"/>
                </a:solidFill>
                <a:latin typeface="Calibri"/>
              </a:rPr>
              <a:t>Using the window hinge data (reproduced below) and assuming that we do not know the mean or standard deviation of the process, construct the</a:t>
            </a:r>
            <a:br>
              <a:rPr lang="en-US" sz="2800" b="0" strike="noStrike" spc="-1" dirty="0">
                <a:solidFill>
                  <a:srgbClr val="366092"/>
                </a:solidFill>
                <a:latin typeface="Calibri"/>
              </a:rPr>
            </a:br>
            <a:endParaRPr lang="en-US" sz="2800" b="0" strike="noStrike" spc="-1" dirty="0">
              <a:solidFill>
                <a:srgbClr val="366092"/>
              </a:solidFill>
              <a:latin typeface="Calibri"/>
            </a:endParaRPr>
          </a:p>
        </p:txBody>
      </p:sp>
      <p:pic>
        <p:nvPicPr>
          <p:cNvPr id="3" name="Picture 2" descr="x bar chart">
            <a:extLst>
              <a:ext uri="{FF2B5EF4-FFF2-40B4-BE49-F238E27FC236}">
                <a16:creationId xmlns:a16="http://schemas.microsoft.com/office/drawing/2014/main" id="{2E2E8580-A0FC-B32D-93AB-ABD68354E3D3}"/>
              </a:ext>
            </a:extLst>
          </p:cNvPr>
          <p:cNvPicPr>
            <a:picLocks noChangeAspect="1"/>
          </p:cNvPicPr>
          <p:nvPr/>
        </p:nvPicPr>
        <p:blipFill>
          <a:blip r:embed="rId3"/>
          <a:stretch>
            <a:fillRect/>
          </a:stretch>
        </p:blipFill>
        <p:spPr>
          <a:xfrm>
            <a:off x="6160294" y="2017661"/>
            <a:ext cx="1009650" cy="304800"/>
          </a:xfrm>
          <a:prstGeom prst="rect">
            <a:avLst/>
          </a:prstGeom>
        </p:spPr>
      </p:pic>
      <p:sp>
        <p:nvSpPr>
          <p:cNvPr id="4" name="TextBox 3">
            <a:extLst>
              <a:ext uri="{FF2B5EF4-FFF2-40B4-BE49-F238E27FC236}">
                <a16:creationId xmlns:a16="http://schemas.microsoft.com/office/drawing/2014/main" id="{D8998C67-505E-633B-A0A7-B6216D523027}"/>
              </a:ext>
            </a:extLst>
          </p:cNvPr>
          <p:cNvSpPr txBox="1"/>
          <p:nvPr/>
        </p:nvSpPr>
        <p:spPr>
          <a:xfrm>
            <a:off x="476250" y="2377559"/>
            <a:ext cx="2505075" cy="523220"/>
          </a:xfrm>
          <a:prstGeom prst="rect">
            <a:avLst/>
          </a:prstGeom>
          <a:noFill/>
        </p:spPr>
        <p:txBody>
          <a:bodyPr wrap="square">
            <a:spAutoFit/>
          </a:bodyPr>
          <a:lstStyle/>
          <a:p>
            <a:r>
              <a:rPr lang="en-US" sz="2800" b="0" strike="noStrike" spc="-1" dirty="0">
                <a:solidFill>
                  <a:srgbClr val="366092"/>
                </a:solidFill>
                <a:latin typeface="Calibri"/>
              </a:rPr>
              <a:t>for this process.</a:t>
            </a:r>
            <a:endParaRPr lang="en-IN"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A6.2</a:t>
            </a:r>
            <a:r>
              <a:rPr kumimoji="0" lang="en-US" sz="3200" b="0" i="0" u="none" strike="noStrike" kern="1200" cap="none" spc="-1" normalizeH="0" baseline="-25000" noProof="0" dirty="0">
                <a:ln>
                  <a:noFill/>
                </a:ln>
                <a:solidFill>
                  <a:srgbClr val="1F497D"/>
                </a:solidFill>
                <a:effectLst/>
                <a:uLnTx/>
                <a:uFillTx/>
                <a:latin typeface="Calibri"/>
                <a:ea typeface="+mn-ea"/>
                <a:cs typeface="+mn-cs"/>
              </a:rPr>
              <a:t>2</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 name="TextBox 2">
            <a:extLst>
              <a:ext uri="{FF2B5EF4-FFF2-40B4-BE49-F238E27FC236}">
                <a16:creationId xmlns:a16="http://schemas.microsoft.com/office/drawing/2014/main" id="{BC8C9CBC-0935-CB37-7050-96D62B59BC1D}"/>
              </a:ext>
            </a:extLst>
          </p:cNvPr>
          <p:cNvSpPr txBox="1"/>
          <p:nvPr/>
        </p:nvSpPr>
        <p:spPr>
          <a:xfrm>
            <a:off x="2285820" y="1135099"/>
            <a:ext cx="4572000" cy="369332"/>
          </a:xfrm>
          <a:prstGeom prst="rect">
            <a:avLst/>
          </a:prstGeom>
          <a:noFill/>
        </p:spPr>
        <p:txBody>
          <a:bodyPr wrap="square">
            <a:spAutoFit/>
          </a:bodyPr>
          <a:lstStyle/>
          <a:p>
            <a:pPr algn="ctr">
              <a:lnSpc>
                <a:spcPct val="100000"/>
              </a:lnSpc>
            </a:pPr>
            <a:r>
              <a:rPr lang="en-US" sz="1800" b="1" strike="noStrike" spc="-1" dirty="0">
                <a:solidFill>
                  <a:schemeClr val="tx2">
                    <a:lumMod val="75000"/>
                  </a:schemeClr>
                </a:solidFill>
                <a:latin typeface="Calibri"/>
              </a:rPr>
              <a:t>Sampling Data for Window Hinges (Inches)</a:t>
            </a:r>
            <a:endParaRPr lang="en-US" sz="1800" b="0" strike="noStrike" spc="-1" dirty="0">
              <a:solidFill>
                <a:schemeClr val="tx2">
                  <a:lumMod val="75000"/>
                </a:schemeClr>
              </a:solidFill>
              <a:latin typeface="Arial"/>
            </a:endParaRPr>
          </a:p>
        </p:txBody>
      </p:sp>
      <p:graphicFrame>
        <p:nvGraphicFramePr>
          <p:cNvPr id="380" name="Table 2" descr="The table presents data for 8 samples, each with three observations. The columns are labeled Sample Number, Observation 1, Observation 2, and Observation 3.&#10;&#10;Sample 1: Observations are 0.42, 0.48, and 0.46.&#10;Sample 2: Observations are 0.44, 0.48, and 0.45.&#10;Sample 3: Observations are 0.44, 0.45, and 0.41.&#10;Sample 4: Observations are 0.47, 0.42, and 0.46.&#10;Sample 5: Observations are 0.53, 0.43, and 0.42.&#10;Sample 6: Observations are 0.47, 0.42, and 0.45.&#10;Sample 7: Observations are 0.44, 0.47, and 0.50.&#10;Sample 8: Observations are 0.48, 0.43, and 0.44.&#10;&#10;The table summarizes the recorded observations for each sample."/>
          <p:cNvGraphicFramePr/>
          <p:nvPr>
            <p:extLst>
              <p:ext uri="{D42A27DB-BD31-4B8C-83A1-F6EECF244321}">
                <p14:modId xmlns:p14="http://schemas.microsoft.com/office/powerpoint/2010/main" val="13513021"/>
              </p:ext>
            </p:extLst>
          </p:nvPr>
        </p:nvGraphicFramePr>
        <p:xfrm>
          <a:off x="457200" y="1610651"/>
          <a:ext cx="8229600" cy="3337200"/>
        </p:xfrm>
        <a:graphic>
          <a:graphicData uri="http://schemas.openxmlformats.org/drawingml/2006/table">
            <a:tbl>
              <a:tblPr firstRow="1">
                <a:tableStyleId>{BC89EF96-8CEA-46FF-86C4-4CE0E7609802}</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00">
                <a:tc>
                  <a:txBody>
                    <a:bodyPr/>
                    <a:lstStyle/>
                    <a:p>
                      <a:pPr algn="ctr">
                        <a:lnSpc>
                          <a:spcPct val="100000"/>
                        </a:lnSpc>
                      </a:pPr>
                      <a:r>
                        <a:rPr lang="en-US" sz="1600" b="1" strike="noStrike" spc="-1" dirty="0">
                          <a:solidFill>
                            <a:srgbClr val="366092"/>
                          </a:solidFill>
                        </a:rPr>
                        <a:t>Sample Number</a:t>
                      </a:r>
                      <a:endParaRPr lang="en-US" sz="1600" b="0" strike="noStrike" spc="-1" dirty="0">
                        <a:latin typeface="Arial"/>
                      </a:endParaRPr>
                    </a:p>
                  </a:txBody>
                  <a:tcPr/>
                </a:tc>
                <a:tc>
                  <a:txBody>
                    <a:bodyPr/>
                    <a:lstStyle/>
                    <a:p>
                      <a:pPr algn="ctr">
                        <a:lnSpc>
                          <a:spcPct val="100000"/>
                        </a:lnSpc>
                      </a:pPr>
                      <a:r>
                        <a:rPr lang="en-US" sz="1600" b="1" strike="noStrike" spc="-1" dirty="0">
                          <a:solidFill>
                            <a:srgbClr val="366092"/>
                          </a:solidFill>
                        </a:rPr>
                        <a:t>Observation 1</a:t>
                      </a:r>
                      <a:endParaRPr lang="en-US" sz="1600" b="0" strike="noStrike" spc="-1" dirty="0">
                        <a:latin typeface="Arial"/>
                      </a:endParaRPr>
                    </a:p>
                  </a:txBody>
                  <a:tcPr/>
                </a:tc>
                <a:tc>
                  <a:txBody>
                    <a:bodyPr/>
                    <a:lstStyle/>
                    <a:p>
                      <a:pPr algn="ctr">
                        <a:lnSpc>
                          <a:spcPct val="100000"/>
                        </a:lnSpc>
                      </a:pPr>
                      <a:r>
                        <a:rPr lang="en-US" sz="1600" b="1" strike="noStrike" spc="-1">
                          <a:solidFill>
                            <a:srgbClr val="366092"/>
                          </a:solidFill>
                        </a:rPr>
                        <a:t>Observation 2</a:t>
                      </a:r>
                      <a:endParaRPr lang="en-US" sz="1600" b="0" strike="noStrike" spc="-1">
                        <a:latin typeface="Arial"/>
                      </a:endParaRPr>
                    </a:p>
                  </a:txBody>
                  <a:tcPr/>
                </a:tc>
                <a:tc>
                  <a:txBody>
                    <a:bodyPr/>
                    <a:lstStyle/>
                    <a:p>
                      <a:pPr algn="ctr">
                        <a:lnSpc>
                          <a:spcPct val="100000"/>
                        </a:lnSpc>
                      </a:pPr>
                      <a:r>
                        <a:rPr lang="en-US" sz="1600" b="1" strike="noStrike" spc="-1" dirty="0">
                          <a:solidFill>
                            <a:srgbClr val="366092"/>
                          </a:solidFill>
                        </a:rPr>
                        <a:t>Observation 3</a:t>
                      </a:r>
                      <a:endParaRPr lang="en-US" sz="1600" b="0" strike="noStrike" spc="-1" dirty="0">
                        <a:latin typeface="Arial"/>
                      </a:endParaRPr>
                    </a:p>
                  </a:txBody>
                  <a:tcPr/>
                </a:tc>
                <a:extLst>
                  <a:ext uri="{0D108BD9-81ED-4DB2-BD59-A6C34878D82A}">
                    <a16:rowId xmlns:a16="http://schemas.microsoft.com/office/drawing/2014/main" val="10001"/>
                  </a:ext>
                </a:extLst>
              </a:tr>
              <a:tr h="370800">
                <a:tc>
                  <a:txBody>
                    <a:bodyPr/>
                    <a:lstStyle/>
                    <a:p>
                      <a:pPr algn="ctr">
                        <a:lnSpc>
                          <a:spcPct val="100000"/>
                        </a:lnSpc>
                      </a:pPr>
                      <a:r>
                        <a:rPr lang="en-US" sz="1600" b="1" strike="noStrike" spc="-1">
                          <a:solidFill>
                            <a:srgbClr val="366092"/>
                          </a:solidFill>
                        </a:rPr>
                        <a:t>1</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0.42</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0.48</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0.46</a:t>
                      </a:r>
                      <a:endParaRPr lang="en-US" sz="1600" b="0" strike="noStrike" spc="-1">
                        <a:latin typeface="Arial"/>
                      </a:endParaRPr>
                    </a:p>
                  </a:txBody>
                  <a:tcPr/>
                </a:tc>
                <a:extLst>
                  <a:ext uri="{0D108BD9-81ED-4DB2-BD59-A6C34878D82A}">
                    <a16:rowId xmlns:a16="http://schemas.microsoft.com/office/drawing/2014/main" val="10002"/>
                  </a:ext>
                </a:extLst>
              </a:tr>
              <a:tr h="370800">
                <a:tc>
                  <a:txBody>
                    <a:bodyPr/>
                    <a:lstStyle/>
                    <a:p>
                      <a:pPr algn="ctr">
                        <a:lnSpc>
                          <a:spcPct val="100000"/>
                        </a:lnSpc>
                      </a:pPr>
                      <a:r>
                        <a:rPr lang="en-US" sz="1600" b="1" strike="noStrike" spc="-1">
                          <a:solidFill>
                            <a:srgbClr val="366092"/>
                          </a:solidFill>
                        </a:rPr>
                        <a:t>2</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0.44</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0.48</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0.45</a:t>
                      </a:r>
                      <a:endParaRPr lang="en-US" sz="1600" b="0" strike="noStrike" spc="-1">
                        <a:latin typeface="Arial"/>
                      </a:endParaRPr>
                    </a:p>
                  </a:txBody>
                  <a:tcPr/>
                </a:tc>
                <a:extLst>
                  <a:ext uri="{0D108BD9-81ED-4DB2-BD59-A6C34878D82A}">
                    <a16:rowId xmlns:a16="http://schemas.microsoft.com/office/drawing/2014/main" val="10003"/>
                  </a:ext>
                </a:extLst>
              </a:tr>
              <a:tr h="370800">
                <a:tc>
                  <a:txBody>
                    <a:bodyPr/>
                    <a:lstStyle/>
                    <a:p>
                      <a:pPr algn="ctr">
                        <a:lnSpc>
                          <a:spcPct val="100000"/>
                        </a:lnSpc>
                      </a:pPr>
                      <a:r>
                        <a:rPr lang="en-US" sz="1600" b="1" strike="noStrike" spc="-1">
                          <a:solidFill>
                            <a:srgbClr val="366092"/>
                          </a:solidFill>
                        </a:rPr>
                        <a:t>3</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0.44</a:t>
                      </a:r>
                      <a:endParaRPr lang="en-US" sz="1600" b="0" strike="noStrike" spc="-1">
                        <a:latin typeface="Arial"/>
                      </a:endParaRPr>
                    </a:p>
                  </a:txBody>
                  <a:tcPr/>
                </a:tc>
                <a:tc>
                  <a:txBody>
                    <a:bodyPr/>
                    <a:lstStyle/>
                    <a:p>
                      <a:pPr algn="ctr">
                        <a:lnSpc>
                          <a:spcPct val="100000"/>
                        </a:lnSpc>
                      </a:pPr>
                      <a:r>
                        <a:rPr lang="en-US" sz="1600" b="0" strike="noStrike" spc="-1" dirty="0">
                          <a:solidFill>
                            <a:srgbClr val="366092"/>
                          </a:solidFill>
                        </a:rPr>
                        <a:t>0.45</a:t>
                      </a:r>
                      <a:endParaRPr lang="en-US" sz="1600" b="0" strike="noStrike" spc="-1" dirty="0">
                        <a:latin typeface="Arial"/>
                      </a:endParaRPr>
                    </a:p>
                  </a:txBody>
                  <a:tcPr/>
                </a:tc>
                <a:tc>
                  <a:txBody>
                    <a:bodyPr/>
                    <a:lstStyle/>
                    <a:p>
                      <a:pPr algn="ctr">
                        <a:lnSpc>
                          <a:spcPct val="100000"/>
                        </a:lnSpc>
                      </a:pPr>
                      <a:r>
                        <a:rPr lang="en-US" sz="1600" b="0" strike="noStrike" spc="-1">
                          <a:solidFill>
                            <a:srgbClr val="366092"/>
                          </a:solidFill>
                        </a:rPr>
                        <a:t>0.41</a:t>
                      </a:r>
                      <a:endParaRPr lang="en-US" sz="1600" b="0" strike="noStrike" spc="-1">
                        <a:latin typeface="Arial"/>
                      </a:endParaRPr>
                    </a:p>
                  </a:txBody>
                  <a:tcPr/>
                </a:tc>
                <a:extLst>
                  <a:ext uri="{0D108BD9-81ED-4DB2-BD59-A6C34878D82A}">
                    <a16:rowId xmlns:a16="http://schemas.microsoft.com/office/drawing/2014/main" val="10004"/>
                  </a:ext>
                </a:extLst>
              </a:tr>
              <a:tr h="370800">
                <a:tc>
                  <a:txBody>
                    <a:bodyPr/>
                    <a:lstStyle/>
                    <a:p>
                      <a:pPr algn="ctr">
                        <a:lnSpc>
                          <a:spcPct val="100000"/>
                        </a:lnSpc>
                      </a:pPr>
                      <a:r>
                        <a:rPr lang="en-US" sz="1600" b="1" strike="noStrike" spc="-1">
                          <a:solidFill>
                            <a:srgbClr val="366092"/>
                          </a:solidFill>
                        </a:rPr>
                        <a:t>4</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0.47</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0.42</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0.46</a:t>
                      </a:r>
                      <a:endParaRPr lang="en-US" sz="1600" b="0" strike="noStrike" spc="-1">
                        <a:latin typeface="Arial"/>
                      </a:endParaRPr>
                    </a:p>
                  </a:txBody>
                  <a:tcPr/>
                </a:tc>
                <a:extLst>
                  <a:ext uri="{0D108BD9-81ED-4DB2-BD59-A6C34878D82A}">
                    <a16:rowId xmlns:a16="http://schemas.microsoft.com/office/drawing/2014/main" val="10005"/>
                  </a:ext>
                </a:extLst>
              </a:tr>
              <a:tr h="370800">
                <a:tc>
                  <a:txBody>
                    <a:bodyPr/>
                    <a:lstStyle/>
                    <a:p>
                      <a:pPr algn="ctr">
                        <a:lnSpc>
                          <a:spcPct val="100000"/>
                        </a:lnSpc>
                      </a:pPr>
                      <a:r>
                        <a:rPr lang="en-US" sz="1600" b="1" strike="noStrike" spc="-1">
                          <a:solidFill>
                            <a:srgbClr val="366092"/>
                          </a:solidFill>
                        </a:rPr>
                        <a:t>5</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0.53</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0.43</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0.42</a:t>
                      </a:r>
                      <a:endParaRPr lang="en-US" sz="1600" b="0" strike="noStrike" spc="-1">
                        <a:latin typeface="Arial"/>
                      </a:endParaRPr>
                    </a:p>
                  </a:txBody>
                  <a:tcPr/>
                </a:tc>
                <a:extLst>
                  <a:ext uri="{0D108BD9-81ED-4DB2-BD59-A6C34878D82A}">
                    <a16:rowId xmlns:a16="http://schemas.microsoft.com/office/drawing/2014/main" val="10006"/>
                  </a:ext>
                </a:extLst>
              </a:tr>
              <a:tr h="370800">
                <a:tc>
                  <a:txBody>
                    <a:bodyPr/>
                    <a:lstStyle/>
                    <a:p>
                      <a:pPr algn="ctr">
                        <a:lnSpc>
                          <a:spcPct val="100000"/>
                        </a:lnSpc>
                      </a:pPr>
                      <a:r>
                        <a:rPr lang="en-US" sz="1600" b="1" strike="noStrike" spc="-1">
                          <a:solidFill>
                            <a:srgbClr val="366092"/>
                          </a:solidFill>
                        </a:rPr>
                        <a:t>6</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0.47</a:t>
                      </a:r>
                      <a:endParaRPr lang="en-US" sz="1600" b="0" strike="noStrike" spc="-1">
                        <a:latin typeface="Arial"/>
                      </a:endParaRPr>
                    </a:p>
                  </a:txBody>
                  <a:tcPr/>
                </a:tc>
                <a:tc>
                  <a:txBody>
                    <a:bodyPr/>
                    <a:lstStyle/>
                    <a:p>
                      <a:pPr algn="ctr">
                        <a:lnSpc>
                          <a:spcPct val="100000"/>
                        </a:lnSpc>
                      </a:pPr>
                      <a:r>
                        <a:rPr lang="en-US" sz="1600" b="0" strike="noStrike" spc="-1" dirty="0">
                          <a:solidFill>
                            <a:srgbClr val="366092"/>
                          </a:solidFill>
                        </a:rPr>
                        <a:t>0.42</a:t>
                      </a:r>
                      <a:endParaRPr lang="en-US" sz="1600" b="0" strike="noStrike" spc="-1" dirty="0">
                        <a:latin typeface="Arial"/>
                      </a:endParaRPr>
                    </a:p>
                  </a:txBody>
                  <a:tcPr/>
                </a:tc>
                <a:tc>
                  <a:txBody>
                    <a:bodyPr/>
                    <a:lstStyle/>
                    <a:p>
                      <a:pPr algn="ctr">
                        <a:lnSpc>
                          <a:spcPct val="100000"/>
                        </a:lnSpc>
                      </a:pPr>
                      <a:r>
                        <a:rPr lang="en-US" sz="1600" b="0" strike="noStrike" spc="-1">
                          <a:solidFill>
                            <a:srgbClr val="366092"/>
                          </a:solidFill>
                        </a:rPr>
                        <a:t>0.45</a:t>
                      </a:r>
                      <a:endParaRPr lang="en-US" sz="1600" b="0" strike="noStrike" spc="-1">
                        <a:latin typeface="Arial"/>
                      </a:endParaRPr>
                    </a:p>
                  </a:txBody>
                  <a:tcPr/>
                </a:tc>
                <a:extLst>
                  <a:ext uri="{0D108BD9-81ED-4DB2-BD59-A6C34878D82A}">
                    <a16:rowId xmlns:a16="http://schemas.microsoft.com/office/drawing/2014/main" val="10007"/>
                  </a:ext>
                </a:extLst>
              </a:tr>
              <a:tr h="370800">
                <a:tc>
                  <a:txBody>
                    <a:bodyPr/>
                    <a:lstStyle/>
                    <a:p>
                      <a:pPr algn="ctr">
                        <a:lnSpc>
                          <a:spcPct val="100000"/>
                        </a:lnSpc>
                      </a:pPr>
                      <a:r>
                        <a:rPr lang="en-US" sz="1600" b="1" strike="noStrike" spc="-1">
                          <a:solidFill>
                            <a:srgbClr val="366092"/>
                          </a:solidFill>
                        </a:rPr>
                        <a:t>7</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0.44</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0.47</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0.50</a:t>
                      </a:r>
                      <a:endParaRPr lang="en-US" sz="1600" b="0" strike="noStrike" spc="-1">
                        <a:latin typeface="Arial"/>
                      </a:endParaRPr>
                    </a:p>
                  </a:txBody>
                  <a:tcPr/>
                </a:tc>
                <a:extLst>
                  <a:ext uri="{0D108BD9-81ED-4DB2-BD59-A6C34878D82A}">
                    <a16:rowId xmlns:a16="http://schemas.microsoft.com/office/drawing/2014/main" val="10008"/>
                  </a:ext>
                </a:extLst>
              </a:tr>
              <a:tr h="370800">
                <a:tc>
                  <a:txBody>
                    <a:bodyPr/>
                    <a:lstStyle/>
                    <a:p>
                      <a:pPr algn="ctr">
                        <a:lnSpc>
                          <a:spcPct val="100000"/>
                        </a:lnSpc>
                      </a:pPr>
                      <a:r>
                        <a:rPr lang="en-US" sz="1600" b="1" strike="noStrike" spc="-1">
                          <a:solidFill>
                            <a:srgbClr val="366092"/>
                          </a:solidFill>
                        </a:rPr>
                        <a:t>8</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0.48</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0.43</a:t>
                      </a:r>
                      <a:endParaRPr lang="en-US" sz="1600" b="0" strike="noStrike" spc="-1">
                        <a:latin typeface="Arial"/>
                      </a:endParaRPr>
                    </a:p>
                  </a:txBody>
                  <a:tcPr/>
                </a:tc>
                <a:tc>
                  <a:txBody>
                    <a:bodyPr/>
                    <a:lstStyle/>
                    <a:p>
                      <a:pPr algn="ctr">
                        <a:lnSpc>
                          <a:spcPct val="100000"/>
                        </a:lnSpc>
                      </a:pPr>
                      <a:r>
                        <a:rPr lang="en-US" sz="1600" b="0" strike="noStrike" spc="-1" dirty="0">
                          <a:solidFill>
                            <a:srgbClr val="366092"/>
                          </a:solidFill>
                        </a:rPr>
                        <a:t>0.44</a:t>
                      </a:r>
                      <a:endParaRPr lang="en-US" sz="1600" b="0" strike="noStrike" spc="-1" dirty="0">
                        <a:latin typeface="Arial"/>
                      </a:endParaRP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A6.2</a:t>
            </a:r>
            <a:r>
              <a:rPr kumimoji="0" lang="en-US" sz="3200" b="0" i="0" u="none" strike="noStrike" kern="1200" cap="none" spc="-1" normalizeH="0" baseline="-25000" noProof="0" dirty="0">
                <a:ln>
                  <a:noFill/>
                </a:ln>
                <a:solidFill>
                  <a:srgbClr val="1F497D"/>
                </a:solidFill>
                <a:effectLst/>
                <a:uLnTx/>
                <a:uFillTx/>
                <a:latin typeface="Calibri"/>
                <a:ea typeface="+mn-ea"/>
                <a:cs typeface="+mn-cs"/>
              </a:rPr>
              <a:t>3</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82" name="TextShape 2"/>
          <p:cNvSpPr txBox="1"/>
          <p:nvPr/>
        </p:nvSpPr>
        <p:spPr>
          <a:xfrm>
            <a:off x="457200" y="1029240"/>
            <a:ext cx="8229240" cy="4966560"/>
          </a:xfrm>
          <a:prstGeom prst="rect">
            <a:avLst/>
          </a:prstGeom>
          <a:noFill/>
          <a:ln>
            <a:noFill/>
          </a:ln>
        </p:spPr>
        <p:txBody>
          <a:bodyPr lIns="90000" tIns="45000" rIns="90000" bIns="45000">
            <a:noAutofit/>
          </a:bodyPr>
          <a:lstStyle/>
          <a:p>
            <a:pPr>
              <a:lnSpc>
                <a:spcPct val="100000"/>
              </a:lnSpc>
              <a:spcBef>
                <a:spcPts val="561"/>
              </a:spcBef>
            </a:pPr>
            <a:r>
              <a:rPr lang="en-US" sz="2100" b="1" strike="noStrike" spc="-1" dirty="0">
                <a:solidFill>
                  <a:srgbClr val="366092"/>
                </a:solidFill>
                <a:latin typeface="Calibri"/>
              </a:rPr>
              <a:t>Solution</a:t>
            </a:r>
            <a:endParaRPr lang="en-US" sz="2100" b="0" strike="noStrike" spc="-1" dirty="0">
              <a:solidFill>
                <a:srgbClr val="366092"/>
              </a:solidFill>
              <a:latin typeface="Calibri"/>
            </a:endParaRPr>
          </a:p>
          <a:p>
            <a:pPr>
              <a:lnSpc>
                <a:spcPct val="100000"/>
              </a:lnSpc>
              <a:spcBef>
                <a:spcPts val="561"/>
              </a:spcBef>
            </a:pPr>
            <a:r>
              <a:rPr lang="en-US" sz="2100" b="0" strike="noStrike" spc="-1" dirty="0">
                <a:solidFill>
                  <a:srgbClr val="366092"/>
                </a:solidFill>
                <a:latin typeface="Calibri"/>
              </a:rPr>
              <a:t>In this example, we do not know the process standard deviation. However, we are going to use another measure of variation, the sample range, to compute the </a:t>
            </a:r>
            <a:r>
              <a:rPr lang="en-US" sz="2100" b="1" strike="noStrike" spc="-1" dirty="0">
                <a:solidFill>
                  <a:srgbClr val="366092"/>
                </a:solidFill>
                <a:latin typeface="Calibri"/>
              </a:rPr>
              <a:t>UCL</a:t>
            </a:r>
            <a:r>
              <a:rPr lang="en-US" sz="2100" b="0" strike="noStrike" spc="-1" dirty="0">
                <a:solidFill>
                  <a:srgbClr val="366092"/>
                </a:solidFill>
                <a:latin typeface="Calibri"/>
              </a:rPr>
              <a:t> and </a:t>
            </a:r>
            <a:r>
              <a:rPr lang="en-US" sz="2100" b="1" strike="noStrike" spc="-1" dirty="0">
                <a:solidFill>
                  <a:srgbClr val="366092"/>
                </a:solidFill>
                <a:latin typeface="Calibri"/>
              </a:rPr>
              <a:t>LCL</a:t>
            </a:r>
            <a:r>
              <a:rPr lang="en-US" sz="2100" b="0" strike="noStrike" spc="-1" dirty="0">
                <a:solidFill>
                  <a:srgbClr val="366092"/>
                </a:solidFill>
                <a:latin typeface="Calibri"/>
              </a:rPr>
              <a:t>. Since we do not know the true process mean, we are going to estimate that mean with  the</a:t>
            </a:r>
          </a:p>
        </p:txBody>
      </p:sp>
      <p:pic>
        <p:nvPicPr>
          <p:cNvPr id="5" name="Picture 4" descr="x double bar">
            <a:extLst>
              <a:ext uri="{FF2B5EF4-FFF2-40B4-BE49-F238E27FC236}">
                <a16:creationId xmlns:a16="http://schemas.microsoft.com/office/drawing/2014/main" id="{978796AB-2AFB-360F-4CCB-5FB6D48B3496}"/>
              </a:ext>
            </a:extLst>
          </p:cNvPr>
          <p:cNvPicPr>
            <a:picLocks noChangeAspect="1"/>
          </p:cNvPicPr>
          <p:nvPr/>
        </p:nvPicPr>
        <p:blipFill>
          <a:blip r:embed="rId3"/>
          <a:stretch>
            <a:fillRect/>
          </a:stretch>
        </p:blipFill>
        <p:spPr>
          <a:xfrm>
            <a:off x="5439281" y="2385614"/>
            <a:ext cx="323850" cy="400050"/>
          </a:xfrm>
          <a:prstGeom prst="rect">
            <a:avLst/>
          </a:prstGeom>
        </p:spPr>
      </p:pic>
      <p:sp>
        <p:nvSpPr>
          <p:cNvPr id="7" name="TextBox 6">
            <a:extLst>
              <a:ext uri="{FF2B5EF4-FFF2-40B4-BE49-F238E27FC236}">
                <a16:creationId xmlns:a16="http://schemas.microsoft.com/office/drawing/2014/main" id="{2163DE64-A04E-7C2C-A301-8EDF3F73560B}"/>
              </a:ext>
            </a:extLst>
          </p:cNvPr>
          <p:cNvSpPr txBox="1"/>
          <p:nvPr/>
        </p:nvSpPr>
        <p:spPr>
          <a:xfrm>
            <a:off x="5664924" y="2379720"/>
            <a:ext cx="3374573" cy="430887"/>
          </a:xfrm>
          <a:prstGeom prst="rect">
            <a:avLst/>
          </a:prstGeom>
          <a:noFill/>
        </p:spPr>
        <p:txBody>
          <a:bodyPr wrap="square">
            <a:spAutoFit/>
          </a:bodyPr>
          <a:lstStyle/>
          <a:p>
            <a:pPr>
              <a:lnSpc>
                <a:spcPct val="100000"/>
              </a:lnSpc>
              <a:spcBef>
                <a:spcPts val="561"/>
              </a:spcBef>
            </a:pPr>
            <a:r>
              <a:rPr lang="en-US" sz="2200" b="0" strike="noStrike" spc="-1" dirty="0">
                <a:solidFill>
                  <a:srgbClr val="366092"/>
                </a:solidFill>
                <a:latin typeface="Calibri"/>
              </a:rPr>
              <a:t>mean of the sample means.</a:t>
            </a:r>
          </a:p>
        </p:txBody>
      </p:sp>
      <p:sp>
        <p:nvSpPr>
          <p:cNvPr id="9" name="TextBox 8">
            <a:extLst>
              <a:ext uri="{FF2B5EF4-FFF2-40B4-BE49-F238E27FC236}">
                <a16:creationId xmlns:a16="http://schemas.microsoft.com/office/drawing/2014/main" id="{AE9E4703-E089-C317-4B36-BB2EFD521911}"/>
              </a:ext>
            </a:extLst>
          </p:cNvPr>
          <p:cNvSpPr txBox="1"/>
          <p:nvPr/>
        </p:nvSpPr>
        <p:spPr>
          <a:xfrm>
            <a:off x="457200" y="2857010"/>
            <a:ext cx="5207724" cy="430887"/>
          </a:xfrm>
          <a:prstGeom prst="rect">
            <a:avLst/>
          </a:prstGeom>
          <a:noFill/>
        </p:spPr>
        <p:txBody>
          <a:bodyPr wrap="square">
            <a:spAutoFit/>
          </a:bodyPr>
          <a:lstStyle/>
          <a:p>
            <a:r>
              <a:rPr lang="en-US" sz="2100" b="0" strike="noStrike" spc="-1" dirty="0">
                <a:solidFill>
                  <a:srgbClr val="366092"/>
                </a:solidFill>
                <a:latin typeface="Calibri"/>
              </a:rPr>
              <a:t>Before calculating the control limits for the</a:t>
            </a:r>
            <a:endParaRPr lang="en-IN" sz="2100" dirty="0"/>
          </a:p>
        </p:txBody>
      </p:sp>
      <p:pic>
        <p:nvPicPr>
          <p:cNvPr id="3" name="Picture 2" descr="x bar chart">
            <a:extLst>
              <a:ext uri="{FF2B5EF4-FFF2-40B4-BE49-F238E27FC236}">
                <a16:creationId xmlns:a16="http://schemas.microsoft.com/office/drawing/2014/main" id="{1B8FC873-A4C8-EFFF-A4E0-DEC800E8ED13}"/>
              </a:ext>
            </a:extLst>
          </p:cNvPr>
          <p:cNvPicPr>
            <a:picLocks noChangeAspect="1"/>
          </p:cNvPicPr>
          <p:nvPr/>
        </p:nvPicPr>
        <p:blipFill>
          <a:blip r:embed="rId4"/>
          <a:stretch>
            <a:fillRect/>
          </a:stretch>
        </p:blipFill>
        <p:spPr>
          <a:xfrm>
            <a:off x="5202135" y="2911779"/>
            <a:ext cx="954000" cy="288000"/>
          </a:xfrm>
          <a:prstGeom prst="rect">
            <a:avLst/>
          </a:prstGeom>
        </p:spPr>
      </p:pic>
      <p:sp>
        <p:nvSpPr>
          <p:cNvPr id="11" name="TextBox 10">
            <a:extLst>
              <a:ext uri="{FF2B5EF4-FFF2-40B4-BE49-F238E27FC236}">
                <a16:creationId xmlns:a16="http://schemas.microsoft.com/office/drawing/2014/main" id="{1339A6DE-E64C-5D31-7B46-7D162CB8A861}"/>
              </a:ext>
            </a:extLst>
          </p:cNvPr>
          <p:cNvSpPr txBox="1"/>
          <p:nvPr/>
        </p:nvSpPr>
        <p:spPr>
          <a:xfrm>
            <a:off x="457199" y="3181219"/>
            <a:ext cx="8229239" cy="1061829"/>
          </a:xfrm>
          <a:prstGeom prst="rect">
            <a:avLst/>
          </a:prstGeom>
          <a:noFill/>
        </p:spPr>
        <p:txBody>
          <a:bodyPr wrap="square">
            <a:spAutoFit/>
          </a:bodyPr>
          <a:lstStyle/>
          <a:p>
            <a:r>
              <a:rPr lang="en-US" sz="2100" b="0" strike="noStrike" spc="-1" dirty="0">
                <a:solidFill>
                  <a:srgbClr val="366092"/>
                </a:solidFill>
                <a:latin typeface="Calibri"/>
              </a:rPr>
              <a:t>we need to perform some preliminary calculations. We need to calculate the mean and range for each sample. That is, the </a:t>
            </a:r>
            <a:r>
              <a:rPr lang="en-US" sz="2100" i="1" spc="-1" dirty="0" err="1">
                <a:solidFill>
                  <a:srgbClr val="366092"/>
                </a:solidFill>
                <a:latin typeface="Calibri"/>
              </a:rPr>
              <a:t>i</a:t>
            </a:r>
            <a:r>
              <a:rPr lang="en-US" sz="2100" i="1" spc="-1" dirty="0">
                <a:solidFill>
                  <a:srgbClr val="366092"/>
                </a:solidFill>
                <a:latin typeface="Calibri"/>
              </a:rPr>
              <a:t> </a:t>
            </a:r>
            <a:r>
              <a:rPr lang="en-US" sz="2100" spc="-1" baseline="30000" dirty="0" err="1">
                <a:solidFill>
                  <a:srgbClr val="366092"/>
                </a:solidFill>
                <a:latin typeface="Calibri"/>
              </a:rPr>
              <a:t>th</a:t>
            </a:r>
            <a:r>
              <a:rPr lang="en-US" sz="2100" spc="-1" baseline="30000" dirty="0">
                <a:solidFill>
                  <a:srgbClr val="366092"/>
                </a:solidFill>
                <a:latin typeface="Calibri"/>
              </a:rPr>
              <a:t> </a:t>
            </a:r>
            <a:r>
              <a:rPr lang="en-US" sz="2100" b="0" strike="noStrike" spc="-1" dirty="0">
                <a:solidFill>
                  <a:srgbClr val="366092"/>
                </a:solidFill>
                <a:latin typeface="Calibri"/>
              </a:rPr>
              <a:t>sample mean and range are calculated as follows.</a:t>
            </a:r>
            <a:endParaRPr lang="en-IN" sz="2100" dirty="0"/>
          </a:p>
        </p:txBody>
      </p:sp>
      <p:pic>
        <p:nvPicPr>
          <p:cNvPr id="4" name="Picture 3" descr="x-bar subscript i equals the summation from i equals 1 to n of x subscript i, divided by n.">
            <a:extLst>
              <a:ext uri="{FF2B5EF4-FFF2-40B4-BE49-F238E27FC236}">
                <a16:creationId xmlns:a16="http://schemas.microsoft.com/office/drawing/2014/main" id="{DAFADF9F-B272-4352-128D-BE38C2259B40}"/>
              </a:ext>
            </a:extLst>
          </p:cNvPr>
          <p:cNvPicPr>
            <a:picLocks noChangeAspect="1"/>
          </p:cNvPicPr>
          <p:nvPr/>
        </p:nvPicPr>
        <p:blipFill>
          <a:blip r:embed="rId5"/>
          <a:stretch>
            <a:fillRect/>
          </a:stretch>
        </p:blipFill>
        <p:spPr>
          <a:xfrm>
            <a:off x="3548198" y="3991806"/>
            <a:ext cx="1188000" cy="1079240"/>
          </a:xfrm>
          <a:prstGeom prst="rect">
            <a:avLst/>
          </a:prstGeom>
        </p:spPr>
      </p:pic>
      <p:sp>
        <p:nvSpPr>
          <p:cNvPr id="14" name="TextBox 13">
            <a:extLst>
              <a:ext uri="{FF2B5EF4-FFF2-40B4-BE49-F238E27FC236}">
                <a16:creationId xmlns:a16="http://schemas.microsoft.com/office/drawing/2014/main" id="{353D4F2C-3B72-AA70-C2B6-CCD1A68AC40C}"/>
              </a:ext>
            </a:extLst>
          </p:cNvPr>
          <p:cNvSpPr txBox="1"/>
          <p:nvPr/>
        </p:nvSpPr>
        <p:spPr>
          <a:xfrm>
            <a:off x="457199" y="5091339"/>
            <a:ext cx="8887098" cy="415498"/>
          </a:xfrm>
          <a:prstGeom prst="rect">
            <a:avLst/>
          </a:prstGeom>
          <a:noFill/>
        </p:spPr>
        <p:txBody>
          <a:bodyPr wrap="square">
            <a:spAutoFit/>
          </a:bodyPr>
          <a:lstStyle/>
          <a:p>
            <a:pPr>
              <a:lnSpc>
                <a:spcPct val="100000"/>
              </a:lnSpc>
              <a:spcBef>
                <a:spcPts val="561"/>
              </a:spcBef>
            </a:pPr>
            <a:r>
              <a:rPr lang="en-US" sz="2100" b="0" i="1" strike="noStrike" spc="-1" dirty="0">
                <a:solidFill>
                  <a:srgbClr val="366092"/>
                </a:solidFill>
                <a:latin typeface="Calibri"/>
              </a:rPr>
              <a:t>R</a:t>
            </a:r>
            <a:r>
              <a:rPr lang="en-US" sz="2100" b="0" i="1" strike="noStrike" spc="-1" baseline="-25000" dirty="0">
                <a:solidFill>
                  <a:srgbClr val="366092"/>
                </a:solidFill>
                <a:latin typeface="Calibri"/>
              </a:rPr>
              <a:t>i</a:t>
            </a:r>
            <a:r>
              <a:rPr lang="en-US" sz="2100" b="0" strike="noStrike" spc="-1" dirty="0">
                <a:solidFill>
                  <a:srgbClr val="366092"/>
                </a:solidFill>
                <a:latin typeface="Calibri"/>
              </a:rPr>
              <a:t> = Maximum Observation in </a:t>
            </a:r>
            <a:r>
              <a:rPr lang="en-US" sz="2100" i="1" spc="-1" dirty="0" err="1">
                <a:solidFill>
                  <a:srgbClr val="366092"/>
                </a:solidFill>
                <a:latin typeface="Calibri"/>
              </a:rPr>
              <a:t>i</a:t>
            </a:r>
            <a:r>
              <a:rPr lang="en-US" sz="2100" i="1" spc="-1" dirty="0">
                <a:solidFill>
                  <a:srgbClr val="366092"/>
                </a:solidFill>
                <a:latin typeface="Calibri"/>
              </a:rPr>
              <a:t> </a:t>
            </a:r>
            <a:r>
              <a:rPr lang="en-US" sz="2100" spc="-1" baseline="30000" dirty="0" err="1">
                <a:solidFill>
                  <a:srgbClr val="366092"/>
                </a:solidFill>
                <a:latin typeface="Calibri"/>
              </a:rPr>
              <a:t>th</a:t>
            </a:r>
            <a:r>
              <a:rPr lang="en-US" sz="2100" b="0" strike="noStrike" spc="-1" dirty="0">
                <a:solidFill>
                  <a:srgbClr val="366092"/>
                </a:solidFill>
                <a:latin typeface="Calibri"/>
              </a:rPr>
              <a:t> Sample – Minimum Observation in </a:t>
            </a:r>
            <a:r>
              <a:rPr lang="en-US" sz="2100" i="1" spc="-1" dirty="0" err="1">
                <a:solidFill>
                  <a:srgbClr val="366092"/>
                </a:solidFill>
                <a:latin typeface="Calibri"/>
              </a:rPr>
              <a:t>i</a:t>
            </a:r>
            <a:r>
              <a:rPr lang="en-US" sz="2100" i="1" spc="-1" dirty="0">
                <a:solidFill>
                  <a:srgbClr val="366092"/>
                </a:solidFill>
                <a:latin typeface="Calibri"/>
              </a:rPr>
              <a:t> </a:t>
            </a:r>
            <a:r>
              <a:rPr lang="en-US" sz="2100" spc="-1" baseline="30000" dirty="0" err="1">
                <a:solidFill>
                  <a:srgbClr val="366092"/>
                </a:solidFill>
                <a:latin typeface="Calibri"/>
              </a:rPr>
              <a:t>th</a:t>
            </a:r>
            <a:r>
              <a:rPr lang="en-US" sz="2100" b="0" strike="noStrike" spc="-1" dirty="0">
                <a:solidFill>
                  <a:srgbClr val="366092"/>
                </a:solidFill>
                <a:latin typeface="Calibri"/>
              </a:rPr>
              <a:t> Sample</a:t>
            </a:r>
          </a:p>
        </p:txBody>
      </p:sp>
      <p:sp>
        <p:nvSpPr>
          <p:cNvPr id="13" name="TextBox 12">
            <a:extLst>
              <a:ext uri="{FF2B5EF4-FFF2-40B4-BE49-F238E27FC236}">
                <a16:creationId xmlns:a16="http://schemas.microsoft.com/office/drawing/2014/main" id="{DF58F59C-CF1A-CFB8-2EAF-803A792603AB}"/>
              </a:ext>
            </a:extLst>
          </p:cNvPr>
          <p:cNvSpPr txBox="1"/>
          <p:nvPr/>
        </p:nvSpPr>
        <p:spPr>
          <a:xfrm>
            <a:off x="457199" y="5541782"/>
            <a:ext cx="6488350" cy="430887"/>
          </a:xfrm>
          <a:prstGeom prst="rect">
            <a:avLst/>
          </a:prstGeom>
          <a:noFill/>
        </p:spPr>
        <p:txBody>
          <a:bodyPr wrap="square">
            <a:spAutoFit/>
          </a:bodyPr>
          <a:lstStyle/>
          <a:p>
            <a:pPr>
              <a:lnSpc>
                <a:spcPct val="100000"/>
              </a:lnSpc>
              <a:spcBef>
                <a:spcPts val="561"/>
              </a:spcBef>
            </a:pPr>
            <a:r>
              <a:rPr lang="en-US" sz="2100" b="0" strike="noStrike" spc="-1" dirty="0">
                <a:solidFill>
                  <a:srgbClr val="366092"/>
                </a:solidFill>
                <a:latin typeface="Calibri"/>
              </a:rPr>
              <a:t>Note that </a:t>
            </a:r>
            <a:r>
              <a:rPr lang="en-US" sz="2100" b="0" i="1" strike="noStrike" spc="-1" dirty="0">
                <a:solidFill>
                  <a:srgbClr val="366092"/>
                </a:solidFill>
                <a:latin typeface="Calibri"/>
              </a:rPr>
              <a:t>n</a:t>
            </a:r>
            <a:r>
              <a:rPr lang="en-US" sz="2100" b="0" strike="noStrike" spc="-1" dirty="0">
                <a:solidFill>
                  <a:srgbClr val="366092"/>
                </a:solidFill>
                <a:latin typeface="Calibri"/>
              </a:rPr>
              <a:t> is the number of observations in each sample.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A6.2</a:t>
            </a:r>
            <a:r>
              <a:rPr kumimoji="0" lang="en-US" sz="3200" b="0" i="0" u="none" strike="noStrike" kern="1200" cap="none" spc="-1" normalizeH="0" baseline="-25000" noProof="0" dirty="0">
                <a:ln>
                  <a:noFill/>
                </a:ln>
                <a:solidFill>
                  <a:srgbClr val="1F497D"/>
                </a:solidFill>
                <a:effectLst/>
                <a:uLnTx/>
                <a:uFillTx/>
                <a:latin typeface="Calibri"/>
                <a:ea typeface="+mn-ea"/>
                <a:cs typeface="+mn-cs"/>
              </a:rPr>
              <a:t>4</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2" name="TextBox 1">
            <a:extLst>
              <a:ext uri="{FF2B5EF4-FFF2-40B4-BE49-F238E27FC236}">
                <a16:creationId xmlns:a16="http://schemas.microsoft.com/office/drawing/2014/main" id="{77B6ECA9-5B5A-9FF4-D025-515B22709761}"/>
              </a:ext>
            </a:extLst>
          </p:cNvPr>
          <p:cNvSpPr txBox="1"/>
          <p:nvPr/>
        </p:nvSpPr>
        <p:spPr>
          <a:xfrm>
            <a:off x="457200" y="1132802"/>
            <a:ext cx="8364584" cy="769441"/>
          </a:xfrm>
          <a:prstGeom prst="rect">
            <a:avLst/>
          </a:prstGeom>
          <a:noFill/>
        </p:spPr>
        <p:txBody>
          <a:bodyPr wrap="square">
            <a:spAutoFit/>
          </a:bodyPr>
          <a:lstStyle/>
          <a:p>
            <a:pPr>
              <a:lnSpc>
                <a:spcPct val="100000"/>
              </a:lnSpc>
              <a:spcBef>
                <a:spcPts val="561"/>
              </a:spcBef>
            </a:pPr>
            <a:r>
              <a:rPr lang="en-US" sz="2200" b="0" strike="noStrike" spc="-1" dirty="0">
                <a:solidFill>
                  <a:srgbClr val="366092"/>
                </a:solidFill>
                <a:latin typeface="Calibri"/>
              </a:rPr>
              <a:t>The mean and range for each sample are presented in the following table.</a:t>
            </a:r>
            <a:endParaRPr lang="en-IN" sz="2200" dirty="0"/>
          </a:p>
        </p:txBody>
      </p:sp>
      <p:sp>
        <p:nvSpPr>
          <p:cNvPr id="3" name="TextBox 2">
            <a:extLst>
              <a:ext uri="{FF2B5EF4-FFF2-40B4-BE49-F238E27FC236}">
                <a16:creationId xmlns:a16="http://schemas.microsoft.com/office/drawing/2014/main" id="{095717AE-91C5-BAD3-C258-B1C8C83339BD}"/>
              </a:ext>
            </a:extLst>
          </p:cNvPr>
          <p:cNvSpPr txBox="1"/>
          <p:nvPr/>
        </p:nvSpPr>
        <p:spPr>
          <a:xfrm>
            <a:off x="1310460" y="1819558"/>
            <a:ext cx="6522720" cy="369332"/>
          </a:xfrm>
          <a:prstGeom prst="rect">
            <a:avLst/>
          </a:prstGeom>
          <a:noFill/>
        </p:spPr>
        <p:txBody>
          <a:bodyPr wrap="square">
            <a:spAutoFit/>
          </a:bodyPr>
          <a:lstStyle/>
          <a:p>
            <a:pPr algn="ctr">
              <a:lnSpc>
                <a:spcPct val="100000"/>
              </a:lnSpc>
            </a:pPr>
            <a:r>
              <a:rPr lang="en-US" sz="1800" b="1" strike="noStrike" spc="-1" dirty="0">
                <a:solidFill>
                  <a:schemeClr val="tx2">
                    <a:lumMod val="75000"/>
                  </a:schemeClr>
                </a:solidFill>
                <a:latin typeface="Calibri"/>
              </a:rPr>
              <a:t>Sampling Data for Window Hinges (Inches) with Mean and Range</a:t>
            </a:r>
            <a:endParaRPr lang="en-US" sz="1800" b="0" strike="noStrike" spc="-1" dirty="0">
              <a:solidFill>
                <a:schemeClr val="tx2">
                  <a:lumMod val="75000"/>
                </a:schemeClr>
              </a:solidFill>
              <a:latin typeface="Arial"/>
            </a:endParaRPr>
          </a:p>
        </p:txBody>
      </p:sp>
      <p:graphicFrame>
        <p:nvGraphicFramePr>
          <p:cNvPr id="385" name="Table 2" descr="The table shows data for 8 samples, each with three observations, their mean, and range.&#10;&#10;Sample 1: Observations 0.42, 0.48, 0.46; Mean 0.453; Range 0.06.&#10;Sample 2: Observations 0.44, 0.48, 0.45; Mean 0.457; Range 0.04.&#10;Sample 3: Observations 0.44, 0.45, 0.41; Mean 0.433; Range 0.04.&#10;Sample 4: Observations 0.47, 0.42, 0.46; Mean 0.450; Range 0.05.&#10;Sample 5: Observations 0.53, 0.43, 0.42; Mean 0.460; Range 0.11.&#10;Sample 6: Observations 0.47, 0.42, 0.45; Mean 0.447; Range 0.05.&#10;Sample 7: Observations 0.44, 0.47, 0.50; Mean 0.470; Range 0.06.&#10;Sample 8: Observations 0.48, 0.43, 0.44; Mean 0.450; Range 0.05."/>
          <p:cNvGraphicFramePr/>
          <p:nvPr>
            <p:extLst>
              <p:ext uri="{D42A27DB-BD31-4B8C-83A1-F6EECF244321}">
                <p14:modId xmlns:p14="http://schemas.microsoft.com/office/powerpoint/2010/main" val="764246428"/>
              </p:ext>
            </p:extLst>
          </p:nvPr>
        </p:nvGraphicFramePr>
        <p:xfrm>
          <a:off x="457200" y="2307342"/>
          <a:ext cx="8229600" cy="3415080"/>
        </p:xfrm>
        <a:graphic>
          <a:graphicData uri="http://schemas.openxmlformats.org/drawingml/2006/table">
            <a:tbl>
              <a:tblPr firstRow="1">
                <a:tableStyleId>{BC89EF96-8CEA-46FF-86C4-4CE0E7609802}</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448920">
                <a:tc>
                  <a:txBody>
                    <a:bodyPr/>
                    <a:lstStyle/>
                    <a:p>
                      <a:pPr algn="ctr">
                        <a:lnSpc>
                          <a:spcPct val="100000"/>
                        </a:lnSpc>
                      </a:pPr>
                      <a:r>
                        <a:rPr lang="en-US" sz="1400" b="1" strike="noStrike" spc="-1" dirty="0">
                          <a:solidFill>
                            <a:srgbClr val="366092"/>
                          </a:solidFill>
                        </a:rPr>
                        <a:t>Sample Number</a:t>
                      </a:r>
                      <a:endParaRPr lang="en-US" sz="1400" b="0" strike="noStrike" spc="-1" dirty="0">
                        <a:latin typeface="Arial"/>
                      </a:endParaRPr>
                    </a:p>
                  </a:txBody>
                  <a:tcPr/>
                </a:tc>
                <a:tc>
                  <a:txBody>
                    <a:bodyPr/>
                    <a:lstStyle/>
                    <a:p>
                      <a:pPr algn="ctr">
                        <a:lnSpc>
                          <a:spcPct val="100000"/>
                        </a:lnSpc>
                      </a:pPr>
                      <a:r>
                        <a:rPr lang="en-US" sz="1400" b="1" strike="noStrike" spc="-1">
                          <a:solidFill>
                            <a:srgbClr val="366092"/>
                          </a:solidFill>
                        </a:rPr>
                        <a:t>Observation 1</a:t>
                      </a:r>
                      <a:endParaRPr lang="en-US" sz="1400" b="0" strike="noStrike" spc="-1">
                        <a:latin typeface="Arial"/>
                      </a:endParaRPr>
                    </a:p>
                  </a:txBody>
                  <a:tcPr/>
                </a:tc>
                <a:tc>
                  <a:txBody>
                    <a:bodyPr/>
                    <a:lstStyle/>
                    <a:p>
                      <a:pPr algn="ctr">
                        <a:lnSpc>
                          <a:spcPct val="100000"/>
                        </a:lnSpc>
                      </a:pPr>
                      <a:r>
                        <a:rPr lang="en-US" sz="1400" b="1" strike="noStrike" spc="-1">
                          <a:solidFill>
                            <a:srgbClr val="366092"/>
                          </a:solidFill>
                        </a:rPr>
                        <a:t>Observation 2</a:t>
                      </a:r>
                      <a:endParaRPr lang="en-US" sz="1400" b="0" strike="noStrike" spc="-1">
                        <a:latin typeface="Arial"/>
                      </a:endParaRPr>
                    </a:p>
                  </a:txBody>
                  <a:tcPr/>
                </a:tc>
                <a:tc>
                  <a:txBody>
                    <a:bodyPr/>
                    <a:lstStyle/>
                    <a:p>
                      <a:pPr algn="ctr">
                        <a:lnSpc>
                          <a:spcPct val="100000"/>
                        </a:lnSpc>
                      </a:pPr>
                      <a:r>
                        <a:rPr lang="en-US" sz="1400" b="1" strike="noStrike" spc="-1">
                          <a:solidFill>
                            <a:srgbClr val="366092"/>
                          </a:solidFill>
                        </a:rPr>
                        <a:t>Observation 3</a:t>
                      </a:r>
                      <a:endParaRPr lang="en-US" sz="1400" b="0" strike="noStrike" spc="-1">
                        <a:latin typeface="Arial"/>
                      </a:endParaRPr>
                    </a:p>
                  </a:txBody>
                  <a:tcPr/>
                </a:tc>
                <a:tc>
                  <a:txBody>
                    <a:bodyPr/>
                    <a:lstStyle/>
                    <a:p>
                      <a:pPr algn="ctr">
                        <a:lnSpc>
                          <a:spcPct val="100000"/>
                        </a:lnSpc>
                      </a:pPr>
                      <a:r>
                        <a:rPr lang="en-US" sz="1400" b="1" strike="noStrike" spc="-1" dirty="0">
                          <a:solidFill>
                            <a:srgbClr val="366092"/>
                          </a:solidFill>
                        </a:rPr>
                        <a:t>Mean</a:t>
                      </a:r>
                      <a:endParaRPr lang="en-US" sz="1400" b="0" strike="noStrike" spc="-1" dirty="0">
                        <a:latin typeface="Arial"/>
                      </a:endParaRPr>
                    </a:p>
                  </a:txBody>
                  <a:tcPr/>
                </a:tc>
                <a:tc>
                  <a:txBody>
                    <a:bodyPr/>
                    <a:lstStyle/>
                    <a:p>
                      <a:pPr algn="ctr">
                        <a:lnSpc>
                          <a:spcPct val="100000"/>
                        </a:lnSpc>
                      </a:pPr>
                      <a:r>
                        <a:rPr lang="en-US" sz="1400" b="1" strike="noStrike" spc="-1" dirty="0">
                          <a:solidFill>
                            <a:srgbClr val="366092"/>
                          </a:solidFill>
                        </a:rPr>
                        <a:t>Range</a:t>
                      </a:r>
                      <a:endParaRPr lang="en-US" sz="1400" b="0" strike="noStrike" spc="-1" dirty="0">
                        <a:latin typeface="Arial"/>
                      </a:endParaRPr>
                    </a:p>
                  </a:txBody>
                  <a:tcPr/>
                </a:tc>
                <a:extLst>
                  <a:ext uri="{0D108BD9-81ED-4DB2-BD59-A6C34878D82A}">
                    <a16:rowId xmlns:a16="http://schemas.microsoft.com/office/drawing/2014/main" val="10001"/>
                  </a:ext>
                </a:extLst>
              </a:tr>
              <a:tr h="362160">
                <a:tc>
                  <a:txBody>
                    <a:bodyPr/>
                    <a:lstStyle/>
                    <a:p>
                      <a:pPr algn="ctr">
                        <a:lnSpc>
                          <a:spcPct val="100000"/>
                        </a:lnSpc>
                      </a:pPr>
                      <a:r>
                        <a:rPr lang="en-US" sz="1400" b="1" strike="noStrike" spc="-1">
                          <a:solidFill>
                            <a:srgbClr val="366092"/>
                          </a:solidFill>
                        </a:rPr>
                        <a:t>1</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0.42</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0.46</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0.453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0.06</a:t>
                      </a:r>
                      <a:endParaRPr lang="en-US" sz="1400" b="0" strike="noStrike" spc="-1">
                        <a:latin typeface="Arial"/>
                      </a:endParaRPr>
                    </a:p>
                  </a:txBody>
                  <a:tcPr/>
                </a:tc>
                <a:extLst>
                  <a:ext uri="{0D108BD9-81ED-4DB2-BD59-A6C34878D82A}">
                    <a16:rowId xmlns:a16="http://schemas.microsoft.com/office/drawing/2014/main" val="10002"/>
                  </a:ext>
                </a:extLst>
              </a:tr>
              <a:tr h="362160">
                <a:tc>
                  <a:txBody>
                    <a:bodyPr/>
                    <a:lstStyle/>
                    <a:p>
                      <a:pPr algn="ctr">
                        <a:lnSpc>
                          <a:spcPct val="100000"/>
                        </a:lnSpc>
                      </a:pPr>
                      <a:r>
                        <a:rPr lang="en-US" sz="1400" b="1" strike="noStrike" spc="-1">
                          <a:solidFill>
                            <a:srgbClr val="366092"/>
                          </a:solidFill>
                        </a:rPr>
                        <a:t>2</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0.44</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0.45</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0.457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0.04</a:t>
                      </a:r>
                      <a:endParaRPr lang="en-US" sz="1400" b="0" strike="noStrike" spc="-1">
                        <a:latin typeface="Arial"/>
                      </a:endParaRPr>
                    </a:p>
                  </a:txBody>
                  <a:tcPr/>
                </a:tc>
                <a:extLst>
                  <a:ext uri="{0D108BD9-81ED-4DB2-BD59-A6C34878D82A}">
                    <a16:rowId xmlns:a16="http://schemas.microsoft.com/office/drawing/2014/main" val="10003"/>
                  </a:ext>
                </a:extLst>
              </a:tr>
              <a:tr h="362160">
                <a:tc>
                  <a:txBody>
                    <a:bodyPr/>
                    <a:lstStyle/>
                    <a:p>
                      <a:pPr algn="ctr">
                        <a:lnSpc>
                          <a:spcPct val="100000"/>
                        </a:lnSpc>
                      </a:pPr>
                      <a:r>
                        <a:rPr lang="en-US" sz="1400" b="1" strike="noStrike" spc="-1">
                          <a:solidFill>
                            <a:srgbClr val="366092"/>
                          </a:solidFill>
                        </a:rPr>
                        <a:t>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0.44</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0.45</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0.41</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0.433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0.04</a:t>
                      </a:r>
                      <a:endParaRPr lang="en-US" sz="1400" b="0" strike="noStrike" spc="-1">
                        <a:latin typeface="Arial"/>
                      </a:endParaRPr>
                    </a:p>
                  </a:txBody>
                  <a:tcPr/>
                </a:tc>
                <a:extLst>
                  <a:ext uri="{0D108BD9-81ED-4DB2-BD59-A6C34878D82A}">
                    <a16:rowId xmlns:a16="http://schemas.microsoft.com/office/drawing/2014/main" val="10004"/>
                  </a:ext>
                </a:extLst>
              </a:tr>
              <a:tr h="362160">
                <a:tc>
                  <a:txBody>
                    <a:bodyPr/>
                    <a:lstStyle/>
                    <a:p>
                      <a:pPr algn="ctr">
                        <a:lnSpc>
                          <a:spcPct val="100000"/>
                        </a:lnSpc>
                      </a:pPr>
                      <a:r>
                        <a:rPr lang="en-US" sz="1400" b="1" strike="noStrike" spc="-1">
                          <a:solidFill>
                            <a:srgbClr val="366092"/>
                          </a:solidFill>
                        </a:rPr>
                        <a:t>4</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0.42</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0.46</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0.450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0.05</a:t>
                      </a:r>
                      <a:endParaRPr lang="en-US" sz="1400" b="0" strike="noStrike" spc="-1">
                        <a:latin typeface="Arial"/>
                      </a:endParaRPr>
                    </a:p>
                  </a:txBody>
                  <a:tcPr/>
                </a:tc>
                <a:extLst>
                  <a:ext uri="{0D108BD9-81ED-4DB2-BD59-A6C34878D82A}">
                    <a16:rowId xmlns:a16="http://schemas.microsoft.com/office/drawing/2014/main" val="10005"/>
                  </a:ext>
                </a:extLst>
              </a:tr>
              <a:tr h="362160">
                <a:tc>
                  <a:txBody>
                    <a:bodyPr/>
                    <a:lstStyle/>
                    <a:p>
                      <a:pPr algn="ctr">
                        <a:lnSpc>
                          <a:spcPct val="100000"/>
                        </a:lnSpc>
                      </a:pPr>
                      <a:r>
                        <a:rPr lang="en-US" sz="1400" b="1" strike="noStrike" spc="-1">
                          <a:solidFill>
                            <a:srgbClr val="366092"/>
                          </a:solidFill>
                        </a:rPr>
                        <a:t>5</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0.53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0.42</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0.460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0.11</a:t>
                      </a:r>
                      <a:endParaRPr lang="en-US" sz="1400" b="0" strike="noStrike" spc="-1">
                        <a:latin typeface="Arial"/>
                      </a:endParaRPr>
                    </a:p>
                  </a:txBody>
                  <a:tcPr/>
                </a:tc>
                <a:extLst>
                  <a:ext uri="{0D108BD9-81ED-4DB2-BD59-A6C34878D82A}">
                    <a16:rowId xmlns:a16="http://schemas.microsoft.com/office/drawing/2014/main" val="10006"/>
                  </a:ext>
                </a:extLst>
              </a:tr>
              <a:tr h="362160">
                <a:tc>
                  <a:txBody>
                    <a:bodyPr/>
                    <a:lstStyle/>
                    <a:p>
                      <a:pPr algn="ctr">
                        <a:lnSpc>
                          <a:spcPct val="100000"/>
                        </a:lnSpc>
                      </a:pPr>
                      <a:r>
                        <a:rPr lang="en-US" sz="1400" b="1" strike="noStrike" spc="-1">
                          <a:solidFill>
                            <a:srgbClr val="366092"/>
                          </a:solidFill>
                        </a:rPr>
                        <a:t>6</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0.42</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0.45</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0.447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0.05</a:t>
                      </a:r>
                      <a:endParaRPr lang="en-US" sz="1400" b="0" strike="noStrike" spc="-1">
                        <a:latin typeface="Arial"/>
                      </a:endParaRPr>
                    </a:p>
                  </a:txBody>
                  <a:tcPr/>
                </a:tc>
                <a:extLst>
                  <a:ext uri="{0D108BD9-81ED-4DB2-BD59-A6C34878D82A}">
                    <a16:rowId xmlns:a16="http://schemas.microsoft.com/office/drawing/2014/main" val="10007"/>
                  </a:ext>
                </a:extLst>
              </a:tr>
              <a:tr h="362160">
                <a:tc>
                  <a:txBody>
                    <a:bodyPr/>
                    <a:lstStyle/>
                    <a:p>
                      <a:pPr algn="ctr">
                        <a:lnSpc>
                          <a:spcPct val="100000"/>
                        </a:lnSpc>
                      </a:pPr>
                      <a:r>
                        <a:rPr lang="en-US" sz="1400" b="1" strike="noStrike" spc="-1">
                          <a:solidFill>
                            <a:srgbClr val="366092"/>
                          </a:solidFill>
                        </a:rPr>
                        <a:t>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0.44</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0.50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0.470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0.06</a:t>
                      </a:r>
                      <a:endParaRPr lang="en-US" sz="1400" b="0" strike="noStrike" spc="-1">
                        <a:latin typeface="Arial"/>
                      </a:endParaRPr>
                    </a:p>
                  </a:txBody>
                  <a:tcPr/>
                </a:tc>
                <a:extLst>
                  <a:ext uri="{0D108BD9-81ED-4DB2-BD59-A6C34878D82A}">
                    <a16:rowId xmlns:a16="http://schemas.microsoft.com/office/drawing/2014/main" val="10008"/>
                  </a:ext>
                </a:extLst>
              </a:tr>
              <a:tr h="361800">
                <a:tc>
                  <a:txBody>
                    <a:bodyPr/>
                    <a:lstStyle/>
                    <a:p>
                      <a:pPr algn="ctr">
                        <a:lnSpc>
                          <a:spcPct val="100000"/>
                        </a:lnSpc>
                      </a:pPr>
                      <a:r>
                        <a:rPr lang="en-US" sz="1400" b="1" strike="noStrike" spc="-1">
                          <a:solidFill>
                            <a:srgbClr val="366092"/>
                          </a:solidFill>
                        </a:rPr>
                        <a:t>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0.44</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0.450</a:t>
                      </a:r>
                      <a:endParaRPr lang="en-US" sz="1400" b="0" strike="noStrike" spc="-1">
                        <a:latin typeface="Arial"/>
                      </a:endParaRPr>
                    </a:p>
                  </a:txBody>
                  <a:tcPr/>
                </a:tc>
                <a:tc>
                  <a:txBody>
                    <a:bodyPr/>
                    <a:lstStyle/>
                    <a:p>
                      <a:pPr algn="ctr">
                        <a:lnSpc>
                          <a:spcPct val="100000"/>
                        </a:lnSpc>
                      </a:pPr>
                      <a:r>
                        <a:rPr lang="en-US" sz="1400" b="0" strike="noStrike" spc="-1" dirty="0">
                          <a:solidFill>
                            <a:srgbClr val="366092"/>
                          </a:solidFill>
                        </a:rPr>
                        <a:t>0.05</a:t>
                      </a:r>
                      <a:endParaRPr lang="en-US" sz="1400" b="0" strike="noStrike" spc="-1" dirty="0">
                        <a:latin typeface="Arial"/>
                      </a:endParaRP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A6.2</a:t>
            </a:r>
            <a:r>
              <a:rPr kumimoji="0" lang="en-US" sz="3200" b="0" i="0" u="none" strike="noStrike" kern="1200" cap="none" spc="-1" normalizeH="0" baseline="-25000" noProof="0" dirty="0">
                <a:ln>
                  <a:noFill/>
                </a:ln>
                <a:solidFill>
                  <a:srgbClr val="1F497D"/>
                </a:solidFill>
                <a:effectLst/>
                <a:uLnTx/>
                <a:uFillTx/>
                <a:latin typeface="Calibri"/>
                <a:ea typeface="+mn-ea"/>
                <a:cs typeface="+mn-cs"/>
              </a:rPr>
              <a:t>5</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87" name="TextShape 2"/>
          <p:cNvSpPr txBox="1"/>
          <p:nvPr/>
        </p:nvSpPr>
        <p:spPr>
          <a:xfrm>
            <a:off x="457200" y="1029240"/>
            <a:ext cx="8229240" cy="4966560"/>
          </a:xfrm>
          <a:prstGeom prst="rect">
            <a:avLst/>
          </a:prstGeom>
          <a:noFill/>
          <a:ln>
            <a:noFill/>
          </a:ln>
        </p:spPr>
        <p:txBody>
          <a:bodyPr lIns="90000" tIns="45000" rIns="90000" bIns="45000">
            <a:noAutofit/>
          </a:bodyPr>
          <a:lstStyle/>
          <a:p>
            <a:pPr>
              <a:lnSpc>
                <a:spcPct val="100000"/>
              </a:lnSpc>
              <a:spcBef>
                <a:spcPts val="561"/>
              </a:spcBef>
            </a:pPr>
            <a:r>
              <a:rPr lang="en-US" sz="2300" b="0" strike="noStrike" spc="-1" dirty="0">
                <a:solidFill>
                  <a:srgbClr val="366092"/>
                </a:solidFill>
                <a:latin typeface="Calibri"/>
              </a:rPr>
              <a:t>Using the mean and range for each sample, we can calculate the grand mean and average range of the process. They are given by</a:t>
            </a:r>
          </a:p>
          <a:p>
            <a:pPr lvl="0" algn="ctr">
              <a:spcBef>
                <a:spcPct val="20000"/>
              </a:spcBef>
              <a:defRPr sz="2800"/>
            </a:pPr>
            <a:endParaRPr lang="en-US" sz="2300" b="0" strike="noStrike" spc="-1" dirty="0">
              <a:solidFill>
                <a:srgbClr val="366092"/>
              </a:solidFill>
              <a:latin typeface="Calibri"/>
            </a:endParaRPr>
          </a:p>
        </p:txBody>
      </p:sp>
      <p:pic>
        <p:nvPicPr>
          <p:cNvPr id="6" name="Picture 5" descr="X double bar equals the summation from i equals 1 to m of X bar subscript i, divided by m, and R bar equals the summation from i equals 1 to m of R subscript i, divided by m.">
            <a:extLst>
              <a:ext uri="{FF2B5EF4-FFF2-40B4-BE49-F238E27FC236}">
                <a16:creationId xmlns:a16="http://schemas.microsoft.com/office/drawing/2014/main" id="{B51F0551-7E76-7DF2-E4AE-429C3D7D83DF}"/>
              </a:ext>
            </a:extLst>
          </p:cNvPr>
          <p:cNvPicPr>
            <a:picLocks noChangeAspect="1"/>
          </p:cNvPicPr>
          <p:nvPr/>
        </p:nvPicPr>
        <p:blipFill>
          <a:blip r:embed="rId3"/>
          <a:stretch>
            <a:fillRect/>
          </a:stretch>
        </p:blipFill>
        <p:spPr>
          <a:xfrm>
            <a:off x="2770187" y="1748090"/>
            <a:ext cx="3152775" cy="1228725"/>
          </a:xfrm>
          <a:prstGeom prst="rect">
            <a:avLst/>
          </a:prstGeom>
        </p:spPr>
      </p:pic>
      <p:sp>
        <p:nvSpPr>
          <p:cNvPr id="7" name="TextBox 6">
            <a:extLst>
              <a:ext uri="{FF2B5EF4-FFF2-40B4-BE49-F238E27FC236}">
                <a16:creationId xmlns:a16="http://schemas.microsoft.com/office/drawing/2014/main" id="{BF9E1F8A-5439-DA0F-DCBF-EAC8A572FBE7}"/>
              </a:ext>
            </a:extLst>
          </p:cNvPr>
          <p:cNvSpPr txBox="1"/>
          <p:nvPr/>
        </p:nvSpPr>
        <p:spPr>
          <a:xfrm>
            <a:off x="457199" y="2962240"/>
            <a:ext cx="8356377" cy="1277273"/>
          </a:xfrm>
          <a:prstGeom prst="rect">
            <a:avLst/>
          </a:prstGeom>
          <a:noFill/>
        </p:spPr>
        <p:txBody>
          <a:bodyPr wrap="square">
            <a:spAutoFit/>
          </a:bodyPr>
          <a:lstStyle/>
          <a:p>
            <a:pPr>
              <a:lnSpc>
                <a:spcPct val="100000"/>
              </a:lnSpc>
              <a:spcBef>
                <a:spcPts val="561"/>
              </a:spcBef>
            </a:pPr>
            <a:r>
              <a:rPr lang="en-US" sz="2300" b="0" strike="noStrike" spc="-1" dirty="0">
                <a:solidFill>
                  <a:srgbClr val="366092"/>
                </a:solidFill>
                <a:latin typeface="Calibri"/>
              </a:rPr>
              <a:t>Where </a:t>
            </a:r>
            <a:r>
              <a:rPr lang="en-US" sz="2300" b="0" i="1" strike="noStrike" spc="-1" dirty="0">
                <a:solidFill>
                  <a:srgbClr val="366092"/>
                </a:solidFill>
                <a:latin typeface="Calibri"/>
              </a:rPr>
              <a:t>m</a:t>
            </a:r>
            <a:r>
              <a:rPr lang="en-US" sz="2300" b="0" strike="noStrike" spc="-1" dirty="0">
                <a:solidFill>
                  <a:srgbClr val="366092"/>
                </a:solidFill>
                <a:latin typeface="Calibri"/>
              </a:rPr>
              <a:t> is the number of samples.</a:t>
            </a:r>
          </a:p>
          <a:p>
            <a:pPr>
              <a:lnSpc>
                <a:spcPct val="100000"/>
              </a:lnSpc>
              <a:spcBef>
                <a:spcPts val="561"/>
              </a:spcBef>
            </a:pPr>
            <a:r>
              <a:rPr lang="en-US" sz="2300" b="0" strike="noStrike" spc="-1" dirty="0">
                <a:solidFill>
                  <a:srgbClr val="366092"/>
                </a:solidFill>
                <a:latin typeface="Calibri"/>
              </a:rPr>
              <a:t>Using the data in the above table we find the grand mean and the average range to be the following.</a:t>
            </a:r>
          </a:p>
        </p:txBody>
      </p:sp>
      <p:pic>
        <p:nvPicPr>
          <p:cNvPr id="9" name="Picture 8" descr="x double bar equals 0.4525 (which is mean of the sample means)&#10;R bar equals 0.0575 (which is mean of the sample ranges)">
            <a:extLst>
              <a:ext uri="{FF2B5EF4-FFF2-40B4-BE49-F238E27FC236}">
                <a16:creationId xmlns:a16="http://schemas.microsoft.com/office/drawing/2014/main" id="{D308C9E5-9327-3DC3-508D-10B255BD901F}"/>
              </a:ext>
            </a:extLst>
          </p:cNvPr>
          <p:cNvPicPr>
            <a:picLocks noChangeAspect="1"/>
          </p:cNvPicPr>
          <p:nvPr/>
        </p:nvPicPr>
        <p:blipFill>
          <a:blip r:embed="rId4"/>
          <a:stretch>
            <a:fillRect/>
          </a:stretch>
        </p:blipFill>
        <p:spPr>
          <a:xfrm>
            <a:off x="1938157" y="4201413"/>
            <a:ext cx="5267325" cy="1143000"/>
          </a:xfrm>
          <a:prstGeom prst="rect">
            <a:avLst/>
          </a:prstGeom>
        </p:spPr>
      </p:pic>
      <p:sp>
        <p:nvSpPr>
          <p:cNvPr id="3" name="TextBox 2">
            <a:extLst>
              <a:ext uri="{FF2B5EF4-FFF2-40B4-BE49-F238E27FC236}">
                <a16:creationId xmlns:a16="http://schemas.microsoft.com/office/drawing/2014/main" id="{F9D1AA69-14D5-F441-756B-4FE3E60CD091}"/>
              </a:ext>
            </a:extLst>
          </p:cNvPr>
          <p:cNvSpPr txBox="1"/>
          <p:nvPr/>
        </p:nvSpPr>
        <p:spPr>
          <a:xfrm>
            <a:off x="579120" y="5255003"/>
            <a:ext cx="8229240" cy="800219"/>
          </a:xfrm>
          <a:prstGeom prst="rect">
            <a:avLst/>
          </a:prstGeom>
          <a:noFill/>
        </p:spPr>
        <p:txBody>
          <a:bodyPr wrap="square">
            <a:spAutoFit/>
          </a:bodyPr>
          <a:lstStyle/>
          <a:p>
            <a:pPr>
              <a:lnSpc>
                <a:spcPct val="100000"/>
              </a:lnSpc>
              <a:spcBef>
                <a:spcPts val="561"/>
              </a:spcBef>
            </a:pPr>
            <a:r>
              <a:rPr lang="en-US" sz="2300" b="0" strike="noStrike" spc="-1" dirty="0">
                <a:solidFill>
                  <a:srgbClr val="366092"/>
                </a:solidFill>
                <a:latin typeface="Calibri"/>
              </a:rPr>
              <a:t>The table below provides 3</a:t>
            </a:r>
            <a:r>
              <a:rPr lang="el-GR" sz="2300" b="0" i="1" strike="noStrike" spc="-1" dirty="0">
                <a:solidFill>
                  <a:srgbClr val="366092"/>
                </a:solidFill>
                <a:latin typeface="Cambria Math" panose="02040503050406030204" pitchFamily="18" charset="0"/>
                <a:ea typeface="Cambria Math" panose="02040503050406030204" pitchFamily="18" charset="0"/>
              </a:rPr>
              <a:t>σ</a:t>
            </a:r>
            <a:r>
              <a:rPr lang="en-US" sz="2300" b="0" strike="noStrike" spc="-1" dirty="0">
                <a:solidFill>
                  <a:srgbClr val="366092"/>
                </a:solidFill>
                <a:latin typeface="Cambria Math" panose="02040503050406030204" pitchFamily="18" charset="0"/>
                <a:ea typeface="Cambria Math" panose="02040503050406030204" pitchFamily="18" charset="0"/>
              </a:rPr>
              <a:t>  </a:t>
            </a:r>
            <a:r>
              <a:rPr lang="en-US" sz="2300" b="0" strike="noStrike" spc="-1" dirty="0">
                <a:solidFill>
                  <a:srgbClr val="366092"/>
                </a:solidFill>
                <a:latin typeface="Calibri"/>
              </a:rPr>
              <a:t>factors for computing control chart limits.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A6.2</a:t>
            </a:r>
            <a:r>
              <a:rPr kumimoji="0" lang="en-US" sz="3200" b="0" i="0" u="none" strike="noStrike" kern="1200" cap="none" spc="-1" normalizeH="0" baseline="-25000" noProof="0" dirty="0">
                <a:ln>
                  <a:noFill/>
                </a:ln>
                <a:solidFill>
                  <a:srgbClr val="1F497D"/>
                </a:solidFill>
                <a:effectLst/>
                <a:uLnTx/>
                <a:uFillTx/>
                <a:latin typeface="Calibri"/>
                <a:ea typeface="+mn-ea"/>
                <a:cs typeface="+mn-cs"/>
              </a:rPr>
              <a:t>6</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 name="TextBox 3">
            <a:extLst>
              <a:ext uri="{FF2B5EF4-FFF2-40B4-BE49-F238E27FC236}">
                <a16:creationId xmlns:a16="http://schemas.microsoft.com/office/drawing/2014/main" id="{BEA4AA3F-4E5A-C542-115F-68325481A1F2}"/>
              </a:ext>
            </a:extLst>
          </p:cNvPr>
          <p:cNvSpPr txBox="1"/>
          <p:nvPr/>
        </p:nvSpPr>
        <p:spPr>
          <a:xfrm>
            <a:off x="2183680" y="1028880"/>
            <a:ext cx="4776280" cy="369332"/>
          </a:xfrm>
          <a:prstGeom prst="rect">
            <a:avLst/>
          </a:prstGeom>
          <a:noFill/>
        </p:spPr>
        <p:txBody>
          <a:bodyPr wrap="square">
            <a:spAutoFit/>
          </a:bodyPr>
          <a:lstStyle/>
          <a:p>
            <a:pPr algn="ctr">
              <a:lnSpc>
                <a:spcPct val="100000"/>
              </a:lnSpc>
            </a:pPr>
            <a:r>
              <a:rPr lang="en-US" sz="1800" b="1" strike="noStrike" spc="-1" dirty="0">
                <a:solidFill>
                  <a:schemeClr val="accent1"/>
                </a:solidFill>
                <a:latin typeface="Calibri"/>
              </a:rPr>
              <a:t>3 </a:t>
            </a:r>
            <a:r>
              <a:rPr lang="en-US" sz="1800" b="1" i="1" strike="noStrike" spc="-1" dirty="0">
                <a:solidFill>
                  <a:schemeClr val="accent1"/>
                </a:solidFill>
                <a:latin typeface="Calibri"/>
              </a:rPr>
              <a:t>σ</a:t>
            </a:r>
            <a:r>
              <a:rPr lang="en-US" sz="1800" b="1" strike="noStrike" spc="-1" dirty="0">
                <a:solidFill>
                  <a:schemeClr val="accent1"/>
                </a:solidFill>
                <a:latin typeface="Calibri"/>
              </a:rPr>
              <a:t> Factors for </a:t>
            </a:r>
            <a:r>
              <a:rPr lang="en-US" sz="1600" b="1" strike="noStrike" spc="-1" dirty="0">
                <a:solidFill>
                  <a:schemeClr val="accent1"/>
                </a:solidFill>
                <a:latin typeface="Calibri"/>
              </a:rPr>
              <a:t>Computing</a:t>
            </a:r>
            <a:r>
              <a:rPr lang="en-US" sz="1800" b="1" strike="noStrike" spc="-1" dirty="0">
                <a:solidFill>
                  <a:schemeClr val="accent1"/>
                </a:solidFill>
                <a:latin typeface="Calibri"/>
              </a:rPr>
              <a:t> Control Chart Limits</a:t>
            </a:r>
            <a:endParaRPr lang="en-US" sz="1800" b="0" strike="noStrike" spc="-1" dirty="0">
              <a:solidFill>
                <a:schemeClr val="accent1"/>
              </a:solidFill>
              <a:latin typeface="Arial"/>
            </a:endParaRPr>
          </a:p>
        </p:txBody>
      </p:sp>
      <p:grpSp>
        <p:nvGrpSpPr>
          <p:cNvPr id="3" name="Group 2" descr="The table displays control chart factors for various sample sizes, including the mean factor (A), lower range factor (D3), and upper range factor (D4).&#10;For a sample size of 2, the mean factor is 1.880, D3 is 0.000, and D4 is 3.267.&#10;For a sample size of 3, the mean factor is 1.023, D3 is 0.000, and D4 is 2.574.&#10;For a sample size of 4, the mean factor is 0.729, D3 is 0.000, and D4 is 2.282.&#10;For a sample size of 5, the mean factor is 0.577, D3 is 0.000, and D4 is 2.114.&#10;For a sample size of 6, the mean factor is 0.483, D3 is 0.000, and D4 is 2.004.&#10;For a sample size of 7, the mean factor is 0.419, D3 is 0.076, and D4 is 1.924.&#10;For a sample size of 8, the mean factor is 0.373, D3 is 0.136, and D4 is 1.864.&#10;For a sample size of 9, the mean factor is 0.337, D3 is 0.184, and D4 is 1.816.&#10;For a sample size of 10, the mean factor is 0.308, D3 is 0.223, and D4 is 1.777.&#10;For a sample size of 15, the mean factor is 0.223, D3 is 0.348, and D4 is 1.652.&#10;For a sample size of 20, the mean factor is 0.180, D3 is 0.414, and D4 is 1.586.&#10;For a sample size of 25, the mean factor is 0.153, D3 is 0.459, and D4 is 1.541.&#10;For sample sizes over 25 and for mean factor (A) 0.75 times (1 divided by square root of n), the formulas 1.55 minus 0.0015 times n and 0.45 plus 0.001 times n are used to calculate &#10;D3 and D4, respectively.&#10;The table is used in statistical process control.">
            <a:extLst>
              <a:ext uri="{FF2B5EF4-FFF2-40B4-BE49-F238E27FC236}">
                <a16:creationId xmlns:a16="http://schemas.microsoft.com/office/drawing/2014/main" id="{13689CFA-28B1-7FA7-E753-A6BCA81621FD}"/>
              </a:ext>
            </a:extLst>
          </p:cNvPr>
          <p:cNvGrpSpPr/>
          <p:nvPr/>
        </p:nvGrpSpPr>
        <p:grpSpPr>
          <a:xfrm>
            <a:off x="838260" y="1416876"/>
            <a:ext cx="7467120" cy="4487813"/>
            <a:chOff x="838260" y="1416876"/>
            <a:chExt cx="7467120" cy="4487813"/>
          </a:xfrm>
        </p:grpSpPr>
        <p:graphicFrame>
          <p:nvGraphicFramePr>
            <p:cNvPr id="390" name="Table 2" descr="The table displays control chart factors for various sample sizes, including the mean factor (A), lower range factor (D3), and upper range factor (D4). For a sample size of 2, the mean factor is 1.880, D3 is 0.000, and D4 is 3.267. For a sample size of 3, the mean factor is 1.023, D3 is 0.000, and D4 is 2.574. For a sample size of 4, the mean factor is 0.729, D3 is 0.000, and &#10;D4 is 2.282. For a sample size of 5, the mean factor is 0.577, D3 is 0.000, and &#10;D4 is 2.114. For a sample size of 6, the mean factor is 0.483, D3 is 0.000, and &#10;D4 is 2.004. For sample sizes 7 to 25, the mean factor decreases incrementally, while D3 and D4&#10;adjust accordingly. For sample sizes over 25, the formulas 1.55−0.0015n and 0.45+0.001n are used to calculate &#10;D3 and D4, respectively. The table is used in statistical process control."/>
            <p:cNvGraphicFramePr/>
            <p:nvPr>
              <p:extLst>
                <p:ext uri="{D42A27DB-BD31-4B8C-83A1-F6EECF244321}">
                  <p14:modId xmlns:p14="http://schemas.microsoft.com/office/powerpoint/2010/main" val="3905218837"/>
                </p:ext>
              </p:extLst>
            </p:nvPr>
          </p:nvGraphicFramePr>
          <p:xfrm>
            <a:off x="838260" y="1416876"/>
            <a:ext cx="7467120" cy="4487813"/>
          </p:xfrm>
          <a:graphic>
            <a:graphicData uri="http://schemas.openxmlformats.org/drawingml/2006/table">
              <a:tbl>
                <a:tblPr firstRow="1">
                  <a:tableStyleId>{BC89EF96-8CEA-46FF-86C4-4CE0E7609802}</a:tableStyleId>
                </a:tblPr>
                <a:tblGrid>
                  <a:gridCol w="1866600">
                    <a:extLst>
                      <a:ext uri="{9D8B030D-6E8A-4147-A177-3AD203B41FA5}">
                        <a16:colId xmlns:a16="http://schemas.microsoft.com/office/drawing/2014/main" val="20000"/>
                      </a:ext>
                    </a:extLst>
                  </a:gridCol>
                  <a:gridCol w="1866600">
                    <a:extLst>
                      <a:ext uri="{9D8B030D-6E8A-4147-A177-3AD203B41FA5}">
                        <a16:colId xmlns:a16="http://schemas.microsoft.com/office/drawing/2014/main" val="20001"/>
                      </a:ext>
                    </a:extLst>
                  </a:gridCol>
                  <a:gridCol w="1866600">
                    <a:extLst>
                      <a:ext uri="{9D8B030D-6E8A-4147-A177-3AD203B41FA5}">
                        <a16:colId xmlns:a16="http://schemas.microsoft.com/office/drawing/2014/main" val="20002"/>
                      </a:ext>
                    </a:extLst>
                  </a:gridCol>
                  <a:gridCol w="1867320">
                    <a:extLst>
                      <a:ext uri="{9D8B030D-6E8A-4147-A177-3AD203B41FA5}">
                        <a16:colId xmlns:a16="http://schemas.microsoft.com/office/drawing/2014/main" val="20003"/>
                      </a:ext>
                    </a:extLst>
                  </a:gridCol>
                </a:tblGrid>
                <a:tr h="295920">
                  <a:tc>
                    <a:txBody>
                      <a:bodyPr/>
                      <a:lstStyle/>
                      <a:p>
                        <a:pPr algn="ctr">
                          <a:lnSpc>
                            <a:spcPct val="100000"/>
                          </a:lnSpc>
                        </a:pPr>
                        <a:r>
                          <a:rPr lang="en-US" sz="1400" b="1" strike="noStrike" spc="-1" dirty="0">
                            <a:solidFill>
                              <a:srgbClr val="366092"/>
                            </a:solidFill>
                          </a:rPr>
                          <a:t>Sample Size</a:t>
                        </a:r>
                        <a:endParaRPr lang="en-US" sz="1400" b="0" strike="noStrike" spc="-1" dirty="0">
                          <a:latin typeface="Arial"/>
                        </a:endParaRPr>
                      </a:p>
                    </a:txBody>
                    <a:tcPr/>
                  </a:tc>
                  <a:tc>
                    <a:txBody>
                      <a:bodyPr/>
                      <a:lstStyle/>
                      <a:p>
                        <a:pPr algn="ctr">
                          <a:lnSpc>
                            <a:spcPct val="100000"/>
                          </a:lnSpc>
                        </a:pPr>
                        <a:r>
                          <a:rPr lang="en-US" sz="1400" b="1" strike="noStrike" spc="-1">
                            <a:solidFill>
                              <a:srgbClr val="366092"/>
                            </a:solidFill>
                          </a:rPr>
                          <a:t>Mean Factor (A)</a:t>
                        </a:r>
                        <a:endParaRPr lang="en-US" sz="1400" b="0" strike="noStrike" spc="-1">
                          <a:latin typeface="Arial"/>
                        </a:endParaRPr>
                      </a:p>
                    </a:txBody>
                    <a:tcPr/>
                  </a:tc>
                  <a:tc>
                    <a:txBody>
                      <a:bodyPr/>
                      <a:lstStyle/>
                      <a:p>
                        <a:pPr algn="ctr">
                          <a:lnSpc>
                            <a:spcPct val="100000"/>
                          </a:lnSpc>
                        </a:pPr>
                        <a:r>
                          <a:rPr lang="en-US" sz="1400" b="1" strike="noStrike" spc="-1">
                            <a:solidFill>
                              <a:srgbClr val="366092"/>
                            </a:solidFill>
                          </a:rPr>
                          <a:t>Lower Range (D</a:t>
                        </a:r>
                        <a:r>
                          <a:rPr lang="en-US" sz="1400" b="1" strike="noStrike" spc="-1" baseline="-25000">
                            <a:solidFill>
                              <a:srgbClr val="366092"/>
                            </a:solidFill>
                          </a:rPr>
                          <a:t>3</a:t>
                        </a:r>
                        <a:r>
                          <a:rPr lang="en-US" sz="1400" b="1" strike="noStrike" spc="-1">
                            <a:solidFill>
                              <a:srgbClr val="366092"/>
                            </a:solidFill>
                          </a:rPr>
                          <a:t>)</a:t>
                        </a:r>
                        <a:endParaRPr lang="en-US" sz="1400" b="0" strike="noStrike" spc="-1">
                          <a:latin typeface="Arial"/>
                        </a:endParaRPr>
                      </a:p>
                    </a:txBody>
                    <a:tcPr/>
                  </a:tc>
                  <a:tc>
                    <a:txBody>
                      <a:bodyPr/>
                      <a:lstStyle/>
                      <a:p>
                        <a:pPr algn="ctr">
                          <a:lnSpc>
                            <a:spcPct val="100000"/>
                          </a:lnSpc>
                        </a:pPr>
                        <a:r>
                          <a:rPr lang="en-US" sz="1400" b="1" strike="noStrike" spc="-1" dirty="0">
                            <a:solidFill>
                              <a:srgbClr val="366092"/>
                            </a:solidFill>
                          </a:rPr>
                          <a:t>Upper Range (D</a:t>
                        </a:r>
                        <a:r>
                          <a:rPr lang="en-US" sz="1400" b="1" strike="noStrike" spc="-1" baseline="-25000" dirty="0">
                            <a:solidFill>
                              <a:srgbClr val="366092"/>
                            </a:solidFill>
                          </a:rPr>
                          <a:t>4</a:t>
                        </a:r>
                        <a:r>
                          <a:rPr lang="en-US" sz="1400" b="1" strike="noStrike" spc="-1" dirty="0">
                            <a:solidFill>
                              <a:srgbClr val="366092"/>
                            </a:solidFill>
                          </a:rPr>
                          <a:t>)</a:t>
                        </a:r>
                        <a:endParaRPr lang="en-US" sz="1400" b="0" strike="noStrike" spc="-1" dirty="0">
                          <a:latin typeface="Arial"/>
                        </a:endParaRPr>
                      </a:p>
                    </a:txBody>
                    <a:tcPr/>
                  </a:tc>
                  <a:extLst>
                    <a:ext uri="{0D108BD9-81ED-4DB2-BD59-A6C34878D82A}">
                      <a16:rowId xmlns:a16="http://schemas.microsoft.com/office/drawing/2014/main" val="10001"/>
                    </a:ext>
                  </a:extLst>
                </a:tr>
                <a:tr h="274320">
                  <a:tc>
                    <a:txBody>
                      <a:bodyPr/>
                      <a:lstStyle/>
                      <a:p>
                        <a:pPr algn="ctr">
                          <a:lnSpc>
                            <a:spcPct val="100000"/>
                          </a:lnSpc>
                        </a:pPr>
                        <a:r>
                          <a:rPr lang="en-US" sz="1400" b="1" strike="noStrike" spc="-1">
                            <a:solidFill>
                              <a:srgbClr val="366092"/>
                            </a:solidFill>
                          </a:rPr>
                          <a:t>2</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1.880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0.000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3.267</a:t>
                        </a:r>
                        <a:endParaRPr lang="en-US" sz="1400" b="0" strike="noStrike" spc="-1">
                          <a:latin typeface="Arial"/>
                        </a:endParaRPr>
                      </a:p>
                    </a:txBody>
                    <a:tcPr/>
                  </a:tc>
                  <a:extLst>
                    <a:ext uri="{0D108BD9-81ED-4DB2-BD59-A6C34878D82A}">
                      <a16:rowId xmlns:a16="http://schemas.microsoft.com/office/drawing/2014/main" val="10002"/>
                    </a:ext>
                  </a:extLst>
                </a:tr>
                <a:tr h="274320">
                  <a:tc>
                    <a:txBody>
                      <a:bodyPr/>
                      <a:lstStyle/>
                      <a:p>
                        <a:pPr algn="ctr">
                          <a:lnSpc>
                            <a:spcPct val="100000"/>
                          </a:lnSpc>
                        </a:pPr>
                        <a:r>
                          <a:rPr lang="en-US" sz="1400" b="1" strike="noStrike" spc="-1">
                            <a:solidFill>
                              <a:srgbClr val="366092"/>
                            </a:solidFill>
                          </a:rPr>
                          <a:t>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1.023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0.000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2.574</a:t>
                        </a:r>
                        <a:endParaRPr lang="en-US" sz="1400" b="0" strike="noStrike" spc="-1">
                          <a:latin typeface="Arial"/>
                        </a:endParaRPr>
                      </a:p>
                    </a:txBody>
                    <a:tcPr/>
                  </a:tc>
                  <a:extLst>
                    <a:ext uri="{0D108BD9-81ED-4DB2-BD59-A6C34878D82A}">
                      <a16:rowId xmlns:a16="http://schemas.microsoft.com/office/drawing/2014/main" val="10003"/>
                    </a:ext>
                  </a:extLst>
                </a:tr>
                <a:tr h="274320">
                  <a:tc>
                    <a:txBody>
                      <a:bodyPr/>
                      <a:lstStyle/>
                      <a:p>
                        <a:pPr algn="ctr">
                          <a:lnSpc>
                            <a:spcPct val="100000"/>
                          </a:lnSpc>
                        </a:pPr>
                        <a:r>
                          <a:rPr lang="en-US" sz="1400" b="1" strike="noStrike" spc="-1">
                            <a:solidFill>
                              <a:srgbClr val="366092"/>
                            </a:solidFill>
                          </a:rPr>
                          <a:t>4</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0.729</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0.000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2.282</a:t>
                        </a:r>
                        <a:endParaRPr lang="en-US" sz="1400" b="0" strike="noStrike" spc="-1">
                          <a:latin typeface="Arial"/>
                        </a:endParaRPr>
                      </a:p>
                    </a:txBody>
                    <a:tcPr/>
                  </a:tc>
                  <a:extLst>
                    <a:ext uri="{0D108BD9-81ED-4DB2-BD59-A6C34878D82A}">
                      <a16:rowId xmlns:a16="http://schemas.microsoft.com/office/drawing/2014/main" val="10004"/>
                    </a:ext>
                  </a:extLst>
                </a:tr>
                <a:tr h="274320">
                  <a:tc>
                    <a:txBody>
                      <a:bodyPr/>
                      <a:lstStyle/>
                      <a:p>
                        <a:pPr algn="ctr">
                          <a:lnSpc>
                            <a:spcPct val="100000"/>
                          </a:lnSpc>
                        </a:pPr>
                        <a:r>
                          <a:rPr lang="en-US" sz="1400" b="1" strike="noStrike" spc="-1">
                            <a:solidFill>
                              <a:srgbClr val="366092"/>
                            </a:solidFill>
                          </a:rPr>
                          <a:t>5</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0.577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0.000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2.114</a:t>
                        </a:r>
                        <a:endParaRPr lang="en-US" sz="1400" b="0" strike="noStrike" spc="-1">
                          <a:latin typeface="Arial"/>
                        </a:endParaRPr>
                      </a:p>
                    </a:txBody>
                    <a:tcPr/>
                  </a:tc>
                  <a:extLst>
                    <a:ext uri="{0D108BD9-81ED-4DB2-BD59-A6C34878D82A}">
                      <a16:rowId xmlns:a16="http://schemas.microsoft.com/office/drawing/2014/main" val="10005"/>
                    </a:ext>
                  </a:extLst>
                </a:tr>
                <a:tr h="274320">
                  <a:tc>
                    <a:txBody>
                      <a:bodyPr/>
                      <a:lstStyle/>
                      <a:p>
                        <a:pPr algn="ctr">
                          <a:lnSpc>
                            <a:spcPct val="100000"/>
                          </a:lnSpc>
                        </a:pPr>
                        <a:r>
                          <a:rPr lang="en-US" sz="1400" b="1" strike="noStrike" spc="-1">
                            <a:solidFill>
                              <a:srgbClr val="366092"/>
                            </a:solidFill>
                          </a:rPr>
                          <a:t>6</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0.483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0.000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2.004</a:t>
                        </a:r>
                        <a:endParaRPr lang="en-US" sz="1400" b="0" strike="noStrike" spc="-1">
                          <a:latin typeface="Arial"/>
                        </a:endParaRPr>
                      </a:p>
                    </a:txBody>
                    <a:tcPr/>
                  </a:tc>
                  <a:extLst>
                    <a:ext uri="{0D108BD9-81ED-4DB2-BD59-A6C34878D82A}">
                      <a16:rowId xmlns:a16="http://schemas.microsoft.com/office/drawing/2014/main" val="10006"/>
                    </a:ext>
                  </a:extLst>
                </a:tr>
                <a:tr h="274320">
                  <a:tc>
                    <a:txBody>
                      <a:bodyPr/>
                      <a:lstStyle/>
                      <a:p>
                        <a:pPr algn="ctr">
                          <a:lnSpc>
                            <a:spcPct val="100000"/>
                          </a:lnSpc>
                        </a:pPr>
                        <a:r>
                          <a:rPr lang="en-US" sz="1400" b="1" strike="noStrike" spc="-1">
                            <a:solidFill>
                              <a:srgbClr val="366092"/>
                            </a:solidFill>
                          </a:rPr>
                          <a:t>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0.419</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0.076</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1.924</a:t>
                        </a:r>
                        <a:endParaRPr lang="en-US" sz="1400" b="0" strike="noStrike" spc="-1">
                          <a:latin typeface="Arial"/>
                        </a:endParaRPr>
                      </a:p>
                    </a:txBody>
                    <a:tcPr/>
                  </a:tc>
                  <a:extLst>
                    <a:ext uri="{0D108BD9-81ED-4DB2-BD59-A6C34878D82A}">
                      <a16:rowId xmlns:a16="http://schemas.microsoft.com/office/drawing/2014/main" val="10007"/>
                    </a:ext>
                  </a:extLst>
                </a:tr>
                <a:tr h="274320">
                  <a:tc>
                    <a:txBody>
                      <a:bodyPr/>
                      <a:lstStyle/>
                      <a:p>
                        <a:pPr algn="ctr">
                          <a:lnSpc>
                            <a:spcPct val="100000"/>
                          </a:lnSpc>
                        </a:pPr>
                        <a:r>
                          <a:rPr lang="en-US" sz="1400" b="1" strike="noStrike" spc="-1">
                            <a:solidFill>
                              <a:srgbClr val="366092"/>
                            </a:solidFill>
                          </a:rPr>
                          <a:t>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0.373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0.136</a:t>
                        </a:r>
                        <a:endParaRPr lang="en-US" sz="1400" b="0" strike="noStrike" spc="-1">
                          <a:latin typeface="Arial"/>
                        </a:endParaRPr>
                      </a:p>
                    </a:txBody>
                    <a:tcPr/>
                  </a:tc>
                  <a:tc>
                    <a:txBody>
                      <a:bodyPr/>
                      <a:lstStyle/>
                      <a:p>
                        <a:pPr algn="ctr">
                          <a:lnSpc>
                            <a:spcPct val="100000"/>
                          </a:lnSpc>
                        </a:pPr>
                        <a:r>
                          <a:rPr lang="en-US" sz="1400" b="0" strike="noStrike" spc="-1" dirty="0">
                            <a:solidFill>
                              <a:srgbClr val="366092"/>
                            </a:solidFill>
                          </a:rPr>
                          <a:t>1.864</a:t>
                        </a:r>
                        <a:endParaRPr lang="en-US" sz="1400" b="0" strike="noStrike" spc="-1" dirty="0">
                          <a:latin typeface="Arial"/>
                        </a:endParaRPr>
                      </a:p>
                    </a:txBody>
                    <a:tcPr/>
                  </a:tc>
                  <a:extLst>
                    <a:ext uri="{0D108BD9-81ED-4DB2-BD59-A6C34878D82A}">
                      <a16:rowId xmlns:a16="http://schemas.microsoft.com/office/drawing/2014/main" val="10008"/>
                    </a:ext>
                  </a:extLst>
                </a:tr>
                <a:tr h="274320">
                  <a:tc>
                    <a:txBody>
                      <a:bodyPr/>
                      <a:lstStyle/>
                      <a:p>
                        <a:pPr algn="ctr">
                          <a:lnSpc>
                            <a:spcPct val="100000"/>
                          </a:lnSpc>
                        </a:pPr>
                        <a:r>
                          <a:rPr lang="en-US" sz="1400" b="1" strike="noStrike" spc="-1">
                            <a:solidFill>
                              <a:srgbClr val="366092"/>
                            </a:solidFill>
                          </a:rPr>
                          <a:t>9</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0.337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0.184</a:t>
                        </a:r>
                        <a:endParaRPr lang="en-US" sz="1400" b="0" strike="noStrike" spc="-1">
                          <a:latin typeface="Arial"/>
                        </a:endParaRPr>
                      </a:p>
                    </a:txBody>
                    <a:tcPr/>
                  </a:tc>
                  <a:tc>
                    <a:txBody>
                      <a:bodyPr/>
                      <a:lstStyle/>
                      <a:p>
                        <a:pPr algn="ctr">
                          <a:lnSpc>
                            <a:spcPct val="100000"/>
                          </a:lnSpc>
                        </a:pPr>
                        <a:r>
                          <a:rPr lang="en-US" sz="1400" b="0" strike="noStrike" spc="-1" dirty="0">
                            <a:solidFill>
                              <a:srgbClr val="366092"/>
                            </a:solidFill>
                          </a:rPr>
                          <a:t>1.816</a:t>
                        </a:r>
                        <a:endParaRPr lang="en-US" sz="1400" b="0" strike="noStrike" spc="-1" dirty="0">
                          <a:latin typeface="Arial"/>
                        </a:endParaRPr>
                      </a:p>
                    </a:txBody>
                    <a:tcPr/>
                  </a:tc>
                  <a:extLst>
                    <a:ext uri="{0D108BD9-81ED-4DB2-BD59-A6C34878D82A}">
                      <a16:rowId xmlns:a16="http://schemas.microsoft.com/office/drawing/2014/main" val="10009"/>
                    </a:ext>
                  </a:extLst>
                </a:tr>
                <a:tr h="274320">
                  <a:tc>
                    <a:txBody>
                      <a:bodyPr/>
                      <a:lstStyle/>
                      <a:p>
                        <a:pPr algn="ctr">
                          <a:lnSpc>
                            <a:spcPct val="100000"/>
                          </a:lnSpc>
                        </a:pPr>
                        <a:r>
                          <a:rPr lang="en-US" sz="1400" b="1" strike="noStrike" spc="-1">
                            <a:solidFill>
                              <a:srgbClr val="366092"/>
                            </a:solidFill>
                          </a:rPr>
                          <a:t>10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0.308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0.223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1.777</a:t>
                        </a:r>
                        <a:endParaRPr lang="en-US" sz="1400" b="0" strike="noStrike" spc="-1">
                          <a:latin typeface="Arial"/>
                        </a:endParaRPr>
                      </a:p>
                    </a:txBody>
                    <a:tcPr/>
                  </a:tc>
                  <a:extLst>
                    <a:ext uri="{0D108BD9-81ED-4DB2-BD59-A6C34878D82A}">
                      <a16:rowId xmlns:a16="http://schemas.microsoft.com/office/drawing/2014/main" val="10010"/>
                    </a:ext>
                  </a:extLst>
                </a:tr>
                <a:tr h="274320">
                  <a:tc>
                    <a:txBody>
                      <a:bodyPr/>
                      <a:lstStyle/>
                      <a:p>
                        <a:pPr algn="ctr">
                          <a:lnSpc>
                            <a:spcPct val="100000"/>
                          </a:lnSpc>
                        </a:pPr>
                        <a:r>
                          <a:rPr lang="en-US" sz="1400" b="1" strike="noStrike" spc="-1">
                            <a:solidFill>
                              <a:srgbClr val="366092"/>
                            </a:solidFill>
                          </a:rPr>
                          <a:t>15</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0.223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0.348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1.652</a:t>
                        </a:r>
                        <a:endParaRPr lang="en-US" sz="1400" b="0" strike="noStrike" spc="-1">
                          <a:latin typeface="Arial"/>
                        </a:endParaRPr>
                      </a:p>
                    </a:txBody>
                    <a:tcPr/>
                  </a:tc>
                  <a:extLst>
                    <a:ext uri="{0D108BD9-81ED-4DB2-BD59-A6C34878D82A}">
                      <a16:rowId xmlns:a16="http://schemas.microsoft.com/office/drawing/2014/main" val="10011"/>
                    </a:ext>
                  </a:extLst>
                </a:tr>
                <a:tr h="274320">
                  <a:tc>
                    <a:txBody>
                      <a:bodyPr/>
                      <a:lstStyle/>
                      <a:p>
                        <a:pPr algn="ctr">
                          <a:lnSpc>
                            <a:spcPct val="100000"/>
                          </a:lnSpc>
                        </a:pPr>
                        <a:r>
                          <a:rPr lang="en-US" sz="1400" b="1" strike="noStrike" spc="-1">
                            <a:solidFill>
                              <a:srgbClr val="366092"/>
                            </a:solidFill>
                          </a:rPr>
                          <a:t>20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0.180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0.414</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1.586</a:t>
                        </a:r>
                        <a:endParaRPr lang="en-US" sz="1400" b="0" strike="noStrike" spc="-1">
                          <a:latin typeface="Arial"/>
                        </a:endParaRPr>
                      </a:p>
                    </a:txBody>
                    <a:tcPr/>
                  </a:tc>
                  <a:extLst>
                    <a:ext uri="{0D108BD9-81ED-4DB2-BD59-A6C34878D82A}">
                      <a16:rowId xmlns:a16="http://schemas.microsoft.com/office/drawing/2014/main" val="10012"/>
                    </a:ext>
                  </a:extLst>
                </a:tr>
                <a:tr h="274320">
                  <a:tc>
                    <a:txBody>
                      <a:bodyPr/>
                      <a:lstStyle/>
                      <a:p>
                        <a:pPr algn="ctr">
                          <a:lnSpc>
                            <a:spcPct val="100000"/>
                          </a:lnSpc>
                        </a:pPr>
                        <a:r>
                          <a:rPr lang="en-US" sz="1400" b="1" strike="noStrike" spc="-1">
                            <a:solidFill>
                              <a:srgbClr val="366092"/>
                            </a:solidFill>
                          </a:rPr>
                          <a:t>25</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0.153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0.459</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1.541</a:t>
                        </a:r>
                        <a:endParaRPr lang="en-US" sz="1400" b="0" strike="noStrike" spc="-1">
                          <a:latin typeface="Arial"/>
                        </a:endParaRPr>
                      </a:p>
                    </a:txBody>
                    <a:tcPr/>
                  </a:tc>
                  <a:extLst>
                    <a:ext uri="{0D108BD9-81ED-4DB2-BD59-A6C34878D82A}">
                      <a16:rowId xmlns:a16="http://schemas.microsoft.com/office/drawing/2014/main" val="10013"/>
                    </a:ext>
                  </a:extLst>
                </a:tr>
                <a:tr h="525413">
                  <a:tc>
                    <a:txBody>
                      <a:bodyPr/>
                      <a:lstStyle/>
                      <a:p>
                        <a:pPr algn="ctr">
                          <a:lnSpc>
                            <a:spcPct val="100000"/>
                          </a:lnSpc>
                        </a:pPr>
                        <a:r>
                          <a:rPr lang="en-US" sz="1400" b="1" strike="noStrike" spc="-1">
                            <a:solidFill>
                              <a:srgbClr val="366092"/>
                            </a:solidFill>
                          </a:rPr>
                          <a:t>Over 25</a:t>
                        </a:r>
                        <a:endParaRPr lang="en-US" sz="1400" b="0" strike="noStrike" spc="-1">
                          <a:latin typeface="Arial"/>
                        </a:endParaRPr>
                      </a:p>
                    </a:txBody>
                    <a:tcPr/>
                  </a:tc>
                  <a:tc>
                    <a:txBody>
                      <a:bodyPr/>
                      <a:lstStyle/>
                      <a:p>
                        <a:endParaRPr lang="en-US"/>
                      </a:p>
                    </a:txBody>
                    <a:tcPr/>
                  </a:tc>
                  <a:tc>
                    <a:txBody>
                      <a:bodyPr/>
                      <a:lstStyle/>
                      <a:p>
                        <a:pPr algn="ctr"/>
                        <a:r>
                          <a:rPr lang="en-US" sz="1300" dirty="0">
                            <a:solidFill>
                              <a:schemeClr val="accent1"/>
                            </a:solidFill>
                          </a:rPr>
                          <a:t>1.55 - 0.0015n</a:t>
                        </a:r>
                        <a:endParaRPr lang="en-US" sz="1300" i="1" dirty="0">
                          <a:solidFill>
                            <a:schemeClr val="accent1"/>
                          </a:solidFill>
                        </a:endParaRPr>
                      </a:p>
                    </a:txBody>
                    <a:tcPr anchor="ctr"/>
                  </a:tc>
                  <a:tc>
                    <a:txBody>
                      <a:bodyPr/>
                      <a:lstStyle/>
                      <a:p>
                        <a:pPr algn="ctr"/>
                        <a:r>
                          <a:rPr lang="en-US" sz="1300" dirty="0">
                            <a:solidFill>
                              <a:schemeClr val="accent1"/>
                            </a:solidFill>
                          </a:rPr>
                          <a:t>0.45 + 0.001n</a:t>
                        </a:r>
                        <a:endParaRPr lang="en-US" sz="1300" i="1" dirty="0">
                          <a:solidFill>
                            <a:schemeClr val="accent1"/>
                          </a:solidFill>
                        </a:endParaRPr>
                      </a:p>
                    </a:txBody>
                    <a:tcPr anchor="ctr"/>
                  </a:tc>
                  <a:extLst>
                    <a:ext uri="{0D108BD9-81ED-4DB2-BD59-A6C34878D82A}">
                      <a16:rowId xmlns:a16="http://schemas.microsoft.com/office/drawing/2014/main" val="10014"/>
                    </a:ext>
                  </a:extLst>
                </a:tr>
              </a:tbl>
            </a:graphicData>
          </a:graphic>
        </p:graphicFrame>
        <p:graphicFrame>
          <p:nvGraphicFramePr>
            <p:cNvPr id="2" name="Object 1">
              <a:extLst>
                <a:ext uri="{FF2B5EF4-FFF2-40B4-BE49-F238E27FC236}">
                  <a16:creationId xmlns:a16="http://schemas.microsoft.com/office/drawing/2014/main" id="{26B44626-3400-D291-E914-6667D065311F}"/>
                </a:ext>
              </a:extLst>
            </p:cNvPr>
            <p:cNvGraphicFramePr>
              <a:graphicFrameLocks noChangeAspect="1"/>
            </p:cNvGraphicFramePr>
            <p:nvPr>
              <p:extLst>
                <p:ext uri="{D42A27DB-BD31-4B8C-83A1-F6EECF244321}">
                  <p14:modId xmlns:p14="http://schemas.microsoft.com/office/powerpoint/2010/main" val="649153763"/>
                </p:ext>
              </p:extLst>
            </p:nvPr>
          </p:nvGraphicFramePr>
          <p:xfrm>
            <a:off x="3288219" y="5402213"/>
            <a:ext cx="720000" cy="455510"/>
          </p:xfrm>
          <a:graphic>
            <a:graphicData uri="http://schemas.openxmlformats.org/presentationml/2006/ole">
              <mc:AlternateContent xmlns:mc="http://schemas.openxmlformats.org/markup-compatibility/2006">
                <mc:Choice xmlns:v="urn:schemas-microsoft-com:vml" Requires="v">
                  <p:oleObj name="Equation" r:id="rId2" imgW="1244520" imgH="787320" progId="Equation.DSMT4">
                    <p:embed/>
                  </p:oleObj>
                </mc:Choice>
                <mc:Fallback>
                  <p:oleObj name="Equation" r:id="rId2" imgW="1244520" imgH="787320" progId="Equation.DSMT4">
                    <p:embed/>
                    <p:pic>
                      <p:nvPicPr>
                        <p:cNvPr id="0" name=""/>
                        <p:cNvPicPr/>
                        <p:nvPr/>
                      </p:nvPicPr>
                      <p:blipFill>
                        <a:blip r:embed="rId3"/>
                        <a:stretch>
                          <a:fillRect/>
                        </a:stretch>
                      </p:blipFill>
                      <p:spPr>
                        <a:xfrm>
                          <a:off x="3288219" y="5402213"/>
                          <a:ext cx="720000" cy="455510"/>
                        </a:xfrm>
                        <a:prstGeom prst="rect">
                          <a:avLst/>
                        </a:prstGeom>
                      </p:spPr>
                    </p:pic>
                  </p:oleObj>
                </mc:Fallback>
              </mc:AlternateContent>
            </a:graphicData>
          </a:graphic>
        </p:graphicFrame>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2</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pic>
        <p:nvPicPr>
          <p:cNvPr id="318" name="Content Placeholder 4" descr="A control chart is shown. The vertical axis is labeled “Means.” The horizontal axis on the chart, labeled “Sample Number,” ranges from 0 to 11, in increments of 1. It shows three horizontal lines drawn from the vertical axis on the chart, labeled U C L, Center Line, and L C L, positioned one below the other. Ten sample statistics are shown plotted on the chart and are largely found between the L C L and U C L.&#10;Samples 7, 9, and 10 are out of control. Samples 7 and 10 are plotted below the L C L and same 9 is plotted above the U C L."/>
          <p:cNvPicPr/>
          <p:nvPr/>
        </p:nvPicPr>
        <p:blipFill>
          <a:blip r:embed="rId3"/>
          <a:stretch/>
        </p:blipFill>
        <p:spPr>
          <a:xfrm>
            <a:off x="2209680" y="1029240"/>
            <a:ext cx="4952520" cy="4000320"/>
          </a:xfrm>
          <a:prstGeom prst="rect">
            <a:avLst/>
          </a:prstGeom>
          <a:ln>
            <a:noFill/>
          </a:ln>
        </p:spPr>
      </p:pic>
      <p:sp>
        <p:nvSpPr>
          <p:cNvPr id="319" name="CustomShape 2"/>
          <p:cNvSpPr/>
          <p:nvPr/>
        </p:nvSpPr>
        <p:spPr>
          <a:xfrm>
            <a:off x="533520" y="5128755"/>
            <a:ext cx="81529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561"/>
              </a:spcBef>
            </a:pPr>
            <a:r>
              <a:rPr lang="en-US" sz="2800" b="0" strike="noStrike" spc="-1">
                <a:solidFill>
                  <a:srgbClr val="000000"/>
                </a:solidFill>
                <a:latin typeface="Calibri"/>
              </a:rPr>
              <a:t>Figure A6.1</a:t>
            </a:r>
            <a:endParaRPr lang="en-US" sz="2800" b="0" strike="noStrike" spc="-1">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A6.2</a:t>
            </a:r>
            <a:r>
              <a:rPr kumimoji="0" lang="en-US" sz="3200" b="0" i="0" u="none" strike="noStrike" kern="1200" cap="none" spc="-1" normalizeH="0" baseline="-25000" noProof="0" dirty="0">
                <a:ln>
                  <a:noFill/>
                </a:ln>
                <a:solidFill>
                  <a:srgbClr val="1F497D"/>
                </a:solidFill>
                <a:effectLst/>
                <a:uLnTx/>
                <a:uFillTx/>
                <a:latin typeface="Calibri"/>
                <a:ea typeface="+mn-ea"/>
                <a:cs typeface="+mn-cs"/>
              </a:rPr>
              <a:t>7</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93" name="TextShape 2"/>
              <p:cNvSpPr txBox="1"/>
              <p:nvPr/>
            </p:nvSpPr>
            <p:spPr>
              <a:xfrm>
                <a:off x="457200" y="1029240"/>
                <a:ext cx="8229240" cy="4966560"/>
              </a:xfrm>
              <a:prstGeom prst="rect">
                <a:avLst/>
              </a:prstGeom>
              <a:noFill/>
              <a:ln>
                <a:noFill/>
              </a:ln>
            </p:spPr>
            <p:txBody>
              <a:bodyPr lIns="90000" tIns="45000" rIns="90000" bIns="45000">
                <a:noAutofit/>
              </a:bodyPr>
              <a:lstStyle/>
              <a:p>
                <a:pPr>
                  <a:lnSpc>
                    <a:spcPct val="100000"/>
                  </a:lnSpc>
                  <a:spcBef>
                    <a:spcPts val="561"/>
                  </a:spcBef>
                </a:pPr>
                <a:r>
                  <a:rPr lang="en-US" sz="2700" b="0" strike="noStrike" spc="-1" dirty="0">
                    <a:solidFill>
                      <a:srgbClr val="366092"/>
                    </a:solidFill>
                    <a:latin typeface="Calibri"/>
                  </a:rPr>
                  <a:t>For a sample size of </a:t>
                </a:r>
                <a:r>
                  <a:rPr lang="en-US" sz="2700" b="0" strike="noStrike" spc="-1" dirty="0">
                    <a:solidFill>
                      <a:srgbClr val="366092"/>
                    </a:solidFill>
                    <a:latin typeface="Cambria Math"/>
                  </a:rPr>
                  <a:t>3</a:t>
                </a:r>
                <a:r>
                  <a:rPr lang="en-US" sz="2700" b="0" strike="noStrike" spc="-1" dirty="0">
                    <a:solidFill>
                      <a:srgbClr val="366092"/>
                    </a:solidFill>
                    <a:latin typeface="Calibri"/>
                  </a:rPr>
                  <a:t>, the mean factor, </a:t>
                </a:r>
                <a:r>
                  <a:rPr lang="en-US" sz="2700" b="0" i="1" strike="noStrike" spc="-1" dirty="0">
                    <a:solidFill>
                      <a:srgbClr val="366092"/>
                    </a:solidFill>
                    <a:latin typeface="Calibri"/>
                  </a:rPr>
                  <a:t>A</a:t>
                </a:r>
                <a:r>
                  <a:rPr lang="en-US" sz="2700" b="0" strike="noStrike" spc="-1" dirty="0">
                    <a:solidFill>
                      <a:srgbClr val="366092"/>
                    </a:solidFill>
                    <a:latin typeface="Calibri"/>
                  </a:rPr>
                  <a:t> </a:t>
                </a:r>
                <a14:m>
                  <m:oMath xmlns:m="http://schemas.openxmlformats.org/officeDocument/2006/math">
                    <m:r>
                      <a:rPr lang="en-US" sz="2700" b="0" i="1" strike="noStrike" spc="-1" smtClean="0">
                        <a:solidFill>
                          <a:srgbClr val="366092"/>
                        </a:solidFill>
                        <a:latin typeface="Cambria Math" panose="02040503050406030204" pitchFamily="18" charset="0"/>
                      </a:rPr>
                      <m:t>=1.023</m:t>
                    </m:r>
                  </m:oMath>
                </a14:m>
                <a:r>
                  <a:rPr lang="en-US" sz="2700" b="0" strike="noStrike" spc="-1" dirty="0">
                    <a:solidFill>
                      <a:srgbClr val="366092"/>
                    </a:solidFill>
                    <a:latin typeface="Calibri"/>
                  </a:rPr>
                  <a:t>. Using a grand mean of </a:t>
                </a:r>
                <a:r>
                  <a:rPr lang="en-US" sz="2700" b="0" strike="noStrike" spc="-1" dirty="0">
                    <a:solidFill>
                      <a:srgbClr val="366092"/>
                    </a:solidFill>
                    <a:latin typeface="Cambria Math"/>
                  </a:rPr>
                  <a:t>0.4525</a:t>
                </a:r>
                <a:r>
                  <a:rPr lang="en-US" sz="2700" b="0" strike="noStrike" spc="-1" dirty="0">
                    <a:solidFill>
                      <a:srgbClr val="366092"/>
                    </a:solidFill>
                    <a:latin typeface="Calibri"/>
                  </a:rPr>
                  <a:t> and an average range of </a:t>
                </a:r>
                <a:r>
                  <a:rPr lang="en-US" sz="2700" b="0" strike="noStrike" spc="-1" dirty="0">
                    <a:solidFill>
                      <a:srgbClr val="366092"/>
                    </a:solidFill>
                    <a:latin typeface="Cambria Math"/>
                  </a:rPr>
                  <a:t>0.0575</a:t>
                </a:r>
                <a:r>
                  <a:rPr lang="en-US" sz="2700" b="0" strike="noStrike" spc="-1" dirty="0">
                    <a:solidFill>
                      <a:srgbClr val="366092"/>
                    </a:solidFill>
                    <a:latin typeface="Calibri"/>
                  </a:rPr>
                  <a:t>, the control limits for the</a:t>
                </a:r>
                <a:br>
                  <a:rPr lang="en-US" sz="2700" b="0" strike="noStrike" spc="-1" dirty="0">
                    <a:solidFill>
                      <a:srgbClr val="366092"/>
                    </a:solidFill>
                    <a:latin typeface="Calibri"/>
                  </a:rPr>
                </a:br>
                <a:endParaRPr lang="en-US" sz="2700" b="0" strike="noStrike" spc="-1" dirty="0">
                  <a:solidFill>
                    <a:srgbClr val="366092"/>
                  </a:solidFill>
                  <a:latin typeface="Calibri"/>
                </a:endParaRPr>
              </a:p>
              <a:p>
                <a:pPr>
                  <a:lnSpc>
                    <a:spcPct val="100000"/>
                  </a:lnSpc>
                  <a:spcBef>
                    <a:spcPts val="561"/>
                  </a:spcBef>
                </a:pPr>
                <a:endParaRPr lang="en-US" sz="2700" b="0" strike="noStrike" spc="-1" dirty="0">
                  <a:solidFill>
                    <a:srgbClr val="366092"/>
                  </a:solidFill>
                  <a:latin typeface="Calibri"/>
                </a:endParaRPr>
              </a:p>
              <a:p>
                <a:pPr algn="ctr">
                  <a:lnSpc>
                    <a:spcPct val="100000"/>
                  </a:lnSpc>
                  <a:spcBef>
                    <a:spcPts val="561"/>
                  </a:spcBef>
                </a:pPr>
                <a:endParaRPr lang="en-US" sz="2700" b="0" strike="noStrike" spc="-1" dirty="0">
                  <a:solidFill>
                    <a:srgbClr val="366092"/>
                  </a:solidFill>
                  <a:latin typeface="Calibri"/>
                </a:endParaRPr>
              </a:p>
            </p:txBody>
          </p:sp>
        </mc:Choice>
        <mc:Fallback xmlns="">
          <p:sp>
            <p:nvSpPr>
              <p:cNvPr id="393" name="TextShape 2"/>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2"/>
                <a:stretch>
                  <a:fillRect l="-1407" t="-1472" r="-1185"/>
                </a:stretch>
              </a:blipFill>
              <a:ln>
                <a:noFill/>
              </a:ln>
            </p:spPr>
            <p:txBody>
              <a:bodyPr/>
              <a:lstStyle/>
              <a:p>
                <a:r>
                  <a:rPr lang="en-IN">
                    <a:noFill/>
                  </a:rPr>
                  <a:t> </a:t>
                </a:r>
              </a:p>
            </p:txBody>
          </p:sp>
        </mc:Fallback>
      </mc:AlternateContent>
      <p:pic>
        <p:nvPicPr>
          <p:cNvPr id="8" name="Picture 7" descr="x bar chart">
            <a:extLst>
              <a:ext uri="{FF2B5EF4-FFF2-40B4-BE49-F238E27FC236}">
                <a16:creationId xmlns:a16="http://schemas.microsoft.com/office/drawing/2014/main" id="{F5C11E5D-0C41-2B76-761D-61A34AD86D86}"/>
              </a:ext>
            </a:extLst>
          </p:cNvPr>
          <p:cNvPicPr>
            <a:picLocks noChangeAspect="1"/>
          </p:cNvPicPr>
          <p:nvPr/>
        </p:nvPicPr>
        <p:blipFill>
          <a:blip r:embed="rId3"/>
          <a:stretch>
            <a:fillRect/>
          </a:stretch>
        </p:blipFill>
        <p:spPr>
          <a:xfrm>
            <a:off x="3960573" y="1882527"/>
            <a:ext cx="981075" cy="361950"/>
          </a:xfrm>
          <a:prstGeom prst="rect">
            <a:avLst/>
          </a:prstGeom>
        </p:spPr>
      </p:pic>
      <p:sp>
        <p:nvSpPr>
          <p:cNvPr id="4" name="TextBox 3">
            <a:extLst>
              <a:ext uri="{FF2B5EF4-FFF2-40B4-BE49-F238E27FC236}">
                <a16:creationId xmlns:a16="http://schemas.microsoft.com/office/drawing/2014/main" id="{988F41B9-5DFC-F201-4FCD-019F27989EF1}"/>
              </a:ext>
            </a:extLst>
          </p:cNvPr>
          <p:cNvSpPr txBox="1"/>
          <p:nvPr/>
        </p:nvSpPr>
        <p:spPr>
          <a:xfrm>
            <a:off x="4941648" y="1843307"/>
            <a:ext cx="4572000" cy="507831"/>
          </a:xfrm>
          <a:prstGeom prst="rect">
            <a:avLst/>
          </a:prstGeom>
          <a:noFill/>
        </p:spPr>
        <p:txBody>
          <a:bodyPr wrap="square">
            <a:spAutoFit/>
          </a:bodyPr>
          <a:lstStyle/>
          <a:p>
            <a:r>
              <a:rPr lang="en-US" sz="2700" b="0" strike="noStrike" spc="-1" dirty="0">
                <a:solidFill>
                  <a:srgbClr val="366092"/>
                </a:solidFill>
                <a:latin typeface="Calibri"/>
              </a:rPr>
              <a:t>are determined as follows.</a:t>
            </a:r>
            <a:endParaRPr lang="en-IN" sz="2700" dirty="0"/>
          </a:p>
        </p:txBody>
      </p:sp>
      <p:pic>
        <p:nvPicPr>
          <p:cNvPr id="6" name="Picture 5" descr="UCL equals x double bar plus A times R bar, which equals 0.4525 plus 1.023 times 0.0575, approximately equal to 0.5113.&#10;&#10;LCL equals x double bar minus A times R bar, which equals 0.4525 minus 1.023 times 0.0575, approximately equal to 0.3937.&#10;&#10;Center Line equals x double bar, which equals 0.4525.">
            <a:extLst>
              <a:ext uri="{FF2B5EF4-FFF2-40B4-BE49-F238E27FC236}">
                <a16:creationId xmlns:a16="http://schemas.microsoft.com/office/drawing/2014/main" id="{5122621D-C1FD-FBFC-A900-48E7C75E7845}"/>
              </a:ext>
            </a:extLst>
          </p:cNvPr>
          <p:cNvPicPr>
            <a:picLocks noChangeAspect="1"/>
          </p:cNvPicPr>
          <p:nvPr/>
        </p:nvPicPr>
        <p:blipFill>
          <a:blip r:embed="rId4"/>
          <a:stretch>
            <a:fillRect/>
          </a:stretch>
        </p:blipFill>
        <p:spPr>
          <a:xfrm>
            <a:off x="2181045" y="2430394"/>
            <a:ext cx="4781550" cy="34861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A6.2</a:t>
            </a:r>
            <a:r>
              <a:rPr kumimoji="0" lang="en-US" sz="3200" b="0" i="0" u="none" strike="noStrike" kern="1200" cap="none" spc="-1" normalizeH="0" baseline="-25000" noProof="0" dirty="0">
                <a:ln>
                  <a:noFill/>
                </a:ln>
                <a:solidFill>
                  <a:srgbClr val="1F497D"/>
                </a:solidFill>
                <a:effectLst/>
                <a:uLnTx/>
                <a:uFillTx/>
                <a:latin typeface="Calibri"/>
                <a:ea typeface="+mn-ea"/>
                <a:cs typeface="+mn-cs"/>
              </a:rPr>
              <a:t>8</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pic>
        <p:nvPicPr>
          <p:cNvPr id="396" name="Content Placeholder 4" descr="A control chart titled “x bar Chart” is shown. The vertical axis of the graph is labeled “Sample Mean” ranging from 0.38 to 0.52, in increments of 0.02. The horizontal axis of the graph is labeled “Sample Number” ranging from 0 to 8, in increments of 1. A horizontal line drawn from point 0.511 on the vertical axis is labeled “U C L.” A horizontal line drawn from point 0.453 on the vertical axis is labeled “Center Line.” A horizontal line drawn from point 0.394  on the vertical axis is labeled “L C L.” The sample means are shown plotted along the center line, all are well above the L C L and well below the U C L."/>
          <p:cNvPicPr/>
          <p:nvPr/>
        </p:nvPicPr>
        <p:blipFill>
          <a:blip r:embed="rId3"/>
          <a:stretch/>
        </p:blipFill>
        <p:spPr>
          <a:xfrm>
            <a:off x="2095560" y="1507320"/>
            <a:ext cx="4952520" cy="4000320"/>
          </a:xfrm>
          <a:prstGeom prst="rect">
            <a:avLst/>
          </a:prstGeom>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A6.2</a:t>
            </a:r>
            <a:r>
              <a:rPr kumimoji="0" lang="en-US" sz="3200" b="0" i="0" u="none" strike="noStrike" kern="1200" cap="none" spc="-1" normalizeH="0" baseline="-25000" noProof="0" dirty="0">
                <a:ln>
                  <a:noFill/>
                </a:ln>
                <a:solidFill>
                  <a:srgbClr val="1F497D"/>
                </a:solidFill>
                <a:effectLst/>
                <a:uLnTx/>
                <a:uFillTx/>
                <a:latin typeface="Calibri"/>
                <a:ea typeface="+mn-ea"/>
                <a:cs typeface="+mn-cs"/>
              </a:rPr>
              <a:t>9</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98" name="TextShape 2"/>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sz="2800"/>
            </a:pPr>
            <a:r>
              <a:rPr lang="en-US" sz="2800" dirty="0">
                <a:solidFill>
                  <a:srgbClr val="366092"/>
                </a:solidFill>
                <a:latin typeface="Calibri"/>
              </a:rPr>
              <a:t>Examining the</a:t>
            </a:r>
          </a:p>
        </p:txBody>
      </p:sp>
      <p:pic>
        <p:nvPicPr>
          <p:cNvPr id="3" name="Picture 2" descr="x bar chart">
            <a:extLst>
              <a:ext uri="{FF2B5EF4-FFF2-40B4-BE49-F238E27FC236}">
                <a16:creationId xmlns:a16="http://schemas.microsoft.com/office/drawing/2014/main" id="{6C77C12C-5F6B-DA71-256A-6D2A64ACE160}"/>
              </a:ext>
            </a:extLst>
          </p:cNvPr>
          <p:cNvPicPr>
            <a:picLocks noChangeAspect="1"/>
          </p:cNvPicPr>
          <p:nvPr/>
        </p:nvPicPr>
        <p:blipFill>
          <a:blip r:embed="rId2"/>
          <a:stretch>
            <a:fillRect/>
          </a:stretch>
        </p:blipFill>
        <p:spPr>
          <a:xfrm>
            <a:off x="2652137" y="1131333"/>
            <a:ext cx="1076325" cy="352425"/>
          </a:xfrm>
          <a:prstGeom prst="rect">
            <a:avLst/>
          </a:prstGeom>
        </p:spPr>
      </p:pic>
      <p:sp>
        <p:nvSpPr>
          <p:cNvPr id="4" name="TextBox 3">
            <a:extLst>
              <a:ext uri="{FF2B5EF4-FFF2-40B4-BE49-F238E27FC236}">
                <a16:creationId xmlns:a16="http://schemas.microsoft.com/office/drawing/2014/main" id="{2BD47795-59A8-D297-EE35-FA8C03BA56FE}"/>
              </a:ext>
            </a:extLst>
          </p:cNvPr>
          <p:cNvSpPr txBox="1"/>
          <p:nvPr/>
        </p:nvSpPr>
        <p:spPr>
          <a:xfrm>
            <a:off x="3706237" y="1018203"/>
            <a:ext cx="4572000" cy="523220"/>
          </a:xfrm>
          <a:prstGeom prst="rect">
            <a:avLst/>
          </a:prstGeom>
          <a:noFill/>
        </p:spPr>
        <p:txBody>
          <a:bodyPr wrap="square">
            <a:spAutoFit/>
          </a:bodyPr>
          <a:lstStyle/>
          <a:p>
            <a:r>
              <a:rPr lang="en-US" sz="2800" dirty="0">
                <a:solidFill>
                  <a:srgbClr val="366092"/>
                </a:solidFill>
                <a:latin typeface="Calibri"/>
              </a:rPr>
              <a:t>one can see that the process </a:t>
            </a:r>
            <a:endParaRPr lang="en-IN" sz="2800" dirty="0"/>
          </a:p>
        </p:txBody>
      </p:sp>
      <p:sp>
        <p:nvSpPr>
          <p:cNvPr id="6" name="TextBox 5">
            <a:extLst>
              <a:ext uri="{FF2B5EF4-FFF2-40B4-BE49-F238E27FC236}">
                <a16:creationId xmlns:a16="http://schemas.microsoft.com/office/drawing/2014/main" id="{69149A88-ED2B-940F-7E6D-6B6244FD513C}"/>
              </a:ext>
            </a:extLst>
          </p:cNvPr>
          <p:cNvSpPr txBox="1"/>
          <p:nvPr/>
        </p:nvSpPr>
        <p:spPr>
          <a:xfrm>
            <a:off x="457200" y="1480583"/>
            <a:ext cx="8142051" cy="954107"/>
          </a:xfrm>
          <a:prstGeom prst="rect">
            <a:avLst/>
          </a:prstGeom>
          <a:noFill/>
        </p:spPr>
        <p:txBody>
          <a:bodyPr wrap="square">
            <a:spAutoFit/>
          </a:bodyPr>
          <a:lstStyle/>
          <a:p>
            <a:pPr lvl="0">
              <a:spcBef>
                <a:spcPct val="20000"/>
              </a:spcBef>
              <a:defRPr sz="2800"/>
            </a:pPr>
            <a:r>
              <a:rPr lang="en-US" sz="2800" dirty="0">
                <a:solidFill>
                  <a:srgbClr val="366092"/>
                </a:solidFill>
                <a:latin typeface="Calibri"/>
              </a:rPr>
              <a:t>mean is within the control limits. That is, each of the sample means fall within the control limits of the </a:t>
            </a:r>
          </a:p>
        </p:txBody>
      </p:sp>
      <p:pic>
        <p:nvPicPr>
          <p:cNvPr id="10" name="Picture 9" descr="x bar chart">
            <a:extLst>
              <a:ext uri="{FF2B5EF4-FFF2-40B4-BE49-F238E27FC236}">
                <a16:creationId xmlns:a16="http://schemas.microsoft.com/office/drawing/2014/main" id="{3903A147-1F17-A033-8A46-B1EB5B664D12}"/>
              </a:ext>
            </a:extLst>
          </p:cNvPr>
          <p:cNvPicPr>
            <a:picLocks noChangeAspect="1"/>
          </p:cNvPicPr>
          <p:nvPr/>
        </p:nvPicPr>
        <p:blipFill>
          <a:blip r:embed="rId2"/>
          <a:stretch>
            <a:fillRect/>
          </a:stretch>
        </p:blipFill>
        <p:spPr>
          <a:xfrm>
            <a:off x="557043" y="2467135"/>
            <a:ext cx="1076325" cy="352425"/>
          </a:xfrm>
          <a:prstGeom prst="rect">
            <a:avLst/>
          </a:prstGeom>
        </p:spPr>
      </p:pic>
      <p:sp>
        <p:nvSpPr>
          <p:cNvPr id="8" name="TextBox 7">
            <a:extLst>
              <a:ext uri="{FF2B5EF4-FFF2-40B4-BE49-F238E27FC236}">
                <a16:creationId xmlns:a16="http://schemas.microsoft.com/office/drawing/2014/main" id="{8B73C99A-7690-2B30-7096-FA59E272AE99}"/>
              </a:ext>
            </a:extLst>
          </p:cNvPr>
          <p:cNvSpPr txBox="1"/>
          <p:nvPr/>
        </p:nvSpPr>
        <p:spPr>
          <a:xfrm>
            <a:off x="1604793" y="2359157"/>
            <a:ext cx="6215615" cy="523220"/>
          </a:xfrm>
          <a:prstGeom prst="rect">
            <a:avLst/>
          </a:prstGeom>
          <a:noFill/>
        </p:spPr>
        <p:txBody>
          <a:bodyPr wrap="square">
            <a:spAutoFit/>
          </a:bodyPr>
          <a:lstStyle/>
          <a:p>
            <a:r>
              <a:rPr lang="en-US" sz="2800" dirty="0">
                <a:solidFill>
                  <a:srgbClr val="366092"/>
                </a:solidFill>
                <a:latin typeface="Calibri"/>
              </a:rPr>
              <a:t>indicating that the process is in control.</a:t>
            </a:r>
            <a:endParaRPr lang="en-IN"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14</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02" name="TextShape 3">
            <a:extLst>
              <a:ext uri="{C183D7F6-B498-43B3-948B-1728B52AA6E4}">
                <adec:decorative xmlns:adec="http://schemas.microsoft.com/office/drawing/2017/decorative" val="1"/>
              </a:ext>
            </a:extLst>
          </p:cNvPr>
          <p:cNvSpPr txBox="1"/>
          <p:nvPr/>
        </p:nvSpPr>
        <p:spPr>
          <a:xfrm>
            <a:off x="457200" y="1082160"/>
            <a:ext cx="8229240" cy="2614351"/>
          </a:xfrm>
          <a:prstGeom prst="rect">
            <a:avLst/>
          </a:prstGeom>
          <a:solidFill>
            <a:srgbClr val="FFFFCC"/>
          </a:solidFill>
          <a:ln w="28440">
            <a:solidFill>
              <a:srgbClr val="000000"/>
            </a:solidFill>
            <a:round/>
          </a:ln>
        </p:spPr>
        <p:txBody>
          <a:bodyPr lIns="90000" tIns="45000" rIns="90000" bIns="45000">
            <a:normAutofit/>
          </a:bodyPr>
          <a:lstStyle/>
          <a:p>
            <a:pPr>
              <a:lnSpc>
                <a:spcPct val="100000"/>
              </a:lnSpc>
              <a:spcBef>
                <a:spcPts val="561"/>
              </a:spcBef>
            </a:pPr>
            <a:endParaRPr lang="en-US" sz="2800" b="0" strike="noStrike" spc="-1" dirty="0">
              <a:solidFill>
                <a:srgbClr val="366092"/>
              </a:solidFill>
              <a:latin typeface="Calibri"/>
            </a:endParaRPr>
          </a:p>
        </p:txBody>
      </p:sp>
      <p:pic>
        <p:nvPicPr>
          <p:cNvPr id="6" name="Picture 5" descr="UCL equals R bar times D sub 4.&#10;LCL equals R bar times D sub 3.&#10;Center Line equals R bar.">
            <a:extLst>
              <a:ext uri="{FF2B5EF4-FFF2-40B4-BE49-F238E27FC236}">
                <a16:creationId xmlns:a16="http://schemas.microsoft.com/office/drawing/2014/main" id="{998E3989-4297-E385-F733-DF16C6971EB3}"/>
              </a:ext>
            </a:extLst>
          </p:cNvPr>
          <p:cNvPicPr>
            <a:picLocks noChangeAspect="1"/>
          </p:cNvPicPr>
          <p:nvPr/>
        </p:nvPicPr>
        <p:blipFill>
          <a:blip r:embed="rId3"/>
          <a:stretch>
            <a:fillRect/>
          </a:stretch>
        </p:blipFill>
        <p:spPr>
          <a:xfrm>
            <a:off x="3576455" y="1216469"/>
            <a:ext cx="1990725" cy="1390650"/>
          </a:xfrm>
          <a:prstGeom prst="rect">
            <a:avLst/>
          </a:prstGeom>
        </p:spPr>
      </p:pic>
      <p:pic>
        <p:nvPicPr>
          <p:cNvPr id="8" name="Picture 7" descr="where R bar">
            <a:extLst>
              <a:ext uri="{FF2B5EF4-FFF2-40B4-BE49-F238E27FC236}">
                <a16:creationId xmlns:a16="http://schemas.microsoft.com/office/drawing/2014/main" id="{891379C7-4468-609E-9824-ABED9FBB3B26}"/>
              </a:ext>
            </a:extLst>
          </p:cNvPr>
          <p:cNvPicPr>
            <a:picLocks noChangeAspect="1"/>
          </p:cNvPicPr>
          <p:nvPr/>
        </p:nvPicPr>
        <p:blipFill>
          <a:blip r:embed="rId4"/>
          <a:stretch>
            <a:fillRect/>
          </a:stretch>
        </p:blipFill>
        <p:spPr>
          <a:xfrm>
            <a:off x="508000" y="2779386"/>
            <a:ext cx="1162050" cy="361950"/>
          </a:xfrm>
          <a:prstGeom prst="rect">
            <a:avLst/>
          </a:prstGeom>
        </p:spPr>
      </p:pic>
      <p:sp>
        <p:nvSpPr>
          <p:cNvPr id="9" name="TextBox 8">
            <a:extLst>
              <a:ext uri="{FF2B5EF4-FFF2-40B4-BE49-F238E27FC236}">
                <a16:creationId xmlns:a16="http://schemas.microsoft.com/office/drawing/2014/main" id="{493970F8-2C6E-3FAF-8208-031784DF942B}"/>
              </a:ext>
            </a:extLst>
          </p:cNvPr>
          <p:cNvSpPr txBox="1"/>
          <p:nvPr/>
        </p:nvSpPr>
        <p:spPr>
          <a:xfrm>
            <a:off x="1670050" y="2726783"/>
            <a:ext cx="6753225" cy="523220"/>
          </a:xfrm>
          <a:prstGeom prst="rect">
            <a:avLst/>
          </a:prstGeom>
          <a:noFill/>
          <a:ln w="28440">
            <a:noFill/>
            <a:round/>
          </a:ln>
        </p:spPr>
        <p:txBody>
          <a:bodyPr wrap="square">
            <a:spAutoFit/>
          </a:bodyPr>
          <a:lstStyle/>
          <a:p>
            <a:pPr defTabSz="1439863"/>
            <a:r>
              <a:rPr lang="en-US" sz="2800" dirty="0">
                <a:solidFill>
                  <a:srgbClr val="000000"/>
                </a:solidFill>
                <a:latin typeface="Calibri"/>
              </a:rPr>
              <a:t>is the mean of the sample ranges and D</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₃</a:t>
            </a:r>
            <a:r>
              <a:rPr lang="en-US" sz="2800" dirty="0">
                <a:solidFill>
                  <a:srgbClr val="000000"/>
                </a:solidFill>
                <a:latin typeface="Calibri"/>
              </a:rPr>
              <a:t> and</a:t>
            </a:r>
            <a:endParaRPr lang="en-IN" sz="2800" dirty="0"/>
          </a:p>
        </p:txBody>
      </p:sp>
      <p:sp>
        <p:nvSpPr>
          <p:cNvPr id="5" name="TextBox 4">
            <a:extLst>
              <a:ext uri="{FF2B5EF4-FFF2-40B4-BE49-F238E27FC236}">
                <a16:creationId xmlns:a16="http://schemas.microsoft.com/office/drawing/2014/main" id="{E9CB9FCA-768A-075B-085A-066B351DCF31}"/>
              </a:ext>
            </a:extLst>
          </p:cNvPr>
          <p:cNvSpPr txBox="1"/>
          <p:nvPr/>
        </p:nvSpPr>
        <p:spPr>
          <a:xfrm>
            <a:off x="457200" y="3173291"/>
            <a:ext cx="7600950" cy="523220"/>
          </a:xfrm>
          <a:prstGeom prst="rect">
            <a:avLst/>
          </a:prstGeom>
          <a:noFill/>
          <a:ln w="28440">
            <a:noFill/>
            <a:round/>
          </a:ln>
        </p:spPr>
        <p:txBody>
          <a:bodyPr wrap="square">
            <a:spAutoFit/>
          </a:bodyPr>
          <a:lstStyle/>
          <a:p>
            <a:pPr defTabSz="1439863"/>
            <a:r>
              <a:rPr lang="en-US" sz="2800" dirty="0">
                <a:solidFill>
                  <a:srgbClr val="000000"/>
                </a:solidFill>
                <a:latin typeface="Calibri"/>
              </a:rPr>
              <a:t>D</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₄</a:t>
            </a:r>
            <a:r>
              <a:rPr lang="en-US" sz="2800" dirty="0">
                <a:solidFill>
                  <a:srgbClr val="000000"/>
                </a:solidFill>
                <a:latin typeface="Calibri"/>
              </a:rPr>
              <a:t> are factors that can be found in the table below.</a:t>
            </a:r>
            <a:endParaRPr lang="en-IN"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A6.3</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05" name="TextShape 2"/>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sz="2800"/>
            </a:pPr>
            <a:r>
              <a:rPr lang="en-US" sz="2800" dirty="0">
                <a:solidFill>
                  <a:srgbClr val="366092"/>
                </a:solidFill>
                <a:latin typeface="Calibri"/>
              </a:rPr>
              <a:t>Using the window hinge data (reproduced below) and assuming that we do not know the mean or standard deviation of the process, construct the </a:t>
            </a:r>
            <a:r>
              <a:rPr lang="en-US" sz="2800" i="1" dirty="0">
                <a:solidFill>
                  <a:srgbClr val="366092"/>
                </a:solidFill>
                <a:latin typeface="Calibri"/>
              </a:rPr>
              <a:t>R</a:t>
            </a:r>
            <a:r>
              <a:rPr lang="en-US" sz="2800" dirty="0">
                <a:solidFill>
                  <a:srgbClr val="366092"/>
                </a:solidFill>
                <a:latin typeface="Calibri"/>
              </a:rPr>
              <a:t> chart for this process.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TextShape 1"/>
          <p:cNvSpPr txBox="1">
            <a:spLocks noGrp="1"/>
          </p:cNvSpPr>
          <p:nvPr>
            <p:ph type="title" idx="4294967295"/>
          </p:nvPr>
        </p:nvSpPr>
        <p:spPr>
          <a:xfrm>
            <a:off x="457200" y="114840"/>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A6.3</a:t>
            </a:r>
            <a:r>
              <a:rPr kumimoji="0" lang="en-US" sz="3200" b="0" i="0" u="none" strike="noStrike" kern="1200" cap="none" spc="-1" normalizeH="0" baseline="-25000" noProof="0" dirty="0">
                <a:ln>
                  <a:noFill/>
                </a:ln>
                <a:solidFill>
                  <a:srgbClr val="1F497D"/>
                </a:solidFill>
                <a:effectLst/>
                <a:uLnTx/>
                <a:uFillTx/>
                <a:latin typeface="Calibri"/>
                <a:ea typeface="+mn-ea"/>
                <a:cs typeface="+mn-cs"/>
              </a:rPr>
              <a:t>2</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 name="TextBox 2">
            <a:extLst>
              <a:ext uri="{FF2B5EF4-FFF2-40B4-BE49-F238E27FC236}">
                <a16:creationId xmlns:a16="http://schemas.microsoft.com/office/drawing/2014/main" id="{4F3A8D3A-C291-6B07-33E1-13BBC2A627D7}"/>
              </a:ext>
            </a:extLst>
          </p:cNvPr>
          <p:cNvSpPr txBox="1"/>
          <p:nvPr/>
        </p:nvSpPr>
        <p:spPr>
          <a:xfrm>
            <a:off x="2169268" y="1164241"/>
            <a:ext cx="4572000" cy="369332"/>
          </a:xfrm>
          <a:prstGeom prst="rect">
            <a:avLst/>
          </a:prstGeom>
          <a:noFill/>
        </p:spPr>
        <p:txBody>
          <a:bodyPr wrap="square">
            <a:spAutoFit/>
          </a:bodyPr>
          <a:lstStyle/>
          <a:p>
            <a:pPr algn="ctr">
              <a:lnSpc>
                <a:spcPct val="100000"/>
              </a:lnSpc>
            </a:pPr>
            <a:r>
              <a:rPr lang="en-US" sz="1800" b="1" strike="noStrike" spc="-1" dirty="0">
                <a:solidFill>
                  <a:schemeClr val="accent1"/>
                </a:solidFill>
                <a:latin typeface="Calibri"/>
              </a:rPr>
              <a:t>Sampling Data for Window Hinges (Inches)</a:t>
            </a:r>
            <a:endParaRPr lang="en-US" sz="1800" b="0" strike="noStrike" spc="-1" dirty="0">
              <a:solidFill>
                <a:schemeClr val="accent1"/>
              </a:solidFill>
              <a:latin typeface="Arial"/>
            </a:endParaRPr>
          </a:p>
        </p:txBody>
      </p:sp>
      <p:graphicFrame>
        <p:nvGraphicFramePr>
          <p:cNvPr id="408" name="Table 2" descr="The table presents data for 8 samples, each with three observations. The columns are labeled Sample Number, Observation 1, Observation 2, and Observation 3.&#10;&#10;Sample 1: Observations are 0.42, 0.48, and 0.46.&#10;Sample 2: Observations are 0.44, 0.48, and 0.45.&#10;Sample 3: Observations are 0.44, 0.45, and 0.41.&#10;Sample 4: Observations are 0.47, 0.42, and 0.46.&#10;Sample 5: Observations are 0.53, 0.43, and 0.42.&#10;Sample 6: Observations are 0.47, 0.42, and 0.45.&#10;Sample 7: Observations are 0.44, 0.47, and 0.50.&#10;Sample 8: Observations are 0.48, 0.43, and 0.44.&#10;&#10;The table summarizes the recorded observations for each sample."/>
          <p:cNvGraphicFramePr/>
          <p:nvPr>
            <p:extLst>
              <p:ext uri="{D42A27DB-BD31-4B8C-83A1-F6EECF244321}">
                <p14:modId xmlns:p14="http://schemas.microsoft.com/office/powerpoint/2010/main" val="2843728336"/>
              </p:ext>
            </p:extLst>
          </p:nvPr>
        </p:nvGraphicFramePr>
        <p:xfrm>
          <a:off x="457200" y="1621125"/>
          <a:ext cx="8229600" cy="3337200"/>
        </p:xfrm>
        <a:graphic>
          <a:graphicData uri="http://schemas.openxmlformats.org/drawingml/2006/table">
            <a:tbl>
              <a:tblPr firstRow="1">
                <a:tableStyleId>{BC89EF96-8CEA-46FF-86C4-4CE0E7609802}</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00">
                <a:tc>
                  <a:txBody>
                    <a:bodyPr/>
                    <a:lstStyle/>
                    <a:p>
                      <a:pPr algn="ctr">
                        <a:lnSpc>
                          <a:spcPct val="100000"/>
                        </a:lnSpc>
                      </a:pPr>
                      <a:r>
                        <a:rPr lang="en-US" sz="1600" b="1" strike="noStrike" spc="-1" dirty="0">
                          <a:solidFill>
                            <a:srgbClr val="366092"/>
                          </a:solidFill>
                        </a:rPr>
                        <a:t>Sample Number</a:t>
                      </a:r>
                      <a:endParaRPr lang="en-US" sz="1600" b="0" strike="noStrike" spc="-1" dirty="0">
                        <a:latin typeface="Arial"/>
                      </a:endParaRPr>
                    </a:p>
                  </a:txBody>
                  <a:tcPr/>
                </a:tc>
                <a:tc>
                  <a:txBody>
                    <a:bodyPr/>
                    <a:lstStyle/>
                    <a:p>
                      <a:pPr algn="ctr">
                        <a:lnSpc>
                          <a:spcPct val="100000"/>
                        </a:lnSpc>
                      </a:pPr>
                      <a:r>
                        <a:rPr lang="en-US" sz="1600" b="1" strike="noStrike" spc="-1">
                          <a:solidFill>
                            <a:srgbClr val="366092"/>
                          </a:solidFill>
                        </a:rPr>
                        <a:t>Observation 1</a:t>
                      </a:r>
                      <a:endParaRPr lang="en-US" sz="1600" b="0" strike="noStrike" spc="-1">
                        <a:latin typeface="Arial"/>
                      </a:endParaRPr>
                    </a:p>
                  </a:txBody>
                  <a:tcPr/>
                </a:tc>
                <a:tc>
                  <a:txBody>
                    <a:bodyPr/>
                    <a:lstStyle/>
                    <a:p>
                      <a:pPr algn="ctr">
                        <a:lnSpc>
                          <a:spcPct val="100000"/>
                        </a:lnSpc>
                      </a:pPr>
                      <a:r>
                        <a:rPr lang="en-US" sz="1600" b="1" strike="noStrike" spc="-1">
                          <a:solidFill>
                            <a:srgbClr val="366092"/>
                          </a:solidFill>
                        </a:rPr>
                        <a:t>Observation 2</a:t>
                      </a:r>
                      <a:endParaRPr lang="en-US" sz="1600" b="0" strike="noStrike" spc="-1">
                        <a:latin typeface="Arial"/>
                      </a:endParaRPr>
                    </a:p>
                  </a:txBody>
                  <a:tcPr/>
                </a:tc>
                <a:tc>
                  <a:txBody>
                    <a:bodyPr/>
                    <a:lstStyle/>
                    <a:p>
                      <a:pPr algn="ctr">
                        <a:lnSpc>
                          <a:spcPct val="100000"/>
                        </a:lnSpc>
                      </a:pPr>
                      <a:r>
                        <a:rPr lang="en-US" sz="1600" b="1" strike="noStrike" spc="-1" dirty="0">
                          <a:solidFill>
                            <a:srgbClr val="366092"/>
                          </a:solidFill>
                        </a:rPr>
                        <a:t>Observation 3</a:t>
                      </a:r>
                      <a:endParaRPr lang="en-US" sz="1600" b="0" strike="noStrike" spc="-1" dirty="0">
                        <a:latin typeface="Arial"/>
                      </a:endParaRPr>
                    </a:p>
                  </a:txBody>
                  <a:tcPr/>
                </a:tc>
                <a:extLst>
                  <a:ext uri="{0D108BD9-81ED-4DB2-BD59-A6C34878D82A}">
                    <a16:rowId xmlns:a16="http://schemas.microsoft.com/office/drawing/2014/main" val="10001"/>
                  </a:ext>
                </a:extLst>
              </a:tr>
              <a:tr h="370800">
                <a:tc>
                  <a:txBody>
                    <a:bodyPr/>
                    <a:lstStyle/>
                    <a:p>
                      <a:pPr algn="ctr">
                        <a:lnSpc>
                          <a:spcPct val="100000"/>
                        </a:lnSpc>
                      </a:pPr>
                      <a:r>
                        <a:rPr lang="en-US" sz="1600" b="1" strike="noStrike" spc="-1">
                          <a:solidFill>
                            <a:srgbClr val="366092"/>
                          </a:solidFill>
                        </a:rPr>
                        <a:t>1</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0.42</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0.48</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0.46</a:t>
                      </a:r>
                      <a:endParaRPr lang="en-US" sz="1600" b="0" strike="noStrike" spc="-1">
                        <a:latin typeface="Arial"/>
                      </a:endParaRPr>
                    </a:p>
                  </a:txBody>
                  <a:tcPr/>
                </a:tc>
                <a:extLst>
                  <a:ext uri="{0D108BD9-81ED-4DB2-BD59-A6C34878D82A}">
                    <a16:rowId xmlns:a16="http://schemas.microsoft.com/office/drawing/2014/main" val="10002"/>
                  </a:ext>
                </a:extLst>
              </a:tr>
              <a:tr h="370800">
                <a:tc>
                  <a:txBody>
                    <a:bodyPr/>
                    <a:lstStyle/>
                    <a:p>
                      <a:pPr algn="ctr">
                        <a:lnSpc>
                          <a:spcPct val="100000"/>
                        </a:lnSpc>
                      </a:pPr>
                      <a:r>
                        <a:rPr lang="en-US" sz="1600" b="1" strike="noStrike" spc="-1">
                          <a:solidFill>
                            <a:srgbClr val="366092"/>
                          </a:solidFill>
                        </a:rPr>
                        <a:t>2</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0.44</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0.48</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0.45</a:t>
                      </a:r>
                      <a:endParaRPr lang="en-US" sz="1600" b="0" strike="noStrike" spc="-1">
                        <a:latin typeface="Arial"/>
                      </a:endParaRPr>
                    </a:p>
                  </a:txBody>
                  <a:tcPr/>
                </a:tc>
                <a:extLst>
                  <a:ext uri="{0D108BD9-81ED-4DB2-BD59-A6C34878D82A}">
                    <a16:rowId xmlns:a16="http://schemas.microsoft.com/office/drawing/2014/main" val="10003"/>
                  </a:ext>
                </a:extLst>
              </a:tr>
              <a:tr h="370800">
                <a:tc>
                  <a:txBody>
                    <a:bodyPr/>
                    <a:lstStyle/>
                    <a:p>
                      <a:pPr algn="ctr">
                        <a:lnSpc>
                          <a:spcPct val="100000"/>
                        </a:lnSpc>
                      </a:pPr>
                      <a:r>
                        <a:rPr lang="en-US" sz="1600" b="1" strike="noStrike" spc="-1">
                          <a:solidFill>
                            <a:srgbClr val="366092"/>
                          </a:solidFill>
                        </a:rPr>
                        <a:t>3</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0.44</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0.45</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0.41</a:t>
                      </a:r>
                      <a:endParaRPr lang="en-US" sz="1600" b="0" strike="noStrike" spc="-1">
                        <a:latin typeface="Arial"/>
                      </a:endParaRPr>
                    </a:p>
                  </a:txBody>
                  <a:tcPr/>
                </a:tc>
                <a:extLst>
                  <a:ext uri="{0D108BD9-81ED-4DB2-BD59-A6C34878D82A}">
                    <a16:rowId xmlns:a16="http://schemas.microsoft.com/office/drawing/2014/main" val="10004"/>
                  </a:ext>
                </a:extLst>
              </a:tr>
              <a:tr h="370800">
                <a:tc>
                  <a:txBody>
                    <a:bodyPr/>
                    <a:lstStyle/>
                    <a:p>
                      <a:pPr algn="ctr">
                        <a:lnSpc>
                          <a:spcPct val="100000"/>
                        </a:lnSpc>
                      </a:pPr>
                      <a:r>
                        <a:rPr lang="en-US" sz="1600" b="1" strike="noStrike" spc="-1">
                          <a:solidFill>
                            <a:srgbClr val="366092"/>
                          </a:solidFill>
                        </a:rPr>
                        <a:t>4</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0.47</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0.42</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0.46</a:t>
                      </a:r>
                      <a:endParaRPr lang="en-US" sz="1600" b="0" strike="noStrike" spc="-1">
                        <a:latin typeface="Arial"/>
                      </a:endParaRPr>
                    </a:p>
                  </a:txBody>
                  <a:tcPr/>
                </a:tc>
                <a:extLst>
                  <a:ext uri="{0D108BD9-81ED-4DB2-BD59-A6C34878D82A}">
                    <a16:rowId xmlns:a16="http://schemas.microsoft.com/office/drawing/2014/main" val="10005"/>
                  </a:ext>
                </a:extLst>
              </a:tr>
              <a:tr h="370800">
                <a:tc>
                  <a:txBody>
                    <a:bodyPr/>
                    <a:lstStyle/>
                    <a:p>
                      <a:pPr algn="ctr">
                        <a:lnSpc>
                          <a:spcPct val="100000"/>
                        </a:lnSpc>
                      </a:pPr>
                      <a:r>
                        <a:rPr lang="en-US" sz="1600" b="1" strike="noStrike" spc="-1">
                          <a:solidFill>
                            <a:srgbClr val="366092"/>
                          </a:solidFill>
                        </a:rPr>
                        <a:t>5</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0.53</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0.43</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0.42</a:t>
                      </a:r>
                      <a:endParaRPr lang="en-US" sz="1600" b="0" strike="noStrike" spc="-1">
                        <a:latin typeface="Arial"/>
                      </a:endParaRPr>
                    </a:p>
                  </a:txBody>
                  <a:tcPr/>
                </a:tc>
                <a:extLst>
                  <a:ext uri="{0D108BD9-81ED-4DB2-BD59-A6C34878D82A}">
                    <a16:rowId xmlns:a16="http://schemas.microsoft.com/office/drawing/2014/main" val="10006"/>
                  </a:ext>
                </a:extLst>
              </a:tr>
              <a:tr h="370800">
                <a:tc>
                  <a:txBody>
                    <a:bodyPr/>
                    <a:lstStyle/>
                    <a:p>
                      <a:pPr algn="ctr">
                        <a:lnSpc>
                          <a:spcPct val="100000"/>
                        </a:lnSpc>
                      </a:pPr>
                      <a:r>
                        <a:rPr lang="en-US" sz="1600" b="1" strike="noStrike" spc="-1">
                          <a:solidFill>
                            <a:srgbClr val="366092"/>
                          </a:solidFill>
                        </a:rPr>
                        <a:t>6</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0.47</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0.42</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0.45</a:t>
                      </a:r>
                      <a:endParaRPr lang="en-US" sz="1600" b="0" strike="noStrike" spc="-1">
                        <a:latin typeface="Arial"/>
                      </a:endParaRPr>
                    </a:p>
                  </a:txBody>
                  <a:tcPr/>
                </a:tc>
                <a:extLst>
                  <a:ext uri="{0D108BD9-81ED-4DB2-BD59-A6C34878D82A}">
                    <a16:rowId xmlns:a16="http://schemas.microsoft.com/office/drawing/2014/main" val="10007"/>
                  </a:ext>
                </a:extLst>
              </a:tr>
              <a:tr h="370800">
                <a:tc>
                  <a:txBody>
                    <a:bodyPr/>
                    <a:lstStyle/>
                    <a:p>
                      <a:pPr algn="ctr">
                        <a:lnSpc>
                          <a:spcPct val="100000"/>
                        </a:lnSpc>
                      </a:pPr>
                      <a:r>
                        <a:rPr lang="en-US" sz="1600" b="1" strike="noStrike" spc="-1">
                          <a:solidFill>
                            <a:srgbClr val="366092"/>
                          </a:solidFill>
                        </a:rPr>
                        <a:t>7</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0.44</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0.47</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0.50</a:t>
                      </a:r>
                      <a:endParaRPr lang="en-US" sz="1600" b="0" strike="noStrike" spc="-1">
                        <a:latin typeface="Arial"/>
                      </a:endParaRPr>
                    </a:p>
                  </a:txBody>
                  <a:tcPr/>
                </a:tc>
                <a:extLst>
                  <a:ext uri="{0D108BD9-81ED-4DB2-BD59-A6C34878D82A}">
                    <a16:rowId xmlns:a16="http://schemas.microsoft.com/office/drawing/2014/main" val="10008"/>
                  </a:ext>
                </a:extLst>
              </a:tr>
              <a:tr h="370800">
                <a:tc>
                  <a:txBody>
                    <a:bodyPr/>
                    <a:lstStyle/>
                    <a:p>
                      <a:pPr algn="ctr">
                        <a:lnSpc>
                          <a:spcPct val="100000"/>
                        </a:lnSpc>
                      </a:pPr>
                      <a:r>
                        <a:rPr lang="en-US" sz="1600" b="1" strike="noStrike" spc="-1">
                          <a:solidFill>
                            <a:srgbClr val="366092"/>
                          </a:solidFill>
                        </a:rPr>
                        <a:t>8</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0.48</a:t>
                      </a:r>
                      <a:endParaRPr lang="en-US" sz="1600" b="0" strike="noStrike" spc="-1">
                        <a:latin typeface="Arial"/>
                      </a:endParaRPr>
                    </a:p>
                  </a:txBody>
                  <a:tcPr/>
                </a:tc>
                <a:tc>
                  <a:txBody>
                    <a:bodyPr/>
                    <a:lstStyle/>
                    <a:p>
                      <a:pPr algn="ctr">
                        <a:lnSpc>
                          <a:spcPct val="100000"/>
                        </a:lnSpc>
                      </a:pPr>
                      <a:r>
                        <a:rPr lang="en-US" sz="1600" b="0" strike="noStrike" spc="-1">
                          <a:solidFill>
                            <a:srgbClr val="366092"/>
                          </a:solidFill>
                        </a:rPr>
                        <a:t>0.43</a:t>
                      </a:r>
                      <a:endParaRPr lang="en-US" sz="1600" b="0" strike="noStrike" spc="-1">
                        <a:latin typeface="Arial"/>
                      </a:endParaRPr>
                    </a:p>
                  </a:txBody>
                  <a:tcPr/>
                </a:tc>
                <a:tc>
                  <a:txBody>
                    <a:bodyPr/>
                    <a:lstStyle/>
                    <a:p>
                      <a:pPr algn="ctr">
                        <a:lnSpc>
                          <a:spcPct val="100000"/>
                        </a:lnSpc>
                      </a:pPr>
                      <a:r>
                        <a:rPr lang="en-US" sz="1600" b="0" strike="noStrike" spc="-1" dirty="0">
                          <a:solidFill>
                            <a:srgbClr val="366092"/>
                          </a:solidFill>
                        </a:rPr>
                        <a:t>0.44</a:t>
                      </a:r>
                      <a:endParaRPr lang="en-US" sz="1600" b="0" strike="noStrike" spc="-1" dirty="0">
                        <a:latin typeface="Arial"/>
                      </a:endParaRP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A6.3</a:t>
            </a:r>
            <a:r>
              <a:rPr kumimoji="0" lang="en-US" sz="3200" b="0" i="0" u="none" strike="noStrike" kern="1200" cap="none" spc="-1" normalizeH="0" baseline="-25000" noProof="0" dirty="0">
                <a:ln>
                  <a:noFill/>
                </a:ln>
                <a:solidFill>
                  <a:srgbClr val="1F497D"/>
                </a:solidFill>
                <a:effectLst/>
                <a:uLnTx/>
                <a:uFillTx/>
                <a:latin typeface="Calibri"/>
                <a:ea typeface="+mn-ea"/>
                <a:cs typeface="+mn-cs"/>
              </a:rPr>
              <a:t>3</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10" name="TextShape 2"/>
          <p:cNvSpPr txBox="1"/>
          <p:nvPr/>
        </p:nvSpPr>
        <p:spPr>
          <a:xfrm>
            <a:off x="457200" y="1029240"/>
            <a:ext cx="8229240" cy="4966560"/>
          </a:xfrm>
          <a:prstGeom prst="rect">
            <a:avLst/>
          </a:prstGeom>
          <a:noFill/>
          <a:ln>
            <a:noFill/>
          </a:ln>
        </p:spPr>
        <p:txBody>
          <a:bodyPr lIns="90000" tIns="45000" rIns="90000" bIns="45000">
            <a:normAutofit fontScale="93500"/>
          </a:bodyPr>
          <a:lstStyle/>
          <a:p>
            <a:pPr lvl="0">
              <a:spcBef>
                <a:spcPct val="20000"/>
              </a:spcBef>
            </a:pPr>
            <a:r>
              <a:rPr lang="en-US" sz="2800" b="1" dirty="0">
                <a:solidFill>
                  <a:srgbClr val="366092"/>
                </a:solidFill>
                <a:latin typeface="Calibri"/>
              </a:rPr>
              <a:t>Solution</a:t>
            </a:r>
          </a:p>
          <a:p>
            <a:pPr lvl="0">
              <a:spcBef>
                <a:spcPct val="20000"/>
              </a:spcBef>
            </a:pPr>
            <a:r>
              <a:rPr lang="en-US" sz="2600" dirty="0">
                <a:solidFill>
                  <a:srgbClr val="366092"/>
                </a:solidFill>
                <a:latin typeface="Calibri"/>
              </a:rPr>
              <a:t>In this example, we do not know the process standard deviation. However, we are going to use another measure of variation, the sample range, to compute the UCL and LCL.</a:t>
            </a:r>
          </a:p>
          <a:p>
            <a:pPr lvl="0">
              <a:spcBef>
                <a:spcPct val="20000"/>
              </a:spcBef>
              <a:defRPr sz="2800"/>
            </a:pPr>
            <a:r>
              <a:rPr lang="en-US" sz="2600" dirty="0">
                <a:solidFill>
                  <a:srgbClr val="366092"/>
                </a:solidFill>
                <a:latin typeface="Calibri"/>
              </a:rPr>
              <a:t>Before calculating the control limits for the </a:t>
            </a:r>
            <a:r>
              <a:rPr lang="en-US" sz="2600" i="1" dirty="0">
                <a:solidFill>
                  <a:srgbClr val="366092"/>
                </a:solidFill>
                <a:latin typeface="Calibri"/>
              </a:rPr>
              <a:t>R</a:t>
            </a:r>
            <a:r>
              <a:rPr lang="en-US" sz="2600" dirty="0">
                <a:solidFill>
                  <a:srgbClr val="366092"/>
                </a:solidFill>
                <a:latin typeface="Calibri"/>
              </a:rPr>
              <a:t> chart, we need to perform some preliminary calculations. We need to calculate the range for each sample. That is, the </a:t>
            </a:r>
            <a:r>
              <a:rPr lang="en-US" sz="2600" i="1" dirty="0" err="1">
                <a:solidFill>
                  <a:srgbClr val="366092"/>
                </a:solidFill>
                <a:latin typeface="Calibri"/>
              </a:rPr>
              <a:t>i</a:t>
            </a:r>
            <a:r>
              <a:rPr lang="en-US" sz="2600" i="1" dirty="0">
                <a:solidFill>
                  <a:srgbClr val="366092"/>
                </a:solidFill>
                <a:latin typeface="Calibri"/>
              </a:rPr>
              <a:t> </a:t>
            </a:r>
            <a:r>
              <a:rPr lang="en-US" sz="2600" baseline="30000" dirty="0" err="1">
                <a:solidFill>
                  <a:srgbClr val="366092"/>
                </a:solidFill>
                <a:latin typeface="Calibri"/>
              </a:rPr>
              <a:t>th</a:t>
            </a:r>
            <a:r>
              <a:rPr lang="en-US" sz="2600" dirty="0">
                <a:solidFill>
                  <a:srgbClr val="366092"/>
                </a:solidFill>
                <a:latin typeface="Calibri"/>
              </a:rPr>
              <a:t> sample range is calculated as follows.</a:t>
            </a:r>
          </a:p>
        </p:txBody>
      </p:sp>
      <p:pic>
        <p:nvPicPr>
          <p:cNvPr id="3" name="Picture 2" descr="R subscript i equals maximum observation in i th sample minus minimum observation in i th sample.">
            <a:extLst>
              <a:ext uri="{FF2B5EF4-FFF2-40B4-BE49-F238E27FC236}">
                <a16:creationId xmlns:a16="http://schemas.microsoft.com/office/drawing/2014/main" id="{D54EDB5C-06DB-D5B0-5980-121094D53C74}"/>
              </a:ext>
            </a:extLst>
          </p:cNvPr>
          <p:cNvPicPr>
            <a:picLocks noChangeAspect="1"/>
          </p:cNvPicPr>
          <p:nvPr/>
        </p:nvPicPr>
        <p:blipFill>
          <a:blip r:embed="rId2"/>
          <a:stretch>
            <a:fillRect/>
          </a:stretch>
        </p:blipFill>
        <p:spPr>
          <a:xfrm>
            <a:off x="623156" y="4259776"/>
            <a:ext cx="7897327" cy="333422"/>
          </a:xfrm>
          <a:prstGeom prst="rect">
            <a:avLst/>
          </a:prstGeom>
        </p:spPr>
      </p:pic>
      <p:sp>
        <p:nvSpPr>
          <p:cNvPr id="4" name="TextBox 3">
            <a:extLst>
              <a:ext uri="{FF2B5EF4-FFF2-40B4-BE49-F238E27FC236}">
                <a16:creationId xmlns:a16="http://schemas.microsoft.com/office/drawing/2014/main" id="{E4B6071C-B075-F89C-346E-01915F6D8B1A}"/>
              </a:ext>
            </a:extLst>
          </p:cNvPr>
          <p:cNvSpPr txBox="1"/>
          <p:nvPr/>
        </p:nvSpPr>
        <p:spPr>
          <a:xfrm>
            <a:off x="457200" y="4731490"/>
            <a:ext cx="8315325" cy="1274195"/>
          </a:xfrm>
          <a:prstGeom prst="rect">
            <a:avLst/>
          </a:prstGeom>
          <a:noFill/>
        </p:spPr>
        <p:txBody>
          <a:bodyPr wrap="square" rtlCol="0">
            <a:spAutoFit/>
          </a:bodyPr>
          <a:lstStyle/>
          <a:p>
            <a:pPr lvl="0">
              <a:spcBef>
                <a:spcPct val="20000"/>
              </a:spcBef>
              <a:defRPr sz="2800"/>
            </a:pPr>
            <a:r>
              <a:rPr lang="en-US" sz="2400" dirty="0">
                <a:solidFill>
                  <a:srgbClr val="366092"/>
                </a:solidFill>
                <a:latin typeface="Calibri"/>
              </a:rPr>
              <a:t>Note that </a:t>
            </a:r>
            <a:r>
              <a:rPr lang="en-US" sz="2400" i="1" dirty="0">
                <a:solidFill>
                  <a:srgbClr val="366092"/>
                </a:solidFill>
                <a:latin typeface="Calibri"/>
              </a:rPr>
              <a:t>n</a:t>
            </a:r>
            <a:r>
              <a:rPr lang="en-US" sz="2400" dirty="0">
                <a:solidFill>
                  <a:srgbClr val="366092"/>
                </a:solidFill>
                <a:latin typeface="Calibri"/>
              </a:rPr>
              <a:t> is the number of observations in each sample.</a:t>
            </a:r>
          </a:p>
          <a:p>
            <a:pPr lvl="0">
              <a:spcBef>
                <a:spcPct val="20000"/>
              </a:spcBef>
            </a:pPr>
            <a:r>
              <a:rPr lang="en-US" sz="2400" dirty="0">
                <a:solidFill>
                  <a:srgbClr val="366092"/>
                </a:solidFill>
                <a:latin typeface="Calibri"/>
              </a:rPr>
              <a:t>The mean and range for each sample are presented in the table below.</a:t>
            </a:r>
            <a:endParaRPr lang="en-IN" sz="2400" dirty="0">
              <a:solidFill>
                <a:srgbClr val="0070C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extShape 1"/>
          <p:cNvSpPr txBox="1">
            <a:spLocks noGrp="1"/>
          </p:cNvSpPr>
          <p:nvPr>
            <p:ph type="title" idx="4294967295"/>
          </p:nvPr>
        </p:nvSpPr>
        <p:spPr>
          <a:xfrm>
            <a:off x="457200" y="114840"/>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A6.3</a:t>
            </a:r>
            <a:r>
              <a:rPr kumimoji="0" lang="en-US" sz="3200" b="0" i="0" u="none" strike="noStrike" kern="1200" cap="none" spc="-1" normalizeH="0" baseline="-25000" noProof="0" dirty="0">
                <a:ln>
                  <a:noFill/>
                </a:ln>
                <a:solidFill>
                  <a:srgbClr val="1F497D"/>
                </a:solidFill>
                <a:effectLst/>
                <a:uLnTx/>
                <a:uFillTx/>
                <a:latin typeface="Calibri"/>
                <a:ea typeface="+mn-ea"/>
                <a:cs typeface="+mn-cs"/>
              </a:rPr>
              <a:t>4</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 name="TextBox 2">
            <a:extLst>
              <a:ext uri="{FF2B5EF4-FFF2-40B4-BE49-F238E27FC236}">
                <a16:creationId xmlns:a16="http://schemas.microsoft.com/office/drawing/2014/main" id="{5CA50AD0-6349-D16E-307C-F5CBCD192932}"/>
              </a:ext>
            </a:extLst>
          </p:cNvPr>
          <p:cNvSpPr txBox="1"/>
          <p:nvPr/>
        </p:nvSpPr>
        <p:spPr>
          <a:xfrm>
            <a:off x="1371600" y="1067792"/>
            <a:ext cx="6517531" cy="369332"/>
          </a:xfrm>
          <a:prstGeom prst="rect">
            <a:avLst/>
          </a:prstGeom>
          <a:noFill/>
        </p:spPr>
        <p:txBody>
          <a:bodyPr wrap="square">
            <a:spAutoFit/>
          </a:bodyPr>
          <a:lstStyle/>
          <a:p>
            <a:pPr algn="ctr">
              <a:lnSpc>
                <a:spcPct val="100000"/>
              </a:lnSpc>
            </a:pPr>
            <a:r>
              <a:rPr lang="en-US" sz="1800" b="1" strike="noStrike" spc="-1" dirty="0">
                <a:solidFill>
                  <a:schemeClr val="accent1"/>
                </a:solidFill>
                <a:latin typeface="Calibri"/>
              </a:rPr>
              <a:t>Sampling Data for Window Hinges (Inches) with Mean and Range</a:t>
            </a:r>
            <a:endParaRPr lang="en-US" sz="1800" b="0" strike="noStrike" spc="-1" dirty="0">
              <a:solidFill>
                <a:schemeClr val="accent1"/>
              </a:solidFill>
              <a:latin typeface="Arial"/>
            </a:endParaRPr>
          </a:p>
        </p:txBody>
      </p:sp>
      <p:graphicFrame>
        <p:nvGraphicFramePr>
          <p:cNvPr id="413" name="Table 2" descr="The table shows data for 8 samples with three observations each, their mean, and range.&#10;&#10;Sample 1: Observations are 0.42, 0.48, 0.46; Mean is 0.453; Range is 0.06.&#10;Sample 2: Observations are 0.44, 0.48, 0.45; Mean is 0.457; Range is 0.04.&#10;Sample 3: Observations are 0.44, 0.45, 0.41; Mean is 0.433; Range is 0.04.&#10;Sample 4: Observations are 0.47, 0.42, 0.46; Mean is 0.450; Range is 0.05.&#10;Sample 5: Observations are 0.53, 0.43, 0.42; Mean is 0.460; Range is 0.11.&#10;Sample 6: Observations are 0.47, 0.42, 0.45; Mean is 0.447; Range is 0.05.&#10;Sample 7: Observations are 0.44, 0.47, 0.50; Mean is 0.470; Range is 0.06.&#10;Sample 8: Observations are 0.48, 0.43, 0.44; Mean is 0.450; Range is 0.05."/>
          <p:cNvGraphicFramePr/>
          <p:nvPr>
            <p:extLst>
              <p:ext uri="{D42A27DB-BD31-4B8C-83A1-F6EECF244321}">
                <p14:modId xmlns:p14="http://schemas.microsoft.com/office/powerpoint/2010/main" val="748264074"/>
              </p:ext>
            </p:extLst>
          </p:nvPr>
        </p:nvGraphicFramePr>
        <p:xfrm>
          <a:off x="457200" y="1553034"/>
          <a:ext cx="8229600" cy="3415080"/>
        </p:xfrm>
        <a:graphic>
          <a:graphicData uri="http://schemas.openxmlformats.org/drawingml/2006/table">
            <a:tbl>
              <a:tblPr firstRow="1">
                <a:tableStyleId>{BC89EF96-8CEA-46FF-86C4-4CE0E7609802}</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448920">
                <a:tc>
                  <a:txBody>
                    <a:bodyPr/>
                    <a:lstStyle/>
                    <a:p>
                      <a:pPr algn="ctr">
                        <a:lnSpc>
                          <a:spcPct val="100000"/>
                        </a:lnSpc>
                      </a:pPr>
                      <a:r>
                        <a:rPr lang="en-US" sz="1400" b="1" strike="noStrike" spc="-1" dirty="0">
                          <a:solidFill>
                            <a:srgbClr val="366092"/>
                          </a:solidFill>
                        </a:rPr>
                        <a:t>Sample Number</a:t>
                      </a:r>
                      <a:endParaRPr lang="en-US" sz="1400" b="0" strike="noStrike" spc="-1" dirty="0">
                        <a:latin typeface="Arial"/>
                      </a:endParaRPr>
                    </a:p>
                  </a:txBody>
                  <a:tcPr/>
                </a:tc>
                <a:tc>
                  <a:txBody>
                    <a:bodyPr/>
                    <a:lstStyle/>
                    <a:p>
                      <a:pPr algn="ctr">
                        <a:lnSpc>
                          <a:spcPct val="100000"/>
                        </a:lnSpc>
                      </a:pPr>
                      <a:r>
                        <a:rPr lang="en-US" sz="1400" b="1" strike="noStrike" spc="-1">
                          <a:solidFill>
                            <a:srgbClr val="366092"/>
                          </a:solidFill>
                        </a:rPr>
                        <a:t>Observation 1</a:t>
                      </a:r>
                      <a:endParaRPr lang="en-US" sz="1400" b="0" strike="noStrike" spc="-1">
                        <a:latin typeface="Arial"/>
                      </a:endParaRPr>
                    </a:p>
                  </a:txBody>
                  <a:tcPr/>
                </a:tc>
                <a:tc>
                  <a:txBody>
                    <a:bodyPr/>
                    <a:lstStyle/>
                    <a:p>
                      <a:pPr algn="ctr">
                        <a:lnSpc>
                          <a:spcPct val="100000"/>
                        </a:lnSpc>
                      </a:pPr>
                      <a:r>
                        <a:rPr lang="en-US" sz="1400" b="1" strike="noStrike" spc="-1">
                          <a:solidFill>
                            <a:srgbClr val="366092"/>
                          </a:solidFill>
                        </a:rPr>
                        <a:t>Observation 2</a:t>
                      </a:r>
                      <a:endParaRPr lang="en-US" sz="1400" b="0" strike="noStrike" spc="-1">
                        <a:latin typeface="Arial"/>
                      </a:endParaRPr>
                    </a:p>
                  </a:txBody>
                  <a:tcPr/>
                </a:tc>
                <a:tc>
                  <a:txBody>
                    <a:bodyPr/>
                    <a:lstStyle/>
                    <a:p>
                      <a:pPr algn="ctr">
                        <a:lnSpc>
                          <a:spcPct val="100000"/>
                        </a:lnSpc>
                      </a:pPr>
                      <a:r>
                        <a:rPr lang="en-US" sz="1400" b="1" strike="noStrike" spc="-1">
                          <a:solidFill>
                            <a:srgbClr val="366092"/>
                          </a:solidFill>
                        </a:rPr>
                        <a:t>Observation 3</a:t>
                      </a:r>
                      <a:endParaRPr lang="en-US" sz="1400" b="0" strike="noStrike" spc="-1">
                        <a:latin typeface="Arial"/>
                      </a:endParaRPr>
                    </a:p>
                  </a:txBody>
                  <a:tcPr/>
                </a:tc>
                <a:tc>
                  <a:txBody>
                    <a:bodyPr/>
                    <a:lstStyle/>
                    <a:p>
                      <a:pPr algn="ctr">
                        <a:lnSpc>
                          <a:spcPct val="100000"/>
                        </a:lnSpc>
                      </a:pPr>
                      <a:r>
                        <a:rPr lang="en-US" sz="1400" b="1" strike="noStrike" spc="-1">
                          <a:solidFill>
                            <a:srgbClr val="366092"/>
                          </a:solidFill>
                        </a:rPr>
                        <a:t>Mean</a:t>
                      </a:r>
                      <a:endParaRPr lang="en-US" sz="1400" b="0" strike="noStrike" spc="-1">
                        <a:latin typeface="Arial"/>
                      </a:endParaRPr>
                    </a:p>
                  </a:txBody>
                  <a:tcPr/>
                </a:tc>
                <a:tc>
                  <a:txBody>
                    <a:bodyPr/>
                    <a:lstStyle/>
                    <a:p>
                      <a:pPr algn="ctr">
                        <a:lnSpc>
                          <a:spcPct val="100000"/>
                        </a:lnSpc>
                      </a:pPr>
                      <a:r>
                        <a:rPr lang="en-US" sz="1400" b="1" strike="noStrike" spc="-1" dirty="0">
                          <a:solidFill>
                            <a:srgbClr val="366092"/>
                          </a:solidFill>
                        </a:rPr>
                        <a:t>Range</a:t>
                      </a:r>
                      <a:endParaRPr lang="en-US" sz="1400" b="0" strike="noStrike" spc="-1" dirty="0">
                        <a:latin typeface="Arial"/>
                      </a:endParaRPr>
                    </a:p>
                  </a:txBody>
                  <a:tcPr/>
                </a:tc>
                <a:extLst>
                  <a:ext uri="{0D108BD9-81ED-4DB2-BD59-A6C34878D82A}">
                    <a16:rowId xmlns:a16="http://schemas.microsoft.com/office/drawing/2014/main" val="10001"/>
                  </a:ext>
                </a:extLst>
              </a:tr>
              <a:tr h="362160">
                <a:tc>
                  <a:txBody>
                    <a:bodyPr/>
                    <a:lstStyle/>
                    <a:p>
                      <a:pPr algn="ctr">
                        <a:lnSpc>
                          <a:spcPct val="100000"/>
                        </a:lnSpc>
                      </a:pPr>
                      <a:r>
                        <a:rPr lang="en-US" sz="1400" b="1" strike="noStrike" spc="-1">
                          <a:solidFill>
                            <a:srgbClr val="366092"/>
                          </a:solidFill>
                        </a:rPr>
                        <a:t>1</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0.42</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0.46</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0.453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0.06</a:t>
                      </a:r>
                      <a:endParaRPr lang="en-US" sz="1400" b="0" strike="noStrike" spc="-1">
                        <a:latin typeface="Arial"/>
                      </a:endParaRPr>
                    </a:p>
                  </a:txBody>
                  <a:tcPr/>
                </a:tc>
                <a:extLst>
                  <a:ext uri="{0D108BD9-81ED-4DB2-BD59-A6C34878D82A}">
                    <a16:rowId xmlns:a16="http://schemas.microsoft.com/office/drawing/2014/main" val="10002"/>
                  </a:ext>
                </a:extLst>
              </a:tr>
              <a:tr h="362160">
                <a:tc>
                  <a:txBody>
                    <a:bodyPr/>
                    <a:lstStyle/>
                    <a:p>
                      <a:pPr algn="ctr">
                        <a:lnSpc>
                          <a:spcPct val="100000"/>
                        </a:lnSpc>
                      </a:pPr>
                      <a:r>
                        <a:rPr lang="en-US" sz="1400" b="1" strike="noStrike" spc="-1">
                          <a:solidFill>
                            <a:srgbClr val="366092"/>
                          </a:solidFill>
                        </a:rPr>
                        <a:t>2</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0.44</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0.45</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0.457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0.04</a:t>
                      </a:r>
                      <a:endParaRPr lang="en-US" sz="1400" b="0" strike="noStrike" spc="-1">
                        <a:latin typeface="Arial"/>
                      </a:endParaRPr>
                    </a:p>
                  </a:txBody>
                  <a:tcPr/>
                </a:tc>
                <a:extLst>
                  <a:ext uri="{0D108BD9-81ED-4DB2-BD59-A6C34878D82A}">
                    <a16:rowId xmlns:a16="http://schemas.microsoft.com/office/drawing/2014/main" val="10003"/>
                  </a:ext>
                </a:extLst>
              </a:tr>
              <a:tr h="362160">
                <a:tc>
                  <a:txBody>
                    <a:bodyPr/>
                    <a:lstStyle/>
                    <a:p>
                      <a:pPr algn="ctr">
                        <a:lnSpc>
                          <a:spcPct val="100000"/>
                        </a:lnSpc>
                      </a:pPr>
                      <a:r>
                        <a:rPr lang="en-US" sz="1400" b="1" strike="noStrike" spc="-1">
                          <a:solidFill>
                            <a:srgbClr val="366092"/>
                          </a:solidFill>
                        </a:rPr>
                        <a:t>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0.44</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0.45</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0.41</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0.433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0.04</a:t>
                      </a:r>
                      <a:endParaRPr lang="en-US" sz="1400" b="0" strike="noStrike" spc="-1">
                        <a:latin typeface="Arial"/>
                      </a:endParaRPr>
                    </a:p>
                  </a:txBody>
                  <a:tcPr/>
                </a:tc>
                <a:extLst>
                  <a:ext uri="{0D108BD9-81ED-4DB2-BD59-A6C34878D82A}">
                    <a16:rowId xmlns:a16="http://schemas.microsoft.com/office/drawing/2014/main" val="10004"/>
                  </a:ext>
                </a:extLst>
              </a:tr>
              <a:tr h="362160">
                <a:tc>
                  <a:txBody>
                    <a:bodyPr/>
                    <a:lstStyle/>
                    <a:p>
                      <a:pPr algn="ctr">
                        <a:lnSpc>
                          <a:spcPct val="100000"/>
                        </a:lnSpc>
                      </a:pPr>
                      <a:r>
                        <a:rPr lang="en-US" sz="1400" b="1" strike="noStrike" spc="-1">
                          <a:solidFill>
                            <a:srgbClr val="366092"/>
                          </a:solidFill>
                        </a:rPr>
                        <a:t>4</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0.42</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0.46</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0.450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0.05</a:t>
                      </a:r>
                      <a:endParaRPr lang="en-US" sz="1400" b="0" strike="noStrike" spc="-1">
                        <a:latin typeface="Arial"/>
                      </a:endParaRPr>
                    </a:p>
                  </a:txBody>
                  <a:tcPr/>
                </a:tc>
                <a:extLst>
                  <a:ext uri="{0D108BD9-81ED-4DB2-BD59-A6C34878D82A}">
                    <a16:rowId xmlns:a16="http://schemas.microsoft.com/office/drawing/2014/main" val="10005"/>
                  </a:ext>
                </a:extLst>
              </a:tr>
              <a:tr h="362160">
                <a:tc>
                  <a:txBody>
                    <a:bodyPr/>
                    <a:lstStyle/>
                    <a:p>
                      <a:pPr algn="ctr">
                        <a:lnSpc>
                          <a:spcPct val="100000"/>
                        </a:lnSpc>
                      </a:pPr>
                      <a:r>
                        <a:rPr lang="en-US" sz="1400" b="1" strike="noStrike" spc="-1">
                          <a:solidFill>
                            <a:srgbClr val="366092"/>
                          </a:solidFill>
                        </a:rPr>
                        <a:t>5</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0.53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0.42</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0.460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0.11</a:t>
                      </a:r>
                      <a:endParaRPr lang="en-US" sz="1400" b="0" strike="noStrike" spc="-1">
                        <a:latin typeface="Arial"/>
                      </a:endParaRPr>
                    </a:p>
                  </a:txBody>
                  <a:tcPr/>
                </a:tc>
                <a:extLst>
                  <a:ext uri="{0D108BD9-81ED-4DB2-BD59-A6C34878D82A}">
                    <a16:rowId xmlns:a16="http://schemas.microsoft.com/office/drawing/2014/main" val="10006"/>
                  </a:ext>
                </a:extLst>
              </a:tr>
              <a:tr h="362160">
                <a:tc>
                  <a:txBody>
                    <a:bodyPr/>
                    <a:lstStyle/>
                    <a:p>
                      <a:pPr algn="ctr">
                        <a:lnSpc>
                          <a:spcPct val="100000"/>
                        </a:lnSpc>
                      </a:pPr>
                      <a:r>
                        <a:rPr lang="en-US" sz="1400" b="1" strike="noStrike" spc="-1">
                          <a:solidFill>
                            <a:srgbClr val="366092"/>
                          </a:solidFill>
                        </a:rPr>
                        <a:t>6</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0.42</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0.45</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0.447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0.05</a:t>
                      </a:r>
                      <a:endParaRPr lang="en-US" sz="1400" b="0" strike="noStrike" spc="-1">
                        <a:latin typeface="Arial"/>
                      </a:endParaRPr>
                    </a:p>
                  </a:txBody>
                  <a:tcPr/>
                </a:tc>
                <a:extLst>
                  <a:ext uri="{0D108BD9-81ED-4DB2-BD59-A6C34878D82A}">
                    <a16:rowId xmlns:a16="http://schemas.microsoft.com/office/drawing/2014/main" val="10007"/>
                  </a:ext>
                </a:extLst>
              </a:tr>
              <a:tr h="362160">
                <a:tc>
                  <a:txBody>
                    <a:bodyPr/>
                    <a:lstStyle/>
                    <a:p>
                      <a:pPr algn="ctr">
                        <a:lnSpc>
                          <a:spcPct val="100000"/>
                        </a:lnSpc>
                      </a:pPr>
                      <a:r>
                        <a:rPr lang="en-US" sz="1400" b="1" strike="noStrike" spc="-1">
                          <a:solidFill>
                            <a:srgbClr val="366092"/>
                          </a:solidFill>
                        </a:rPr>
                        <a:t>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0.44</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0.50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0.470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0.06</a:t>
                      </a:r>
                      <a:endParaRPr lang="en-US" sz="1400" b="0" strike="noStrike" spc="-1">
                        <a:latin typeface="Arial"/>
                      </a:endParaRPr>
                    </a:p>
                  </a:txBody>
                  <a:tcPr/>
                </a:tc>
                <a:extLst>
                  <a:ext uri="{0D108BD9-81ED-4DB2-BD59-A6C34878D82A}">
                    <a16:rowId xmlns:a16="http://schemas.microsoft.com/office/drawing/2014/main" val="10008"/>
                  </a:ext>
                </a:extLst>
              </a:tr>
              <a:tr h="361800">
                <a:tc>
                  <a:txBody>
                    <a:bodyPr/>
                    <a:lstStyle/>
                    <a:p>
                      <a:pPr algn="ctr">
                        <a:lnSpc>
                          <a:spcPct val="100000"/>
                        </a:lnSpc>
                      </a:pPr>
                      <a:r>
                        <a:rPr lang="en-US" sz="1400" b="1" strike="noStrike" spc="-1">
                          <a:solidFill>
                            <a:srgbClr val="366092"/>
                          </a:solidFill>
                        </a:rPr>
                        <a:t>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0.43</a:t>
                      </a:r>
                      <a:endParaRPr lang="en-US" sz="1400" b="0" strike="noStrike" spc="-1">
                        <a:latin typeface="Arial"/>
                      </a:endParaRPr>
                    </a:p>
                  </a:txBody>
                  <a:tcPr/>
                </a:tc>
                <a:tc>
                  <a:txBody>
                    <a:bodyPr/>
                    <a:lstStyle/>
                    <a:p>
                      <a:pPr algn="ctr">
                        <a:lnSpc>
                          <a:spcPct val="100000"/>
                        </a:lnSpc>
                      </a:pPr>
                      <a:r>
                        <a:rPr lang="en-US" sz="1400" b="0" strike="noStrike" spc="-1" dirty="0">
                          <a:solidFill>
                            <a:srgbClr val="366092"/>
                          </a:solidFill>
                        </a:rPr>
                        <a:t>0.44</a:t>
                      </a:r>
                      <a:endParaRPr lang="en-US" sz="1400" b="0" strike="noStrike" spc="-1" dirty="0">
                        <a:latin typeface="Arial"/>
                      </a:endParaRPr>
                    </a:p>
                  </a:txBody>
                  <a:tcPr/>
                </a:tc>
                <a:tc>
                  <a:txBody>
                    <a:bodyPr/>
                    <a:lstStyle/>
                    <a:p>
                      <a:pPr algn="ctr">
                        <a:lnSpc>
                          <a:spcPct val="100000"/>
                        </a:lnSpc>
                      </a:pPr>
                      <a:r>
                        <a:rPr lang="en-US" sz="1400" b="0" strike="noStrike" spc="-1">
                          <a:solidFill>
                            <a:srgbClr val="366092"/>
                          </a:solidFill>
                        </a:rPr>
                        <a:t>0.450</a:t>
                      </a:r>
                      <a:endParaRPr lang="en-US" sz="1400" b="0" strike="noStrike" spc="-1">
                        <a:latin typeface="Arial"/>
                      </a:endParaRPr>
                    </a:p>
                  </a:txBody>
                  <a:tcPr/>
                </a:tc>
                <a:tc>
                  <a:txBody>
                    <a:bodyPr/>
                    <a:lstStyle/>
                    <a:p>
                      <a:pPr algn="ctr">
                        <a:lnSpc>
                          <a:spcPct val="100000"/>
                        </a:lnSpc>
                      </a:pPr>
                      <a:r>
                        <a:rPr lang="en-US" sz="1400" b="0" strike="noStrike" spc="-1" dirty="0">
                          <a:solidFill>
                            <a:srgbClr val="366092"/>
                          </a:solidFill>
                        </a:rPr>
                        <a:t>0.05</a:t>
                      </a:r>
                      <a:endParaRPr lang="en-US" sz="1400" b="0" strike="noStrike" spc="-1" dirty="0">
                        <a:latin typeface="Arial"/>
                      </a:endParaRP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A6.3</a:t>
            </a:r>
            <a:r>
              <a:rPr kumimoji="0" lang="en-US" sz="3200" b="0" i="0" u="none" strike="noStrike" kern="1200" cap="none" spc="-1" normalizeH="0" baseline="-25000" noProof="0" dirty="0">
                <a:ln>
                  <a:noFill/>
                </a:ln>
                <a:solidFill>
                  <a:srgbClr val="1F497D"/>
                </a:solidFill>
                <a:effectLst/>
                <a:uLnTx/>
                <a:uFillTx/>
                <a:latin typeface="Calibri"/>
                <a:ea typeface="+mn-ea"/>
                <a:cs typeface="+mn-cs"/>
              </a:rPr>
              <a:t>5</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15" name="TextShape 2"/>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pPr>
            <a:r>
              <a:rPr lang="en-US" sz="2800" dirty="0">
                <a:solidFill>
                  <a:srgbClr val="366092"/>
                </a:solidFill>
                <a:latin typeface="Calibri"/>
              </a:rPr>
              <a:t>Using the range for each sample, we can calculate the average range of the process. It is given by</a:t>
            </a:r>
          </a:p>
        </p:txBody>
      </p:sp>
      <p:pic>
        <p:nvPicPr>
          <p:cNvPr id="6" name="Picture 5" descr="R bar equals the summation from i equals 1 to m of R subscript i, divided by m.">
            <a:extLst>
              <a:ext uri="{FF2B5EF4-FFF2-40B4-BE49-F238E27FC236}">
                <a16:creationId xmlns:a16="http://schemas.microsoft.com/office/drawing/2014/main" id="{F42F25DE-22AF-ECEE-7654-7901234465F1}"/>
              </a:ext>
            </a:extLst>
          </p:cNvPr>
          <p:cNvPicPr>
            <a:picLocks noChangeAspect="1"/>
          </p:cNvPicPr>
          <p:nvPr/>
        </p:nvPicPr>
        <p:blipFill>
          <a:blip r:embed="rId3"/>
          <a:stretch>
            <a:fillRect/>
          </a:stretch>
        </p:blipFill>
        <p:spPr>
          <a:xfrm>
            <a:off x="3736057" y="1922388"/>
            <a:ext cx="1152525" cy="1228725"/>
          </a:xfrm>
          <a:prstGeom prst="rect">
            <a:avLst/>
          </a:prstGeom>
        </p:spPr>
      </p:pic>
      <p:sp>
        <p:nvSpPr>
          <p:cNvPr id="5" name="TextBox 4">
            <a:extLst>
              <a:ext uri="{FF2B5EF4-FFF2-40B4-BE49-F238E27FC236}">
                <a16:creationId xmlns:a16="http://schemas.microsoft.com/office/drawing/2014/main" id="{A5E40DBC-2AEB-2547-5B88-F8E4EC648AAB}"/>
              </a:ext>
            </a:extLst>
          </p:cNvPr>
          <p:cNvSpPr txBox="1"/>
          <p:nvPr/>
        </p:nvSpPr>
        <p:spPr>
          <a:xfrm>
            <a:off x="457200" y="3032680"/>
            <a:ext cx="8394970" cy="1471172"/>
          </a:xfrm>
          <a:prstGeom prst="rect">
            <a:avLst/>
          </a:prstGeom>
          <a:noFill/>
        </p:spPr>
        <p:txBody>
          <a:bodyPr wrap="square">
            <a:spAutoFit/>
          </a:bodyPr>
          <a:lstStyle/>
          <a:p>
            <a:pPr lvl="0">
              <a:spcBef>
                <a:spcPct val="20000"/>
              </a:spcBef>
              <a:defRPr sz="2800"/>
            </a:pPr>
            <a:r>
              <a:rPr lang="en-US" sz="2800" dirty="0">
                <a:solidFill>
                  <a:srgbClr val="366092"/>
                </a:solidFill>
                <a:latin typeface="Calibri"/>
              </a:rPr>
              <a:t>where </a:t>
            </a:r>
            <a:r>
              <a:rPr lang="en-US" sz="2800" i="1" dirty="0">
                <a:solidFill>
                  <a:srgbClr val="366092"/>
                </a:solidFill>
                <a:latin typeface="Calibri"/>
              </a:rPr>
              <a:t>m</a:t>
            </a:r>
            <a:r>
              <a:rPr lang="en-US" sz="2800" dirty="0">
                <a:solidFill>
                  <a:srgbClr val="366092"/>
                </a:solidFill>
                <a:latin typeface="Calibri"/>
              </a:rPr>
              <a:t> is the number of samples.</a:t>
            </a:r>
          </a:p>
          <a:p>
            <a:pPr lvl="0">
              <a:spcBef>
                <a:spcPct val="20000"/>
              </a:spcBef>
            </a:pPr>
            <a:r>
              <a:rPr lang="en-US" sz="2800" dirty="0">
                <a:solidFill>
                  <a:srgbClr val="366092"/>
                </a:solidFill>
                <a:latin typeface="Calibri"/>
              </a:rPr>
              <a:t>Using the data in the table we find the average range to be the following.</a:t>
            </a:r>
          </a:p>
        </p:txBody>
      </p:sp>
      <p:pic>
        <p:nvPicPr>
          <p:cNvPr id="9" name="Picture 8" descr="R bar equals 0.0575">
            <a:extLst>
              <a:ext uri="{FF2B5EF4-FFF2-40B4-BE49-F238E27FC236}">
                <a16:creationId xmlns:a16="http://schemas.microsoft.com/office/drawing/2014/main" id="{63DA6A46-6D04-5087-83A3-5CD3C146E2A3}"/>
              </a:ext>
            </a:extLst>
          </p:cNvPr>
          <p:cNvPicPr>
            <a:picLocks noChangeAspect="1"/>
          </p:cNvPicPr>
          <p:nvPr/>
        </p:nvPicPr>
        <p:blipFill>
          <a:blip r:embed="rId4"/>
          <a:stretch>
            <a:fillRect/>
          </a:stretch>
        </p:blipFill>
        <p:spPr>
          <a:xfrm>
            <a:off x="3881255" y="4627677"/>
            <a:ext cx="1381125" cy="361950"/>
          </a:xfrm>
          <a:prstGeom prst="rect">
            <a:avLst/>
          </a:prstGeom>
        </p:spPr>
      </p:pic>
      <p:sp>
        <p:nvSpPr>
          <p:cNvPr id="7" name="TextBox 6">
            <a:extLst>
              <a:ext uri="{FF2B5EF4-FFF2-40B4-BE49-F238E27FC236}">
                <a16:creationId xmlns:a16="http://schemas.microsoft.com/office/drawing/2014/main" id="{1B8C8D14-B479-8373-B5D0-B6FC7129F854}"/>
              </a:ext>
            </a:extLst>
          </p:cNvPr>
          <p:cNvSpPr txBox="1"/>
          <p:nvPr/>
        </p:nvSpPr>
        <p:spPr>
          <a:xfrm>
            <a:off x="457199" y="5015800"/>
            <a:ext cx="8229239" cy="954107"/>
          </a:xfrm>
          <a:prstGeom prst="rect">
            <a:avLst/>
          </a:prstGeom>
          <a:noFill/>
        </p:spPr>
        <p:txBody>
          <a:bodyPr wrap="square">
            <a:spAutoFit/>
          </a:bodyPr>
          <a:lstStyle/>
          <a:p>
            <a:pPr lvl="0">
              <a:spcBef>
                <a:spcPct val="20000"/>
              </a:spcBef>
              <a:defRPr sz="2800"/>
            </a:pPr>
            <a:r>
              <a:rPr lang="en-US" sz="2800" dirty="0">
                <a:solidFill>
                  <a:srgbClr val="366092"/>
                </a:solidFill>
                <a:latin typeface="Calibri"/>
              </a:rPr>
              <a:t>The table below provides 3</a:t>
            </a:r>
            <a:r>
              <a:rPr lang="el-GR" sz="2800" i="1" dirty="0">
                <a:solidFill>
                  <a:srgbClr val="366092"/>
                </a:solidFill>
                <a:latin typeface="Cambria Math" panose="02040503050406030204" pitchFamily="18" charset="0"/>
                <a:ea typeface="Cambria Math" panose="02040503050406030204" pitchFamily="18" charset="0"/>
              </a:rPr>
              <a:t>σ</a:t>
            </a:r>
            <a:r>
              <a:rPr lang="en-US" sz="2800" dirty="0">
                <a:solidFill>
                  <a:srgbClr val="366092"/>
                </a:solidFill>
                <a:latin typeface="Calibri"/>
              </a:rPr>
              <a:t>  factors for computing control chart limits.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TextShape 1"/>
          <p:cNvSpPr txBox="1">
            <a:spLocks noGrp="1"/>
          </p:cNvSpPr>
          <p:nvPr>
            <p:ph type="title" idx="4294967295"/>
          </p:nvPr>
        </p:nvSpPr>
        <p:spPr>
          <a:xfrm>
            <a:off x="457200" y="114840"/>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A6.3</a:t>
            </a:r>
            <a:r>
              <a:rPr kumimoji="0" lang="en-US" sz="3200" b="0" i="0" u="none" strike="noStrike" kern="1200" cap="none" spc="-1" normalizeH="0" baseline="-25000" noProof="0" dirty="0">
                <a:ln>
                  <a:noFill/>
                </a:ln>
                <a:solidFill>
                  <a:srgbClr val="1F497D"/>
                </a:solidFill>
                <a:effectLst/>
                <a:uLnTx/>
                <a:uFillTx/>
                <a:latin typeface="Calibri"/>
                <a:ea typeface="+mn-ea"/>
                <a:cs typeface="+mn-cs"/>
              </a:rPr>
              <a:t>6</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 name="TextBox 3">
            <a:extLst>
              <a:ext uri="{FF2B5EF4-FFF2-40B4-BE49-F238E27FC236}">
                <a16:creationId xmlns:a16="http://schemas.microsoft.com/office/drawing/2014/main" id="{4AC40682-DEF4-63B8-E0FF-30171A436C45}"/>
              </a:ext>
            </a:extLst>
          </p:cNvPr>
          <p:cNvSpPr txBox="1"/>
          <p:nvPr/>
        </p:nvSpPr>
        <p:spPr>
          <a:xfrm>
            <a:off x="2183680" y="1028880"/>
            <a:ext cx="4776280" cy="369332"/>
          </a:xfrm>
          <a:prstGeom prst="rect">
            <a:avLst/>
          </a:prstGeom>
          <a:noFill/>
        </p:spPr>
        <p:txBody>
          <a:bodyPr wrap="square">
            <a:spAutoFit/>
          </a:bodyPr>
          <a:lstStyle/>
          <a:p>
            <a:pPr algn="ctr">
              <a:lnSpc>
                <a:spcPct val="100000"/>
              </a:lnSpc>
            </a:pPr>
            <a:r>
              <a:rPr lang="en-US" sz="1800" b="1" strike="noStrike" spc="-1" dirty="0">
                <a:solidFill>
                  <a:schemeClr val="accent1"/>
                </a:solidFill>
                <a:latin typeface="Calibri"/>
              </a:rPr>
              <a:t>3</a:t>
            </a:r>
            <a:r>
              <a:rPr lang="en-US" sz="1800" b="1" i="1" strike="noStrike" spc="-1" dirty="0">
                <a:solidFill>
                  <a:schemeClr val="accent1"/>
                </a:solidFill>
                <a:latin typeface="Calibri"/>
              </a:rPr>
              <a:t>σ</a:t>
            </a:r>
            <a:r>
              <a:rPr lang="en-US" sz="1800" b="1" strike="noStrike" spc="-1" dirty="0">
                <a:solidFill>
                  <a:schemeClr val="accent1"/>
                </a:solidFill>
                <a:latin typeface="Calibri"/>
              </a:rPr>
              <a:t> Factors for </a:t>
            </a:r>
            <a:r>
              <a:rPr lang="en-US" sz="1600" b="1" strike="noStrike" spc="-1" dirty="0">
                <a:solidFill>
                  <a:schemeClr val="accent1"/>
                </a:solidFill>
                <a:latin typeface="Calibri"/>
              </a:rPr>
              <a:t>Computing</a:t>
            </a:r>
            <a:r>
              <a:rPr lang="en-US" sz="1800" b="1" strike="noStrike" spc="-1" dirty="0">
                <a:solidFill>
                  <a:schemeClr val="accent1"/>
                </a:solidFill>
                <a:latin typeface="Calibri"/>
              </a:rPr>
              <a:t> Control Chart Limits</a:t>
            </a:r>
            <a:endParaRPr lang="en-US" sz="1800" b="0" strike="noStrike" spc="-1" dirty="0">
              <a:solidFill>
                <a:schemeClr val="accent1"/>
              </a:solidFill>
              <a:latin typeface="Arial"/>
            </a:endParaRPr>
          </a:p>
        </p:txBody>
      </p:sp>
      <p:grpSp>
        <p:nvGrpSpPr>
          <p:cNvPr id="5" name="Group 4" descr="The table displays control chart factors for various sample sizes, including the mean factor (A), lower range factor (D3), and upper range factor (D4).&#10;For a sample size of 2, the mean factor is 1.880, D3 is 0.000, and D4 is 3.267.&#10;For a sample size of 3, the mean factor is 1.023, D3 is 0.000, and D4 is 2.574.&#10;For a sample size of 4, the mean factor is 0.729, D3 is 0.000, and D4 is 2.282.&#10;For a sample size of 5, the mean factor is 0.577, D3 is 0.000, and D4 is 2.114.&#10;For a sample size of 6, the mean factor is 0.483, D3 is 0.000, and D4 is 2.004.&#10;For a sample size of 7, the mean factor is 0.419, D3 is 0.076, and D4 is 1.924.&#10;For a sample size of 8, the mean factor is 0.373, D3 is 0.136, and D4 is 1.864.&#10;For a sample size of 9, the mean factor is 0.337, D3 is 0.184, and D4 is 1.816.&#10;For a sample size of 10, the mean factor is 0.308, D3 is 0.223, and D4 is 1.777.&#10;For a sample size of 15, the mean factor is 0.223, D3 is 0.348, and D4 is 1.652.&#10;For a sample size of 20, the mean factor is 0.180, D3 is 0.414, and D4 is 1.586.&#10;For a sample size of 25, the mean factor is 0.153, D3 is 0.459, and D4 is 1.541.&#10;For sample sizes over 25 and for mean factor (A) 0.75 times (1 divided by square root of n), the formulas 1.55 minus 0.0015 times n and 0.45 plus 0.001 times n are used to calculate &#10;D3 and D4, respectively.&#10;The table is used in statistical process control.">
            <a:extLst>
              <a:ext uri="{FF2B5EF4-FFF2-40B4-BE49-F238E27FC236}">
                <a16:creationId xmlns:a16="http://schemas.microsoft.com/office/drawing/2014/main" id="{769D31DF-564A-6287-C732-03A500EE25BE}"/>
              </a:ext>
            </a:extLst>
          </p:cNvPr>
          <p:cNvGrpSpPr/>
          <p:nvPr/>
        </p:nvGrpSpPr>
        <p:grpSpPr>
          <a:xfrm>
            <a:off x="762060" y="1416876"/>
            <a:ext cx="7467120" cy="4487813"/>
            <a:chOff x="838260" y="1416876"/>
            <a:chExt cx="7467120" cy="4487813"/>
          </a:xfrm>
        </p:grpSpPr>
        <p:graphicFrame>
          <p:nvGraphicFramePr>
            <p:cNvPr id="2" name="Table 2" descr="The table displays control chart factors for various sample sizes, including the mean factor (A), lower range factor (D3), and upper range factor (D4). For a sample size of 2, the mean factor is 1.880, D3 is 0.000, and D4 is 3.267. For a sample size of 3, the mean factor is 1.023, D3 is 0.000, and D4 is 2.574. For a sample size of 4, the mean factor is 0.729, D3 is 0.000, and &#10;D4 is 2.282. For a sample size of 5, the mean factor is 0.577, D3 is 0.000, and &#10;D4 is 2.114. For a sample size of 6, the mean factor is 0.483, D3 is 0.000, and &#10;D4 is 2.004. For sample sizes 7 to 25, the mean factor decreases incrementally, while D3 and D4&#10;adjust accordingly. For sample sizes over 25, the formulas 1.55−0.0015n and 0.45+0.001n are used to calculate &#10;D3 and D4, respectively. The table is used in statistical process control.">
              <a:extLst>
                <a:ext uri="{FF2B5EF4-FFF2-40B4-BE49-F238E27FC236}">
                  <a16:creationId xmlns:a16="http://schemas.microsoft.com/office/drawing/2014/main" id="{346C3B90-10C3-EE41-C507-BC9E36742A26}"/>
                </a:ext>
              </a:extLst>
            </p:cNvPr>
            <p:cNvGraphicFramePr/>
            <p:nvPr>
              <p:extLst>
                <p:ext uri="{D42A27DB-BD31-4B8C-83A1-F6EECF244321}">
                  <p14:modId xmlns:p14="http://schemas.microsoft.com/office/powerpoint/2010/main" val="2157935193"/>
                </p:ext>
              </p:extLst>
            </p:nvPr>
          </p:nvGraphicFramePr>
          <p:xfrm>
            <a:off x="838260" y="1416876"/>
            <a:ext cx="7467120" cy="4487813"/>
          </p:xfrm>
          <a:graphic>
            <a:graphicData uri="http://schemas.openxmlformats.org/drawingml/2006/table">
              <a:tbl>
                <a:tblPr firstRow="1">
                  <a:tableStyleId>{BC89EF96-8CEA-46FF-86C4-4CE0E7609802}</a:tableStyleId>
                </a:tblPr>
                <a:tblGrid>
                  <a:gridCol w="1866600">
                    <a:extLst>
                      <a:ext uri="{9D8B030D-6E8A-4147-A177-3AD203B41FA5}">
                        <a16:colId xmlns:a16="http://schemas.microsoft.com/office/drawing/2014/main" val="20000"/>
                      </a:ext>
                    </a:extLst>
                  </a:gridCol>
                  <a:gridCol w="1866600">
                    <a:extLst>
                      <a:ext uri="{9D8B030D-6E8A-4147-A177-3AD203B41FA5}">
                        <a16:colId xmlns:a16="http://schemas.microsoft.com/office/drawing/2014/main" val="20001"/>
                      </a:ext>
                    </a:extLst>
                  </a:gridCol>
                  <a:gridCol w="1866600">
                    <a:extLst>
                      <a:ext uri="{9D8B030D-6E8A-4147-A177-3AD203B41FA5}">
                        <a16:colId xmlns:a16="http://schemas.microsoft.com/office/drawing/2014/main" val="20002"/>
                      </a:ext>
                    </a:extLst>
                  </a:gridCol>
                  <a:gridCol w="1867320">
                    <a:extLst>
                      <a:ext uri="{9D8B030D-6E8A-4147-A177-3AD203B41FA5}">
                        <a16:colId xmlns:a16="http://schemas.microsoft.com/office/drawing/2014/main" val="20003"/>
                      </a:ext>
                    </a:extLst>
                  </a:gridCol>
                </a:tblGrid>
                <a:tr h="295920">
                  <a:tc>
                    <a:txBody>
                      <a:bodyPr/>
                      <a:lstStyle/>
                      <a:p>
                        <a:pPr algn="ctr">
                          <a:lnSpc>
                            <a:spcPct val="100000"/>
                          </a:lnSpc>
                        </a:pPr>
                        <a:r>
                          <a:rPr lang="en-US" sz="1400" b="1" strike="noStrike" spc="-1" dirty="0">
                            <a:solidFill>
                              <a:srgbClr val="366092"/>
                            </a:solidFill>
                          </a:rPr>
                          <a:t>Sample Size</a:t>
                        </a:r>
                        <a:endParaRPr lang="en-US" sz="1400" b="0" strike="noStrike" spc="-1" dirty="0">
                          <a:latin typeface="Arial"/>
                        </a:endParaRPr>
                      </a:p>
                    </a:txBody>
                    <a:tcPr/>
                  </a:tc>
                  <a:tc>
                    <a:txBody>
                      <a:bodyPr/>
                      <a:lstStyle/>
                      <a:p>
                        <a:pPr algn="ctr">
                          <a:lnSpc>
                            <a:spcPct val="100000"/>
                          </a:lnSpc>
                        </a:pPr>
                        <a:r>
                          <a:rPr lang="en-US" sz="1400" b="1" strike="noStrike" spc="-1">
                            <a:solidFill>
                              <a:srgbClr val="366092"/>
                            </a:solidFill>
                          </a:rPr>
                          <a:t>Mean Factor (A)</a:t>
                        </a:r>
                        <a:endParaRPr lang="en-US" sz="1400" b="0" strike="noStrike" spc="-1">
                          <a:latin typeface="Arial"/>
                        </a:endParaRPr>
                      </a:p>
                    </a:txBody>
                    <a:tcPr/>
                  </a:tc>
                  <a:tc>
                    <a:txBody>
                      <a:bodyPr/>
                      <a:lstStyle/>
                      <a:p>
                        <a:pPr algn="ctr">
                          <a:lnSpc>
                            <a:spcPct val="100000"/>
                          </a:lnSpc>
                        </a:pPr>
                        <a:r>
                          <a:rPr lang="en-US" sz="1400" b="1" strike="noStrike" spc="-1">
                            <a:solidFill>
                              <a:srgbClr val="366092"/>
                            </a:solidFill>
                          </a:rPr>
                          <a:t>Lower Range (D</a:t>
                        </a:r>
                        <a:r>
                          <a:rPr lang="en-US" sz="1400" b="1" strike="noStrike" spc="-1" baseline="-25000">
                            <a:solidFill>
                              <a:srgbClr val="366092"/>
                            </a:solidFill>
                          </a:rPr>
                          <a:t>3</a:t>
                        </a:r>
                        <a:r>
                          <a:rPr lang="en-US" sz="1400" b="1" strike="noStrike" spc="-1">
                            <a:solidFill>
                              <a:srgbClr val="366092"/>
                            </a:solidFill>
                          </a:rPr>
                          <a:t>)</a:t>
                        </a:r>
                        <a:endParaRPr lang="en-US" sz="1400" b="0" strike="noStrike" spc="-1">
                          <a:latin typeface="Arial"/>
                        </a:endParaRPr>
                      </a:p>
                    </a:txBody>
                    <a:tcPr/>
                  </a:tc>
                  <a:tc>
                    <a:txBody>
                      <a:bodyPr/>
                      <a:lstStyle/>
                      <a:p>
                        <a:pPr algn="ctr">
                          <a:lnSpc>
                            <a:spcPct val="100000"/>
                          </a:lnSpc>
                        </a:pPr>
                        <a:r>
                          <a:rPr lang="en-US" sz="1400" b="1" strike="noStrike" spc="-1" dirty="0">
                            <a:solidFill>
                              <a:srgbClr val="366092"/>
                            </a:solidFill>
                          </a:rPr>
                          <a:t>Upper Range (D</a:t>
                        </a:r>
                        <a:r>
                          <a:rPr lang="en-US" sz="1400" b="1" strike="noStrike" spc="-1" baseline="-25000" dirty="0">
                            <a:solidFill>
                              <a:srgbClr val="366092"/>
                            </a:solidFill>
                          </a:rPr>
                          <a:t>4</a:t>
                        </a:r>
                        <a:r>
                          <a:rPr lang="en-US" sz="1400" b="1" strike="noStrike" spc="-1" dirty="0">
                            <a:solidFill>
                              <a:srgbClr val="366092"/>
                            </a:solidFill>
                          </a:rPr>
                          <a:t>)</a:t>
                        </a:r>
                        <a:endParaRPr lang="en-US" sz="1400" b="0" strike="noStrike" spc="-1" dirty="0">
                          <a:latin typeface="Arial"/>
                        </a:endParaRPr>
                      </a:p>
                    </a:txBody>
                    <a:tcPr/>
                  </a:tc>
                  <a:extLst>
                    <a:ext uri="{0D108BD9-81ED-4DB2-BD59-A6C34878D82A}">
                      <a16:rowId xmlns:a16="http://schemas.microsoft.com/office/drawing/2014/main" val="10001"/>
                    </a:ext>
                  </a:extLst>
                </a:tr>
                <a:tr h="274320">
                  <a:tc>
                    <a:txBody>
                      <a:bodyPr/>
                      <a:lstStyle/>
                      <a:p>
                        <a:pPr algn="ctr">
                          <a:lnSpc>
                            <a:spcPct val="100000"/>
                          </a:lnSpc>
                        </a:pPr>
                        <a:r>
                          <a:rPr lang="en-US" sz="1400" b="1" strike="noStrike" spc="-1">
                            <a:solidFill>
                              <a:srgbClr val="366092"/>
                            </a:solidFill>
                          </a:rPr>
                          <a:t>2</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1.880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0.000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3.267</a:t>
                        </a:r>
                        <a:endParaRPr lang="en-US" sz="1400" b="0" strike="noStrike" spc="-1">
                          <a:latin typeface="Arial"/>
                        </a:endParaRPr>
                      </a:p>
                    </a:txBody>
                    <a:tcPr/>
                  </a:tc>
                  <a:extLst>
                    <a:ext uri="{0D108BD9-81ED-4DB2-BD59-A6C34878D82A}">
                      <a16:rowId xmlns:a16="http://schemas.microsoft.com/office/drawing/2014/main" val="10002"/>
                    </a:ext>
                  </a:extLst>
                </a:tr>
                <a:tr h="274320">
                  <a:tc>
                    <a:txBody>
                      <a:bodyPr/>
                      <a:lstStyle/>
                      <a:p>
                        <a:pPr algn="ctr">
                          <a:lnSpc>
                            <a:spcPct val="100000"/>
                          </a:lnSpc>
                        </a:pPr>
                        <a:r>
                          <a:rPr lang="en-US" sz="1400" b="1" strike="noStrike" spc="-1">
                            <a:solidFill>
                              <a:srgbClr val="366092"/>
                            </a:solidFill>
                          </a:rPr>
                          <a:t>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1.023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0.000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2.574</a:t>
                        </a:r>
                        <a:endParaRPr lang="en-US" sz="1400" b="0" strike="noStrike" spc="-1">
                          <a:latin typeface="Arial"/>
                        </a:endParaRPr>
                      </a:p>
                    </a:txBody>
                    <a:tcPr/>
                  </a:tc>
                  <a:extLst>
                    <a:ext uri="{0D108BD9-81ED-4DB2-BD59-A6C34878D82A}">
                      <a16:rowId xmlns:a16="http://schemas.microsoft.com/office/drawing/2014/main" val="10003"/>
                    </a:ext>
                  </a:extLst>
                </a:tr>
                <a:tr h="274320">
                  <a:tc>
                    <a:txBody>
                      <a:bodyPr/>
                      <a:lstStyle/>
                      <a:p>
                        <a:pPr algn="ctr">
                          <a:lnSpc>
                            <a:spcPct val="100000"/>
                          </a:lnSpc>
                        </a:pPr>
                        <a:r>
                          <a:rPr lang="en-US" sz="1400" b="1" strike="noStrike" spc="-1">
                            <a:solidFill>
                              <a:srgbClr val="366092"/>
                            </a:solidFill>
                          </a:rPr>
                          <a:t>4</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0.729</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0.000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2.282</a:t>
                        </a:r>
                        <a:endParaRPr lang="en-US" sz="1400" b="0" strike="noStrike" spc="-1">
                          <a:latin typeface="Arial"/>
                        </a:endParaRPr>
                      </a:p>
                    </a:txBody>
                    <a:tcPr/>
                  </a:tc>
                  <a:extLst>
                    <a:ext uri="{0D108BD9-81ED-4DB2-BD59-A6C34878D82A}">
                      <a16:rowId xmlns:a16="http://schemas.microsoft.com/office/drawing/2014/main" val="10004"/>
                    </a:ext>
                  </a:extLst>
                </a:tr>
                <a:tr h="274320">
                  <a:tc>
                    <a:txBody>
                      <a:bodyPr/>
                      <a:lstStyle/>
                      <a:p>
                        <a:pPr algn="ctr">
                          <a:lnSpc>
                            <a:spcPct val="100000"/>
                          </a:lnSpc>
                        </a:pPr>
                        <a:r>
                          <a:rPr lang="en-US" sz="1400" b="1" strike="noStrike" spc="-1">
                            <a:solidFill>
                              <a:srgbClr val="366092"/>
                            </a:solidFill>
                          </a:rPr>
                          <a:t>5</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0.577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0.000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2.114</a:t>
                        </a:r>
                        <a:endParaRPr lang="en-US" sz="1400" b="0" strike="noStrike" spc="-1">
                          <a:latin typeface="Arial"/>
                        </a:endParaRPr>
                      </a:p>
                    </a:txBody>
                    <a:tcPr/>
                  </a:tc>
                  <a:extLst>
                    <a:ext uri="{0D108BD9-81ED-4DB2-BD59-A6C34878D82A}">
                      <a16:rowId xmlns:a16="http://schemas.microsoft.com/office/drawing/2014/main" val="10005"/>
                    </a:ext>
                  </a:extLst>
                </a:tr>
                <a:tr h="274320">
                  <a:tc>
                    <a:txBody>
                      <a:bodyPr/>
                      <a:lstStyle/>
                      <a:p>
                        <a:pPr algn="ctr">
                          <a:lnSpc>
                            <a:spcPct val="100000"/>
                          </a:lnSpc>
                        </a:pPr>
                        <a:r>
                          <a:rPr lang="en-US" sz="1400" b="1" strike="noStrike" spc="-1">
                            <a:solidFill>
                              <a:srgbClr val="366092"/>
                            </a:solidFill>
                          </a:rPr>
                          <a:t>6</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0.483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0.000</a:t>
                        </a:r>
                        <a:endParaRPr lang="en-US" sz="1400" b="0" strike="noStrike" spc="-1">
                          <a:latin typeface="Arial"/>
                        </a:endParaRPr>
                      </a:p>
                    </a:txBody>
                    <a:tcPr/>
                  </a:tc>
                  <a:tc>
                    <a:txBody>
                      <a:bodyPr/>
                      <a:lstStyle/>
                      <a:p>
                        <a:pPr algn="ctr">
                          <a:lnSpc>
                            <a:spcPct val="100000"/>
                          </a:lnSpc>
                        </a:pPr>
                        <a:r>
                          <a:rPr lang="en-US" sz="1400" b="0" strike="noStrike" spc="-1" dirty="0">
                            <a:solidFill>
                              <a:srgbClr val="366092"/>
                            </a:solidFill>
                          </a:rPr>
                          <a:t>2.004</a:t>
                        </a:r>
                        <a:endParaRPr lang="en-US" sz="1400" b="0" strike="noStrike" spc="-1" dirty="0">
                          <a:latin typeface="Arial"/>
                        </a:endParaRPr>
                      </a:p>
                    </a:txBody>
                    <a:tcPr/>
                  </a:tc>
                  <a:extLst>
                    <a:ext uri="{0D108BD9-81ED-4DB2-BD59-A6C34878D82A}">
                      <a16:rowId xmlns:a16="http://schemas.microsoft.com/office/drawing/2014/main" val="10006"/>
                    </a:ext>
                  </a:extLst>
                </a:tr>
                <a:tr h="274320">
                  <a:tc>
                    <a:txBody>
                      <a:bodyPr/>
                      <a:lstStyle/>
                      <a:p>
                        <a:pPr algn="ctr">
                          <a:lnSpc>
                            <a:spcPct val="100000"/>
                          </a:lnSpc>
                        </a:pPr>
                        <a:r>
                          <a:rPr lang="en-US" sz="1400" b="1" strike="noStrike" spc="-1">
                            <a:solidFill>
                              <a:srgbClr val="366092"/>
                            </a:solidFill>
                          </a:rPr>
                          <a:t>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0.419</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0.076</a:t>
                        </a:r>
                        <a:endParaRPr lang="en-US" sz="1400" b="0" strike="noStrike" spc="-1">
                          <a:latin typeface="Arial"/>
                        </a:endParaRPr>
                      </a:p>
                    </a:txBody>
                    <a:tcPr/>
                  </a:tc>
                  <a:tc>
                    <a:txBody>
                      <a:bodyPr/>
                      <a:lstStyle/>
                      <a:p>
                        <a:pPr algn="ctr">
                          <a:lnSpc>
                            <a:spcPct val="100000"/>
                          </a:lnSpc>
                        </a:pPr>
                        <a:r>
                          <a:rPr lang="en-US" sz="1400" b="0" strike="noStrike" spc="-1" dirty="0">
                            <a:solidFill>
                              <a:srgbClr val="366092"/>
                            </a:solidFill>
                          </a:rPr>
                          <a:t>1.924</a:t>
                        </a:r>
                        <a:endParaRPr lang="en-US" sz="1400" b="0" strike="noStrike" spc="-1" dirty="0">
                          <a:latin typeface="Arial"/>
                        </a:endParaRPr>
                      </a:p>
                    </a:txBody>
                    <a:tcPr/>
                  </a:tc>
                  <a:extLst>
                    <a:ext uri="{0D108BD9-81ED-4DB2-BD59-A6C34878D82A}">
                      <a16:rowId xmlns:a16="http://schemas.microsoft.com/office/drawing/2014/main" val="10007"/>
                    </a:ext>
                  </a:extLst>
                </a:tr>
                <a:tr h="274320">
                  <a:tc>
                    <a:txBody>
                      <a:bodyPr/>
                      <a:lstStyle/>
                      <a:p>
                        <a:pPr algn="ctr">
                          <a:lnSpc>
                            <a:spcPct val="100000"/>
                          </a:lnSpc>
                        </a:pPr>
                        <a:r>
                          <a:rPr lang="en-US" sz="1400" b="1" strike="noStrike" spc="-1">
                            <a:solidFill>
                              <a:srgbClr val="366092"/>
                            </a:solidFill>
                          </a:rPr>
                          <a:t>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0.373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0.136</a:t>
                        </a:r>
                        <a:endParaRPr lang="en-US" sz="1400" b="0" strike="noStrike" spc="-1">
                          <a:latin typeface="Arial"/>
                        </a:endParaRPr>
                      </a:p>
                    </a:txBody>
                    <a:tcPr/>
                  </a:tc>
                  <a:tc>
                    <a:txBody>
                      <a:bodyPr/>
                      <a:lstStyle/>
                      <a:p>
                        <a:pPr algn="ctr">
                          <a:lnSpc>
                            <a:spcPct val="100000"/>
                          </a:lnSpc>
                        </a:pPr>
                        <a:r>
                          <a:rPr lang="en-US" sz="1400" b="0" strike="noStrike" spc="-1" dirty="0">
                            <a:solidFill>
                              <a:srgbClr val="366092"/>
                            </a:solidFill>
                          </a:rPr>
                          <a:t>1.864</a:t>
                        </a:r>
                        <a:endParaRPr lang="en-US" sz="1400" b="0" strike="noStrike" spc="-1" dirty="0">
                          <a:latin typeface="Arial"/>
                        </a:endParaRPr>
                      </a:p>
                    </a:txBody>
                    <a:tcPr/>
                  </a:tc>
                  <a:extLst>
                    <a:ext uri="{0D108BD9-81ED-4DB2-BD59-A6C34878D82A}">
                      <a16:rowId xmlns:a16="http://schemas.microsoft.com/office/drawing/2014/main" val="10008"/>
                    </a:ext>
                  </a:extLst>
                </a:tr>
                <a:tr h="274320">
                  <a:tc>
                    <a:txBody>
                      <a:bodyPr/>
                      <a:lstStyle/>
                      <a:p>
                        <a:pPr algn="ctr">
                          <a:lnSpc>
                            <a:spcPct val="100000"/>
                          </a:lnSpc>
                        </a:pPr>
                        <a:r>
                          <a:rPr lang="en-US" sz="1400" b="1" strike="noStrike" spc="-1">
                            <a:solidFill>
                              <a:srgbClr val="366092"/>
                            </a:solidFill>
                          </a:rPr>
                          <a:t>9</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0.337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0.184</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1.816</a:t>
                        </a:r>
                        <a:endParaRPr lang="en-US" sz="1400" b="0" strike="noStrike" spc="-1">
                          <a:latin typeface="Arial"/>
                        </a:endParaRPr>
                      </a:p>
                    </a:txBody>
                    <a:tcPr/>
                  </a:tc>
                  <a:extLst>
                    <a:ext uri="{0D108BD9-81ED-4DB2-BD59-A6C34878D82A}">
                      <a16:rowId xmlns:a16="http://schemas.microsoft.com/office/drawing/2014/main" val="10009"/>
                    </a:ext>
                  </a:extLst>
                </a:tr>
                <a:tr h="274320">
                  <a:tc>
                    <a:txBody>
                      <a:bodyPr/>
                      <a:lstStyle/>
                      <a:p>
                        <a:pPr algn="ctr">
                          <a:lnSpc>
                            <a:spcPct val="100000"/>
                          </a:lnSpc>
                        </a:pPr>
                        <a:r>
                          <a:rPr lang="en-US" sz="1400" b="1" strike="noStrike" spc="-1">
                            <a:solidFill>
                              <a:srgbClr val="366092"/>
                            </a:solidFill>
                          </a:rPr>
                          <a:t>10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0.308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0.223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1.777</a:t>
                        </a:r>
                        <a:endParaRPr lang="en-US" sz="1400" b="0" strike="noStrike" spc="-1">
                          <a:latin typeface="Arial"/>
                        </a:endParaRPr>
                      </a:p>
                    </a:txBody>
                    <a:tcPr/>
                  </a:tc>
                  <a:extLst>
                    <a:ext uri="{0D108BD9-81ED-4DB2-BD59-A6C34878D82A}">
                      <a16:rowId xmlns:a16="http://schemas.microsoft.com/office/drawing/2014/main" val="10010"/>
                    </a:ext>
                  </a:extLst>
                </a:tr>
                <a:tr h="274320">
                  <a:tc>
                    <a:txBody>
                      <a:bodyPr/>
                      <a:lstStyle/>
                      <a:p>
                        <a:pPr algn="ctr">
                          <a:lnSpc>
                            <a:spcPct val="100000"/>
                          </a:lnSpc>
                        </a:pPr>
                        <a:r>
                          <a:rPr lang="en-US" sz="1400" b="1" strike="noStrike" spc="-1">
                            <a:solidFill>
                              <a:srgbClr val="366092"/>
                            </a:solidFill>
                          </a:rPr>
                          <a:t>15</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0.223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0.348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1.652</a:t>
                        </a:r>
                        <a:endParaRPr lang="en-US" sz="1400" b="0" strike="noStrike" spc="-1">
                          <a:latin typeface="Arial"/>
                        </a:endParaRPr>
                      </a:p>
                    </a:txBody>
                    <a:tcPr/>
                  </a:tc>
                  <a:extLst>
                    <a:ext uri="{0D108BD9-81ED-4DB2-BD59-A6C34878D82A}">
                      <a16:rowId xmlns:a16="http://schemas.microsoft.com/office/drawing/2014/main" val="10011"/>
                    </a:ext>
                  </a:extLst>
                </a:tr>
                <a:tr h="274320">
                  <a:tc>
                    <a:txBody>
                      <a:bodyPr/>
                      <a:lstStyle/>
                      <a:p>
                        <a:pPr algn="ctr">
                          <a:lnSpc>
                            <a:spcPct val="100000"/>
                          </a:lnSpc>
                        </a:pPr>
                        <a:r>
                          <a:rPr lang="en-US" sz="1400" b="1" strike="noStrike" spc="-1">
                            <a:solidFill>
                              <a:srgbClr val="366092"/>
                            </a:solidFill>
                          </a:rPr>
                          <a:t>20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0.180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0.414</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1.586</a:t>
                        </a:r>
                        <a:endParaRPr lang="en-US" sz="1400" b="0" strike="noStrike" spc="-1">
                          <a:latin typeface="Arial"/>
                        </a:endParaRPr>
                      </a:p>
                    </a:txBody>
                    <a:tcPr/>
                  </a:tc>
                  <a:extLst>
                    <a:ext uri="{0D108BD9-81ED-4DB2-BD59-A6C34878D82A}">
                      <a16:rowId xmlns:a16="http://schemas.microsoft.com/office/drawing/2014/main" val="10012"/>
                    </a:ext>
                  </a:extLst>
                </a:tr>
                <a:tr h="274320">
                  <a:tc>
                    <a:txBody>
                      <a:bodyPr/>
                      <a:lstStyle/>
                      <a:p>
                        <a:pPr algn="ctr">
                          <a:lnSpc>
                            <a:spcPct val="100000"/>
                          </a:lnSpc>
                        </a:pPr>
                        <a:r>
                          <a:rPr lang="en-US" sz="1400" b="1" strike="noStrike" spc="-1">
                            <a:solidFill>
                              <a:srgbClr val="366092"/>
                            </a:solidFill>
                          </a:rPr>
                          <a:t>25</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0.153</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0.459</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1.541</a:t>
                        </a:r>
                        <a:endParaRPr lang="en-US" sz="1400" b="0" strike="noStrike" spc="-1">
                          <a:latin typeface="Arial"/>
                        </a:endParaRPr>
                      </a:p>
                    </a:txBody>
                    <a:tcPr/>
                  </a:tc>
                  <a:extLst>
                    <a:ext uri="{0D108BD9-81ED-4DB2-BD59-A6C34878D82A}">
                      <a16:rowId xmlns:a16="http://schemas.microsoft.com/office/drawing/2014/main" val="10013"/>
                    </a:ext>
                  </a:extLst>
                </a:tr>
                <a:tr h="525413">
                  <a:tc>
                    <a:txBody>
                      <a:bodyPr/>
                      <a:lstStyle/>
                      <a:p>
                        <a:pPr algn="ctr">
                          <a:lnSpc>
                            <a:spcPct val="100000"/>
                          </a:lnSpc>
                        </a:pPr>
                        <a:r>
                          <a:rPr lang="en-US" sz="1400" b="1" strike="noStrike" spc="-1">
                            <a:solidFill>
                              <a:srgbClr val="366092"/>
                            </a:solidFill>
                          </a:rPr>
                          <a:t>Over 25</a:t>
                        </a:r>
                        <a:endParaRPr lang="en-US" sz="1400" b="0" strike="noStrike" spc="-1">
                          <a:latin typeface="Arial"/>
                        </a:endParaRPr>
                      </a:p>
                    </a:txBody>
                    <a:tcPr/>
                  </a:tc>
                  <a:tc>
                    <a:txBody>
                      <a:bodyPr/>
                      <a:lstStyle/>
                      <a:p>
                        <a:endParaRPr lang="en-US"/>
                      </a:p>
                    </a:txBody>
                    <a:tcPr/>
                  </a:tc>
                  <a:tc>
                    <a:txBody>
                      <a:bodyPr/>
                      <a:lstStyle/>
                      <a:p>
                        <a:pPr algn="ctr"/>
                        <a:r>
                          <a:rPr lang="en-US" sz="1300" dirty="0">
                            <a:solidFill>
                              <a:schemeClr val="accent1"/>
                            </a:solidFill>
                          </a:rPr>
                          <a:t>1.55 - 0.0015n</a:t>
                        </a:r>
                        <a:endParaRPr lang="en-US" sz="1300" i="1" dirty="0">
                          <a:solidFill>
                            <a:schemeClr val="accent1"/>
                          </a:solidFill>
                        </a:endParaRPr>
                      </a:p>
                    </a:txBody>
                    <a:tcPr anchor="ctr"/>
                  </a:tc>
                  <a:tc>
                    <a:txBody>
                      <a:bodyPr/>
                      <a:lstStyle/>
                      <a:p>
                        <a:pPr algn="ctr"/>
                        <a:r>
                          <a:rPr lang="en-US" sz="1300" dirty="0">
                            <a:solidFill>
                              <a:schemeClr val="accent1"/>
                            </a:solidFill>
                          </a:rPr>
                          <a:t>0.45 + 0.001n</a:t>
                        </a:r>
                        <a:endParaRPr lang="en-US" sz="1300" i="1" dirty="0">
                          <a:solidFill>
                            <a:schemeClr val="accent1"/>
                          </a:solidFill>
                        </a:endParaRPr>
                      </a:p>
                    </a:txBody>
                    <a:tcPr anchor="ctr"/>
                  </a:tc>
                  <a:extLst>
                    <a:ext uri="{0D108BD9-81ED-4DB2-BD59-A6C34878D82A}">
                      <a16:rowId xmlns:a16="http://schemas.microsoft.com/office/drawing/2014/main" val="10014"/>
                    </a:ext>
                  </a:extLst>
                </a:tr>
              </a:tbl>
            </a:graphicData>
          </a:graphic>
        </p:graphicFrame>
        <p:graphicFrame>
          <p:nvGraphicFramePr>
            <p:cNvPr id="3" name="Object 2">
              <a:extLst>
                <a:ext uri="{FF2B5EF4-FFF2-40B4-BE49-F238E27FC236}">
                  <a16:creationId xmlns:a16="http://schemas.microsoft.com/office/drawing/2014/main" id="{480E7C99-E5F1-A364-FAB2-E5D67E4D2532}"/>
                </a:ext>
              </a:extLst>
            </p:cNvPr>
            <p:cNvGraphicFramePr>
              <a:graphicFrameLocks noChangeAspect="1"/>
            </p:cNvGraphicFramePr>
            <p:nvPr>
              <p:extLst>
                <p:ext uri="{D42A27DB-BD31-4B8C-83A1-F6EECF244321}">
                  <p14:modId xmlns:p14="http://schemas.microsoft.com/office/powerpoint/2010/main" val="4094514395"/>
                </p:ext>
              </p:extLst>
            </p:nvPr>
          </p:nvGraphicFramePr>
          <p:xfrm>
            <a:off x="3288219" y="5402213"/>
            <a:ext cx="720000" cy="455510"/>
          </p:xfrm>
          <a:graphic>
            <a:graphicData uri="http://schemas.openxmlformats.org/presentationml/2006/ole">
              <mc:AlternateContent xmlns:mc="http://schemas.openxmlformats.org/markup-compatibility/2006">
                <mc:Choice xmlns:v="urn:schemas-microsoft-com:vml" Requires="v">
                  <p:oleObj name="Equation" r:id="rId3" imgW="1244520" imgH="787320" progId="Equation.DSMT4">
                    <p:embed/>
                  </p:oleObj>
                </mc:Choice>
                <mc:Fallback>
                  <p:oleObj name="Equation" r:id="rId3" imgW="1244520" imgH="787320" progId="Equation.DSMT4">
                    <p:embed/>
                    <p:pic>
                      <p:nvPicPr>
                        <p:cNvPr id="2" name="Object 1">
                          <a:extLst>
                            <a:ext uri="{FF2B5EF4-FFF2-40B4-BE49-F238E27FC236}">
                              <a16:creationId xmlns:a16="http://schemas.microsoft.com/office/drawing/2014/main" id="{26B44626-3400-D291-E914-6667D065311F}"/>
                            </a:ext>
                          </a:extLst>
                        </p:cNvPr>
                        <p:cNvPicPr/>
                        <p:nvPr/>
                      </p:nvPicPr>
                      <p:blipFill>
                        <a:blip r:embed="rId4"/>
                        <a:stretch>
                          <a:fillRect/>
                        </a:stretch>
                      </p:blipFill>
                      <p:spPr>
                        <a:xfrm>
                          <a:off x="3288219" y="5402213"/>
                          <a:ext cx="720000" cy="455510"/>
                        </a:xfrm>
                        <a:prstGeom prst="rect">
                          <a:avLst/>
                        </a:prstGeom>
                      </p:spPr>
                    </p:pic>
                  </p:oleObj>
                </mc:Fallback>
              </mc:AlternateContent>
            </a:graphicData>
          </a:graphic>
        </p:graphicFrame>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3</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21" name="TextShape 2"/>
          <p:cNvSpPr txBox="1"/>
          <p:nvPr/>
        </p:nvSpPr>
        <p:spPr>
          <a:xfrm>
            <a:off x="457200" y="1082160"/>
            <a:ext cx="8229240" cy="3642120"/>
          </a:xfrm>
          <a:prstGeom prst="rect">
            <a:avLst/>
          </a:prstGeom>
          <a:solidFill>
            <a:srgbClr val="FFFFCC"/>
          </a:solidFill>
          <a:ln w="28440">
            <a:solidFill>
              <a:srgbClr val="000000"/>
            </a:solidFill>
            <a:round/>
          </a:ln>
        </p:spPr>
        <p:txBody>
          <a:bodyPr lIns="90000" tIns="45000" rIns="90000" bIns="45000">
            <a:normAutofit/>
          </a:bodyPr>
          <a:lstStyle/>
          <a:p>
            <a:pPr>
              <a:lnSpc>
                <a:spcPct val="100000"/>
              </a:lnSpc>
              <a:spcBef>
                <a:spcPts val="561"/>
              </a:spcBef>
            </a:pPr>
            <a:r>
              <a:rPr lang="en-US" sz="2800" b="0" strike="noStrike" spc="-1">
                <a:solidFill>
                  <a:srgbClr val="000000"/>
                </a:solidFill>
                <a:latin typeface="Calibri"/>
              </a:rPr>
              <a:t>Each point on the chart represents a sample statistic which has been calculated for the sample taken at a particular time period. The sample statistic will vary depending on the type of the control chart which is being used. If the sample statistic falls above the </a:t>
            </a:r>
            <a:r>
              <a:rPr lang="en-US" sz="2800" b="1" strike="noStrike" spc="-1">
                <a:solidFill>
                  <a:srgbClr val="000000"/>
                </a:solidFill>
                <a:latin typeface="Calibri"/>
              </a:rPr>
              <a:t>UCL</a:t>
            </a:r>
            <a:r>
              <a:rPr lang="en-US" sz="2800" b="0" strike="noStrike" spc="-1">
                <a:solidFill>
                  <a:srgbClr val="000000"/>
                </a:solidFill>
                <a:latin typeface="Calibri"/>
              </a:rPr>
              <a:t> or below the </a:t>
            </a:r>
            <a:r>
              <a:rPr lang="en-US" sz="2800" b="1" strike="noStrike" spc="-1">
                <a:solidFill>
                  <a:srgbClr val="000000"/>
                </a:solidFill>
                <a:latin typeface="Calibri"/>
              </a:rPr>
              <a:t>LCL</a:t>
            </a:r>
            <a:r>
              <a:rPr lang="en-US" sz="2800" b="0" strike="noStrike" spc="-1">
                <a:solidFill>
                  <a:srgbClr val="000000"/>
                </a:solidFill>
                <a:latin typeface="Calibri"/>
              </a:rPr>
              <a:t>, this signals unusual variation in the process and the process is deemed to be </a:t>
            </a:r>
            <a:r>
              <a:rPr lang="en-US" sz="2800" b="1" strike="noStrike" spc="-1">
                <a:solidFill>
                  <a:srgbClr val="000000"/>
                </a:solidFill>
                <a:latin typeface="Calibri"/>
              </a:rPr>
              <a:t>"Out of Control."</a:t>
            </a:r>
            <a:endParaRPr lang="en-US" sz="2800" b="0" strike="noStrike" spc="-1">
              <a:solidFill>
                <a:srgbClr val="366092"/>
              </a:solidFill>
              <a:latin typeface="Calibri"/>
            </a:endParaRPr>
          </a:p>
          <a:p>
            <a:pPr>
              <a:lnSpc>
                <a:spcPct val="100000"/>
              </a:lnSpc>
              <a:spcBef>
                <a:spcPts val="561"/>
              </a:spcBef>
            </a:pPr>
            <a:endParaRPr lang="en-US" sz="2800" b="0" strike="noStrike" spc="-1">
              <a:solidFill>
                <a:srgbClr val="366092"/>
              </a:solidFill>
              <a:latin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A6.3</a:t>
            </a:r>
            <a:r>
              <a:rPr kumimoji="0" lang="en-US" sz="3200" b="0" i="0" u="none" strike="noStrike" kern="1200" cap="none" spc="-1" normalizeH="0" baseline="-25000" noProof="0" dirty="0">
                <a:ln>
                  <a:noFill/>
                </a:ln>
                <a:solidFill>
                  <a:srgbClr val="1F497D"/>
                </a:solidFill>
                <a:effectLst/>
                <a:uLnTx/>
                <a:uFillTx/>
                <a:latin typeface="Calibri"/>
                <a:ea typeface="+mn-ea"/>
                <a:cs typeface="+mn-cs"/>
              </a:rPr>
              <a:t>7</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21" name="TextShape 2"/>
          <p:cNvSpPr txBox="1"/>
          <p:nvPr/>
        </p:nvSpPr>
        <p:spPr>
          <a:xfrm>
            <a:off x="457199" y="1028880"/>
            <a:ext cx="8229240" cy="4966560"/>
          </a:xfrm>
          <a:prstGeom prst="rect">
            <a:avLst/>
          </a:prstGeom>
          <a:noFill/>
          <a:ln>
            <a:noFill/>
          </a:ln>
        </p:spPr>
        <p:txBody>
          <a:bodyPr lIns="90000" tIns="45000" rIns="90000" bIns="45000">
            <a:normAutofit/>
          </a:bodyPr>
          <a:lstStyle/>
          <a:p>
            <a:pPr lvl="0">
              <a:spcBef>
                <a:spcPct val="20000"/>
              </a:spcBef>
              <a:defRPr sz="2800"/>
            </a:pPr>
            <a:r>
              <a:rPr lang="en-US" sz="2800" dirty="0">
                <a:solidFill>
                  <a:srgbClr val="366092"/>
                </a:solidFill>
                <a:latin typeface="Calibri"/>
              </a:rPr>
              <a:t>Computing the control limits for the </a:t>
            </a:r>
            <a:r>
              <a:rPr lang="en-US" sz="2800" i="1" dirty="0">
                <a:solidFill>
                  <a:srgbClr val="366092"/>
                </a:solidFill>
                <a:latin typeface="Calibri"/>
              </a:rPr>
              <a:t>R</a:t>
            </a:r>
            <a:r>
              <a:rPr lang="en-US" sz="2800" dirty="0">
                <a:solidFill>
                  <a:srgbClr val="366092"/>
                </a:solidFill>
                <a:latin typeface="Calibri"/>
              </a:rPr>
              <a:t> chart, we have</a:t>
            </a:r>
          </a:p>
          <a:p>
            <a:pPr lvl="0">
              <a:spcBef>
                <a:spcPct val="20000"/>
              </a:spcBef>
            </a:pPr>
            <a:endParaRPr lang="ar-AE" sz="2800" dirty="0">
              <a:solidFill>
                <a:srgbClr val="366092"/>
              </a:solidFill>
              <a:latin typeface="Calibri"/>
            </a:endParaRPr>
          </a:p>
        </p:txBody>
      </p:sp>
      <p:pic>
        <p:nvPicPr>
          <p:cNvPr id="4" name="Picture 3" descr="UCL equals R bar times D subscript 4, which equals 0.0575 times 2.574, approximately equal to 0.1480.&#10;&#10;LCL equals R bar times D subscript 3, which equals 0.0575 times 0, approximately equal to 0.&#10;&#10;Center Line equals R bar, which equals 0.0575.&quot;">
            <a:extLst>
              <a:ext uri="{FF2B5EF4-FFF2-40B4-BE49-F238E27FC236}">
                <a16:creationId xmlns:a16="http://schemas.microsoft.com/office/drawing/2014/main" id="{D4C7FE3F-C625-3F12-480E-41C4C4C002C8}"/>
              </a:ext>
            </a:extLst>
          </p:cNvPr>
          <p:cNvPicPr>
            <a:picLocks noChangeAspect="1"/>
          </p:cNvPicPr>
          <p:nvPr/>
        </p:nvPicPr>
        <p:blipFill>
          <a:blip r:embed="rId2"/>
          <a:stretch>
            <a:fillRect/>
          </a:stretch>
        </p:blipFill>
        <p:spPr>
          <a:xfrm>
            <a:off x="2738257" y="1733550"/>
            <a:ext cx="3667125" cy="33909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A6.3</a:t>
            </a:r>
            <a:r>
              <a:rPr kumimoji="0" lang="en-US" sz="3200" b="0" i="0" u="none" strike="noStrike" kern="1200" cap="none" spc="-1" normalizeH="0" baseline="-25000" noProof="0" dirty="0">
                <a:ln>
                  <a:noFill/>
                </a:ln>
                <a:solidFill>
                  <a:srgbClr val="1F497D"/>
                </a:solidFill>
                <a:effectLst/>
                <a:uLnTx/>
                <a:uFillTx/>
                <a:latin typeface="Calibri"/>
                <a:ea typeface="+mn-ea"/>
                <a:cs typeface="+mn-cs"/>
              </a:rPr>
              <a:t>8</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pic>
        <p:nvPicPr>
          <p:cNvPr id="424" name="Content Placeholder 4" descr="A control chart titled “R Chart” is shown. The vertical axis of the graph is labeled “Sample Range” ranging from 0 to 0.16, in increments of 0.02. The horizontal axis of the graph is labeled “Sample Number” ranging from 0 to 8, in increments of 1. A horizontal line drawn from point 0.15 on the vertical axis is labeled “U C L.” A horizontal line drawn from point 0.058 on the vertical axis is labeled “Center Line.” A horizontal line drawn from point 0 on the vertical axis is labeled “L C L.” The sample ranges previously calculated are plotted, all are above the L C L and below the U C L."/>
          <p:cNvPicPr/>
          <p:nvPr/>
        </p:nvPicPr>
        <p:blipFill>
          <a:blip r:embed="rId2"/>
          <a:stretch/>
        </p:blipFill>
        <p:spPr>
          <a:xfrm>
            <a:off x="2095560" y="1507320"/>
            <a:ext cx="4952520" cy="4000320"/>
          </a:xfrm>
          <a:prstGeom prst="rect">
            <a:avLst/>
          </a:prstGeom>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Example A6.3</a:t>
            </a:r>
            <a:r>
              <a:rPr kumimoji="0" lang="en-US" sz="3200" b="0" i="0" u="none" strike="noStrike" kern="1200" cap="none" spc="-1" normalizeH="0" baseline="-25000" noProof="0" dirty="0">
                <a:ln>
                  <a:noFill/>
                </a:ln>
                <a:solidFill>
                  <a:srgbClr val="1F497D"/>
                </a:solidFill>
                <a:effectLst/>
                <a:uLnTx/>
                <a:uFillTx/>
                <a:latin typeface="Calibri"/>
                <a:ea typeface="+mn-ea"/>
                <a:cs typeface="+mn-cs"/>
              </a:rPr>
              <a:t>9</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26" name="TextShape 2"/>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sz="2800"/>
            </a:pPr>
            <a:r>
              <a:rPr lang="en-US" sz="2800" dirty="0">
                <a:solidFill>
                  <a:srgbClr val="366092"/>
                </a:solidFill>
                <a:latin typeface="Calibri"/>
              </a:rPr>
              <a:t>Examining the </a:t>
            </a:r>
            <a:r>
              <a:rPr lang="en-US" sz="2800" i="1" dirty="0">
                <a:solidFill>
                  <a:srgbClr val="366092"/>
                </a:solidFill>
                <a:latin typeface="Calibri"/>
              </a:rPr>
              <a:t>R</a:t>
            </a:r>
            <a:r>
              <a:rPr lang="en-US" sz="2800" dirty="0">
                <a:solidFill>
                  <a:srgbClr val="366092"/>
                </a:solidFill>
                <a:latin typeface="Calibri"/>
              </a:rPr>
              <a:t> chart, one can see that the variability is within the control limits. That is, the sample ranges fall within the control limits of the </a:t>
            </a:r>
            <a:r>
              <a:rPr lang="en-US" sz="2800" i="1" dirty="0">
                <a:solidFill>
                  <a:srgbClr val="366092"/>
                </a:solidFill>
                <a:latin typeface="Calibri"/>
              </a:rPr>
              <a:t>R </a:t>
            </a:r>
            <a:r>
              <a:rPr lang="en-US" sz="2800" dirty="0">
                <a:solidFill>
                  <a:srgbClr val="366092"/>
                </a:solidFill>
                <a:latin typeface="Calibri"/>
              </a:rPr>
              <a:t>chart, indicating that the process is in control.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A6.4: Mean Charts Using</a:t>
            </a:r>
            <a:r>
              <a:rPr kumimoji="0" lang="en-US" sz="2800" b="0" i="0" u="none" strike="noStrike" kern="1200" cap="none" spc="0" normalizeH="0" baseline="0" noProof="0" dirty="0">
                <a:ln>
                  <a:noFill/>
                </a:ln>
                <a:solidFill>
                  <a:srgbClr val="1F497D"/>
                </a:solidFill>
                <a:effectLst/>
                <a:uLnTx/>
                <a:uFillTx/>
                <a:latin typeface="Calibri"/>
                <a:ea typeface="+mj-ea"/>
                <a:cs typeface="+mj-cs"/>
              </a:rPr>
              <a:t> S</a:t>
            </a:r>
            <a:r>
              <a:rPr kumimoji="0" lang="en-US" sz="2800" b="0" i="0" u="none" strike="noStrike" kern="1200" cap="none" spc="-1" normalizeH="0" baseline="-25000" noProof="0" dirty="0">
                <a:ln>
                  <a:noFill/>
                </a:ln>
                <a:solidFill>
                  <a:srgbClr val="1F497D"/>
                </a:solidFill>
                <a:effectLst/>
                <a:uLnTx/>
                <a:uFillTx/>
                <a:latin typeface="Calibri"/>
                <a:ea typeface="+mn-ea"/>
                <a:cs typeface="+mn-cs"/>
              </a:rPr>
              <a:t>1</a:t>
            </a:r>
            <a:endParaRPr kumimoji="0" lang="en-US" sz="28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30"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sz="2800"/>
            </a:pPr>
            <a:r>
              <a:rPr lang="en-US" sz="2800" dirty="0">
                <a:solidFill>
                  <a:srgbClr val="366092"/>
                </a:solidFill>
                <a:latin typeface="Calibri"/>
              </a:rPr>
              <a:t>Cola Supreme has decided to use an</a:t>
            </a:r>
            <a:br>
              <a:rPr lang="en-US" sz="2800" dirty="0">
                <a:solidFill>
                  <a:srgbClr val="366092"/>
                </a:solidFill>
                <a:latin typeface="Calibri"/>
              </a:rPr>
            </a:br>
            <a:endParaRPr lang="en-US" sz="2800" dirty="0">
              <a:solidFill>
                <a:srgbClr val="366092"/>
              </a:solidFill>
              <a:latin typeface="Calibri"/>
            </a:endParaRPr>
          </a:p>
        </p:txBody>
      </p:sp>
      <p:pic>
        <p:nvPicPr>
          <p:cNvPr id="4" name="Picture 3" descr="x bar chart">
            <a:extLst>
              <a:ext uri="{FF2B5EF4-FFF2-40B4-BE49-F238E27FC236}">
                <a16:creationId xmlns:a16="http://schemas.microsoft.com/office/drawing/2014/main" id="{44A6B3E3-DACF-5C04-F83A-F6BB60ADA71D}"/>
              </a:ext>
            </a:extLst>
          </p:cNvPr>
          <p:cNvPicPr>
            <a:picLocks noChangeAspect="1"/>
          </p:cNvPicPr>
          <p:nvPr/>
        </p:nvPicPr>
        <p:blipFill>
          <a:blip r:embed="rId2"/>
          <a:stretch>
            <a:fillRect/>
          </a:stretch>
        </p:blipFill>
        <p:spPr>
          <a:xfrm>
            <a:off x="5815012" y="1144152"/>
            <a:ext cx="1076325" cy="352425"/>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3AAF0DA-77CE-A077-F0C4-DB903B24EE52}"/>
                  </a:ext>
                </a:extLst>
              </p:cNvPr>
              <p:cNvSpPr txBox="1"/>
              <p:nvPr/>
            </p:nvSpPr>
            <p:spPr>
              <a:xfrm>
                <a:off x="457200" y="1508843"/>
                <a:ext cx="8229240" cy="2763834"/>
              </a:xfrm>
              <a:prstGeom prst="rect">
                <a:avLst/>
              </a:prstGeom>
              <a:noFill/>
            </p:spPr>
            <p:txBody>
              <a:bodyPr wrap="square">
                <a:spAutoFit/>
              </a:bodyPr>
              <a:lstStyle/>
              <a:p>
                <a:pPr lvl="0">
                  <a:spcBef>
                    <a:spcPct val="20000"/>
                  </a:spcBef>
                  <a:defRPr sz="2800"/>
                </a:pPr>
                <a:r>
                  <a:rPr lang="en-US" sz="2800" dirty="0">
                    <a:solidFill>
                      <a:srgbClr val="366092"/>
                    </a:solidFill>
                    <a:latin typeface="Calibri"/>
                  </a:rPr>
                  <a:t>with an </a:t>
                </a:r>
                <a:r>
                  <a:rPr lang="el-GR" sz="2800" dirty="0">
                    <a:solidFill>
                      <a:srgbClr val="366092"/>
                    </a:solidFill>
                    <a:latin typeface="Cambria Math" panose="02040503050406030204" pitchFamily="18" charset="0"/>
                    <a:ea typeface="Cambria Math" panose="02040503050406030204" pitchFamily="18" charset="0"/>
                  </a:rPr>
                  <a:t>α</a:t>
                </a:r>
                <a:r>
                  <a:rPr lang="en-US" sz="2800" dirty="0">
                    <a:solidFill>
                      <a:srgbClr val="366092"/>
                    </a:solidFill>
                    <a:latin typeface="Calibri"/>
                  </a:rPr>
                  <a:t>-risk of </a:t>
                </a:r>
                <a14:m>
                  <m:oMath xmlns:m="http://schemas.openxmlformats.org/officeDocument/2006/math">
                    <m:r>
                      <a:rPr lang="en-US" sz="2800">
                        <a:solidFill>
                          <a:srgbClr val="366092"/>
                        </a:solidFill>
                        <a:latin typeface="Cambria Math" panose="02040503050406030204" pitchFamily="18" charset="0"/>
                      </a:rPr>
                      <m:t>5%</m:t>
                    </m:r>
                  </m:oMath>
                </a14:m>
                <a:r>
                  <a:rPr lang="en-US" sz="2800" dirty="0">
                    <a:solidFill>
                      <a:srgbClr val="366092"/>
                    </a:solidFill>
                    <a:latin typeface="Calibri"/>
                  </a:rPr>
                  <a:t>, to determine if their </a:t>
                </a:r>
                <a:r>
                  <a:rPr lang="en-US" sz="2800" dirty="0">
                    <a:solidFill>
                      <a:srgbClr val="366092"/>
                    </a:solidFill>
                    <a:latin typeface="Cambria Math"/>
                  </a:rPr>
                  <a:t>15</a:t>
                </a:r>
                <a:r>
                  <a:rPr lang="en-US" sz="2800" dirty="0">
                    <a:solidFill>
                      <a:srgbClr val="366092"/>
                    </a:solidFill>
                    <a:latin typeface="Calibri"/>
                  </a:rPr>
                  <a:t> ounce filling machine is properly adjusted. The production manager randomly selects five cans of cola and measures the amount of cola in each can. The sampling is repeated at </a:t>
                </a:r>
                <a:r>
                  <a:rPr lang="en-US" sz="2800" dirty="0">
                    <a:solidFill>
                      <a:srgbClr val="366092"/>
                    </a:solidFill>
                    <a:latin typeface="Cambria Math"/>
                  </a:rPr>
                  <a:t>15</a:t>
                </a:r>
                <a:r>
                  <a:rPr lang="en-US" sz="2800" dirty="0">
                    <a:solidFill>
                      <a:srgbClr val="366092"/>
                    </a:solidFill>
                    <a:latin typeface="Calibri"/>
                  </a:rPr>
                  <a:t> successively selected time periods.</a:t>
                </a:r>
              </a:p>
              <a:p>
                <a:pPr lvl="0">
                  <a:spcBef>
                    <a:spcPct val="20000"/>
                  </a:spcBef>
                </a:pPr>
                <a:r>
                  <a:rPr lang="en-US" sz="2800" dirty="0">
                    <a:solidFill>
                      <a:srgbClr val="366092"/>
                    </a:solidFill>
                    <a:latin typeface="Calibri"/>
                  </a:rPr>
                  <a:t>The results are displayed below:</a:t>
                </a:r>
              </a:p>
            </p:txBody>
          </p:sp>
        </mc:Choice>
        <mc:Fallback>
          <p:sp>
            <p:nvSpPr>
              <p:cNvPr id="3" name="TextBox 2">
                <a:extLst>
                  <a:ext uri="{FF2B5EF4-FFF2-40B4-BE49-F238E27FC236}">
                    <a16:creationId xmlns:a16="http://schemas.microsoft.com/office/drawing/2014/main" id="{43AAF0DA-77CE-A077-F0C4-DB903B24EE52}"/>
                  </a:ext>
                </a:extLst>
              </p:cNvPr>
              <p:cNvSpPr txBox="1">
                <a:spLocks noRot="1" noChangeAspect="1" noMove="1" noResize="1" noEditPoints="1" noAdjustHandles="1" noChangeArrowheads="1" noChangeShapeType="1" noTextEdit="1"/>
              </p:cNvSpPr>
              <p:nvPr/>
            </p:nvSpPr>
            <p:spPr>
              <a:xfrm>
                <a:off x="457200" y="1508843"/>
                <a:ext cx="8229240" cy="2763834"/>
              </a:xfrm>
              <a:prstGeom prst="rect">
                <a:avLst/>
              </a:prstGeom>
              <a:blipFill>
                <a:blip r:embed="rId3"/>
                <a:stretch>
                  <a:fillRect l="-1481" t="-2870" r="-1852" b="-5519"/>
                </a:stretch>
              </a:blipFill>
            </p:spPr>
            <p:txBody>
              <a:bodyPr/>
              <a:lstStyle/>
              <a:p>
                <a:r>
                  <a:rPr lang="en-IN">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n-ea"/>
                <a:cs typeface="+mn-cs"/>
              </a:rPr>
              <a:t>Example A6.4: Mean Charts Using</a:t>
            </a:r>
            <a:r>
              <a:rPr kumimoji="0" lang="en-US" sz="2800" b="0" i="0" u="none" strike="noStrike" kern="1200" cap="none" spc="0" normalizeH="0" baseline="0" noProof="0" dirty="0">
                <a:ln>
                  <a:noFill/>
                </a:ln>
                <a:solidFill>
                  <a:srgbClr val="1F497D"/>
                </a:solidFill>
                <a:effectLst/>
                <a:uLnTx/>
                <a:uFillTx/>
                <a:latin typeface="Calibri"/>
                <a:ea typeface="+mn-ea"/>
                <a:cs typeface="+mn-cs"/>
              </a:rPr>
              <a:t> S</a:t>
            </a:r>
            <a:r>
              <a:rPr kumimoji="0" lang="en-US" sz="2800" b="0" i="0" u="none" strike="noStrike" kern="1200" cap="none" spc="-1" normalizeH="0" baseline="-25000" noProof="0" dirty="0">
                <a:ln>
                  <a:noFill/>
                </a:ln>
                <a:solidFill>
                  <a:srgbClr val="1F497D"/>
                </a:solidFill>
                <a:effectLst/>
                <a:uLnTx/>
                <a:uFillTx/>
                <a:latin typeface="Calibri"/>
                <a:ea typeface="+mn-ea"/>
                <a:cs typeface="+mn-cs"/>
              </a:rPr>
              <a:t>2</a:t>
            </a:r>
            <a:endParaRPr kumimoji="0" lang="en-US" sz="28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 name="TextBox 2">
            <a:extLst>
              <a:ext uri="{FF2B5EF4-FFF2-40B4-BE49-F238E27FC236}">
                <a16:creationId xmlns:a16="http://schemas.microsoft.com/office/drawing/2014/main" id="{526A9A39-8C03-A9E5-ADF2-F472E1D8B5B1}"/>
              </a:ext>
            </a:extLst>
          </p:cNvPr>
          <p:cNvSpPr txBox="1"/>
          <p:nvPr/>
        </p:nvSpPr>
        <p:spPr>
          <a:xfrm>
            <a:off x="2285820" y="1002824"/>
            <a:ext cx="4572000" cy="338554"/>
          </a:xfrm>
          <a:prstGeom prst="rect">
            <a:avLst/>
          </a:prstGeom>
          <a:noFill/>
        </p:spPr>
        <p:txBody>
          <a:bodyPr wrap="square">
            <a:spAutoFit/>
          </a:bodyPr>
          <a:lstStyle/>
          <a:p>
            <a:pPr algn="ctr">
              <a:lnSpc>
                <a:spcPct val="100000"/>
              </a:lnSpc>
            </a:pPr>
            <a:r>
              <a:rPr lang="en-US" sz="1600" b="1" strike="noStrike" spc="-1" dirty="0">
                <a:solidFill>
                  <a:schemeClr val="accent1"/>
                </a:solidFill>
                <a:latin typeface="Calibri"/>
              </a:rPr>
              <a:t>Sample Results</a:t>
            </a:r>
            <a:endParaRPr lang="en-US" sz="1600" b="0" strike="noStrike" spc="-1" dirty="0">
              <a:solidFill>
                <a:schemeClr val="accent1"/>
              </a:solidFill>
              <a:latin typeface="Arial"/>
            </a:endParaRPr>
          </a:p>
        </p:txBody>
      </p:sp>
      <p:grpSp>
        <p:nvGrpSpPr>
          <p:cNvPr id="5" name="Group 4" descr="The table presents data for 15 samples, each with five observations, along with their calculated sample mean and sample standard deviation.&#10;&#10;Sample 1: the five observations are, 15.00, 14.97, 15.01, 15.00, 15.04. The sample mean is 15.0040 and the sample standard deviation is 0.0251.&#10;Sample 2: the five observations are, 14.96, 14.98, 14.97, 15.00, 14.98. The sample mean is 14.9780 and the sample standard deviation is 0.0148.&#10;Sample 3: the five observations are, 14.98, 14.95, 15.02, 14.96, 14.98. The sample mean is 14.9780 and the sample standard deviation is 0.0268.&#10;Sample 4: the five observations are, 15.03, 14.98, 14.99, 15.00, 15.03. The sample mean is 15.0060 and the sample standard deviation is 0.0230.&#10;Sample 5: the five observations are, 15.01, 14.98, 15.04, 14.99, 15.05. The sample mean is 15.0140 and the sample standard deviation is 0.0305.&#10;Sample 6: the five observations are, 14.99, 15.01, 15.02, 14.98, 15.00. The sample mean is 15.0000 and the sample standard deviation is 0.0158.&#10;Sample 7: the five observations are, 15.03, 15.00, 15.04, 14.96, 14.97. The sample mean is 15.0000 and the sample standard deviation is 0.0354.&#10;Sample 8: the five observations are, 15.00, 15.00, 15.02, 15.00, 15.04. The sample mean is 15.0120 and the sample standard deviation is 0.0179.&#10;Sample 9: the five observations are, 15.00, 15.03, 15.01, 14.95, 15.01. The sample mean is 15.0000 and the sample standard deviation is 0.03000.&#10;Sample 10: the five observations are, 14.97, 15.01, 14.98, 14.96, 15.03. The sample mean is 14.9900 and the sample standard deviation is 0.0292.&#10;Sample 11: the five observations are, 15.05, 15.03, 15.00, 14.98, 14.96. The sample mean is 15.0040 and the sample standard deviation is 0.0365.&#10;Sample 12: the five observations are, 15.01, 15.00, 14.97, 14.96, 14.99. The sample mean is 14.9860 and the sample standard deviation is 0.0207.&#10;Sample 13: the five observations are, 15.02, 14.98, 14.97, 14.99, 15.03. The sample mean is 14.9980 and the sample standard deviation is 0.0259.&#10;Sample 14: the five observations are, 14.99, 14.99, 14.97, 15.00, 14.99. The sample mean is 14.9880 and the sample standard deviation is 0.0110.&#10;Sample 15: the five observations are, 14.95, 15.00, 14.95, 15.03, 14.96. The sample mean is 14.9780 and the sample standard deviation is 0.0356.&#10;&#10;&#10;The sum of Mean is 224.9360 and the sum of standard deviation is 0.3782.&#10;&#10;This table summarizes the statistical analysis of multiple samples, showing consistency in measurements across samples with small deviations.">
            <a:extLst>
              <a:ext uri="{FF2B5EF4-FFF2-40B4-BE49-F238E27FC236}">
                <a16:creationId xmlns:a16="http://schemas.microsoft.com/office/drawing/2014/main" id="{2182576B-6EB4-04B6-A88F-E6312C299992}"/>
              </a:ext>
            </a:extLst>
          </p:cNvPr>
          <p:cNvGrpSpPr/>
          <p:nvPr/>
        </p:nvGrpSpPr>
        <p:grpSpPr>
          <a:xfrm>
            <a:off x="727614" y="1319141"/>
            <a:ext cx="8085067" cy="4637145"/>
            <a:chOff x="727614" y="1319141"/>
            <a:chExt cx="8085067" cy="4637145"/>
          </a:xfrm>
        </p:grpSpPr>
        <p:graphicFrame>
          <p:nvGraphicFramePr>
            <p:cNvPr id="434" name="Table 3" descr="The table presents data for 15 samples, each with five observations, along with their calculated sample mean and sample standard deviation.&#10;&#10;The observations for each sample are close to 15.00, reflecting measurements with slight variations. The sample means range from 14.9780 to 15.0140, and the sample standard deviations vary between 0.0110 and 0.0365.&#10;&#10;This table summarizes the statistical analysis of multiple samples, showing consistency in measurements across samples with small deviations."/>
            <p:cNvGraphicFramePr/>
            <p:nvPr>
              <p:extLst>
                <p:ext uri="{D42A27DB-BD31-4B8C-83A1-F6EECF244321}">
                  <p14:modId xmlns:p14="http://schemas.microsoft.com/office/powerpoint/2010/main" val="354949286"/>
                </p:ext>
              </p:extLst>
            </p:nvPr>
          </p:nvGraphicFramePr>
          <p:xfrm>
            <a:off x="727614" y="1319141"/>
            <a:ext cx="7812000" cy="4312920"/>
          </p:xfrm>
          <a:graphic>
            <a:graphicData uri="http://schemas.openxmlformats.org/drawingml/2006/table">
              <a:tbl>
                <a:tblPr firstRow="1">
                  <a:tableStyleId>{BC89EF96-8CEA-46FF-86C4-4CE0E7609802}</a:tableStyleId>
                </a:tblPr>
                <a:tblGrid>
                  <a:gridCol w="756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1728000">
                    <a:extLst>
                      <a:ext uri="{9D8B030D-6E8A-4147-A177-3AD203B41FA5}">
                        <a16:colId xmlns:a16="http://schemas.microsoft.com/office/drawing/2014/main" val="20006"/>
                      </a:ext>
                    </a:extLst>
                  </a:gridCol>
                  <a:gridCol w="1728000">
                    <a:extLst>
                      <a:ext uri="{9D8B030D-6E8A-4147-A177-3AD203B41FA5}">
                        <a16:colId xmlns:a16="http://schemas.microsoft.com/office/drawing/2014/main" val="20007"/>
                      </a:ext>
                    </a:extLst>
                  </a:gridCol>
                </a:tblGrid>
                <a:tr h="414118">
                  <a:tc>
                    <a:txBody>
                      <a:bodyPr/>
                      <a:lstStyle/>
                      <a:p>
                        <a:pPr algn="ctr">
                          <a:lnSpc>
                            <a:spcPct val="100000"/>
                          </a:lnSpc>
                        </a:pPr>
                        <a:r>
                          <a:rPr lang="en-US" sz="1100" b="1" strike="noStrike" spc="-1" dirty="0">
                            <a:solidFill>
                              <a:srgbClr val="366092"/>
                            </a:solidFill>
                          </a:rPr>
                          <a:t>Sample Number</a:t>
                        </a:r>
                        <a:endParaRPr lang="en-US" sz="1100" b="0" strike="noStrike" spc="-1" dirty="0">
                          <a:latin typeface="Arial"/>
                        </a:endParaRPr>
                      </a:p>
                    </a:txBody>
                    <a:tcPr/>
                  </a:tc>
                  <a:tc>
                    <a:txBody>
                      <a:bodyPr/>
                      <a:lstStyle/>
                      <a:p>
                        <a:pPr algn="ctr">
                          <a:lnSpc>
                            <a:spcPct val="100000"/>
                          </a:lnSpc>
                        </a:pPr>
                        <a:r>
                          <a:rPr lang="en-US" sz="1100" b="1" strike="noStrike" spc="-1" dirty="0">
                            <a:solidFill>
                              <a:srgbClr val="366092"/>
                            </a:solidFill>
                          </a:rPr>
                          <a:t>Obs. 1</a:t>
                        </a:r>
                        <a:endParaRPr lang="en-US" sz="1100" b="0" strike="noStrike" spc="-1" dirty="0">
                          <a:latin typeface="Arial"/>
                        </a:endParaRPr>
                      </a:p>
                    </a:txBody>
                    <a:tcPr/>
                  </a:tc>
                  <a:tc>
                    <a:txBody>
                      <a:bodyPr/>
                      <a:lstStyle/>
                      <a:p>
                        <a:pPr algn="ctr">
                          <a:lnSpc>
                            <a:spcPct val="100000"/>
                          </a:lnSpc>
                        </a:pPr>
                        <a:r>
                          <a:rPr lang="en-US" sz="1100" b="1" strike="noStrike" spc="-1">
                            <a:solidFill>
                              <a:srgbClr val="366092"/>
                            </a:solidFill>
                          </a:rPr>
                          <a:t>Obs. 2</a:t>
                        </a:r>
                        <a:endParaRPr lang="en-US" sz="1100" b="0" strike="noStrike" spc="-1">
                          <a:latin typeface="Arial"/>
                        </a:endParaRPr>
                      </a:p>
                    </a:txBody>
                    <a:tcPr/>
                  </a:tc>
                  <a:tc>
                    <a:txBody>
                      <a:bodyPr/>
                      <a:lstStyle/>
                      <a:p>
                        <a:pPr algn="ctr">
                          <a:lnSpc>
                            <a:spcPct val="100000"/>
                          </a:lnSpc>
                        </a:pPr>
                        <a:r>
                          <a:rPr lang="en-US" sz="1100" b="1" strike="noStrike" spc="-1" dirty="0">
                            <a:solidFill>
                              <a:srgbClr val="366092"/>
                            </a:solidFill>
                          </a:rPr>
                          <a:t>Obs. 3</a:t>
                        </a:r>
                        <a:endParaRPr lang="en-US" sz="1100" b="0" strike="noStrike" spc="-1" dirty="0">
                          <a:latin typeface="Arial"/>
                        </a:endParaRPr>
                      </a:p>
                    </a:txBody>
                    <a:tcPr/>
                  </a:tc>
                  <a:tc>
                    <a:txBody>
                      <a:bodyPr/>
                      <a:lstStyle/>
                      <a:p>
                        <a:pPr algn="ctr">
                          <a:lnSpc>
                            <a:spcPct val="100000"/>
                          </a:lnSpc>
                        </a:pPr>
                        <a:r>
                          <a:rPr lang="en-US" sz="1100" b="1" strike="noStrike" spc="-1">
                            <a:solidFill>
                              <a:srgbClr val="366092"/>
                            </a:solidFill>
                          </a:rPr>
                          <a:t>Obs. 4</a:t>
                        </a:r>
                        <a:endParaRPr lang="en-US" sz="1100" b="0" strike="noStrike" spc="-1">
                          <a:latin typeface="Arial"/>
                        </a:endParaRPr>
                      </a:p>
                    </a:txBody>
                    <a:tcPr/>
                  </a:tc>
                  <a:tc>
                    <a:txBody>
                      <a:bodyPr/>
                      <a:lstStyle/>
                      <a:p>
                        <a:pPr algn="ctr">
                          <a:lnSpc>
                            <a:spcPct val="100000"/>
                          </a:lnSpc>
                        </a:pPr>
                        <a:r>
                          <a:rPr lang="en-US" sz="1100" b="1" strike="noStrike" spc="-1">
                            <a:solidFill>
                              <a:srgbClr val="366092"/>
                            </a:solidFill>
                          </a:rPr>
                          <a:t>Obs. 5</a:t>
                        </a:r>
                        <a:endParaRPr lang="en-US" sz="1100" b="0" strike="noStrike" spc="-1">
                          <a:latin typeface="Arial"/>
                        </a:endParaRPr>
                      </a:p>
                    </a:txBody>
                    <a:tcPr/>
                  </a:tc>
                  <a:tc>
                    <a:txBody>
                      <a:bodyPr/>
                      <a:lstStyle/>
                      <a:p>
                        <a:pPr algn="ctr">
                          <a:lnSpc>
                            <a:spcPct val="100000"/>
                          </a:lnSpc>
                        </a:pPr>
                        <a:r>
                          <a:rPr lang="en-US" sz="1100" b="1" strike="noStrike" spc="-1" dirty="0">
                            <a:solidFill>
                              <a:srgbClr val="366092"/>
                            </a:solidFill>
                          </a:rPr>
                          <a:t>Sample Mean</a:t>
                        </a:r>
                        <a:endParaRPr lang="en-US" sz="1100" b="0" strike="noStrike" spc="-1" dirty="0">
                          <a:latin typeface="Arial"/>
                        </a:endParaRPr>
                      </a:p>
                    </a:txBody>
                    <a:tcPr/>
                  </a:tc>
                  <a:tc>
                    <a:txBody>
                      <a:bodyPr/>
                      <a:lstStyle/>
                      <a:p>
                        <a:pPr algn="ctr">
                          <a:lnSpc>
                            <a:spcPct val="100000"/>
                          </a:lnSpc>
                        </a:pPr>
                        <a:r>
                          <a:rPr lang="en-US" sz="1100" b="1" strike="noStrike" spc="-1" dirty="0">
                            <a:solidFill>
                              <a:srgbClr val="366092"/>
                            </a:solidFill>
                          </a:rPr>
                          <a:t>Sample Standard Deviation</a:t>
                        </a:r>
                        <a:endParaRPr lang="en-US" sz="1100" b="0" strike="noStrike" spc="-1" dirty="0">
                          <a:latin typeface="Arial"/>
                        </a:endParaRPr>
                      </a:p>
                    </a:txBody>
                    <a:tcPr/>
                  </a:tc>
                  <a:extLst>
                    <a:ext uri="{0D108BD9-81ED-4DB2-BD59-A6C34878D82A}">
                      <a16:rowId xmlns:a16="http://schemas.microsoft.com/office/drawing/2014/main" val="10001"/>
                    </a:ext>
                  </a:extLst>
                </a:tr>
                <a:tr h="232200">
                  <a:tc>
                    <a:txBody>
                      <a:bodyPr/>
                      <a:lstStyle/>
                      <a:p>
                        <a:pPr algn="ctr">
                          <a:lnSpc>
                            <a:spcPct val="100000"/>
                          </a:lnSpc>
                        </a:pPr>
                        <a:r>
                          <a:rPr lang="en-US" sz="1100" b="1" strike="noStrike" spc="-1">
                            <a:solidFill>
                              <a:srgbClr val="366092"/>
                            </a:solidFill>
                          </a:rPr>
                          <a:t>1</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15.00</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14.97</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15.01</a:t>
                        </a:r>
                        <a:endParaRPr lang="en-US" sz="1100" b="0" strike="noStrike" spc="-1" dirty="0">
                          <a:latin typeface="Arial"/>
                        </a:endParaRPr>
                      </a:p>
                    </a:txBody>
                    <a:tcPr/>
                  </a:tc>
                  <a:tc>
                    <a:txBody>
                      <a:bodyPr/>
                      <a:lstStyle/>
                      <a:p>
                        <a:pPr algn="ctr">
                          <a:lnSpc>
                            <a:spcPct val="100000"/>
                          </a:lnSpc>
                        </a:pPr>
                        <a:r>
                          <a:rPr lang="en-US" sz="1100" b="0" strike="noStrike" spc="-1">
                            <a:solidFill>
                              <a:srgbClr val="366092"/>
                            </a:solidFill>
                          </a:rPr>
                          <a:t>15.00</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15.04</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15.0040</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0.0251</a:t>
                        </a:r>
                        <a:endParaRPr lang="en-US" sz="1100" b="0" strike="noStrike" spc="-1" dirty="0">
                          <a:latin typeface="Arial"/>
                        </a:endParaRPr>
                      </a:p>
                    </a:txBody>
                    <a:tcPr/>
                  </a:tc>
                  <a:extLst>
                    <a:ext uri="{0D108BD9-81ED-4DB2-BD59-A6C34878D82A}">
                      <a16:rowId xmlns:a16="http://schemas.microsoft.com/office/drawing/2014/main" val="10002"/>
                    </a:ext>
                  </a:extLst>
                </a:tr>
                <a:tr h="232200">
                  <a:tc>
                    <a:txBody>
                      <a:bodyPr/>
                      <a:lstStyle/>
                      <a:p>
                        <a:pPr algn="ctr">
                          <a:lnSpc>
                            <a:spcPct val="100000"/>
                          </a:lnSpc>
                        </a:pPr>
                        <a:r>
                          <a:rPr lang="en-US" sz="1100" b="1" strike="noStrike" spc="-1">
                            <a:solidFill>
                              <a:srgbClr val="366092"/>
                            </a:solidFill>
                          </a:rPr>
                          <a:t>2</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14.96</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14.98</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14.97</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15.00</a:t>
                        </a:r>
                        <a:endParaRPr lang="en-US" sz="1100" b="0" strike="noStrike" spc="-1" dirty="0">
                          <a:latin typeface="Arial"/>
                        </a:endParaRPr>
                      </a:p>
                    </a:txBody>
                    <a:tcPr/>
                  </a:tc>
                  <a:tc>
                    <a:txBody>
                      <a:bodyPr/>
                      <a:lstStyle/>
                      <a:p>
                        <a:pPr algn="ctr">
                          <a:lnSpc>
                            <a:spcPct val="100000"/>
                          </a:lnSpc>
                        </a:pPr>
                        <a:r>
                          <a:rPr lang="en-US" sz="1100" b="0" strike="noStrike" spc="-1">
                            <a:solidFill>
                              <a:srgbClr val="366092"/>
                            </a:solidFill>
                          </a:rPr>
                          <a:t>14.98</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14.9780</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0.0148</a:t>
                        </a:r>
                        <a:endParaRPr lang="en-US" sz="1100" b="0" strike="noStrike" spc="-1" dirty="0">
                          <a:latin typeface="Arial"/>
                        </a:endParaRPr>
                      </a:p>
                    </a:txBody>
                    <a:tcPr/>
                  </a:tc>
                  <a:extLst>
                    <a:ext uri="{0D108BD9-81ED-4DB2-BD59-A6C34878D82A}">
                      <a16:rowId xmlns:a16="http://schemas.microsoft.com/office/drawing/2014/main" val="10003"/>
                    </a:ext>
                  </a:extLst>
                </a:tr>
                <a:tr h="232200">
                  <a:tc>
                    <a:txBody>
                      <a:bodyPr/>
                      <a:lstStyle/>
                      <a:p>
                        <a:pPr algn="ctr">
                          <a:lnSpc>
                            <a:spcPct val="100000"/>
                          </a:lnSpc>
                        </a:pPr>
                        <a:r>
                          <a:rPr lang="en-US" sz="1100" b="1" strike="noStrike" spc="-1">
                            <a:solidFill>
                              <a:srgbClr val="366092"/>
                            </a:solidFill>
                          </a:rPr>
                          <a:t>3</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14.98</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14.95</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15.02</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14.96</a:t>
                        </a:r>
                        <a:endParaRPr lang="en-US" sz="1100" b="0" strike="noStrike" spc="-1" dirty="0">
                          <a:latin typeface="Arial"/>
                        </a:endParaRPr>
                      </a:p>
                    </a:txBody>
                    <a:tcPr/>
                  </a:tc>
                  <a:tc>
                    <a:txBody>
                      <a:bodyPr/>
                      <a:lstStyle/>
                      <a:p>
                        <a:pPr algn="ctr">
                          <a:lnSpc>
                            <a:spcPct val="100000"/>
                          </a:lnSpc>
                        </a:pPr>
                        <a:r>
                          <a:rPr lang="en-US" sz="1100" b="0" strike="noStrike" spc="-1">
                            <a:solidFill>
                              <a:srgbClr val="366092"/>
                            </a:solidFill>
                          </a:rPr>
                          <a:t>14.98</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14.9780</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0.0268</a:t>
                        </a:r>
                        <a:endParaRPr lang="en-US" sz="1100" b="0" strike="noStrike" spc="-1" dirty="0">
                          <a:latin typeface="Arial"/>
                        </a:endParaRPr>
                      </a:p>
                    </a:txBody>
                    <a:tcPr/>
                  </a:tc>
                  <a:extLst>
                    <a:ext uri="{0D108BD9-81ED-4DB2-BD59-A6C34878D82A}">
                      <a16:rowId xmlns:a16="http://schemas.microsoft.com/office/drawing/2014/main" val="10004"/>
                    </a:ext>
                  </a:extLst>
                </a:tr>
                <a:tr h="232200">
                  <a:tc>
                    <a:txBody>
                      <a:bodyPr/>
                      <a:lstStyle/>
                      <a:p>
                        <a:pPr algn="ctr">
                          <a:lnSpc>
                            <a:spcPct val="100000"/>
                          </a:lnSpc>
                        </a:pPr>
                        <a:r>
                          <a:rPr lang="en-US" sz="1100" b="1" strike="noStrike" spc="-1">
                            <a:solidFill>
                              <a:srgbClr val="366092"/>
                            </a:solidFill>
                          </a:rPr>
                          <a:t>4</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15.03</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14.98</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14.99</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15.00</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15.03</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15.0060</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0.0230</a:t>
                        </a:r>
                        <a:endParaRPr lang="en-US" sz="1100" b="0" strike="noStrike" spc="-1" dirty="0">
                          <a:latin typeface="Arial"/>
                        </a:endParaRPr>
                      </a:p>
                    </a:txBody>
                    <a:tcPr/>
                  </a:tc>
                  <a:extLst>
                    <a:ext uri="{0D108BD9-81ED-4DB2-BD59-A6C34878D82A}">
                      <a16:rowId xmlns:a16="http://schemas.microsoft.com/office/drawing/2014/main" val="10005"/>
                    </a:ext>
                  </a:extLst>
                </a:tr>
                <a:tr h="232200">
                  <a:tc>
                    <a:txBody>
                      <a:bodyPr/>
                      <a:lstStyle/>
                      <a:p>
                        <a:pPr algn="ctr">
                          <a:lnSpc>
                            <a:spcPct val="100000"/>
                          </a:lnSpc>
                        </a:pPr>
                        <a:r>
                          <a:rPr lang="en-US" sz="1100" b="1" strike="noStrike" spc="-1">
                            <a:solidFill>
                              <a:srgbClr val="366092"/>
                            </a:solidFill>
                          </a:rPr>
                          <a:t>5</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15.01</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14.98</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15.04</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14.99</a:t>
                        </a:r>
                        <a:endParaRPr lang="en-US" sz="1100" b="0" strike="noStrike" spc="-1" dirty="0">
                          <a:latin typeface="Arial"/>
                        </a:endParaRPr>
                      </a:p>
                    </a:txBody>
                    <a:tcPr/>
                  </a:tc>
                  <a:tc>
                    <a:txBody>
                      <a:bodyPr/>
                      <a:lstStyle/>
                      <a:p>
                        <a:pPr algn="ctr">
                          <a:lnSpc>
                            <a:spcPct val="100000"/>
                          </a:lnSpc>
                        </a:pPr>
                        <a:r>
                          <a:rPr lang="en-US" sz="1100" b="0" strike="noStrike" spc="-1">
                            <a:solidFill>
                              <a:srgbClr val="366092"/>
                            </a:solidFill>
                          </a:rPr>
                          <a:t>15.05</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15.0140</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0.0305</a:t>
                        </a:r>
                        <a:endParaRPr lang="en-US" sz="1100" b="0" strike="noStrike" spc="-1" dirty="0">
                          <a:latin typeface="Arial"/>
                        </a:endParaRPr>
                      </a:p>
                    </a:txBody>
                    <a:tcPr/>
                  </a:tc>
                  <a:extLst>
                    <a:ext uri="{0D108BD9-81ED-4DB2-BD59-A6C34878D82A}">
                      <a16:rowId xmlns:a16="http://schemas.microsoft.com/office/drawing/2014/main" val="10006"/>
                    </a:ext>
                  </a:extLst>
                </a:tr>
                <a:tr h="232200">
                  <a:tc>
                    <a:txBody>
                      <a:bodyPr/>
                      <a:lstStyle/>
                      <a:p>
                        <a:pPr algn="ctr">
                          <a:lnSpc>
                            <a:spcPct val="100000"/>
                          </a:lnSpc>
                        </a:pPr>
                        <a:r>
                          <a:rPr lang="en-US" sz="1100" b="1" strike="noStrike" spc="-1">
                            <a:solidFill>
                              <a:srgbClr val="366092"/>
                            </a:solidFill>
                          </a:rPr>
                          <a:t>6</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14.99</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15.01</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15.02</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14.98</a:t>
                        </a:r>
                        <a:endParaRPr lang="en-US" sz="1100" b="0" strike="noStrike" spc="-1" dirty="0">
                          <a:latin typeface="Arial"/>
                        </a:endParaRPr>
                      </a:p>
                    </a:txBody>
                    <a:tcPr/>
                  </a:tc>
                  <a:tc>
                    <a:txBody>
                      <a:bodyPr/>
                      <a:lstStyle/>
                      <a:p>
                        <a:pPr algn="ctr">
                          <a:lnSpc>
                            <a:spcPct val="100000"/>
                          </a:lnSpc>
                        </a:pPr>
                        <a:r>
                          <a:rPr lang="en-US" sz="1100" b="0" strike="noStrike" spc="-1">
                            <a:solidFill>
                              <a:srgbClr val="366092"/>
                            </a:solidFill>
                          </a:rPr>
                          <a:t>15.00</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15.0000</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0.0158</a:t>
                        </a:r>
                        <a:endParaRPr lang="en-US" sz="1100" b="0" strike="noStrike" spc="-1" dirty="0">
                          <a:latin typeface="Arial"/>
                        </a:endParaRPr>
                      </a:p>
                    </a:txBody>
                    <a:tcPr/>
                  </a:tc>
                  <a:extLst>
                    <a:ext uri="{0D108BD9-81ED-4DB2-BD59-A6C34878D82A}">
                      <a16:rowId xmlns:a16="http://schemas.microsoft.com/office/drawing/2014/main" val="10007"/>
                    </a:ext>
                  </a:extLst>
                </a:tr>
                <a:tr h="232200">
                  <a:tc>
                    <a:txBody>
                      <a:bodyPr/>
                      <a:lstStyle/>
                      <a:p>
                        <a:pPr algn="ctr">
                          <a:lnSpc>
                            <a:spcPct val="100000"/>
                          </a:lnSpc>
                        </a:pPr>
                        <a:r>
                          <a:rPr lang="en-US" sz="1100" b="1" strike="noStrike" spc="-1">
                            <a:solidFill>
                              <a:srgbClr val="366092"/>
                            </a:solidFill>
                          </a:rPr>
                          <a:t>7</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15.03</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15.00</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15.04</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14.96</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14.97</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15.0000</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0.0354</a:t>
                        </a:r>
                        <a:endParaRPr lang="en-US" sz="1100" b="0" strike="noStrike" spc="-1" dirty="0">
                          <a:latin typeface="Arial"/>
                        </a:endParaRPr>
                      </a:p>
                    </a:txBody>
                    <a:tcPr/>
                  </a:tc>
                  <a:extLst>
                    <a:ext uri="{0D108BD9-81ED-4DB2-BD59-A6C34878D82A}">
                      <a16:rowId xmlns:a16="http://schemas.microsoft.com/office/drawing/2014/main" val="10008"/>
                    </a:ext>
                  </a:extLst>
                </a:tr>
                <a:tr h="232200">
                  <a:tc>
                    <a:txBody>
                      <a:bodyPr/>
                      <a:lstStyle/>
                      <a:p>
                        <a:pPr algn="ctr">
                          <a:lnSpc>
                            <a:spcPct val="100000"/>
                          </a:lnSpc>
                        </a:pPr>
                        <a:r>
                          <a:rPr lang="en-US" sz="1100" b="1" strike="noStrike" spc="-1">
                            <a:solidFill>
                              <a:srgbClr val="366092"/>
                            </a:solidFill>
                          </a:rPr>
                          <a:t>8</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15.00</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15.00</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15.02</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15.00</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15.04</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15.0120</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0.0179</a:t>
                        </a:r>
                        <a:endParaRPr lang="en-US" sz="1100" b="0" strike="noStrike" spc="-1" dirty="0">
                          <a:latin typeface="Arial"/>
                        </a:endParaRPr>
                      </a:p>
                    </a:txBody>
                    <a:tcPr/>
                  </a:tc>
                  <a:extLst>
                    <a:ext uri="{0D108BD9-81ED-4DB2-BD59-A6C34878D82A}">
                      <a16:rowId xmlns:a16="http://schemas.microsoft.com/office/drawing/2014/main" val="10009"/>
                    </a:ext>
                  </a:extLst>
                </a:tr>
                <a:tr h="232200">
                  <a:tc>
                    <a:txBody>
                      <a:bodyPr/>
                      <a:lstStyle/>
                      <a:p>
                        <a:pPr algn="ctr">
                          <a:lnSpc>
                            <a:spcPct val="100000"/>
                          </a:lnSpc>
                        </a:pPr>
                        <a:r>
                          <a:rPr lang="en-US" sz="1100" b="1" strike="noStrike" spc="-1">
                            <a:solidFill>
                              <a:srgbClr val="366092"/>
                            </a:solidFill>
                          </a:rPr>
                          <a:t>9</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15.00</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15.03</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15.01</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14.95</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15.01</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15.0000</a:t>
                        </a:r>
                        <a:endParaRPr lang="en-US" sz="1100" b="0" strike="noStrike" spc="-1" dirty="0">
                          <a:latin typeface="Arial"/>
                        </a:endParaRPr>
                      </a:p>
                    </a:txBody>
                    <a:tcPr/>
                  </a:tc>
                  <a:tc>
                    <a:txBody>
                      <a:bodyPr/>
                      <a:lstStyle/>
                      <a:p>
                        <a:pPr algn="ctr">
                          <a:lnSpc>
                            <a:spcPct val="100000"/>
                          </a:lnSpc>
                        </a:pPr>
                        <a:r>
                          <a:rPr lang="en-US" sz="1100" b="0" strike="noStrike" spc="-1">
                            <a:solidFill>
                              <a:srgbClr val="366092"/>
                            </a:solidFill>
                          </a:rPr>
                          <a:t>0.0300</a:t>
                        </a:r>
                        <a:endParaRPr lang="en-US" sz="1100" b="0" strike="noStrike" spc="-1">
                          <a:latin typeface="Arial"/>
                        </a:endParaRPr>
                      </a:p>
                    </a:txBody>
                    <a:tcPr/>
                  </a:tc>
                  <a:extLst>
                    <a:ext uri="{0D108BD9-81ED-4DB2-BD59-A6C34878D82A}">
                      <a16:rowId xmlns:a16="http://schemas.microsoft.com/office/drawing/2014/main" val="10010"/>
                    </a:ext>
                  </a:extLst>
                </a:tr>
                <a:tr h="232200">
                  <a:tc>
                    <a:txBody>
                      <a:bodyPr/>
                      <a:lstStyle/>
                      <a:p>
                        <a:pPr algn="ctr">
                          <a:lnSpc>
                            <a:spcPct val="100000"/>
                          </a:lnSpc>
                        </a:pPr>
                        <a:r>
                          <a:rPr lang="en-US" sz="1100" b="1" strike="noStrike" spc="-1">
                            <a:solidFill>
                              <a:srgbClr val="366092"/>
                            </a:solidFill>
                          </a:rPr>
                          <a:t>10</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14.97</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15.01</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14.98</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14.96</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15.03</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14.9900</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0.0292</a:t>
                        </a:r>
                        <a:endParaRPr lang="en-US" sz="1100" b="0" strike="noStrike" spc="-1" dirty="0">
                          <a:latin typeface="Arial"/>
                        </a:endParaRPr>
                      </a:p>
                    </a:txBody>
                    <a:tcPr/>
                  </a:tc>
                  <a:extLst>
                    <a:ext uri="{0D108BD9-81ED-4DB2-BD59-A6C34878D82A}">
                      <a16:rowId xmlns:a16="http://schemas.microsoft.com/office/drawing/2014/main" val="10011"/>
                    </a:ext>
                  </a:extLst>
                </a:tr>
                <a:tr h="232200">
                  <a:tc>
                    <a:txBody>
                      <a:bodyPr/>
                      <a:lstStyle/>
                      <a:p>
                        <a:pPr algn="ctr">
                          <a:lnSpc>
                            <a:spcPct val="100000"/>
                          </a:lnSpc>
                        </a:pPr>
                        <a:r>
                          <a:rPr lang="en-US" sz="1100" b="1" strike="noStrike" spc="-1">
                            <a:solidFill>
                              <a:srgbClr val="366092"/>
                            </a:solidFill>
                          </a:rPr>
                          <a:t>11</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15.05</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15.03</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15.00</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14.98</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14.96</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15.0040</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0.0365</a:t>
                        </a:r>
                        <a:endParaRPr lang="en-US" sz="1100" b="0" strike="noStrike" spc="-1" dirty="0">
                          <a:latin typeface="Arial"/>
                        </a:endParaRPr>
                      </a:p>
                    </a:txBody>
                    <a:tcPr/>
                  </a:tc>
                  <a:extLst>
                    <a:ext uri="{0D108BD9-81ED-4DB2-BD59-A6C34878D82A}">
                      <a16:rowId xmlns:a16="http://schemas.microsoft.com/office/drawing/2014/main" val="10012"/>
                    </a:ext>
                  </a:extLst>
                </a:tr>
                <a:tr h="232200">
                  <a:tc>
                    <a:txBody>
                      <a:bodyPr/>
                      <a:lstStyle/>
                      <a:p>
                        <a:pPr algn="ctr">
                          <a:lnSpc>
                            <a:spcPct val="100000"/>
                          </a:lnSpc>
                        </a:pPr>
                        <a:r>
                          <a:rPr lang="en-US" sz="1100" b="1" strike="noStrike" spc="-1">
                            <a:solidFill>
                              <a:srgbClr val="366092"/>
                            </a:solidFill>
                          </a:rPr>
                          <a:t>12</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15.01</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15.00</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14.97</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14.96</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14.99</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14.9860</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0.0207</a:t>
                        </a:r>
                        <a:endParaRPr lang="en-US" sz="1100" b="0" strike="noStrike" spc="-1" dirty="0">
                          <a:latin typeface="Arial"/>
                        </a:endParaRPr>
                      </a:p>
                    </a:txBody>
                    <a:tcPr/>
                  </a:tc>
                  <a:extLst>
                    <a:ext uri="{0D108BD9-81ED-4DB2-BD59-A6C34878D82A}">
                      <a16:rowId xmlns:a16="http://schemas.microsoft.com/office/drawing/2014/main" val="10013"/>
                    </a:ext>
                  </a:extLst>
                </a:tr>
                <a:tr h="232200">
                  <a:tc>
                    <a:txBody>
                      <a:bodyPr/>
                      <a:lstStyle/>
                      <a:p>
                        <a:pPr algn="ctr">
                          <a:lnSpc>
                            <a:spcPct val="100000"/>
                          </a:lnSpc>
                        </a:pPr>
                        <a:r>
                          <a:rPr lang="en-US" sz="1100" b="1" strike="noStrike" spc="-1">
                            <a:solidFill>
                              <a:srgbClr val="366092"/>
                            </a:solidFill>
                          </a:rPr>
                          <a:t>13</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15.02</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14.98</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14.97</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14.99</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15.03</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14.9980</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0.0259</a:t>
                        </a:r>
                        <a:endParaRPr lang="en-US" sz="1100" b="0" strike="noStrike" spc="-1" dirty="0">
                          <a:latin typeface="Arial"/>
                        </a:endParaRPr>
                      </a:p>
                    </a:txBody>
                    <a:tcPr/>
                  </a:tc>
                  <a:extLst>
                    <a:ext uri="{0D108BD9-81ED-4DB2-BD59-A6C34878D82A}">
                      <a16:rowId xmlns:a16="http://schemas.microsoft.com/office/drawing/2014/main" val="10014"/>
                    </a:ext>
                  </a:extLst>
                </a:tr>
                <a:tr h="232200">
                  <a:tc>
                    <a:txBody>
                      <a:bodyPr/>
                      <a:lstStyle/>
                      <a:p>
                        <a:pPr algn="ctr">
                          <a:lnSpc>
                            <a:spcPct val="100000"/>
                          </a:lnSpc>
                        </a:pPr>
                        <a:r>
                          <a:rPr lang="en-US" sz="1100" b="1" strike="noStrike" spc="-1">
                            <a:solidFill>
                              <a:srgbClr val="366092"/>
                            </a:solidFill>
                          </a:rPr>
                          <a:t>14</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14.99</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14.99</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14.97</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15.00</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14.99</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14.9880</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0.0110</a:t>
                        </a:r>
                        <a:endParaRPr lang="en-US" sz="1100" b="0" strike="noStrike" spc="-1" dirty="0">
                          <a:latin typeface="Arial"/>
                        </a:endParaRPr>
                      </a:p>
                    </a:txBody>
                    <a:tcPr/>
                  </a:tc>
                  <a:extLst>
                    <a:ext uri="{0D108BD9-81ED-4DB2-BD59-A6C34878D82A}">
                      <a16:rowId xmlns:a16="http://schemas.microsoft.com/office/drawing/2014/main" val="10015"/>
                    </a:ext>
                  </a:extLst>
                </a:tr>
                <a:tr h="232200">
                  <a:tc>
                    <a:txBody>
                      <a:bodyPr/>
                      <a:lstStyle/>
                      <a:p>
                        <a:pPr algn="ctr">
                          <a:lnSpc>
                            <a:spcPct val="100000"/>
                          </a:lnSpc>
                        </a:pPr>
                        <a:r>
                          <a:rPr lang="en-US" sz="1100" b="1" strike="noStrike" spc="-1" dirty="0">
                            <a:solidFill>
                              <a:srgbClr val="366092"/>
                            </a:solidFill>
                          </a:rPr>
                          <a:t>15</a:t>
                        </a:r>
                        <a:endParaRPr lang="en-US" sz="1100" b="0" strike="noStrike" spc="-1" dirty="0">
                          <a:latin typeface="Arial"/>
                        </a:endParaRPr>
                      </a:p>
                    </a:txBody>
                    <a:tcPr/>
                  </a:tc>
                  <a:tc>
                    <a:txBody>
                      <a:bodyPr/>
                      <a:lstStyle/>
                      <a:p>
                        <a:pPr algn="ctr">
                          <a:lnSpc>
                            <a:spcPct val="100000"/>
                          </a:lnSpc>
                        </a:pPr>
                        <a:r>
                          <a:rPr lang="en-US" sz="1100" b="0" strike="noStrike" spc="-1">
                            <a:solidFill>
                              <a:srgbClr val="366092"/>
                            </a:solidFill>
                          </a:rPr>
                          <a:t>14.95</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15.00</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14.95</a:t>
                        </a:r>
                        <a:endParaRPr lang="en-US" sz="1100" b="0" strike="noStrike" spc="-1">
                          <a:latin typeface="Arial"/>
                        </a:endParaRPr>
                      </a:p>
                    </a:txBody>
                    <a:tcPr/>
                  </a:tc>
                  <a:tc>
                    <a:txBody>
                      <a:bodyPr/>
                      <a:lstStyle/>
                      <a:p>
                        <a:pPr algn="ctr">
                          <a:lnSpc>
                            <a:spcPct val="100000"/>
                          </a:lnSpc>
                        </a:pPr>
                        <a:r>
                          <a:rPr lang="en-US" sz="1100" b="0" strike="noStrike" spc="-1">
                            <a:solidFill>
                              <a:srgbClr val="366092"/>
                            </a:solidFill>
                          </a:rPr>
                          <a:t>15.03</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14.96</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14.9780</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0.0356</a:t>
                        </a:r>
                        <a:endParaRPr lang="en-US" sz="1100" b="0" strike="noStrike" spc="-1" dirty="0">
                          <a:latin typeface="Arial"/>
                        </a:endParaRPr>
                      </a:p>
                    </a:txBody>
                    <a:tcPr/>
                  </a:tc>
                  <a:extLst>
                    <a:ext uri="{0D108BD9-81ED-4DB2-BD59-A6C34878D82A}">
                      <a16:rowId xmlns:a16="http://schemas.microsoft.com/office/drawing/2014/main" val="10016"/>
                    </a:ext>
                  </a:extLst>
                </a:tr>
              </a:tbl>
            </a:graphicData>
          </a:graphic>
        </p:graphicFrame>
        <p:graphicFrame>
          <p:nvGraphicFramePr>
            <p:cNvPr id="2" name="Object 1">
              <a:extLst>
                <a:ext uri="{FF2B5EF4-FFF2-40B4-BE49-F238E27FC236}">
                  <a16:creationId xmlns:a16="http://schemas.microsoft.com/office/drawing/2014/main" id="{56BA0251-46C7-4B86-BE97-D0B82EB69BB9}"/>
                </a:ext>
              </a:extLst>
            </p:cNvPr>
            <p:cNvGraphicFramePr>
              <a:graphicFrameLocks noChangeAspect="1"/>
            </p:cNvGraphicFramePr>
            <p:nvPr>
              <p:extLst>
                <p:ext uri="{D42A27DB-BD31-4B8C-83A1-F6EECF244321}">
                  <p14:modId xmlns:p14="http://schemas.microsoft.com/office/powerpoint/2010/main" val="385516500"/>
                </p:ext>
              </p:extLst>
            </p:nvPr>
          </p:nvGraphicFramePr>
          <p:xfrm>
            <a:off x="5092475" y="5703842"/>
            <a:ext cx="1620000" cy="252444"/>
          </p:xfrm>
          <a:graphic>
            <a:graphicData uri="http://schemas.openxmlformats.org/presentationml/2006/ole">
              <mc:AlternateContent xmlns:mc="http://schemas.openxmlformats.org/markup-compatibility/2006">
                <mc:Choice xmlns:v="urn:schemas-microsoft-com:vml" Requires="v">
                  <p:oleObj name="Equation" r:id="rId2" imgW="2954511" imgH="460228" progId="Equation.DSMT4">
                    <p:embed/>
                  </p:oleObj>
                </mc:Choice>
                <mc:Fallback>
                  <p:oleObj name="Equation" r:id="rId2" imgW="2954511" imgH="460228" progId="Equation.DSMT4">
                    <p:embed/>
                    <p:pic>
                      <p:nvPicPr>
                        <p:cNvPr id="0" name=""/>
                        <p:cNvPicPr/>
                        <p:nvPr/>
                      </p:nvPicPr>
                      <p:blipFill>
                        <a:blip r:embed="rId3"/>
                        <a:stretch>
                          <a:fillRect/>
                        </a:stretch>
                      </p:blipFill>
                      <p:spPr>
                        <a:xfrm>
                          <a:off x="5092475" y="5703842"/>
                          <a:ext cx="1620000" cy="252444"/>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62163FBC-0D22-8029-2C6E-CB98847BB0B4}"/>
                </a:ext>
              </a:extLst>
            </p:cNvPr>
            <p:cNvGraphicFramePr>
              <a:graphicFrameLocks noChangeAspect="1"/>
            </p:cNvGraphicFramePr>
            <p:nvPr>
              <p:extLst>
                <p:ext uri="{D42A27DB-BD31-4B8C-83A1-F6EECF244321}">
                  <p14:modId xmlns:p14="http://schemas.microsoft.com/office/powerpoint/2010/main" val="1206601937"/>
                </p:ext>
              </p:extLst>
            </p:nvPr>
          </p:nvGraphicFramePr>
          <p:xfrm>
            <a:off x="6796681" y="5699358"/>
            <a:ext cx="2016000" cy="227487"/>
          </p:xfrm>
          <a:graphic>
            <a:graphicData uri="http://schemas.openxmlformats.org/presentationml/2006/ole">
              <mc:AlternateContent xmlns:mc="http://schemas.openxmlformats.org/markup-compatibility/2006">
                <mc:Choice xmlns:v="urn:schemas-microsoft-com:vml" Requires="v">
                  <p:oleObj name="Equation" r:id="rId4" imgW="4079453" imgH="460228" progId="Equation.DSMT4">
                    <p:embed/>
                  </p:oleObj>
                </mc:Choice>
                <mc:Fallback>
                  <p:oleObj name="Equation" r:id="rId4" imgW="4079453" imgH="460228" progId="Equation.DSMT4">
                    <p:embed/>
                    <p:pic>
                      <p:nvPicPr>
                        <p:cNvPr id="0" name=""/>
                        <p:cNvPicPr/>
                        <p:nvPr/>
                      </p:nvPicPr>
                      <p:blipFill>
                        <a:blip r:embed="rId5"/>
                        <a:stretch>
                          <a:fillRect/>
                        </a:stretch>
                      </p:blipFill>
                      <p:spPr>
                        <a:xfrm>
                          <a:off x="6796681" y="5699358"/>
                          <a:ext cx="2016000" cy="227487"/>
                        </a:xfrm>
                        <a:prstGeom prst="rect">
                          <a:avLst/>
                        </a:prstGeom>
                      </p:spPr>
                    </p:pic>
                  </p:oleObj>
                </mc:Fallback>
              </mc:AlternateContent>
            </a:graphicData>
          </a:graphic>
        </p:graphicFrame>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A6.4: Mean Charts Using</a:t>
            </a:r>
            <a:r>
              <a:rPr kumimoji="0" lang="en-US" sz="2800" b="0" i="0" u="none" strike="noStrike" kern="1200" cap="none" spc="0" normalizeH="0" baseline="0" noProof="0" dirty="0">
                <a:ln>
                  <a:noFill/>
                </a:ln>
                <a:solidFill>
                  <a:srgbClr val="1F497D"/>
                </a:solidFill>
                <a:effectLst/>
                <a:uLnTx/>
                <a:uFillTx/>
                <a:latin typeface="Calibri"/>
                <a:ea typeface="+mj-ea"/>
                <a:cs typeface="+mj-cs"/>
              </a:rPr>
              <a:t> 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3</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graphicFrame>
        <p:nvGraphicFramePr>
          <p:cNvPr id="441" name="Table 3" descr="The table shows data for 3 samples (16, 17, and 18), each with five observations and their calculated sample means.&#10;&#10;For Sample 16, the observations are 14.99, 14.98, 14.97, 14.98, 14.96, with a sample mean of 14.976.&#10;For Sample 17, the observations are 15.10, 14.99, 15.09, 15.07, 15.09, with a sample mean of 15.068.&#10;For Sample 18, the observations are 14.90, 14.99, 14.95, 14.96, 15.00, with a sample mean of 14.960.&#10;&#10;The data reflects slight variations around the value of 15 across the samples."/>
          <p:cNvGraphicFramePr/>
          <p:nvPr>
            <p:extLst>
              <p:ext uri="{D42A27DB-BD31-4B8C-83A1-F6EECF244321}">
                <p14:modId xmlns:p14="http://schemas.microsoft.com/office/powerpoint/2010/main" val="832873078"/>
              </p:ext>
            </p:extLst>
          </p:nvPr>
        </p:nvGraphicFramePr>
        <p:xfrm>
          <a:off x="457200" y="1105560"/>
          <a:ext cx="8229240" cy="1630560"/>
        </p:xfrm>
        <a:graphic>
          <a:graphicData uri="http://schemas.openxmlformats.org/drawingml/2006/table">
            <a:tbl>
              <a:tblPr firstRow="1">
                <a:tableStyleId>{BC89EF96-8CEA-46FF-86C4-4CE0E7609802}</a:tableStyleId>
              </a:tblPr>
              <a:tblGrid>
                <a:gridCol w="1175400">
                  <a:extLst>
                    <a:ext uri="{9D8B030D-6E8A-4147-A177-3AD203B41FA5}">
                      <a16:colId xmlns:a16="http://schemas.microsoft.com/office/drawing/2014/main" val="20000"/>
                    </a:ext>
                  </a:extLst>
                </a:gridCol>
                <a:gridCol w="1175400">
                  <a:extLst>
                    <a:ext uri="{9D8B030D-6E8A-4147-A177-3AD203B41FA5}">
                      <a16:colId xmlns:a16="http://schemas.microsoft.com/office/drawing/2014/main" val="20001"/>
                    </a:ext>
                  </a:extLst>
                </a:gridCol>
                <a:gridCol w="1175400">
                  <a:extLst>
                    <a:ext uri="{9D8B030D-6E8A-4147-A177-3AD203B41FA5}">
                      <a16:colId xmlns:a16="http://schemas.microsoft.com/office/drawing/2014/main" val="20002"/>
                    </a:ext>
                  </a:extLst>
                </a:gridCol>
                <a:gridCol w="1175400">
                  <a:extLst>
                    <a:ext uri="{9D8B030D-6E8A-4147-A177-3AD203B41FA5}">
                      <a16:colId xmlns:a16="http://schemas.microsoft.com/office/drawing/2014/main" val="20003"/>
                    </a:ext>
                  </a:extLst>
                </a:gridCol>
                <a:gridCol w="1175400">
                  <a:extLst>
                    <a:ext uri="{9D8B030D-6E8A-4147-A177-3AD203B41FA5}">
                      <a16:colId xmlns:a16="http://schemas.microsoft.com/office/drawing/2014/main" val="20004"/>
                    </a:ext>
                  </a:extLst>
                </a:gridCol>
                <a:gridCol w="1175400">
                  <a:extLst>
                    <a:ext uri="{9D8B030D-6E8A-4147-A177-3AD203B41FA5}">
                      <a16:colId xmlns:a16="http://schemas.microsoft.com/office/drawing/2014/main" val="20005"/>
                    </a:ext>
                  </a:extLst>
                </a:gridCol>
                <a:gridCol w="1176840">
                  <a:extLst>
                    <a:ext uri="{9D8B030D-6E8A-4147-A177-3AD203B41FA5}">
                      <a16:colId xmlns:a16="http://schemas.microsoft.com/office/drawing/2014/main" val="20006"/>
                    </a:ext>
                  </a:extLst>
                </a:gridCol>
              </a:tblGrid>
              <a:tr h="370800">
                <a:tc>
                  <a:txBody>
                    <a:bodyPr/>
                    <a:lstStyle/>
                    <a:p>
                      <a:pPr algn="ctr">
                        <a:lnSpc>
                          <a:spcPct val="100000"/>
                        </a:lnSpc>
                      </a:pPr>
                      <a:r>
                        <a:rPr lang="en-US" sz="1400" b="1" strike="noStrike" spc="-1" dirty="0">
                          <a:solidFill>
                            <a:schemeClr val="accent1"/>
                          </a:solidFill>
                        </a:rPr>
                        <a:t>Sample Number</a:t>
                      </a:r>
                      <a:endParaRPr lang="en-US" sz="1400" b="0" strike="noStrike" spc="-1" dirty="0">
                        <a:solidFill>
                          <a:schemeClr val="accent1"/>
                        </a:solidFill>
                        <a:latin typeface="Arial"/>
                      </a:endParaRPr>
                    </a:p>
                  </a:txBody>
                  <a:tcPr/>
                </a:tc>
                <a:tc>
                  <a:txBody>
                    <a:bodyPr/>
                    <a:lstStyle/>
                    <a:p>
                      <a:pPr algn="ctr">
                        <a:lnSpc>
                          <a:spcPct val="100000"/>
                        </a:lnSpc>
                      </a:pPr>
                      <a:r>
                        <a:rPr lang="en-US" sz="1400" b="1" strike="noStrike" spc="-1">
                          <a:solidFill>
                            <a:schemeClr val="accent1"/>
                          </a:solidFill>
                        </a:rPr>
                        <a:t>Obs. 1</a:t>
                      </a:r>
                      <a:endParaRPr lang="en-US" sz="1400" b="0" strike="noStrike" spc="-1">
                        <a:solidFill>
                          <a:schemeClr val="accent1"/>
                        </a:solidFill>
                        <a:latin typeface="Arial"/>
                      </a:endParaRPr>
                    </a:p>
                  </a:txBody>
                  <a:tcPr/>
                </a:tc>
                <a:tc>
                  <a:txBody>
                    <a:bodyPr/>
                    <a:lstStyle/>
                    <a:p>
                      <a:pPr algn="ctr">
                        <a:lnSpc>
                          <a:spcPct val="100000"/>
                        </a:lnSpc>
                      </a:pPr>
                      <a:r>
                        <a:rPr lang="en-US" sz="1400" b="1" strike="noStrike" spc="-1">
                          <a:solidFill>
                            <a:schemeClr val="accent1"/>
                          </a:solidFill>
                        </a:rPr>
                        <a:t>Obs. 2</a:t>
                      </a:r>
                      <a:endParaRPr lang="en-US" sz="1400" b="0" strike="noStrike" spc="-1">
                        <a:solidFill>
                          <a:schemeClr val="accent1"/>
                        </a:solidFill>
                        <a:latin typeface="Arial"/>
                      </a:endParaRPr>
                    </a:p>
                  </a:txBody>
                  <a:tcPr/>
                </a:tc>
                <a:tc>
                  <a:txBody>
                    <a:bodyPr/>
                    <a:lstStyle/>
                    <a:p>
                      <a:pPr algn="ctr">
                        <a:lnSpc>
                          <a:spcPct val="100000"/>
                        </a:lnSpc>
                      </a:pPr>
                      <a:r>
                        <a:rPr lang="en-US" sz="1400" b="1" strike="noStrike" spc="-1">
                          <a:solidFill>
                            <a:schemeClr val="accent1"/>
                          </a:solidFill>
                        </a:rPr>
                        <a:t>Obs. 3</a:t>
                      </a:r>
                      <a:endParaRPr lang="en-US" sz="1400" b="0" strike="noStrike" spc="-1">
                        <a:solidFill>
                          <a:schemeClr val="accent1"/>
                        </a:solidFill>
                        <a:latin typeface="Arial"/>
                      </a:endParaRPr>
                    </a:p>
                  </a:txBody>
                  <a:tcPr/>
                </a:tc>
                <a:tc>
                  <a:txBody>
                    <a:bodyPr/>
                    <a:lstStyle/>
                    <a:p>
                      <a:pPr algn="ctr">
                        <a:lnSpc>
                          <a:spcPct val="100000"/>
                        </a:lnSpc>
                      </a:pPr>
                      <a:r>
                        <a:rPr lang="en-US" sz="1400" b="1" strike="noStrike" spc="-1">
                          <a:solidFill>
                            <a:schemeClr val="accent1"/>
                          </a:solidFill>
                        </a:rPr>
                        <a:t>Obs. 4</a:t>
                      </a:r>
                      <a:endParaRPr lang="en-US" sz="1400" b="0" strike="noStrike" spc="-1">
                        <a:solidFill>
                          <a:schemeClr val="accent1"/>
                        </a:solidFill>
                        <a:latin typeface="Arial"/>
                      </a:endParaRPr>
                    </a:p>
                  </a:txBody>
                  <a:tcPr/>
                </a:tc>
                <a:tc>
                  <a:txBody>
                    <a:bodyPr/>
                    <a:lstStyle/>
                    <a:p>
                      <a:pPr algn="ctr">
                        <a:lnSpc>
                          <a:spcPct val="100000"/>
                        </a:lnSpc>
                      </a:pPr>
                      <a:r>
                        <a:rPr lang="en-US" sz="1400" b="1" strike="noStrike" spc="-1">
                          <a:solidFill>
                            <a:schemeClr val="accent1"/>
                          </a:solidFill>
                        </a:rPr>
                        <a:t>Obs. 5</a:t>
                      </a:r>
                      <a:endParaRPr lang="en-US" sz="1400" b="0" strike="noStrike" spc="-1">
                        <a:solidFill>
                          <a:schemeClr val="accent1"/>
                        </a:solidFill>
                        <a:latin typeface="Arial"/>
                      </a:endParaRPr>
                    </a:p>
                  </a:txBody>
                  <a:tcPr/>
                </a:tc>
                <a:tc>
                  <a:txBody>
                    <a:bodyPr/>
                    <a:lstStyle/>
                    <a:p>
                      <a:pPr algn="ctr">
                        <a:lnSpc>
                          <a:spcPct val="100000"/>
                        </a:lnSpc>
                      </a:pPr>
                      <a:r>
                        <a:rPr lang="en-US" sz="1400" b="1" strike="noStrike" spc="-1" dirty="0">
                          <a:solidFill>
                            <a:schemeClr val="accent1"/>
                          </a:solidFill>
                        </a:rPr>
                        <a:t>Sample Mean</a:t>
                      </a:r>
                      <a:endParaRPr lang="en-US" sz="1400" b="0" strike="noStrike" spc="-1" dirty="0">
                        <a:solidFill>
                          <a:schemeClr val="accent1"/>
                        </a:solidFill>
                        <a:latin typeface="Arial"/>
                      </a:endParaRPr>
                    </a:p>
                  </a:txBody>
                  <a:tcPr/>
                </a:tc>
                <a:extLst>
                  <a:ext uri="{0D108BD9-81ED-4DB2-BD59-A6C34878D82A}">
                    <a16:rowId xmlns:a16="http://schemas.microsoft.com/office/drawing/2014/main" val="10000"/>
                  </a:ext>
                </a:extLst>
              </a:tr>
              <a:tr h="370800">
                <a:tc>
                  <a:txBody>
                    <a:bodyPr/>
                    <a:lstStyle/>
                    <a:p>
                      <a:pPr algn="ctr">
                        <a:lnSpc>
                          <a:spcPct val="100000"/>
                        </a:lnSpc>
                      </a:pPr>
                      <a:r>
                        <a:rPr lang="en-US" sz="1400" b="1" strike="noStrike" spc="-1">
                          <a:solidFill>
                            <a:srgbClr val="366092"/>
                          </a:solidFill>
                        </a:rPr>
                        <a:t>16</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14.99</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14.98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14.97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14.98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14.96</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14.976</a:t>
                      </a:r>
                      <a:endParaRPr lang="en-US" sz="1400" b="0" strike="noStrike" spc="-1">
                        <a:latin typeface="Arial"/>
                      </a:endParaRPr>
                    </a:p>
                  </a:txBody>
                  <a:tcPr/>
                </a:tc>
                <a:extLst>
                  <a:ext uri="{0D108BD9-81ED-4DB2-BD59-A6C34878D82A}">
                    <a16:rowId xmlns:a16="http://schemas.microsoft.com/office/drawing/2014/main" val="10001"/>
                  </a:ext>
                </a:extLst>
              </a:tr>
              <a:tr h="370800">
                <a:tc>
                  <a:txBody>
                    <a:bodyPr/>
                    <a:lstStyle/>
                    <a:p>
                      <a:pPr algn="ctr">
                        <a:lnSpc>
                          <a:spcPct val="100000"/>
                        </a:lnSpc>
                      </a:pPr>
                      <a:r>
                        <a:rPr lang="en-US" sz="1400" b="1" strike="noStrike" spc="-1">
                          <a:solidFill>
                            <a:srgbClr val="366092"/>
                          </a:solidFill>
                        </a:rPr>
                        <a:t>17</a:t>
                      </a:r>
                      <a:endParaRPr lang="en-US" sz="1400" b="0" strike="noStrike" spc="-1">
                        <a:latin typeface="Arial"/>
                      </a:endParaRPr>
                    </a:p>
                  </a:txBody>
                  <a:tcPr/>
                </a:tc>
                <a:tc>
                  <a:txBody>
                    <a:bodyPr/>
                    <a:lstStyle/>
                    <a:p>
                      <a:pPr algn="ctr">
                        <a:lnSpc>
                          <a:spcPct val="100000"/>
                        </a:lnSpc>
                      </a:pPr>
                      <a:r>
                        <a:rPr lang="en-US" sz="1400" b="0" strike="noStrike" spc="-1" dirty="0">
                          <a:solidFill>
                            <a:srgbClr val="366092"/>
                          </a:solidFill>
                        </a:rPr>
                        <a:t>15.10</a:t>
                      </a:r>
                      <a:endParaRPr lang="en-US" sz="1400" b="0" strike="noStrike" spc="-1" dirty="0">
                        <a:latin typeface="Arial"/>
                      </a:endParaRPr>
                    </a:p>
                  </a:txBody>
                  <a:tcPr/>
                </a:tc>
                <a:tc>
                  <a:txBody>
                    <a:bodyPr/>
                    <a:lstStyle/>
                    <a:p>
                      <a:pPr algn="ctr">
                        <a:lnSpc>
                          <a:spcPct val="100000"/>
                        </a:lnSpc>
                      </a:pPr>
                      <a:r>
                        <a:rPr lang="en-US" sz="1400" b="0" strike="noStrike" spc="-1">
                          <a:solidFill>
                            <a:srgbClr val="366092"/>
                          </a:solidFill>
                        </a:rPr>
                        <a:t>14.99</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15.09</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15.07</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15.09</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15.068</a:t>
                      </a:r>
                      <a:endParaRPr lang="en-US" sz="1400" b="0" strike="noStrike" spc="-1">
                        <a:latin typeface="Arial"/>
                      </a:endParaRPr>
                    </a:p>
                  </a:txBody>
                  <a:tcPr/>
                </a:tc>
                <a:extLst>
                  <a:ext uri="{0D108BD9-81ED-4DB2-BD59-A6C34878D82A}">
                    <a16:rowId xmlns:a16="http://schemas.microsoft.com/office/drawing/2014/main" val="10002"/>
                  </a:ext>
                </a:extLst>
              </a:tr>
              <a:tr h="370800">
                <a:tc>
                  <a:txBody>
                    <a:bodyPr/>
                    <a:lstStyle/>
                    <a:p>
                      <a:pPr algn="ctr">
                        <a:lnSpc>
                          <a:spcPct val="100000"/>
                        </a:lnSpc>
                      </a:pPr>
                      <a:r>
                        <a:rPr lang="en-US" sz="1400" b="1" strike="noStrike" spc="-1">
                          <a:solidFill>
                            <a:srgbClr val="366092"/>
                          </a:solidFill>
                        </a:rPr>
                        <a:t>18</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14.90</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14.99</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14.95</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14.96</a:t>
                      </a:r>
                      <a:endParaRPr lang="en-US" sz="1400" b="0" strike="noStrike" spc="-1">
                        <a:latin typeface="Arial"/>
                      </a:endParaRPr>
                    </a:p>
                  </a:txBody>
                  <a:tcPr/>
                </a:tc>
                <a:tc>
                  <a:txBody>
                    <a:bodyPr/>
                    <a:lstStyle/>
                    <a:p>
                      <a:pPr algn="ctr">
                        <a:lnSpc>
                          <a:spcPct val="100000"/>
                        </a:lnSpc>
                      </a:pPr>
                      <a:r>
                        <a:rPr lang="en-US" sz="1400" b="0" strike="noStrike" spc="-1">
                          <a:solidFill>
                            <a:srgbClr val="366092"/>
                          </a:solidFill>
                        </a:rPr>
                        <a:t>15.00</a:t>
                      </a:r>
                      <a:endParaRPr lang="en-US" sz="1400" b="0" strike="noStrike" spc="-1">
                        <a:latin typeface="Arial"/>
                      </a:endParaRPr>
                    </a:p>
                  </a:txBody>
                  <a:tcPr/>
                </a:tc>
                <a:tc>
                  <a:txBody>
                    <a:bodyPr/>
                    <a:lstStyle/>
                    <a:p>
                      <a:pPr algn="ctr">
                        <a:lnSpc>
                          <a:spcPct val="100000"/>
                        </a:lnSpc>
                      </a:pPr>
                      <a:r>
                        <a:rPr lang="en-US" sz="1400" b="0" strike="noStrike" spc="-1" dirty="0">
                          <a:solidFill>
                            <a:srgbClr val="366092"/>
                          </a:solidFill>
                        </a:rPr>
                        <a:t>14.960</a:t>
                      </a:r>
                      <a:endParaRPr lang="en-US" sz="1400" b="0" strike="noStrike" spc="-1" dirty="0">
                        <a:latin typeface="Arial"/>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A6.4: Mean Charts Using</a:t>
            </a:r>
            <a:r>
              <a:rPr kumimoji="0" lang="en-US" sz="2800" b="0" i="0" u="none" strike="noStrike" kern="1200" cap="none" spc="0" normalizeH="0" baseline="0" noProof="0" dirty="0">
                <a:ln>
                  <a:noFill/>
                </a:ln>
                <a:solidFill>
                  <a:srgbClr val="1F497D"/>
                </a:solidFill>
                <a:effectLst/>
                <a:uLnTx/>
                <a:uFillTx/>
                <a:latin typeface="Calibri"/>
                <a:ea typeface="+mj-ea"/>
                <a:cs typeface="+mj-cs"/>
              </a:rPr>
              <a:t> 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4</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38" name="TextShape 3"/>
          <p:cNvSpPr txBox="1"/>
          <p:nvPr/>
        </p:nvSpPr>
        <p:spPr>
          <a:xfrm>
            <a:off x="457200" y="1029240"/>
            <a:ext cx="8229240" cy="4966560"/>
          </a:xfrm>
          <a:prstGeom prst="rect">
            <a:avLst/>
          </a:prstGeom>
          <a:noFill/>
          <a:ln>
            <a:noFill/>
          </a:ln>
        </p:spPr>
        <p:txBody>
          <a:bodyPr lIns="90000" tIns="45000" rIns="90000" bIns="45000">
            <a:normAutofit/>
          </a:bodyPr>
          <a:lstStyle/>
          <a:p>
            <a:pPr marL="542925" indent="-542925">
              <a:lnSpc>
                <a:spcPct val="100000"/>
              </a:lnSpc>
              <a:spcBef>
                <a:spcPts val="561"/>
              </a:spcBef>
              <a:buClr>
                <a:srgbClr val="366092"/>
              </a:buClr>
            </a:pPr>
            <a:r>
              <a:rPr lang="en-US" sz="2800" spc="-1" dirty="0">
                <a:solidFill>
                  <a:srgbClr val="366092"/>
                </a:solidFill>
                <a:latin typeface="Calibri"/>
              </a:rPr>
              <a:t>1.	</a:t>
            </a:r>
            <a:r>
              <a:rPr lang="en-US" sz="2800" b="0" strike="noStrike" spc="-1" dirty="0">
                <a:solidFill>
                  <a:srgbClr val="366092"/>
                </a:solidFill>
                <a:latin typeface="Calibri"/>
              </a:rPr>
              <a:t>What is the Center Line of the control chart?</a:t>
            </a:r>
          </a:p>
          <a:p>
            <a:pPr marL="542925" indent="-542925">
              <a:lnSpc>
                <a:spcPct val="100000"/>
              </a:lnSpc>
              <a:spcBef>
                <a:spcPts val="561"/>
              </a:spcBef>
              <a:buClr>
                <a:srgbClr val="366092"/>
              </a:buClr>
            </a:pPr>
            <a:r>
              <a:rPr lang="en-US" sz="2800" b="0" strike="noStrike" spc="-1" dirty="0">
                <a:solidFill>
                  <a:srgbClr val="366092"/>
                </a:solidFill>
                <a:latin typeface="Calibri"/>
              </a:rPr>
              <a:t>2.	​What are the Upper and Lower Control Limits?</a:t>
            </a:r>
          </a:p>
          <a:p>
            <a:pPr marL="542925" indent="-542925">
              <a:lnSpc>
                <a:spcPct val="100000"/>
              </a:lnSpc>
              <a:spcBef>
                <a:spcPts val="561"/>
              </a:spcBef>
              <a:buClr>
                <a:srgbClr val="366092"/>
              </a:buClr>
            </a:pPr>
            <a:r>
              <a:rPr lang="en-US" sz="2800" b="0" strike="noStrike" spc="-1" dirty="0">
                <a:solidFill>
                  <a:srgbClr val="366092"/>
                </a:solidFill>
                <a:latin typeface="Calibri"/>
              </a:rPr>
              <a:t>3.	​If the given samples are taken at the next time periods, determine if each process is "In Control" or "Out of Control"?​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A6.4: Mean Charts Using</a:t>
            </a:r>
            <a:r>
              <a:rPr kumimoji="0" lang="en-US" sz="2800" b="0" i="0" u="none" strike="noStrike" kern="1200" cap="none" spc="0" normalizeH="0" baseline="0" noProof="0" dirty="0">
                <a:ln>
                  <a:noFill/>
                </a:ln>
                <a:solidFill>
                  <a:srgbClr val="1F497D"/>
                </a:solidFill>
                <a:effectLst/>
                <a:uLnTx/>
                <a:uFillTx/>
                <a:latin typeface="Calibri"/>
                <a:ea typeface="+mj-ea"/>
                <a:cs typeface="+mj-cs"/>
              </a:rPr>
              <a:t> 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5</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44" name="TextShape 3"/>
          <p:cNvSpPr txBox="1"/>
          <p:nvPr/>
        </p:nvSpPr>
        <p:spPr>
          <a:xfrm>
            <a:off x="457200" y="1029240"/>
            <a:ext cx="8229240" cy="4966560"/>
          </a:xfrm>
          <a:prstGeom prst="rect">
            <a:avLst/>
          </a:prstGeom>
          <a:noFill/>
          <a:ln>
            <a:noFill/>
          </a:ln>
        </p:spPr>
        <p:txBody>
          <a:bodyPr lIns="90000" tIns="45000" rIns="90000" bIns="45000">
            <a:normAutofit/>
          </a:bodyPr>
          <a:lstStyle/>
          <a:p>
            <a:pPr marL="542925" indent="-542925">
              <a:lnSpc>
                <a:spcPct val="100000"/>
              </a:lnSpc>
              <a:spcBef>
                <a:spcPts val="561"/>
              </a:spcBef>
              <a:buClr>
                <a:srgbClr val="366092"/>
              </a:buClr>
            </a:pPr>
            <a:r>
              <a:rPr lang="en-US" sz="2800" b="0" strike="noStrike" spc="-1" dirty="0">
                <a:solidFill>
                  <a:srgbClr val="366092"/>
                </a:solidFill>
                <a:latin typeface="Calibri"/>
              </a:rPr>
              <a:t>4.	​Based on the control limits established, what is the probability that the production manager will conclude that the process is "Out of Control," when the process is actually "In Control"?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A6.4: Mean Charts Using</a:t>
            </a:r>
            <a:r>
              <a:rPr kumimoji="0" lang="en-US" sz="2800" b="0" i="0" u="none" strike="noStrike" kern="1200" cap="none" spc="0" normalizeH="0" baseline="0" noProof="0" dirty="0">
                <a:ln>
                  <a:noFill/>
                </a:ln>
                <a:solidFill>
                  <a:srgbClr val="1F497D"/>
                </a:solidFill>
                <a:effectLst/>
                <a:uLnTx/>
                <a:uFillTx/>
                <a:latin typeface="Calibri"/>
                <a:ea typeface="+mj-ea"/>
                <a:cs typeface="+mj-cs"/>
              </a:rPr>
              <a:t> 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6</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47"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pPr>
            <a:r>
              <a:rPr lang="en-US" sz="2800" b="1" dirty="0">
                <a:solidFill>
                  <a:srgbClr val="366092"/>
                </a:solidFill>
                <a:latin typeface="Calibri"/>
              </a:rPr>
              <a:t>Solution</a:t>
            </a:r>
          </a:p>
          <a:p>
            <a:pPr lvl="0">
              <a:spcBef>
                <a:spcPct val="20000"/>
              </a:spcBef>
              <a:defRPr b="1"/>
            </a:pPr>
            <a:r>
              <a:rPr lang="en-US" sz="2800" b="1" dirty="0">
                <a:solidFill>
                  <a:srgbClr val="366092"/>
                </a:solidFill>
                <a:latin typeface="Calibri"/>
              </a:rPr>
              <a:t>Step 1: Find the Center Line of the control chart.</a:t>
            </a:r>
          </a:p>
          <a:p>
            <a:pPr lvl="0">
              <a:spcBef>
                <a:spcPct val="20000"/>
              </a:spcBef>
            </a:pPr>
            <a:r>
              <a:rPr lang="en-US" sz="2800" dirty="0">
                <a:solidFill>
                  <a:srgbClr val="366092"/>
                </a:solidFill>
                <a:latin typeface="Calibri"/>
              </a:rPr>
              <a:t>To find the Center Line, calculate the average of the </a:t>
            </a:r>
            <a:r>
              <a:rPr lang="en-US" sz="2800" dirty="0">
                <a:solidFill>
                  <a:srgbClr val="366092"/>
                </a:solidFill>
                <a:latin typeface="Cambria Math"/>
              </a:rPr>
              <a:t>15</a:t>
            </a:r>
            <a:r>
              <a:rPr lang="en-US" sz="2800" dirty="0">
                <a:solidFill>
                  <a:srgbClr val="366092"/>
                </a:solidFill>
                <a:latin typeface="Calibri"/>
              </a:rPr>
              <a:t> sample means.</a:t>
            </a:r>
          </a:p>
        </p:txBody>
      </p:sp>
      <p:pic>
        <p:nvPicPr>
          <p:cNvPr id="4" name="Picture 3" descr="Center Line equals x double bar, which equals the summation of Mean X divided by the number of samples. This equals 224.9360 divided by 15, approximately equal to 14.996.">
            <a:extLst>
              <a:ext uri="{FF2B5EF4-FFF2-40B4-BE49-F238E27FC236}">
                <a16:creationId xmlns:a16="http://schemas.microsoft.com/office/drawing/2014/main" id="{7CE0CA62-9489-25B2-B40C-CC49B2F58772}"/>
              </a:ext>
            </a:extLst>
          </p:cNvPr>
          <p:cNvPicPr>
            <a:picLocks noChangeAspect="1"/>
          </p:cNvPicPr>
          <p:nvPr/>
        </p:nvPicPr>
        <p:blipFill>
          <a:blip r:embed="rId2"/>
          <a:stretch>
            <a:fillRect/>
          </a:stretch>
        </p:blipFill>
        <p:spPr>
          <a:xfrm>
            <a:off x="2471557" y="3009900"/>
            <a:ext cx="4200525" cy="177165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extShape 1"/>
          <p:cNvSpPr txBox="1">
            <a:spLocks noGrp="1"/>
          </p:cNvSpPr>
          <p:nvPr>
            <p:ph type="title" idx="4294967295"/>
          </p:nvPr>
        </p:nvSpPr>
        <p:spPr>
          <a:xfrm>
            <a:off x="457200" y="114840"/>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A6.4: Mean Charts Using</a:t>
            </a:r>
            <a:r>
              <a:rPr kumimoji="0" lang="en-US" sz="2800" b="0" i="0" u="none" strike="noStrike" kern="1200" cap="none" spc="0" normalizeH="0" baseline="0" noProof="0" dirty="0">
                <a:ln>
                  <a:noFill/>
                </a:ln>
                <a:solidFill>
                  <a:srgbClr val="1F497D"/>
                </a:solidFill>
                <a:effectLst/>
                <a:uLnTx/>
                <a:uFillTx/>
                <a:latin typeface="Calibri"/>
                <a:ea typeface="+mj-ea"/>
                <a:cs typeface="+mj-cs"/>
              </a:rPr>
              <a:t> 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7</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pic>
        <p:nvPicPr>
          <p:cNvPr id="451" name="Content Placeholder 4" descr="A control chart is shown. The vertical axis of the graph ranges from 14.94 to 15.10, in increments of 0.02. The horizontal axis of the graph ranges from 0 to 18, in increments of 2. A horizontal line drawn from point 14.996 on the vertical axis is labeled “Center Line equals 14.996.” The sample means given in the table &quot;Sample Results&quot; are plotted."/>
          <p:cNvPicPr/>
          <p:nvPr/>
        </p:nvPicPr>
        <p:blipFill>
          <a:blip r:embed="rId2"/>
          <a:stretch/>
        </p:blipFill>
        <p:spPr>
          <a:xfrm>
            <a:off x="2095560" y="1602720"/>
            <a:ext cx="4952520" cy="380952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The Highway Control Chart</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23" name="TextShape 2"/>
          <p:cNvSpPr txBox="1"/>
          <p:nvPr/>
        </p:nvSpPr>
        <p:spPr>
          <a:xfrm>
            <a:off x="457200" y="1082160"/>
            <a:ext cx="8229240" cy="3946680"/>
          </a:xfrm>
          <a:prstGeom prst="rect">
            <a:avLst/>
          </a:prstGeom>
          <a:noFill/>
          <a:ln w="28440">
            <a:solidFill>
              <a:srgbClr val="1F497D"/>
            </a:solidFill>
            <a:round/>
          </a:ln>
        </p:spPr>
        <p:txBody>
          <a:bodyPr lIns="90000" tIns="45000" rIns="90000" bIns="45000">
            <a:normAutofit/>
          </a:bodyPr>
          <a:lstStyle/>
          <a:p>
            <a:pPr>
              <a:lnSpc>
                <a:spcPct val="100000"/>
              </a:lnSpc>
              <a:spcBef>
                <a:spcPts val="561"/>
              </a:spcBef>
            </a:pPr>
            <a:r>
              <a:rPr lang="en-US" sz="2800" b="0" strike="noStrike" spc="-1" dirty="0">
                <a:solidFill>
                  <a:srgbClr val="366092"/>
                </a:solidFill>
                <a:latin typeface="Calibri"/>
              </a:rPr>
              <a:t>When you are driving a car and you stay in your lane, you could say that you are operating the car "in control." The white lines that define your lane are similar to the </a:t>
            </a:r>
            <a:r>
              <a:rPr lang="en-US" sz="2800" b="1" strike="noStrike" spc="-1" dirty="0">
                <a:solidFill>
                  <a:srgbClr val="366092"/>
                </a:solidFill>
                <a:latin typeface="Calibri"/>
              </a:rPr>
              <a:t>UCL</a:t>
            </a:r>
            <a:r>
              <a:rPr lang="en-US" sz="2800" b="0" strike="noStrike" spc="-1" dirty="0">
                <a:solidFill>
                  <a:srgbClr val="366092"/>
                </a:solidFill>
                <a:latin typeface="Calibri"/>
              </a:rPr>
              <a:t> and </a:t>
            </a:r>
            <a:r>
              <a:rPr lang="en-US" sz="2800" b="1" strike="noStrike" spc="-1" dirty="0">
                <a:solidFill>
                  <a:srgbClr val="366092"/>
                </a:solidFill>
                <a:latin typeface="Calibri"/>
              </a:rPr>
              <a:t>LCL</a:t>
            </a:r>
            <a:r>
              <a:rPr lang="en-US" sz="2800" b="0" strike="noStrike" spc="-1" dirty="0">
                <a:solidFill>
                  <a:srgbClr val="366092"/>
                </a:solidFill>
                <a:latin typeface="Calibri"/>
              </a:rPr>
              <a:t>. The car would be expected to move around within the lane, which would be normal process variation. Veering outside your lane might have assignable causes such as cell phone usage, children fighting in the back seat, or any number of other distractions.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A6.4: Mean Charts Using</a:t>
            </a:r>
            <a:r>
              <a:rPr kumimoji="0" lang="en-US" sz="2800" b="0" i="0" u="none" strike="noStrike" kern="1200" cap="none" spc="0" normalizeH="0" baseline="0" noProof="0" dirty="0">
                <a:ln>
                  <a:noFill/>
                </a:ln>
                <a:solidFill>
                  <a:srgbClr val="1F497D"/>
                </a:solidFill>
                <a:effectLst/>
                <a:uLnTx/>
                <a:uFillTx/>
                <a:latin typeface="Calibri"/>
                <a:ea typeface="+mj-ea"/>
                <a:cs typeface="+mj-cs"/>
              </a:rPr>
              <a:t> 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8</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54"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b="1"/>
            </a:pPr>
            <a:r>
              <a:rPr lang="en-US" sz="2800" b="1" dirty="0">
                <a:solidFill>
                  <a:srgbClr val="366092"/>
                </a:solidFill>
                <a:latin typeface="Calibri"/>
              </a:rPr>
              <a:t>Step 2: Find the Upper and Lower Control Limits.</a:t>
            </a:r>
          </a:p>
          <a:p>
            <a:pPr lvl="0">
              <a:spcBef>
                <a:spcPct val="20000"/>
              </a:spcBef>
              <a:defRPr sz="2800"/>
            </a:pPr>
            <a:r>
              <a:rPr lang="en-US" sz="2800" dirty="0">
                <a:solidFill>
                  <a:srgbClr val="366092"/>
                </a:solidFill>
                <a:latin typeface="Calibri"/>
              </a:rPr>
              <a:t>Since we have calculated</a:t>
            </a:r>
            <a:endParaRPr lang="ar-AE" sz="2800" dirty="0">
              <a:solidFill>
                <a:srgbClr val="366092"/>
              </a:solidFill>
              <a:latin typeface="Calibri"/>
            </a:endParaRPr>
          </a:p>
        </p:txBody>
      </p:sp>
      <p:pic>
        <p:nvPicPr>
          <p:cNvPr id="4" name="Picture 3" descr="x double bar">
            <a:extLst>
              <a:ext uri="{FF2B5EF4-FFF2-40B4-BE49-F238E27FC236}">
                <a16:creationId xmlns:a16="http://schemas.microsoft.com/office/drawing/2014/main" id="{BD0884D5-94F6-82B2-FEA1-6A409E030AA8}"/>
              </a:ext>
            </a:extLst>
          </p:cNvPr>
          <p:cNvPicPr>
            <a:picLocks noChangeAspect="1"/>
          </p:cNvPicPr>
          <p:nvPr/>
        </p:nvPicPr>
        <p:blipFill>
          <a:blip r:embed="rId2"/>
          <a:stretch>
            <a:fillRect/>
          </a:stretch>
        </p:blipFill>
        <p:spPr>
          <a:xfrm>
            <a:off x="4211899" y="1600538"/>
            <a:ext cx="238125" cy="352425"/>
          </a:xfrm>
          <a:prstGeom prst="rect">
            <a:avLst/>
          </a:prstGeom>
        </p:spPr>
      </p:pic>
      <p:sp>
        <p:nvSpPr>
          <p:cNvPr id="6" name="TextBox 5">
            <a:extLst>
              <a:ext uri="{FF2B5EF4-FFF2-40B4-BE49-F238E27FC236}">
                <a16:creationId xmlns:a16="http://schemas.microsoft.com/office/drawing/2014/main" id="{12762832-B2C5-697B-C131-E1F26279251B}"/>
              </a:ext>
            </a:extLst>
          </p:cNvPr>
          <p:cNvSpPr txBox="1"/>
          <p:nvPr/>
        </p:nvSpPr>
        <p:spPr>
          <a:xfrm>
            <a:off x="4450024" y="1541507"/>
            <a:ext cx="3346314" cy="523220"/>
          </a:xfrm>
          <a:prstGeom prst="rect">
            <a:avLst/>
          </a:prstGeom>
          <a:noFill/>
        </p:spPr>
        <p:txBody>
          <a:bodyPr wrap="square">
            <a:spAutoFit/>
          </a:bodyPr>
          <a:lstStyle/>
          <a:p>
            <a:r>
              <a:rPr lang="en-US" sz="2800" dirty="0">
                <a:solidFill>
                  <a:srgbClr val="366092"/>
                </a:solidFill>
                <a:latin typeface="Calibri"/>
              </a:rPr>
              <a:t>as </a:t>
            </a:r>
            <a:r>
              <a:rPr lang="en-US" sz="2800" dirty="0">
                <a:solidFill>
                  <a:srgbClr val="366092"/>
                </a:solidFill>
                <a:latin typeface="Cambria Math"/>
              </a:rPr>
              <a:t>14.996</a:t>
            </a:r>
            <a:r>
              <a:rPr lang="en-US" sz="2800" dirty="0">
                <a:solidFill>
                  <a:srgbClr val="366092"/>
                </a:solidFill>
                <a:latin typeface="Calibri"/>
              </a:rPr>
              <a:t>, to find the </a:t>
            </a:r>
            <a:endParaRPr lang="en-IN" sz="2800" dirty="0"/>
          </a:p>
        </p:txBody>
      </p:sp>
      <p:sp>
        <p:nvSpPr>
          <p:cNvPr id="9" name="TextBox 8">
            <a:extLst>
              <a:ext uri="{FF2B5EF4-FFF2-40B4-BE49-F238E27FC236}">
                <a16:creationId xmlns:a16="http://schemas.microsoft.com/office/drawing/2014/main" id="{9F899DD8-D8AC-8653-51E4-224F65E90B83}"/>
              </a:ext>
            </a:extLst>
          </p:cNvPr>
          <p:cNvSpPr txBox="1"/>
          <p:nvPr/>
        </p:nvSpPr>
        <p:spPr>
          <a:xfrm>
            <a:off x="457200" y="1938674"/>
            <a:ext cx="8326877" cy="523220"/>
          </a:xfrm>
          <a:prstGeom prst="rect">
            <a:avLst/>
          </a:prstGeom>
          <a:noFill/>
        </p:spPr>
        <p:txBody>
          <a:bodyPr wrap="square">
            <a:spAutoFit/>
          </a:bodyPr>
          <a:lstStyle/>
          <a:p>
            <a:r>
              <a:rPr lang="en-US" sz="2800" dirty="0">
                <a:solidFill>
                  <a:srgbClr val="366092"/>
                </a:solidFill>
                <a:latin typeface="Calibri"/>
              </a:rPr>
              <a:t>Upper Control Limit (</a:t>
            </a:r>
            <a:r>
              <a:rPr lang="en-US" sz="2800" b="1" dirty="0">
                <a:solidFill>
                  <a:srgbClr val="366092"/>
                </a:solidFill>
                <a:latin typeface="Calibri"/>
              </a:rPr>
              <a:t>UCL</a:t>
            </a:r>
            <a:r>
              <a:rPr lang="en-US" sz="2800" dirty="0">
                <a:solidFill>
                  <a:srgbClr val="366092"/>
                </a:solidFill>
                <a:latin typeface="Calibri"/>
              </a:rPr>
              <a:t>) and Lower Control Limit (</a:t>
            </a:r>
            <a:r>
              <a:rPr lang="en-US" sz="2800" b="1" dirty="0">
                <a:solidFill>
                  <a:srgbClr val="366092"/>
                </a:solidFill>
                <a:latin typeface="Calibri"/>
              </a:rPr>
              <a:t>LCL</a:t>
            </a:r>
            <a:r>
              <a:rPr lang="en-US" sz="2800" dirty="0">
                <a:solidFill>
                  <a:srgbClr val="366092"/>
                </a:solidFill>
                <a:latin typeface="Calibri"/>
              </a:rPr>
              <a:t>)</a:t>
            </a:r>
            <a:endParaRPr lang="en-IN" sz="2800" dirty="0"/>
          </a:p>
        </p:txBody>
      </p:sp>
      <p:pic>
        <p:nvPicPr>
          <p:cNvPr id="8" name="Picture 7" descr="we need both s bar and z. For, s bar, we have">
            <a:extLst>
              <a:ext uri="{FF2B5EF4-FFF2-40B4-BE49-F238E27FC236}">
                <a16:creationId xmlns:a16="http://schemas.microsoft.com/office/drawing/2014/main" id="{3C2B4B9E-2BF3-076C-2888-962D5D6819A2}"/>
              </a:ext>
            </a:extLst>
          </p:cNvPr>
          <p:cNvPicPr>
            <a:picLocks noChangeAspect="1"/>
          </p:cNvPicPr>
          <p:nvPr/>
        </p:nvPicPr>
        <p:blipFill>
          <a:blip r:embed="rId3"/>
          <a:stretch>
            <a:fillRect/>
          </a:stretch>
        </p:blipFill>
        <p:spPr>
          <a:xfrm>
            <a:off x="544748" y="2439503"/>
            <a:ext cx="4905375" cy="400050"/>
          </a:xfrm>
          <a:prstGeom prst="rect">
            <a:avLst/>
          </a:prstGeom>
        </p:spPr>
      </p:pic>
      <p:pic>
        <p:nvPicPr>
          <p:cNvPr id="16" name="Picture 15" descr="S bar equals the summation of standard deviations divided by the number of samples, which equals 0.3782 divided by 15, approximately equal to 0.0252.">
            <a:extLst>
              <a:ext uri="{FF2B5EF4-FFF2-40B4-BE49-F238E27FC236}">
                <a16:creationId xmlns:a16="http://schemas.microsoft.com/office/drawing/2014/main" id="{421E3E34-E410-A834-C343-473EAE9F6299}"/>
              </a:ext>
            </a:extLst>
          </p:cNvPr>
          <p:cNvPicPr>
            <a:picLocks noChangeAspect="1"/>
          </p:cNvPicPr>
          <p:nvPr/>
        </p:nvPicPr>
        <p:blipFill>
          <a:blip r:embed="rId4"/>
          <a:stretch>
            <a:fillRect/>
          </a:stretch>
        </p:blipFill>
        <p:spPr>
          <a:xfrm>
            <a:off x="1552037" y="3014493"/>
            <a:ext cx="5810250" cy="904875"/>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D1CA404-02EF-93AD-2950-2C760FEFA024}"/>
                  </a:ext>
                </a:extLst>
              </p:cNvPr>
              <p:cNvSpPr txBox="1"/>
              <p:nvPr/>
            </p:nvSpPr>
            <p:spPr>
              <a:xfrm>
                <a:off x="544748" y="3940623"/>
                <a:ext cx="8419827" cy="954107"/>
              </a:xfrm>
              <a:prstGeom prst="rect">
                <a:avLst/>
              </a:prstGeom>
              <a:noFill/>
            </p:spPr>
            <p:txBody>
              <a:bodyPr wrap="square">
                <a:spAutoFit/>
              </a:bodyPr>
              <a:lstStyle/>
              <a:p>
                <a:pPr lvl="0">
                  <a:spcBef>
                    <a:spcPct val="20000"/>
                  </a:spcBef>
                  <a:defRPr sz="2800"/>
                </a:pPr>
                <a:r>
                  <a:rPr lang="en-US" sz="2800" dirty="0">
                    <a:solidFill>
                      <a:srgbClr val="366092"/>
                    </a:solidFill>
                    <a:latin typeface="Calibri"/>
                  </a:rPr>
                  <a:t>For </a:t>
                </a:r>
                <a:r>
                  <a:rPr lang="en-US" sz="2800" i="1" dirty="0">
                    <a:solidFill>
                      <a:srgbClr val="366092"/>
                    </a:solidFill>
                    <a:latin typeface="Calibri"/>
                  </a:rPr>
                  <a:t>z</a:t>
                </a:r>
                <a:r>
                  <a:rPr lang="en-US" sz="2800" dirty="0">
                    <a:solidFill>
                      <a:srgbClr val="366092"/>
                    </a:solidFill>
                    <a:latin typeface="Calibri"/>
                  </a:rPr>
                  <a:t>, the production manager wants to set the control limits such that the </a:t>
                </a:r>
                <a:r>
                  <a:rPr lang="el-GR" sz="2800" dirty="0">
                    <a:solidFill>
                      <a:srgbClr val="366092"/>
                    </a:solidFill>
                    <a:latin typeface="Cambria Math" panose="02040503050406030204" pitchFamily="18" charset="0"/>
                    <a:ea typeface="Cambria Math" panose="02040503050406030204" pitchFamily="18" charset="0"/>
                  </a:rPr>
                  <a:t>α</a:t>
                </a:r>
                <a:r>
                  <a:rPr lang="en-US" sz="2800" dirty="0">
                    <a:solidFill>
                      <a:srgbClr val="366092"/>
                    </a:solidFill>
                    <a:latin typeface="Calibri"/>
                  </a:rPr>
                  <a:t>-risk is </a:t>
                </a:r>
                <a14:m>
                  <m:oMath xmlns:m="http://schemas.openxmlformats.org/officeDocument/2006/math">
                    <m:r>
                      <a:rPr lang="en-US" sz="2800">
                        <a:solidFill>
                          <a:srgbClr val="366092"/>
                        </a:solidFill>
                        <a:latin typeface="Cambria Math" panose="02040503050406030204" pitchFamily="18" charset="0"/>
                      </a:rPr>
                      <m:t>5%</m:t>
                    </m:r>
                  </m:oMath>
                </a14:m>
                <a:r>
                  <a:rPr lang="en-US" sz="2800" dirty="0">
                    <a:solidFill>
                      <a:srgbClr val="366092"/>
                    </a:solidFill>
                    <a:latin typeface="Calibri"/>
                  </a:rPr>
                  <a:t>, thus</a:t>
                </a:r>
              </a:p>
            </p:txBody>
          </p:sp>
        </mc:Choice>
        <mc:Fallback>
          <p:sp>
            <p:nvSpPr>
              <p:cNvPr id="12" name="TextBox 11">
                <a:extLst>
                  <a:ext uri="{FF2B5EF4-FFF2-40B4-BE49-F238E27FC236}">
                    <a16:creationId xmlns:a16="http://schemas.microsoft.com/office/drawing/2014/main" id="{9D1CA404-02EF-93AD-2950-2C760FEFA024}"/>
                  </a:ext>
                </a:extLst>
              </p:cNvPr>
              <p:cNvSpPr txBox="1">
                <a:spLocks noRot="1" noChangeAspect="1" noMove="1" noResize="1" noEditPoints="1" noAdjustHandles="1" noChangeArrowheads="1" noChangeShapeType="1" noTextEdit="1"/>
              </p:cNvSpPr>
              <p:nvPr/>
            </p:nvSpPr>
            <p:spPr>
              <a:xfrm>
                <a:off x="544748" y="3940623"/>
                <a:ext cx="8419827" cy="954107"/>
              </a:xfrm>
              <a:prstGeom prst="rect">
                <a:avLst/>
              </a:prstGeom>
              <a:blipFill>
                <a:blip r:embed="rId5"/>
                <a:stretch>
                  <a:fillRect l="-1447" t="-5732" b="-17197"/>
                </a:stretch>
              </a:blipFill>
            </p:spPr>
            <p:txBody>
              <a:bodyPr/>
              <a:lstStyle/>
              <a:p>
                <a:r>
                  <a:rPr lang="en-IN">
                    <a:noFill/>
                  </a:rPr>
                  <a:t> </a:t>
                </a:r>
              </a:p>
            </p:txBody>
          </p:sp>
        </mc:Fallback>
      </mc:AlternateContent>
      <p:pic>
        <p:nvPicPr>
          <p:cNvPr id="11" name="Picture 10" descr="Z equals Z subscript alpha divided by 2, which equals Z subscript 0.05 divided by 2, which equals Z subscript 0.025, and this equals 1.96.">
            <a:extLst>
              <a:ext uri="{FF2B5EF4-FFF2-40B4-BE49-F238E27FC236}">
                <a16:creationId xmlns:a16="http://schemas.microsoft.com/office/drawing/2014/main" id="{EB558DAD-B6C9-D413-7621-85524E3DE1C4}"/>
              </a:ext>
            </a:extLst>
          </p:cNvPr>
          <p:cNvPicPr>
            <a:picLocks noChangeAspect="1"/>
          </p:cNvPicPr>
          <p:nvPr/>
        </p:nvPicPr>
        <p:blipFill>
          <a:blip r:embed="rId6"/>
          <a:stretch>
            <a:fillRect/>
          </a:stretch>
        </p:blipFill>
        <p:spPr>
          <a:xfrm>
            <a:off x="2753738" y="5257462"/>
            <a:ext cx="3733800" cy="4572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B6AB3-CA6F-407C-8E0F-ED9C3FC56F4C}"/>
              </a:ext>
            </a:extLst>
          </p:cNvPr>
          <p:cNvSpPr>
            <a:spLocks noGrp="1"/>
          </p:cNvSpPr>
          <p:nvPr>
            <p:ph type="title"/>
          </p:nvPr>
        </p:nvSpPr>
        <p:spPr>
          <a:xfrm>
            <a:off x="457200" y="0"/>
            <a:ext cx="8229240" cy="1020987"/>
          </a:xfrm>
        </p:spPr>
        <p:txBody>
          <a:bodyPr/>
          <a:lstStyle/>
          <a:p>
            <a:pPr lvl="0">
              <a:lnSpc>
                <a:spcPts val="2999"/>
              </a:lnSpc>
              <a:spcBef>
                <a:spcPts val="0"/>
              </a:spcBef>
            </a:pPr>
            <a:r>
              <a:rPr lang="en-US" sz="3200" dirty="0">
                <a:solidFill>
                  <a:srgbClr val="1F497D"/>
                </a:solidFill>
                <a:latin typeface="Calibri"/>
              </a:rPr>
              <a:t>Example A6.4: Mean Charts Using S</a:t>
            </a:r>
            <a:r>
              <a:rPr lang="en-US" sz="2800" spc="-1" baseline="-25000" dirty="0">
                <a:solidFill>
                  <a:srgbClr val="1F497D"/>
                </a:solidFill>
                <a:latin typeface="Calibri"/>
              </a:rPr>
              <a:t>9</a:t>
            </a:r>
            <a:endParaRPr lang="en-US" baseline="-25000" dirty="0"/>
          </a:p>
        </p:txBody>
      </p:sp>
      <p:sp>
        <p:nvSpPr>
          <p:cNvPr id="3" name="Subtitle 2">
            <a:extLst>
              <a:ext uri="{FF2B5EF4-FFF2-40B4-BE49-F238E27FC236}">
                <a16:creationId xmlns:a16="http://schemas.microsoft.com/office/drawing/2014/main" id="{F3A3A69C-8C3A-4AAD-BE80-3CE6369F5395}"/>
              </a:ext>
            </a:extLst>
          </p:cNvPr>
          <p:cNvSpPr>
            <a:spLocks noGrp="1"/>
          </p:cNvSpPr>
          <p:nvPr>
            <p:ph type="subTitle"/>
          </p:nvPr>
        </p:nvSpPr>
        <p:spPr>
          <a:xfrm>
            <a:off x="457200" y="1026974"/>
            <a:ext cx="8229240" cy="769441"/>
          </a:xfrm>
        </p:spPr>
        <p:txBody>
          <a:bodyPr/>
          <a:lstStyle/>
          <a:p>
            <a:pPr marL="0" lvl="0" indent="0">
              <a:lnSpc>
                <a:spcPct val="100000"/>
              </a:lnSpc>
              <a:spcBef>
                <a:spcPct val="20000"/>
              </a:spcBef>
              <a:buNone/>
            </a:pPr>
            <a:r>
              <a:rPr lang="en-US" sz="2500" dirty="0">
                <a:solidFill>
                  <a:srgbClr val="366092"/>
                </a:solidFill>
                <a:latin typeface="Calibri"/>
              </a:rPr>
              <a:t>Therefore, the Upper Control Limit will be calculated as the following.</a:t>
            </a:r>
            <a:endParaRPr lang="en-US" sz="2500" dirty="0"/>
          </a:p>
        </p:txBody>
      </p:sp>
      <p:pic>
        <p:nvPicPr>
          <p:cNvPr id="9" name="Picture 8" descr="UCL equals x double bar plus Z subscript alpha divided by 2 times S bar divided by the square root of n. This equals 14.996 plus 1.96 times open fraction 0.0252 divided by the square root of 5 close fraction, approximately equals 15.018.">
            <a:extLst>
              <a:ext uri="{FF2B5EF4-FFF2-40B4-BE49-F238E27FC236}">
                <a16:creationId xmlns:a16="http://schemas.microsoft.com/office/drawing/2014/main" id="{CF35FD7B-0DE8-F9A9-9C6D-9E2B48CA53F6}"/>
              </a:ext>
            </a:extLst>
          </p:cNvPr>
          <p:cNvPicPr>
            <a:picLocks noChangeAspect="1"/>
          </p:cNvPicPr>
          <p:nvPr/>
        </p:nvPicPr>
        <p:blipFill>
          <a:blip r:embed="rId2"/>
          <a:stretch>
            <a:fillRect/>
          </a:stretch>
        </p:blipFill>
        <p:spPr>
          <a:xfrm>
            <a:off x="3068360" y="1643243"/>
            <a:ext cx="3364613" cy="1944000"/>
          </a:xfrm>
          <a:prstGeom prst="rect">
            <a:avLst/>
          </a:prstGeom>
        </p:spPr>
      </p:pic>
      <p:sp>
        <p:nvSpPr>
          <p:cNvPr id="7" name="TextBox 6">
            <a:extLst>
              <a:ext uri="{FF2B5EF4-FFF2-40B4-BE49-F238E27FC236}">
                <a16:creationId xmlns:a16="http://schemas.microsoft.com/office/drawing/2014/main" id="{708E1526-0BF2-4E1C-DCF4-6C8E2ADEF174}"/>
              </a:ext>
            </a:extLst>
          </p:cNvPr>
          <p:cNvSpPr txBox="1"/>
          <p:nvPr/>
        </p:nvSpPr>
        <p:spPr>
          <a:xfrm>
            <a:off x="457200" y="3587243"/>
            <a:ext cx="8528781" cy="492443"/>
          </a:xfrm>
          <a:prstGeom prst="rect">
            <a:avLst/>
          </a:prstGeom>
          <a:noFill/>
        </p:spPr>
        <p:txBody>
          <a:bodyPr wrap="square">
            <a:spAutoFit/>
          </a:bodyPr>
          <a:lstStyle/>
          <a:p>
            <a:pPr marL="0" lvl="0" indent="0">
              <a:lnSpc>
                <a:spcPct val="100000"/>
              </a:lnSpc>
              <a:spcBef>
                <a:spcPct val="20000"/>
              </a:spcBef>
              <a:buNone/>
            </a:pPr>
            <a:r>
              <a:rPr lang="en-US" sz="2500" dirty="0">
                <a:solidFill>
                  <a:srgbClr val="366092"/>
                </a:solidFill>
                <a:latin typeface="Calibri"/>
              </a:rPr>
              <a:t>The Lower Control Limit will then be calculated as the following.</a:t>
            </a:r>
          </a:p>
        </p:txBody>
      </p:sp>
      <p:pic>
        <p:nvPicPr>
          <p:cNvPr id="12" name="Picture 11" descr="LCL equals x double bar minus Z subscript alpha divided by 2 times S bar divided by the square root of n. This equals 14.996 minus 1.96 times open fraction 0.0252 divided by the square root of 5 close fraction, approximately equals 14.974.">
            <a:extLst>
              <a:ext uri="{FF2B5EF4-FFF2-40B4-BE49-F238E27FC236}">
                <a16:creationId xmlns:a16="http://schemas.microsoft.com/office/drawing/2014/main" id="{0BA4F56E-1B00-A6B2-C345-A75FE14EC84B}"/>
              </a:ext>
            </a:extLst>
          </p:cNvPr>
          <p:cNvPicPr>
            <a:picLocks noChangeAspect="1"/>
          </p:cNvPicPr>
          <p:nvPr/>
        </p:nvPicPr>
        <p:blipFill>
          <a:blip r:embed="rId3"/>
          <a:stretch>
            <a:fillRect/>
          </a:stretch>
        </p:blipFill>
        <p:spPr>
          <a:xfrm>
            <a:off x="3068360" y="4023429"/>
            <a:ext cx="3306460" cy="1944000"/>
          </a:xfrm>
          <a:prstGeom prst="rect">
            <a:avLst/>
          </a:prstGeom>
        </p:spPr>
      </p:pic>
    </p:spTree>
    <p:extLst>
      <p:ext uri="{BB962C8B-B14F-4D97-AF65-F5344CB8AC3E}">
        <p14:creationId xmlns:p14="http://schemas.microsoft.com/office/powerpoint/2010/main" val="3472479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A6.4: Mean Charts Using</a:t>
            </a:r>
            <a:r>
              <a:rPr kumimoji="0" lang="en-US" sz="2800" b="0" i="0" u="none" strike="noStrike" kern="1200" cap="none" spc="0" normalizeH="0" baseline="0" noProof="0" dirty="0">
                <a:ln>
                  <a:noFill/>
                </a:ln>
                <a:solidFill>
                  <a:srgbClr val="1F497D"/>
                </a:solidFill>
                <a:effectLst/>
                <a:uLnTx/>
                <a:uFillTx/>
                <a:latin typeface="Calibri"/>
                <a:ea typeface="+mj-ea"/>
                <a:cs typeface="+mj-cs"/>
              </a:rPr>
              <a:t> 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10</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58" name="TextShape 3"/>
              <p:cNvSpPr txBox="1"/>
              <p:nvPr/>
            </p:nvSpPr>
            <p:spPr>
              <a:xfrm>
                <a:off x="457200" y="1029240"/>
                <a:ext cx="8229240" cy="4966560"/>
              </a:xfrm>
              <a:prstGeom prst="rect">
                <a:avLst/>
              </a:prstGeom>
              <a:noFill/>
              <a:ln>
                <a:noFill/>
              </a:ln>
            </p:spPr>
            <p:txBody>
              <a:bodyPr lIns="90000" tIns="45000" rIns="90000" bIns="45000">
                <a:normAutofit fontScale="88000" lnSpcReduction="20000"/>
              </a:bodyPr>
              <a:lstStyle/>
              <a:p>
                <a:pPr lvl="0">
                  <a:spcBef>
                    <a:spcPct val="20000"/>
                  </a:spcBef>
                  <a:defRPr b="1"/>
                </a:pPr>
                <a:r>
                  <a:rPr lang="en-US" sz="2800" b="1" dirty="0">
                    <a:solidFill>
                      <a:srgbClr val="366092"/>
                    </a:solidFill>
                    <a:latin typeface="Calibri"/>
                  </a:rPr>
                  <a:t>Step 3: For the given samples, state if the process is "In Control" or "Out of Control"</a:t>
                </a:r>
              </a:p>
              <a:p>
                <a:pPr lvl="0">
                  <a:spcBef>
                    <a:spcPct val="20000"/>
                  </a:spcBef>
                </a:pPr>
                <a:r>
                  <a:rPr lang="en-US" sz="2800" dirty="0">
                    <a:solidFill>
                      <a:srgbClr val="366092"/>
                    </a:solidFill>
                    <a:latin typeface="Calibri"/>
                  </a:rPr>
                  <a:t>This step will be repeated for each additional sample. At each step, we must determine whether the process is "In Control" or "Out of Control."</a:t>
                </a:r>
              </a:p>
              <a:p>
                <a:pPr lvl="0">
                  <a:spcBef>
                    <a:spcPct val="20000"/>
                  </a:spcBef>
                  <a:defRPr sz="2800"/>
                </a:pPr>
                <a:r>
                  <a:rPr lang="en-US" sz="2800" b="1" dirty="0">
                    <a:solidFill>
                      <a:srgbClr val="366092"/>
                    </a:solidFill>
                    <a:latin typeface="Calibri"/>
                  </a:rPr>
                  <a:t>Sample 16:</a:t>
                </a:r>
                <a:r>
                  <a:rPr lang="en-US" sz="2800" dirty="0">
                    <a:solidFill>
                      <a:srgbClr val="366092"/>
                    </a:solidFill>
                    <a:latin typeface="Calibri"/>
                  </a:rPr>
                  <a:t> As </a:t>
                </a:r>
                <a14:m>
                  <m:oMath xmlns:m="http://schemas.openxmlformats.org/officeDocument/2006/math">
                    <m:r>
                      <a:rPr lang="en-US" sz="2800">
                        <a:solidFill>
                          <a:srgbClr val="366092"/>
                        </a:solidFill>
                        <a:latin typeface="Cambria Math" panose="02040503050406030204" pitchFamily="18" charset="0"/>
                      </a:rPr>
                      <m:t>14</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974</m:t>
                    </m:r>
                    <m:r>
                      <a:rPr lang="en-US" sz="2800">
                        <a:solidFill>
                          <a:srgbClr val="366092"/>
                        </a:solidFill>
                        <a:latin typeface="Cambria Math" panose="02040503050406030204" pitchFamily="18" charset="0"/>
                      </a:rPr>
                      <m:t>&lt;</m:t>
                    </m:r>
                    <m:r>
                      <a:rPr lang="en-US" sz="2800">
                        <a:solidFill>
                          <a:srgbClr val="366092"/>
                        </a:solidFill>
                        <a:latin typeface="Cambria Math" panose="02040503050406030204" pitchFamily="18" charset="0"/>
                      </a:rPr>
                      <m:t>14</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976</m:t>
                    </m:r>
                    <m:r>
                      <a:rPr lang="en-US" sz="2800">
                        <a:solidFill>
                          <a:srgbClr val="366092"/>
                        </a:solidFill>
                        <a:latin typeface="Cambria Math" panose="02040503050406030204" pitchFamily="18" charset="0"/>
                      </a:rPr>
                      <m:t>&lt;</m:t>
                    </m:r>
                    <m:r>
                      <a:rPr lang="en-US" sz="2800">
                        <a:solidFill>
                          <a:srgbClr val="366092"/>
                        </a:solidFill>
                        <a:latin typeface="Cambria Math" panose="02040503050406030204" pitchFamily="18" charset="0"/>
                      </a:rPr>
                      <m:t>15</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018</m:t>
                    </m:r>
                  </m:oMath>
                </a14:m>
                <a:r>
                  <a:rPr lang="en-US" sz="2800" dirty="0">
                    <a:solidFill>
                      <a:srgbClr val="366092"/>
                    </a:solidFill>
                    <a:latin typeface="Calibri"/>
                  </a:rPr>
                  <a:t> (i.e., the sample mean is within the control limits), the process is deemed to be "In Control."</a:t>
                </a:r>
              </a:p>
              <a:p>
                <a:pPr lvl="0">
                  <a:spcBef>
                    <a:spcPct val="20000"/>
                  </a:spcBef>
                  <a:defRPr sz="2800"/>
                </a:pPr>
                <a:r>
                  <a:rPr lang="en-US" sz="2800" b="1" dirty="0">
                    <a:solidFill>
                      <a:srgbClr val="366092"/>
                    </a:solidFill>
                    <a:latin typeface="Calibri"/>
                  </a:rPr>
                  <a:t>Sample 17:</a:t>
                </a:r>
                <a:r>
                  <a:rPr lang="en-US" sz="2800" dirty="0">
                    <a:solidFill>
                      <a:srgbClr val="366092"/>
                    </a:solidFill>
                    <a:latin typeface="Calibri"/>
                  </a:rPr>
                  <a:t> As </a:t>
                </a:r>
                <a14:m>
                  <m:oMath xmlns:m="http://schemas.openxmlformats.org/officeDocument/2006/math">
                    <m:r>
                      <a:rPr lang="en-US" sz="2800">
                        <a:solidFill>
                          <a:srgbClr val="366092"/>
                        </a:solidFill>
                        <a:latin typeface="Cambria Math" panose="02040503050406030204" pitchFamily="18" charset="0"/>
                      </a:rPr>
                      <m:t>15</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068</m:t>
                    </m:r>
                    <m:r>
                      <a:rPr lang="en-US" sz="2800">
                        <a:solidFill>
                          <a:srgbClr val="366092"/>
                        </a:solidFill>
                        <a:latin typeface="Cambria Math" panose="02040503050406030204" pitchFamily="18" charset="0"/>
                      </a:rPr>
                      <m:t>&gt;</m:t>
                    </m:r>
                    <m:r>
                      <a:rPr lang="en-US" sz="2800">
                        <a:solidFill>
                          <a:srgbClr val="366092"/>
                        </a:solidFill>
                        <a:latin typeface="Cambria Math" panose="02040503050406030204" pitchFamily="18" charset="0"/>
                      </a:rPr>
                      <m:t>15</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018</m:t>
                    </m:r>
                  </m:oMath>
                </a14:m>
                <a:r>
                  <a:rPr lang="en-US" sz="2800" dirty="0">
                    <a:solidFill>
                      <a:srgbClr val="366092"/>
                    </a:solidFill>
                    <a:latin typeface="Calibri"/>
                  </a:rPr>
                  <a:t> (i.e., the sample mean falls above the upper control limit), the process is deemed to be "Out of Control."</a:t>
                </a:r>
              </a:p>
              <a:p>
                <a:pPr lvl="0">
                  <a:spcBef>
                    <a:spcPct val="20000"/>
                  </a:spcBef>
                  <a:defRPr sz="2800"/>
                </a:pPr>
                <a:r>
                  <a:rPr lang="en-US" sz="2800" b="1" dirty="0">
                    <a:solidFill>
                      <a:srgbClr val="366092"/>
                    </a:solidFill>
                    <a:latin typeface="Calibri"/>
                  </a:rPr>
                  <a:t>Sample 18:</a:t>
                </a:r>
                <a:r>
                  <a:rPr lang="en-US" sz="2800" dirty="0">
                    <a:solidFill>
                      <a:srgbClr val="366092"/>
                    </a:solidFill>
                    <a:latin typeface="Calibri"/>
                  </a:rPr>
                  <a:t> As </a:t>
                </a:r>
                <a14:m>
                  <m:oMath xmlns:m="http://schemas.openxmlformats.org/officeDocument/2006/math">
                    <m:r>
                      <a:rPr lang="en-US" sz="2800">
                        <a:solidFill>
                          <a:srgbClr val="366092"/>
                        </a:solidFill>
                        <a:latin typeface="Cambria Math" panose="02040503050406030204" pitchFamily="18" charset="0"/>
                      </a:rPr>
                      <m:t>14</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960</m:t>
                    </m:r>
                    <m:r>
                      <a:rPr lang="en-US" sz="2800">
                        <a:solidFill>
                          <a:srgbClr val="366092"/>
                        </a:solidFill>
                        <a:latin typeface="Cambria Math" panose="02040503050406030204" pitchFamily="18" charset="0"/>
                      </a:rPr>
                      <m:t>&lt;</m:t>
                    </m:r>
                    <m:r>
                      <a:rPr lang="en-US" sz="2800">
                        <a:solidFill>
                          <a:srgbClr val="366092"/>
                        </a:solidFill>
                        <a:latin typeface="Cambria Math" panose="02040503050406030204" pitchFamily="18" charset="0"/>
                      </a:rPr>
                      <m:t>14</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974</m:t>
                    </m:r>
                  </m:oMath>
                </a14:m>
                <a:r>
                  <a:rPr lang="en-US" sz="2800" dirty="0">
                    <a:solidFill>
                      <a:srgbClr val="366092"/>
                    </a:solidFill>
                    <a:latin typeface="Calibri"/>
                  </a:rPr>
                  <a:t> (i.e., the sample mean falls below the lower control limit), the process is deemed to be "Out of Control."</a:t>
                </a:r>
              </a:p>
            </p:txBody>
          </p:sp>
        </mc:Choice>
        <mc:Fallback xmlns="">
          <p:sp>
            <p:nvSpPr>
              <p:cNvPr id="458" name="TextShape 3"/>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3"/>
                <a:stretch>
                  <a:fillRect l="-1259" t="-2331" r="-1778"/>
                </a:stretch>
              </a:blipFill>
              <a:ln>
                <a:noFill/>
              </a:ln>
            </p:spPr>
            <p:txBody>
              <a:bodyPr/>
              <a:lstStyle/>
              <a:p>
                <a:r>
                  <a:rPr lang="en-US">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A6.4: Mean Charts Using</a:t>
            </a:r>
            <a:r>
              <a:rPr kumimoji="0" lang="en-US" sz="2800" b="0" i="0" u="none" strike="noStrike" kern="1200" cap="none" spc="0" normalizeH="0" baseline="0" noProof="0" dirty="0">
                <a:ln>
                  <a:noFill/>
                </a:ln>
                <a:solidFill>
                  <a:srgbClr val="1F497D"/>
                </a:solidFill>
                <a:effectLst/>
                <a:uLnTx/>
                <a:uFillTx/>
                <a:latin typeface="Calibri"/>
                <a:ea typeface="+mj-ea"/>
                <a:cs typeface="+mj-cs"/>
              </a:rPr>
              <a:t> 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11</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pic>
        <p:nvPicPr>
          <p:cNvPr id="462" name="Content Placeholder 4" descr="A control chart is shown. The vertical axis of the graph ranges from 14.94 to 15.10, in increments of 0.02. The horizontal axis of the graph ranges from 0 to 18, in increments of 2. The line of upper control limit, labeled U C L, is drawn from 15.018 on the vertical axis. The central line is drawn from 14.996 on the vertical axis and labeled “Center Line equals 14.996.” The line of lower control limit, labeled L C L, is drawn horizontally from 14.974 on the vertical axis. The eighteen sample means are shown plotted on the chart and consecutive points connected with lines. The first 15 points all fall above the L C L and below the U C L. The remaining three points corresponding to Samples 16, 17, and 18 are circled and described prior to the graph."/>
          <p:cNvPicPr/>
          <p:nvPr/>
        </p:nvPicPr>
        <p:blipFill>
          <a:blip r:embed="rId2"/>
          <a:stretch/>
        </p:blipFill>
        <p:spPr>
          <a:xfrm>
            <a:off x="2095560" y="1602720"/>
            <a:ext cx="4952520" cy="3809520"/>
          </a:xfrm>
          <a:prstGeom prst="rect">
            <a:avLst/>
          </a:prstGeom>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A6.4: Mean Charts Using</a:t>
            </a:r>
            <a:r>
              <a:rPr kumimoji="0" lang="en-US" sz="2800" b="0" i="0" u="none" strike="noStrike" kern="1200" cap="none" spc="0" normalizeH="0" baseline="0" noProof="0" dirty="0">
                <a:ln>
                  <a:noFill/>
                </a:ln>
                <a:solidFill>
                  <a:srgbClr val="1F497D"/>
                </a:solidFill>
                <a:effectLst/>
                <a:uLnTx/>
                <a:uFillTx/>
                <a:latin typeface="Calibri"/>
                <a:ea typeface="+mj-ea"/>
                <a:cs typeface="+mj-cs"/>
              </a:rPr>
              <a:t> 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12</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65" name="TextShape 3">
            <a:extLst>
              <a:ext uri="{C183D7F6-B498-43B3-948B-1728B52AA6E4}">
                <adec:decorative xmlns:adec="http://schemas.microsoft.com/office/drawing/2017/decorative" val="0"/>
              </a:ext>
            </a:extLst>
          </p:cNvPr>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b="1"/>
            </a:pPr>
            <a:r>
              <a:rPr lang="en-US" sz="2600" b="1" dirty="0">
                <a:solidFill>
                  <a:srgbClr val="366092"/>
                </a:solidFill>
                <a:latin typeface="Calibri"/>
              </a:rPr>
              <a:t>Step 4: Find the probability that the production manager will conclude that the process is "Out of Control" when the process is actually "In Control".</a:t>
            </a:r>
          </a:p>
        </p:txBody>
      </p:sp>
      <p:pic>
        <p:nvPicPr>
          <p:cNvPr id="3" name="Picture 2" descr="A Type one error is the error of concluding that the process is &quot;Out of Control&quot; when the process is actually &quot;In Control.&quot;&#10;&#10;The control limits were established such that the alpha-risk is 5 percent. Thus, by the definition of alpha-risk, the probability of a Type one Error is 0.05.&#10;&#10;Therefore, the probability that the production manager will conclude that the process is &quot;Out of Control&quot; when the process is actually &quot;In Control&quot; (that is make a Type one Error) is 0.05.&#10;">
            <a:extLst>
              <a:ext uri="{FF2B5EF4-FFF2-40B4-BE49-F238E27FC236}">
                <a16:creationId xmlns:a16="http://schemas.microsoft.com/office/drawing/2014/main" id="{F31AE360-31A9-A48C-CE16-E3C4B90181C4}"/>
              </a:ext>
            </a:extLst>
          </p:cNvPr>
          <p:cNvPicPr>
            <a:picLocks noChangeAspect="1"/>
          </p:cNvPicPr>
          <p:nvPr/>
        </p:nvPicPr>
        <p:blipFill>
          <a:blip r:embed="rId2"/>
          <a:stretch>
            <a:fillRect/>
          </a:stretch>
        </p:blipFill>
        <p:spPr>
          <a:xfrm>
            <a:off x="457200" y="2313544"/>
            <a:ext cx="8221222" cy="351521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A6.5:</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p</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69"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sz="2800"/>
            </a:pPr>
            <a:r>
              <a:rPr lang="en-US" sz="2800" dirty="0">
                <a:solidFill>
                  <a:srgbClr val="366092"/>
                </a:solidFill>
                <a:latin typeface="Calibri"/>
              </a:rPr>
              <a:t>Miller Manufacturing has decided to use a </a:t>
            </a:r>
            <a:r>
              <a:rPr lang="en-US" sz="2800" i="1" dirty="0">
                <a:solidFill>
                  <a:srgbClr val="366092"/>
                </a:solidFill>
                <a:latin typeface="Calibri"/>
              </a:rPr>
              <a:t>p</a:t>
            </a:r>
            <a:r>
              <a:rPr lang="en-US" sz="2800" dirty="0">
                <a:solidFill>
                  <a:srgbClr val="366092"/>
                </a:solidFill>
                <a:latin typeface="Calibri"/>
              </a:rPr>
              <a:t>-Chart with </a:t>
            </a:r>
            <a:r>
              <a:rPr lang="en-US" sz="2800" dirty="0">
                <a:solidFill>
                  <a:srgbClr val="366092"/>
                </a:solidFill>
                <a:latin typeface="Cambria Math"/>
              </a:rPr>
              <a:t>2</a:t>
            </a:r>
            <a:r>
              <a:rPr lang="en-US" sz="2800" dirty="0">
                <a:solidFill>
                  <a:srgbClr val="366092"/>
                </a:solidFill>
                <a:latin typeface="Calibri"/>
              </a:rPr>
              <a:t>-sigma control limits to monitor the proportion of defective circuits produced by their production process. The production manager randomly samples </a:t>
            </a:r>
            <a:r>
              <a:rPr lang="en-US" sz="2800" dirty="0">
                <a:solidFill>
                  <a:srgbClr val="366092"/>
                </a:solidFill>
                <a:latin typeface="Cambria Math"/>
              </a:rPr>
              <a:t>100</a:t>
            </a:r>
            <a:r>
              <a:rPr lang="en-US" sz="2800" dirty="0">
                <a:solidFill>
                  <a:srgbClr val="366092"/>
                </a:solidFill>
                <a:latin typeface="Calibri"/>
              </a:rPr>
              <a:t> circuits at </a:t>
            </a:r>
            <a:r>
              <a:rPr lang="en-US" sz="2800" dirty="0">
                <a:solidFill>
                  <a:srgbClr val="366092"/>
                </a:solidFill>
                <a:latin typeface="Cambria Math"/>
              </a:rPr>
              <a:t>16</a:t>
            </a:r>
            <a:r>
              <a:rPr lang="en-US" sz="2800" dirty="0">
                <a:solidFill>
                  <a:srgbClr val="366092"/>
                </a:solidFill>
                <a:latin typeface="Calibri"/>
              </a:rPr>
              <a:t> successively selected time periods and counts the number of defective circuits in the sample.</a:t>
            </a:r>
          </a:p>
          <a:p>
            <a:pPr lvl="0">
              <a:spcBef>
                <a:spcPct val="20000"/>
              </a:spcBef>
            </a:pPr>
            <a:r>
              <a:rPr lang="en-US" sz="2800" dirty="0">
                <a:solidFill>
                  <a:srgbClr val="366092"/>
                </a:solidFill>
                <a:latin typeface="Calibri"/>
              </a:rPr>
              <a:t>The results of the sampling are displayed below:</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A6.5:</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p</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2</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 name="TextBox 2">
            <a:extLst>
              <a:ext uri="{FF2B5EF4-FFF2-40B4-BE49-F238E27FC236}">
                <a16:creationId xmlns:a16="http://schemas.microsoft.com/office/drawing/2014/main" id="{30422BAC-AAF3-7678-A5A7-4740206AE81B}"/>
              </a:ext>
            </a:extLst>
          </p:cNvPr>
          <p:cNvSpPr txBox="1"/>
          <p:nvPr/>
        </p:nvSpPr>
        <p:spPr>
          <a:xfrm>
            <a:off x="2285820" y="1019308"/>
            <a:ext cx="4572000" cy="307777"/>
          </a:xfrm>
          <a:prstGeom prst="rect">
            <a:avLst/>
          </a:prstGeom>
          <a:noFill/>
        </p:spPr>
        <p:txBody>
          <a:bodyPr wrap="square">
            <a:spAutoFit/>
          </a:bodyPr>
          <a:lstStyle/>
          <a:p>
            <a:pPr algn="ctr">
              <a:lnSpc>
                <a:spcPct val="100000"/>
              </a:lnSpc>
            </a:pPr>
            <a:r>
              <a:rPr lang="en-US" sz="1400" b="1" strike="noStrike" spc="-1" dirty="0">
                <a:solidFill>
                  <a:schemeClr val="accent1"/>
                </a:solidFill>
                <a:latin typeface="Calibri"/>
              </a:rPr>
              <a:t>Sample Data</a:t>
            </a:r>
            <a:endParaRPr lang="en-US" sz="1400" b="0" strike="noStrike" spc="-1" dirty="0">
              <a:solidFill>
                <a:schemeClr val="accent1"/>
              </a:solidFill>
              <a:latin typeface="Arial"/>
            </a:endParaRPr>
          </a:p>
        </p:txBody>
      </p:sp>
      <p:grpSp>
        <p:nvGrpSpPr>
          <p:cNvPr id="2" name="Group 1" descr="The table shows the number of defects across 16 samples, with two columns labelled with sample number and number of defects.&#10;Sample one has fifteen defects.&#10;Sample two has ten defects.&#10;Sample three has ten defects.&#10;Sample four has eleven defects.&#10;Sample five has ten defects.&#10;Sample six has nine defects.&#10;Sample seven has fourteen defects.&#10;Sample eight has eleven defects.&#10;Sample nine has eleven defects.&#10;Sample ten has fourteen defects.&#10;Sample eleven has thirteen defects.&#10;Sample twelve has fourteen defects.&#10;Sample thirteen has fourteen defects.&#10;Sample fourteen has ten defects.&#10;Sample fifteen has thirteen defects.&#10;Sample sixteen has thirteen defects.&#10;Thus, the total number of defects are 192.">
            <a:extLst>
              <a:ext uri="{FF2B5EF4-FFF2-40B4-BE49-F238E27FC236}">
                <a16:creationId xmlns:a16="http://schemas.microsoft.com/office/drawing/2014/main" id="{DC70DEF5-EC28-A875-1240-8433CF77F383}"/>
              </a:ext>
            </a:extLst>
          </p:cNvPr>
          <p:cNvGrpSpPr/>
          <p:nvPr/>
        </p:nvGrpSpPr>
        <p:grpSpPr>
          <a:xfrm>
            <a:off x="457200" y="1281800"/>
            <a:ext cx="8229600" cy="4709160"/>
            <a:chOff x="457200" y="1281800"/>
            <a:chExt cx="8229600" cy="4709160"/>
          </a:xfrm>
        </p:grpSpPr>
        <p:graphicFrame>
          <p:nvGraphicFramePr>
            <p:cNvPr id="473" name="Table 3" descr="The table shows the number of defects across 16 samples. The highest number of defects recorded is 15 (Sample 1), and the lowest is 9 (Sample 6). Several samples, such as 7, 10, 12, and 14, have 14 defects, while others, like 2, 3, and 5, have 10 defects. Most samples exhibit defect counts between 10 and 14, with occasional outliers at 9 and 15. The sum of all defects is 192."/>
            <p:cNvGraphicFramePr/>
            <p:nvPr>
              <p:extLst>
                <p:ext uri="{D42A27DB-BD31-4B8C-83A1-F6EECF244321}">
                  <p14:modId xmlns:p14="http://schemas.microsoft.com/office/powerpoint/2010/main" val="323782247"/>
                </p:ext>
              </p:extLst>
            </p:nvPr>
          </p:nvGraphicFramePr>
          <p:xfrm>
            <a:off x="457200" y="1281800"/>
            <a:ext cx="8229600" cy="4709160"/>
          </p:xfrm>
          <a:graphic>
            <a:graphicData uri="http://schemas.openxmlformats.org/drawingml/2006/table">
              <a:tbl>
                <a:tblPr firstRow="1">
                  <a:tableStyleId>{BC89EF96-8CEA-46FF-86C4-4CE0E7609802}</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53153">
                  <a:tc>
                    <a:txBody>
                      <a:bodyPr/>
                      <a:lstStyle/>
                      <a:p>
                        <a:pPr algn="ctr">
                          <a:lnSpc>
                            <a:spcPct val="100000"/>
                          </a:lnSpc>
                        </a:pPr>
                        <a:r>
                          <a:rPr lang="en-US" sz="1100" b="1" strike="noStrike" spc="-1" dirty="0">
                            <a:solidFill>
                              <a:srgbClr val="366092"/>
                            </a:solidFill>
                          </a:rPr>
                          <a:t>Sample Number</a:t>
                        </a:r>
                        <a:endParaRPr lang="en-US" sz="1100" b="0" strike="noStrike" spc="-1" dirty="0">
                          <a:latin typeface="Arial"/>
                        </a:endParaRPr>
                      </a:p>
                    </a:txBody>
                    <a:tcPr/>
                  </a:tc>
                  <a:tc>
                    <a:txBody>
                      <a:bodyPr/>
                      <a:lstStyle/>
                      <a:p>
                        <a:pPr algn="ctr">
                          <a:lnSpc>
                            <a:spcPct val="100000"/>
                          </a:lnSpc>
                        </a:pPr>
                        <a:r>
                          <a:rPr lang="en-US" sz="1100" b="1" strike="noStrike" spc="-1" dirty="0">
                            <a:solidFill>
                              <a:srgbClr val="366092"/>
                            </a:solidFill>
                          </a:rPr>
                          <a:t># of Defects</a:t>
                        </a:r>
                        <a:endParaRPr lang="en-US" sz="1100" b="0" strike="noStrike" spc="-1" dirty="0">
                          <a:latin typeface="Arial"/>
                        </a:endParaRPr>
                      </a:p>
                    </a:txBody>
                    <a:tcPr/>
                  </a:tc>
                  <a:extLst>
                    <a:ext uri="{0D108BD9-81ED-4DB2-BD59-A6C34878D82A}">
                      <a16:rowId xmlns:a16="http://schemas.microsoft.com/office/drawing/2014/main" val="10001"/>
                    </a:ext>
                  </a:extLst>
                </a:tr>
                <a:tr h="253153">
                  <a:tc>
                    <a:txBody>
                      <a:bodyPr/>
                      <a:lstStyle/>
                      <a:p>
                        <a:pPr algn="ctr">
                          <a:lnSpc>
                            <a:spcPct val="100000"/>
                          </a:lnSpc>
                        </a:pPr>
                        <a:r>
                          <a:rPr lang="en-US" sz="1100" b="0" strike="noStrike" spc="-1" dirty="0">
                            <a:solidFill>
                              <a:srgbClr val="366092"/>
                            </a:solidFill>
                          </a:rPr>
                          <a:t>1</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15</a:t>
                        </a:r>
                        <a:endParaRPr lang="en-US" sz="1100" b="0" strike="noStrike" spc="-1" dirty="0">
                          <a:latin typeface="Arial"/>
                        </a:endParaRPr>
                      </a:p>
                    </a:txBody>
                    <a:tcPr/>
                  </a:tc>
                  <a:extLst>
                    <a:ext uri="{0D108BD9-81ED-4DB2-BD59-A6C34878D82A}">
                      <a16:rowId xmlns:a16="http://schemas.microsoft.com/office/drawing/2014/main" val="10002"/>
                    </a:ext>
                  </a:extLst>
                </a:tr>
                <a:tr h="253153">
                  <a:tc>
                    <a:txBody>
                      <a:bodyPr/>
                      <a:lstStyle/>
                      <a:p>
                        <a:pPr algn="ctr">
                          <a:lnSpc>
                            <a:spcPct val="100000"/>
                          </a:lnSpc>
                        </a:pPr>
                        <a:r>
                          <a:rPr lang="en-US" sz="1100" b="0" strike="noStrike" spc="-1">
                            <a:solidFill>
                              <a:srgbClr val="366092"/>
                            </a:solidFill>
                          </a:rPr>
                          <a:t>2</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10</a:t>
                        </a:r>
                        <a:endParaRPr lang="en-US" sz="1100" b="0" strike="noStrike" spc="-1" dirty="0">
                          <a:latin typeface="Arial"/>
                        </a:endParaRPr>
                      </a:p>
                    </a:txBody>
                    <a:tcPr/>
                  </a:tc>
                  <a:extLst>
                    <a:ext uri="{0D108BD9-81ED-4DB2-BD59-A6C34878D82A}">
                      <a16:rowId xmlns:a16="http://schemas.microsoft.com/office/drawing/2014/main" val="10003"/>
                    </a:ext>
                  </a:extLst>
                </a:tr>
                <a:tr h="253153">
                  <a:tc>
                    <a:txBody>
                      <a:bodyPr/>
                      <a:lstStyle/>
                      <a:p>
                        <a:pPr algn="ctr">
                          <a:lnSpc>
                            <a:spcPct val="100000"/>
                          </a:lnSpc>
                        </a:pPr>
                        <a:r>
                          <a:rPr lang="en-US" sz="1100" b="0" strike="noStrike" spc="-1">
                            <a:solidFill>
                              <a:srgbClr val="366092"/>
                            </a:solidFill>
                          </a:rPr>
                          <a:t>3</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10</a:t>
                        </a:r>
                        <a:endParaRPr lang="en-US" sz="1100" b="0" strike="noStrike" spc="-1" dirty="0">
                          <a:latin typeface="Arial"/>
                        </a:endParaRPr>
                      </a:p>
                    </a:txBody>
                    <a:tcPr/>
                  </a:tc>
                  <a:extLst>
                    <a:ext uri="{0D108BD9-81ED-4DB2-BD59-A6C34878D82A}">
                      <a16:rowId xmlns:a16="http://schemas.microsoft.com/office/drawing/2014/main" val="10004"/>
                    </a:ext>
                  </a:extLst>
                </a:tr>
                <a:tr h="253153">
                  <a:tc>
                    <a:txBody>
                      <a:bodyPr/>
                      <a:lstStyle/>
                      <a:p>
                        <a:pPr algn="ctr">
                          <a:lnSpc>
                            <a:spcPct val="100000"/>
                          </a:lnSpc>
                        </a:pPr>
                        <a:r>
                          <a:rPr lang="en-US" sz="1100" b="0" strike="noStrike" spc="-1">
                            <a:solidFill>
                              <a:srgbClr val="366092"/>
                            </a:solidFill>
                          </a:rPr>
                          <a:t>4</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11</a:t>
                        </a:r>
                        <a:endParaRPr lang="en-US" sz="1100" b="0" strike="noStrike" spc="-1" dirty="0">
                          <a:latin typeface="Arial"/>
                        </a:endParaRPr>
                      </a:p>
                    </a:txBody>
                    <a:tcPr/>
                  </a:tc>
                  <a:extLst>
                    <a:ext uri="{0D108BD9-81ED-4DB2-BD59-A6C34878D82A}">
                      <a16:rowId xmlns:a16="http://schemas.microsoft.com/office/drawing/2014/main" val="10005"/>
                    </a:ext>
                  </a:extLst>
                </a:tr>
                <a:tr h="253153">
                  <a:tc>
                    <a:txBody>
                      <a:bodyPr/>
                      <a:lstStyle/>
                      <a:p>
                        <a:pPr algn="ctr">
                          <a:lnSpc>
                            <a:spcPct val="100000"/>
                          </a:lnSpc>
                        </a:pPr>
                        <a:r>
                          <a:rPr lang="en-US" sz="1100" b="0" strike="noStrike" spc="-1">
                            <a:solidFill>
                              <a:srgbClr val="366092"/>
                            </a:solidFill>
                          </a:rPr>
                          <a:t>5</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10</a:t>
                        </a:r>
                        <a:endParaRPr lang="en-US" sz="1100" b="0" strike="noStrike" spc="-1" dirty="0">
                          <a:latin typeface="Arial"/>
                        </a:endParaRPr>
                      </a:p>
                    </a:txBody>
                    <a:tcPr/>
                  </a:tc>
                  <a:extLst>
                    <a:ext uri="{0D108BD9-81ED-4DB2-BD59-A6C34878D82A}">
                      <a16:rowId xmlns:a16="http://schemas.microsoft.com/office/drawing/2014/main" val="10006"/>
                    </a:ext>
                  </a:extLst>
                </a:tr>
                <a:tr h="253153">
                  <a:tc>
                    <a:txBody>
                      <a:bodyPr/>
                      <a:lstStyle/>
                      <a:p>
                        <a:pPr algn="ctr">
                          <a:lnSpc>
                            <a:spcPct val="100000"/>
                          </a:lnSpc>
                        </a:pPr>
                        <a:r>
                          <a:rPr lang="en-US" sz="1100" b="0" strike="noStrike" spc="-1">
                            <a:solidFill>
                              <a:srgbClr val="366092"/>
                            </a:solidFill>
                          </a:rPr>
                          <a:t>6</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9</a:t>
                        </a:r>
                        <a:endParaRPr lang="en-US" sz="1100" b="0" strike="noStrike" spc="-1" dirty="0">
                          <a:latin typeface="Arial"/>
                        </a:endParaRPr>
                      </a:p>
                    </a:txBody>
                    <a:tcPr/>
                  </a:tc>
                  <a:extLst>
                    <a:ext uri="{0D108BD9-81ED-4DB2-BD59-A6C34878D82A}">
                      <a16:rowId xmlns:a16="http://schemas.microsoft.com/office/drawing/2014/main" val="10007"/>
                    </a:ext>
                  </a:extLst>
                </a:tr>
                <a:tr h="253153">
                  <a:tc>
                    <a:txBody>
                      <a:bodyPr/>
                      <a:lstStyle/>
                      <a:p>
                        <a:pPr algn="ctr">
                          <a:lnSpc>
                            <a:spcPct val="100000"/>
                          </a:lnSpc>
                        </a:pPr>
                        <a:r>
                          <a:rPr lang="en-US" sz="1100" b="0" strike="noStrike" spc="-1">
                            <a:solidFill>
                              <a:srgbClr val="366092"/>
                            </a:solidFill>
                          </a:rPr>
                          <a:t>7</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14</a:t>
                        </a:r>
                        <a:endParaRPr lang="en-US" sz="1100" b="0" strike="noStrike" spc="-1" dirty="0">
                          <a:latin typeface="Arial"/>
                        </a:endParaRPr>
                      </a:p>
                    </a:txBody>
                    <a:tcPr/>
                  </a:tc>
                  <a:extLst>
                    <a:ext uri="{0D108BD9-81ED-4DB2-BD59-A6C34878D82A}">
                      <a16:rowId xmlns:a16="http://schemas.microsoft.com/office/drawing/2014/main" val="10008"/>
                    </a:ext>
                  </a:extLst>
                </a:tr>
                <a:tr h="253153">
                  <a:tc>
                    <a:txBody>
                      <a:bodyPr/>
                      <a:lstStyle/>
                      <a:p>
                        <a:pPr algn="ctr">
                          <a:lnSpc>
                            <a:spcPct val="100000"/>
                          </a:lnSpc>
                        </a:pPr>
                        <a:r>
                          <a:rPr lang="en-US" sz="1100" b="0" strike="noStrike" spc="-1">
                            <a:solidFill>
                              <a:srgbClr val="366092"/>
                            </a:solidFill>
                          </a:rPr>
                          <a:t>8</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11</a:t>
                        </a:r>
                        <a:endParaRPr lang="en-US" sz="1100" b="0" strike="noStrike" spc="-1" dirty="0">
                          <a:latin typeface="Arial"/>
                        </a:endParaRPr>
                      </a:p>
                    </a:txBody>
                    <a:tcPr/>
                  </a:tc>
                  <a:extLst>
                    <a:ext uri="{0D108BD9-81ED-4DB2-BD59-A6C34878D82A}">
                      <a16:rowId xmlns:a16="http://schemas.microsoft.com/office/drawing/2014/main" val="10009"/>
                    </a:ext>
                  </a:extLst>
                </a:tr>
                <a:tr h="253153">
                  <a:tc>
                    <a:txBody>
                      <a:bodyPr/>
                      <a:lstStyle/>
                      <a:p>
                        <a:pPr algn="ctr">
                          <a:lnSpc>
                            <a:spcPct val="100000"/>
                          </a:lnSpc>
                        </a:pPr>
                        <a:r>
                          <a:rPr lang="en-US" sz="1100" b="0" strike="noStrike" spc="-1">
                            <a:solidFill>
                              <a:srgbClr val="366092"/>
                            </a:solidFill>
                          </a:rPr>
                          <a:t>9</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11</a:t>
                        </a:r>
                        <a:endParaRPr lang="en-US" sz="1100" b="0" strike="noStrike" spc="-1" dirty="0">
                          <a:latin typeface="Arial"/>
                        </a:endParaRPr>
                      </a:p>
                    </a:txBody>
                    <a:tcPr/>
                  </a:tc>
                  <a:extLst>
                    <a:ext uri="{0D108BD9-81ED-4DB2-BD59-A6C34878D82A}">
                      <a16:rowId xmlns:a16="http://schemas.microsoft.com/office/drawing/2014/main" val="10010"/>
                    </a:ext>
                  </a:extLst>
                </a:tr>
                <a:tr h="253153">
                  <a:tc>
                    <a:txBody>
                      <a:bodyPr/>
                      <a:lstStyle/>
                      <a:p>
                        <a:pPr algn="ctr">
                          <a:lnSpc>
                            <a:spcPct val="100000"/>
                          </a:lnSpc>
                        </a:pPr>
                        <a:r>
                          <a:rPr lang="en-US" sz="1100" b="0" strike="noStrike" spc="-1">
                            <a:solidFill>
                              <a:srgbClr val="366092"/>
                            </a:solidFill>
                          </a:rPr>
                          <a:t>10</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14</a:t>
                        </a:r>
                        <a:endParaRPr lang="en-US" sz="1100" b="0" strike="noStrike" spc="-1" dirty="0">
                          <a:latin typeface="Arial"/>
                        </a:endParaRPr>
                      </a:p>
                    </a:txBody>
                    <a:tcPr/>
                  </a:tc>
                  <a:extLst>
                    <a:ext uri="{0D108BD9-81ED-4DB2-BD59-A6C34878D82A}">
                      <a16:rowId xmlns:a16="http://schemas.microsoft.com/office/drawing/2014/main" val="10011"/>
                    </a:ext>
                  </a:extLst>
                </a:tr>
                <a:tr h="253153">
                  <a:tc>
                    <a:txBody>
                      <a:bodyPr/>
                      <a:lstStyle/>
                      <a:p>
                        <a:pPr algn="ctr">
                          <a:lnSpc>
                            <a:spcPct val="100000"/>
                          </a:lnSpc>
                        </a:pPr>
                        <a:r>
                          <a:rPr lang="en-US" sz="1100" b="0" strike="noStrike" spc="-1">
                            <a:solidFill>
                              <a:srgbClr val="366092"/>
                            </a:solidFill>
                          </a:rPr>
                          <a:t>11</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13</a:t>
                        </a:r>
                        <a:endParaRPr lang="en-US" sz="1100" b="0" strike="noStrike" spc="-1" dirty="0">
                          <a:latin typeface="Arial"/>
                        </a:endParaRPr>
                      </a:p>
                    </a:txBody>
                    <a:tcPr/>
                  </a:tc>
                  <a:extLst>
                    <a:ext uri="{0D108BD9-81ED-4DB2-BD59-A6C34878D82A}">
                      <a16:rowId xmlns:a16="http://schemas.microsoft.com/office/drawing/2014/main" val="10012"/>
                    </a:ext>
                  </a:extLst>
                </a:tr>
                <a:tr h="253153">
                  <a:tc>
                    <a:txBody>
                      <a:bodyPr/>
                      <a:lstStyle/>
                      <a:p>
                        <a:pPr algn="ctr">
                          <a:lnSpc>
                            <a:spcPct val="100000"/>
                          </a:lnSpc>
                        </a:pPr>
                        <a:r>
                          <a:rPr lang="en-US" sz="1100" b="0" strike="noStrike" spc="-1">
                            <a:solidFill>
                              <a:srgbClr val="366092"/>
                            </a:solidFill>
                          </a:rPr>
                          <a:t>12</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14</a:t>
                        </a:r>
                        <a:endParaRPr lang="en-US" sz="1100" b="0" strike="noStrike" spc="-1" dirty="0">
                          <a:latin typeface="Arial"/>
                        </a:endParaRPr>
                      </a:p>
                    </a:txBody>
                    <a:tcPr/>
                  </a:tc>
                  <a:extLst>
                    <a:ext uri="{0D108BD9-81ED-4DB2-BD59-A6C34878D82A}">
                      <a16:rowId xmlns:a16="http://schemas.microsoft.com/office/drawing/2014/main" val="10013"/>
                    </a:ext>
                  </a:extLst>
                </a:tr>
                <a:tr h="253153">
                  <a:tc>
                    <a:txBody>
                      <a:bodyPr/>
                      <a:lstStyle/>
                      <a:p>
                        <a:pPr algn="ctr">
                          <a:lnSpc>
                            <a:spcPct val="100000"/>
                          </a:lnSpc>
                        </a:pPr>
                        <a:r>
                          <a:rPr lang="en-US" sz="1100" b="0" strike="noStrike" spc="-1" dirty="0">
                            <a:solidFill>
                              <a:srgbClr val="366092"/>
                            </a:solidFill>
                          </a:rPr>
                          <a:t>13</a:t>
                        </a:r>
                        <a:endParaRPr lang="en-US" sz="1100" b="0" strike="noStrike" spc="-1" dirty="0">
                          <a:latin typeface="Arial"/>
                        </a:endParaRPr>
                      </a:p>
                    </a:txBody>
                    <a:tcPr/>
                  </a:tc>
                  <a:tc>
                    <a:txBody>
                      <a:bodyPr/>
                      <a:lstStyle/>
                      <a:p>
                        <a:pPr algn="ctr">
                          <a:lnSpc>
                            <a:spcPct val="100000"/>
                          </a:lnSpc>
                        </a:pPr>
                        <a:r>
                          <a:rPr lang="en-US" sz="1100" b="0" strike="noStrike" spc="-1" dirty="0">
                            <a:solidFill>
                              <a:srgbClr val="366092"/>
                            </a:solidFill>
                          </a:rPr>
                          <a:t>14</a:t>
                        </a:r>
                        <a:endParaRPr lang="en-US" sz="1100" b="0" strike="noStrike" spc="-1" dirty="0">
                          <a:latin typeface="Arial"/>
                        </a:endParaRPr>
                      </a:p>
                    </a:txBody>
                    <a:tcPr/>
                  </a:tc>
                  <a:extLst>
                    <a:ext uri="{0D108BD9-81ED-4DB2-BD59-A6C34878D82A}">
                      <a16:rowId xmlns:a16="http://schemas.microsoft.com/office/drawing/2014/main" val="10014"/>
                    </a:ext>
                  </a:extLst>
                </a:tr>
                <a:tr h="253153">
                  <a:tc>
                    <a:txBody>
                      <a:bodyPr/>
                      <a:lstStyle/>
                      <a:p>
                        <a:pPr algn="ctr">
                          <a:lnSpc>
                            <a:spcPct val="100000"/>
                          </a:lnSpc>
                        </a:pPr>
                        <a:r>
                          <a:rPr lang="en-US" sz="1100" b="0" strike="noStrike" spc="-1">
                            <a:solidFill>
                              <a:srgbClr val="366092"/>
                            </a:solidFill>
                          </a:rPr>
                          <a:t>14</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10</a:t>
                        </a:r>
                        <a:endParaRPr lang="en-US" sz="1100" b="0" strike="noStrike" spc="-1" dirty="0">
                          <a:latin typeface="Arial"/>
                        </a:endParaRPr>
                      </a:p>
                    </a:txBody>
                    <a:tcPr/>
                  </a:tc>
                  <a:extLst>
                    <a:ext uri="{0D108BD9-81ED-4DB2-BD59-A6C34878D82A}">
                      <a16:rowId xmlns:a16="http://schemas.microsoft.com/office/drawing/2014/main" val="10015"/>
                    </a:ext>
                  </a:extLst>
                </a:tr>
                <a:tr h="253153">
                  <a:tc>
                    <a:txBody>
                      <a:bodyPr/>
                      <a:lstStyle/>
                      <a:p>
                        <a:pPr algn="ctr">
                          <a:lnSpc>
                            <a:spcPct val="100000"/>
                          </a:lnSpc>
                        </a:pPr>
                        <a:r>
                          <a:rPr lang="en-US" sz="1100" b="0" strike="noStrike" spc="-1">
                            <a:solidFill>
                              <a:srgbClr val="366092"/>
                            </a:solidFill>
                          </a:rPr>
                          <a:t>15</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13</a:t>
                        </a:r>
                        <a:endParaRPr lang="en-US" sz="1100" b="0" strike="noStrike" spc="-1" dirty="0">
                          <a:latin typeface="Arial"/>
                        </a:endParaRPr>
                      </a:p>
                    </a:txBody>
                    <a:tcPr/>
                  </a:tc>
                  <a:extLst>
                    <a:ext uri="{0D108BD9-81ED-4DB2-BD59-A6C34878D82A}">
                      <a16:rowId xmlns:a16="http://schemas.microsoft.com/office/drawing/2014/main" val="10016"/>
                    </a:ext>
                  </a:extLst>
                </a:tr>
                <a:tr h="253153">
                  <a:tc>
                    <a:txBody>
                      <a:bodyPr/>
                      <a:lstStyle/>
                      <a:p>
                        <a:pPr algn="ctr">
                          <a:lnSpc>
                            <a:spcPct val="100000"/>
                          </a:lnSpc>
                        </a:pPr>
                        <a:r>
                          <a:rPr lang="en-US" sz="1100" b="0" strike="noStrike" spc="-1">
                            <a:solidFill>
                              <a:srgbClr val="366092"/>
                            </a:solidFill>
                          </a:rPr>
                          <a:t>16</a:t>
                        </a:r>
                        <a:endParaRPr lang="en-US" sz="1100" b="0" strike="noStrike" spc="-1">
                          <a:latin typeface="Arial"/>
                        </a:endParaRPr>
                      </a:p>
                    </a:txBody>
                    <a:tcPr/>
                  </a:tc>
                  <a:tc>
                    <a:txBody>
                      <a:bodyPr/>
                      <a:lstStyle/>
                      <a:p>
                        <a:pPr algn="ctr">
                          <a:lnSpc>
                            <a:spcPct val="100000"/>
                          </a:lnSpc>
                        </a:pPr>
                        <a:r>
                          <a:rPr lang="en-US" sz="1100" b="0" strike="noStrike" spc="-1" dirty="0">
                            <a:solidFill>
                              <a:srgbClr val="366092"/>
                            </a:solidFill>
                          </a:rPr>
                          <a:t>13</a:t>
                        </a:r>
                        <a:endParaRPr lang="en-US" sz="1100" b="0" strike="noStrike" spc="-1" dirty="0">
                          <a:latin typeface="Arial"/>
                        </a:endParaRPr>
                      </a:p>
                    </a:txBody>
                    <a:tcPr/>
                  </a:tc>
                  <a:extLst>
                    <a:ext uri="{0D108BD9-81ED-4DB2-BD59-A6C34878D82A}">
                      <a16:rowId xmlns:a16="http://schemas.microsoft.com/office/drawing/2014/main" val="10017"/>
                    </a:ext>
                  </a:extLst>
                </a:tr>
                <a:tr h="281281">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0018"/>
                    </a:ext>
                  </a:extLst>
                </a:tr>
              </a:tbl>
            </a:graphicData>
          </a:graphic>
        </p:graphicFrame>
        <p:graphicFrame>
          <p:nvGraphicFramePr>
            <p:cNvPr id="4" name="Object 3">
              <a:extLst>
                <a:ext uri="{FF2B5EF4-FFF2-40B4-BE49-F238E27FC236}">
                  <a16:creationId xmlns:a16="http://schemas.microsoft.com/office/drawing/2014/main" id="{A0B37811-2D1B-96BB-7491-D931F4E75CA5}"/>
                </a:ext>
              </a:extLst>
            </p:cNvPr>
            <p:cNvGraphicFramePr>
              <a:graphicFrameLocks noChangeAspect="1"/>
            </p:cNvGraphicFramePr>
            <p:nvPr>
              <p:extLst>
                <p:ext uri="{D42A27DB-BD31-4B8C-83A1-F6EECF244321}">
                  <p14:modId xmlns:p14="http://schemas.microsoft.com/office/powerpoint/2010/main" val="2215852136"/>
                </p:ext>
              </p:extLst>
            </p:nvPr>
          </p:nvGraphicFramePr>
          <p:xfrm>
            <a:off x="5873109" y="5684778"/>
            <a:ext cx="1764000" cy="304135"/>
          </p:xfrm>
          <a:graphic>
            <a:graphicData uri="http://schemas.openxmlformats.org/presentationml/2006/ole">
              <mc:AlternateContent xmlns:mc="http://schemas.openxmlformats.org/markup-compatibility/2006">
                <mc:Choice xmlns:v="urn:schemas-microsoft-com:vml" Requires="v">
                  <p:oleObj name="Equation" r:id="rId2" imgW="2669817" imgH="460228" progId="Equation.DSMT4">
                    <p:embed/>
                  </p:oleObj>
                </mc:Choice>
                <mc:Fallback>
                  <p:oleObj name="Equation" r:id="rId2" imgW="2669817" imgH="460228" progId="Equation.DSMT4">
                    <p:embed/>
                    <p:pic>
                      <p:nvPicPr>
                        <p:cNvPr id="0" name=""/>
                        <p:cNvPicPr/>
                        <p:nvPr/>
                      </p:nvPicPr>
                      <p:blipFill>
                        <a:blip r:embed="rId3"/>
                        <a:stretch>
                          <a:fillRect/>
                        </a:stretch>
                      </p:blipFill>
                      <p:spPr>
                        <a:xfrm>
                          <a:off x="5873109" y="5684778"/>
                          <a:ext cx="1764000" cy="304135"/>
                        </a:xfrm>
                        <a:prstGeom prst="rect">
                          <a:avLst/>
                        </a:prstGeom>
                      </p:spPr>
                    </p:pic>
                  </p:oleObj>
                </mc:Fallback>
              </mc:AlternateContent>
            </a:graphicData>
          </a:graphic>
        </p:graphicFrame>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A6.5:</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p</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3</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77" name="TextShape 3"/>
          <p:cNvSpPr txBox="1"/>
          <p:nvPr/>
        </p:nvSpPr>
        <p:spPr>
          <a:xfrm>
            <a:off x="457200" y="1029240"/>
            <a:ext cx="8229240" cy="4966560"/>
          </a:xfrm>
          <a:prstGeom prst="rect">
            <a:avLst/>
          </a:prstGeom>
          <a:noFill/>
          <a:ln>
            <a:noFill/>
          </a:ln>
        </p:spPr>
        <p:txBody>
          <a:bodyPr lIns="90000" tIns="45000" rIns="90000" bIns="45000">
            <a:normAutofit lnSpcReduction="10000"/>
          </a:bodyPr>
          <a:lstStyle/>
          <a:p>
            <a:pPr marL="534988" indent="-534988">
              <a:lnSpc>
                <a:spcPct val="100000"/>
              </a:lnSpc>
              <a:spcBef>
                <a:spcPts val="561"/>
              </a:spcBef>
              <a:buClr>
                <a:srgbClr val="366092"/>
              </a:buClr>
            </a:pPr>
            <a:r>
              <a:rPr lang="en-US" sz="2800" b="0" strike="noStrike" spc="-1" dirty="0">
                <a:solidFill>
                  <a:srgbClr val="366092"/>
                </a:solidFill>
                <a:latin typeface="Calibri"/>
              </a:rPr>
              <a:t>1.	​What is the Center Line of the control chart?</a:t>
            </a:r>
          </a:p>
          <a:p>
            <a:pPr marL="534988" indent="-534988">
              <a:lnSpc>
                <a:spcPct val="100000"/>
              </a:lnSpc>
              <a:spcBef>
                <a:spcPts val="561"/>
              </a:spcBef>
              <a:buClr>
                <a:srgbClr val="366092"/>
              </a:buClr>
            </a:pPr>
            <a:r>
              <a:rPr lang="en-US" sz="2800" spc="-1" dirty="0">
                <a:solidFill>
                  <a:srgbClr val="366092"/>
                </a:solidFill>
                <a:latin typeface="Calibri"/>
              </a:rPr>
              <a:t>2.	</a:t>
            </a:r>
            <a:r>
              <a:rPr lang="en-US" sz="2800" b="0" strike="noStrike" spc="-1" dirty="0">
                <a:solidFill>
                  <a:srgbClr val="366092"/>
                </a:solidFill>
                <a:latin typeface="Calibri"/>
              </a:rPr>
              <a:t>What are the Upper and Lower Control Limits?</a:t>
            </a:r>
          </a:p>
          <a:p>
            <a:pPr marL="534988" indent="-534988">
              <a:lnSpc>
                <a:spcPct val="100000"/>
              </a:lnSpc>
              <a:spcBef>
                <a:spcPts val="561"/>
              </a:spcBef>
              <a:buClr>
                <a:srgbClr val="366092"/>
              </a:buClr>
            </a:pPr>
            <a:r>
              <a:rPr lang="en-US" sz="2800" spc="-1" dirty="0">
                <a:solidFill>
                  <a:srgbClr val="366092"/>
                </a:solidFill>
                <a:latin typeface="Calibri"/>
              </a:rPr>
              <a:t>3.	</a:t>
            </a:r>
            <a:r>
              <a:rPr lang="en-US" sz="2800" b="0" strike="noStrike" spc="-1" dirty="0">
                <a:solidFill>
                  <a:srgbClr val="366092"/>
                </a:solidFill>
                <a:latin typeface="Calibri"/>
              </a:rPr>
              <a:t>During the next three time periods, </a:t>
            </a:r>
            <a:r>
              <a:rPr lang="en-US" sz="2800" b="0" strike="noStrike" spc="-1" dirty="0">
                <a:solidFill>
                  <a:srgbClr val="366092"/>
                </a:solidFill>
                <a:latin typeface="Cambria Math"/>
              </a:rPr>
              <a:t>100</a:t>
            </a:r>
            <a:r>
              <a:rPr lang="en-US" sz="2800" b="0" strike="noStrike" spc="-1" dirty="0">
                <a:solidFill>
                  <a:srgbClr val="366092"/>
                </a:solidFill>
                <a:latin typeface="Calibri"/>
              </a:rPr>
              <a:t> circuits are sampled in each period. In the first time period </a:t>
            </a:r>
            <a:r>
              <a:rPr lang="en-US" sz="2800" b="0" strike="noStrike" spc="-1" dirty="0">
                <a:solidFill>
                  <a:srgbClr val="366092"/>
                </a:solidFill>
                <a:latin typeface="Cambria Math"/>
              </a:rPr>
              <a:t>4</a:t>
            </a:r>
            <a:r>
              <a:rPr lang="en-US" sz="2800" b="0" strike="noStrike" spc="-1" dirty="0">
                <a:solidFill>
                  <a:srgbClr val="366092"/>
                </a:solidFill>
                <a:latin typeface="Calibri"/>
              </a:rPr>
              <a:t> defective circuits are detected, </a:t>
            </a:r>
            <a:r>
              <a:rPr lang="en-US" sz="2800" b="0" strike="noStrike" spc="-1" dirty="0">
                <a:solidFill>
                  <a:srgbClr val="366092"/>
                </a:solidFill>
                <a:latin typeface="Cambria Math"/>
              </a:rPr>
              <a:t>16</a:t>
            </a:r>
            <a:r>
              <a:rPr lang="en-US" sz="2800" b="0" strike="noStrike" spc="-1" dirty="0">
                <a:solidFill>
                  <a:srgbClr val="366092"/>
                </a:solidFill>
                <a:latin typeface="Calibri"/>
              </a:rPr>
              <a:t> are detected in the second, and </a:t>
            </a:r>
            <a:r>
              <a:rPr lang="en-US" sz="2800" b="0" strike="noStrike" spc="-1" dirty="0">
                <a:solidFill>
                  <a:srgbClr val="366092"/>
                </a:solidFill>
                <a:latin typeface="Cambria Math"/>
              </a:rPr>
              <a:t>12</a:t>
            </a:r>
            <a:r>
              <a:rPr lang="en-US" sz="2800" b="0" strike="noStrike" spc="-1" dirty="0">
                <a:solidFill>
                  <a:srgbClr val="366092"/>
                </a:solidFill>
                <a:latin typeface="Calibri"/>
              </a:rPr>
              <a:t> are detected in the third. Determine if each process is "In Control" or "Out of Control"?</a:t>
            </a:r>
          </a:p>
          <a:p>
            <a:pPr marL="534988" indent="-534988">
              <a:lnSpc>
                <a:spcPct val="100000"/>
              </a:lnSpc>
              <a:spcBef>
                <a:spcPts val="561"/>
              </a:spcBef>
              <a:buClr>
                <a:srgbClr val="366092"/>
              </a:buClr>
            </a:pPr>
            <a:r>
              <a:rPr lang="en-US" sz="2800" b="0" strike="noStrike" spc="-1" dirty="0">
                <a:solidFill>
                  <a:srgbClr val="366092"/>
                </a:solidFill>
                <a:latin typeface="Calibri"/>
              </a:rPr>
              <a:t>4.	​Based on the control limits established, what is the probability that the production manager will conclude that the process is "Out of Control," when the process is actually "In Control"?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TextShape 1"/>
          <p:cNvSpPr txBox="1">
            <a:spLocks noGrp="1"/>
          </p:cNvSpPr>
          <p:nvPr>
            <p:ph type="title" idx="4294967295"/>
          </p:nvPr>
        </p:nvSpPr>
        <p:spPr>
          <a:xfrm>
            <a:off x="457200" y="114840"/>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A6.5:</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p</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4</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80"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pPr>
            <a:r>
              <a:rPr lang="en-US" sz="2800" b="1" dirty="0">
                <a:solidFill>
                  <a:srgbClr val="366092"/>
                </a:solidFill>
                <a:latin typeface="Calibri"/>
              </a:rPr>
              <a:t>Solution</a:t>
            </a:r>
          </a:p>
          <a:p>
            <a:pPr lvl="0">
              <a:spcBef>
                <a:spcPct val="20000"/>
              </a:spcBef>
              <a:defRPr b="1"/>
            </a:pPr>
            <a:r>
              <a:rPr lang="en-US" sz="2800" b="1" dirty="0">
                <a:solidFill>
                  <a:srgbClr val="366092"/>
                </a:solidFill>
                <a:latin typeface="Calibri"/>
              </a:rPr>
              <a:t>Step 1: Find the Center Line of the control chart.</a:t>
            </a:r>
          </a:p>
          <a:p>
            <a:pPr lvl="0">
              <a:spcBef>
                <a:spcPct val="20000"/>
              </a:spcBef>
            </a:pPr>
            <a:r>
              <a:rPr lang="en-US" sz="2800" dirty="0">
                <a:solidFill>
                  <a:srgbClr val="366092"/>
                </a:solidFill>
                <a:latin typeface="Calibri"/>
              </a:rPr>
              <a:t>The Center Line is calculated as follows:</a:t>
            </a:r>
          </a:p>
          <a:p>
            <a:pPr lvl="0" algn="ctr">
              <a:spcBef>
                <a:spcPct val="20000"/>
              </a:spcBef>
              <a:defRPr sz="2800"/>
            </a:pPr>
            <a:endParaRPr lang="en-US" sz="2600" i="1" dirty="0">
              <a:solidFill>
                <a:srgbClr val="366092"/>
              </a:solidFill>
              <a:latin typeface="Cambria Math" panose="02040503050406030204" pitchFamily="18" charset="0"/>
            </a:endParaRPr>
          </a:p>
        </p:txBody>
      </p:sp>
      <p:pic>
        <p:nvPicPr>
          <p:cNvPr id="4" name="Picture 3" descr="p bar equals Total number of defective units in all of the samples divided by Total number of units sampled which equals 192 divided by 100 times 16, that equals 0.120.">
            <a:extLst>
              <a:ext uri="{FF2B5EF4-FFF2-40B4-BE49-F238E27FC236}">
                <a16:creationId xmlns:a16="http://schemas.microsoft.com/office/drawing/2014/main" id="{4C9018BB-B4F0-E453-839E-C00CEDF71FA0}"/>
              </a:ext>
            </a:extLst>
          </p:cNvPr>
          <p:cNvPicPr>
            <a:picLocks noChangeAspect="1"/>
          </p:cNvPicPr>
          <p:nvPr/>
        </p:nvPicPr>
        <p:blipFill>
          <a:blip r:embed="rId2"/>
          <a:stretch>
            <a:fillRect/>
          </a:stretch>
        </p:blipFill>
        <p:spPr>
          <a:xfrm>
            <a:off x="871357" y="2947987"/>
            <a:ext cx="7400925" cy="168592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A6.5:</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p</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5</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pic>
        <p:nvPicPr>
          <p:cNvPr id="484" name="Content Placeholder 4" descr="A control chart is shown. The vertical axis of the graph ranges from 0.02 to 0.20, in increments of 0.02. The horizontal axis of the graph ranges from 0 to 20, in increments of 2. The central line is drawn from 0.12 on the vertical axis and labeled “Center Line equals  0.12.” Sixteen dots are plotted on the graph representing the proportion of defects in each sample. Each plotted value is calculated as the number of defects in the respective sample divided by 100"/>
          <p:cNvPicPr/>
          <p:nvPr/>
        </p:nvPicPr>
        <p:blipFill>
          <a:blip r:embed="rId2"/>
          <a:stretch/>
        </p:blipFill>
        <p:spPr>
          <a:xfrm>
            <a:off x="2095560" y="1602720"/>
            <a:ext cx="4952520" cy="380952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4</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25" name="TextShape 2">
            <a:extLst>
              <a:ext uri="{C183D7F6-B498-43B3-948B-1728B52AA6E4}">
                <adec:decorative xmlns:adec="http://schemas.microsoft.com/office/drawing/2017/decorative" val="1"/>
              </a:ext>
            </a:extLst>
          </p:cNvPr>
          <p:cNvSpPr txBox="1"/>
          <p:nvPr/>
        </p:nvSpPr>
        <p:spPr>
          <a:xfrm>
            <a:off x="457200" y="1082160"/>
            <a:ext cx="8229240" cy="4785120"/>
          </a:xfrm>
          <a:prstGeom prst="rect">
            <a:avLst/>
          </a:prstGeom>
          <a:solidFill>
            <a:srgbClr val="FFFFCC"/>
          </a:solidFill>
          <a:ln w="28440">
            <a:solidFill>
              <a:srgbClr val="000000"/>
            </a:solidFill>
            <a:round/>
          </a:ln>
        </p:spPr>
        <p:txBody>
          <a:bodyPr lIns="90000" tIns="45000" rIns="90000" bIns="45000">
            <a:noAutofit/>
          </a:bodyPr>
          <a:lstStyle/>
          <a:p>
            <a:pPr>
              <a:lnSpc>
                <a:spcPct val="100000"/>
              </a:lnSpc>
              <a:spcBef>
                <a:spcPts val="561"/>
              </a:spcBef>
            </a:pPr>
            <a:endParaRPr lang="en-US" sz="2400" spc="-1" dirty="0">
              <a:solidFill>
                <a:srgbClr val="000000"/>
              </a:solidFill>
              <a:latin typeface="Calibri"/>
            </a:endParaRPr>
          </a:p>
          <a:p>
            <a:pPr>
              <a:lnSpc>
                <a:spcPct val="100000"/>
              </a:lnSpc>
              <a:spcBef>
                <a:spcPts val="561"/>
              </a:spcBef>
            </a:pPr>
            <a:endParaRPr lang="en-US" sz="2400" b="0" strike="noStrike" spc="-1" dirty="0">
              <a:solidFill>
                <a:srgbClr val="366092"/>
              </a:solidFill>
              <a:latin typeface="Calibri"/>
            </a:endParaRPr>
          </a:p>
        </p:txBody>
      </p:sp>
      <p:pic>
        <p:nvPicPr>
          <p:cNvPr id="6" name="Picture 5" descr="Mean charts x bar charts">
            <a:extLst>
              <a:ext uri="{FF2B5EF4-FFF2-40B4-BE49-F238E27FC236}">
                <a16:creationId xmlns:a16="http://schemas.microsoft.com/office/drawing/2014/main" id="{973D2003-541E-C8C5-1636-3E5D5A95B52E}"/>
              </a:ext>
            </a:extLst>
          </p:cNvPr>
          <p:cNvPicPr>
            <a:picLocks noChangeAspect="1"/>
          </p:cNvPicPr>
          <p:nvPr/>
        </p:nvPicPr>
        <p:blipFill>
          <a:blip r:embed="rId2"/>
          <a:stretch>
            <a:fillRect/>
          </a:stretch>
        </p:blipFill>
        <p:spPr>
          <a:xfrm>
            <a:off x="568844" y="1132910"/>
            <a:ext cx="2971102" cy="432000"/>
          </a:xfrm>
          <a:prstGeom prst="rect">
            <a:avLst/>
          </a:prstGeom>
        </p:spPr>
      </p:pic>
      <p:sp>
        <p:nvSpPr>
          <p:cNvPr id="18" name="TextBox 17">
            <a:extLst>
              <a:ext uri="{FF2B5EF4-FFF2-40B4-BE49-F238E27FC236}">
                <a16:creationId xmlns:a16="http://schemas.microsoft.com/office/drawing/2014/main" id="{8D99EA7C-EEF4-4713-6AC8-1CA9C7EA0725}"/>
              </a:ext>
            </a:extLst>
          </p:cNvPr>
          <p:cNvSpPr txBox="1"/>
          <p:nvPr/>
        </p:nvSpPr>
        <p:spPr>
          <a:xfrm>
            <a:off x="3529452" y="1091635"/>
            <a:ext cx="4951357" cy="461665"/>
          </a:xfrm>
          <a:prstGeom prst="rect">
            <a:avLst/>
          </a:prstGeom>
          <a:noFill/>
          <a:ln w="28440">
            <a:noFill/>
            <a:round/>
          </a:ln>
        </p:spPr>
        <p:txBody>
          <a:bodyPr wrap="square">
            <a:spAutoFit/>
          </a:bodyPr>
          <a:lstStyle/>
          <a:p>
            <a:r>
              <a:rPr lang="en-US" sz="2400" b="0" strike="noStrike" spc="-1" dirty="0">
                <a:solidFill>
                  <a:srgbClr val="000000"/>
                </a:solidFill>
                <a:latin typeface="Calibri"/>
              </a:rPr>
              <a:t>graphically display consecutive sample </a:t>
            </a:r>
            <a:endParaRPr lang="en-IN" sz="2400" dirty="0"/>
          </a:p>
        </p:txBody>
      </p:sp>
      <p:sp>
        <p:nvSpPr>
          <p:cNvPr id="11" name="TextBox 10">
            <a:extLst>
              <a:ext uri="{FF2B5EF4-FFF2-40B4-BE49-F238E27FC236}">
                <a16:creationId xmlns:a16="http://schemas.microsoft.com/office/drawing/2014/main" id="{0A6F1D2C-1697-7ED1-F7B4-08EDDA16DC06}"/>
              </a:ext>
            </a:extLst>
          </p:cNvPr>
          <p:cNvSpPr txBox="1"/>
          <p:nvPr/>
        </p:nvSpPr>
        <p:spPr>
          <a:xfrm>
            <a:off x="488480" y="1440709"/>
            <a:ext cx="8053418" cy="830997"/>
          </a:xfrm>
          <a:prstGeom prst="rect">
            <a:avLst/>
          </a:prstGeom>
          <a:noFill/>
          <a:ln w="28440">
            <a:noFill/>
            <a:round/>
          </a:ln>
        </p:spPr>
        <p:txBody>
          <a:bodyPr wrap="square">
            <a:spAutoFit/>
          </a:bodyPr>
          <a:lstStyle/>
          <a:p>
            <a:r>
              <a:rPr lang="en-US" sz="2400" b="0" strike="noStrike" spc="-1" dirty="0">
                <a:solidFill>
                  <a:srgbClr val="000000"/>
                </a:solidFill>
                <a:latin typeface="Calibri"/>
              </a:rPr>
              <a:t>means with the intent of detecting a significant change in the process mean. The three methods of constructing</a:t>
            </a:r>
            <a:endParaRPr lang="en-IN" sz="2400" dirty="0"/>
          </a:p>
        </p:txBody>
      </p:sp>
      <p:pic>
        <p:nvPicPr>
          <p:cNvPr id="10" name="Picture 9" descr="x bar charts">
            <a:extLst>
              <a:ext uri="{FF2B5EF4-FFF2-40B4-BE49-F238E27FC236}">
                <a16:creationId xmlns:a16="http://schemas.microsoft.com/office/drawing/2014/main" id="{CB2C8998-AC5D-4C2F-9ABB-E8A2ADB26255}"/>
              </a:ext>
            </a:extLst>
          </p:cNvPr>
          <p:cNvPicPr>
            <a:picLocks noChangeAspect="1"/>
          </p:cNvPicPr>
          <p:nvPr/>
        </p:nvPicPr>
        <p:blipFill>
          <a:blip r:embed="rId3"/>
          <a:stretch>
            <a:fillRect/>
          </a:stretch>
        </p:blipFill>
        <p:spPr>
          <a:xfrm>
            <a:off x="6816312" y="1907087"/>
            <a:ext cx="1200150" cy="304800"/>
          </a:xfrm>
          <a:prstGeom prst="rect">
            <a:avLst/>
          </a:prstGeom>
        </p:spPr>
      </p:pic>
      <p:sp>
        <p:nvSpPr>
          <p:cNvPr id="13" name="TextBox 12">
            <a:extLst>
              <a:ext uri="{FF2B5EF4-FFF2-40B4-BE49-F238E27FC236}">
                <a16:creationId xmlns:a16="http://schemas.microsoft.com/office/drawing/2014/main" id="{B4CDF198-EC3D-4199-EDAE-6623264F89B5}"/>
              </a:ext>
            </a:extLst>
          </p:cNvPr>
          <p:cNvSpPr txBox="1"/>
          <p:nvPr/>
        </p:nvSpPr>
        <p:spPr>
          <a:xfrm>
            <a:off x="485187" y="2166146"/>
            <a:ext cx="1553163" cy="461665"/>
          </a:xfrm>
          <a:prstGeom prst="rect">
            <a:avLst/>
          </a:prstGeom>
          <a:noFill/>
          <a:ln w="28440">
            <a:noFill/>
            <a:round/>
          </a:ln>
        </p:spPr>
        <p:txBody>
          <a:bodyPr wrap="square">
            <a:spAutoFit/>
          </a:bodyPr>
          <a:lstStyle/>
          <a:p>
            <a:pPr>
              <a:lnSpc>
                <a:spcPct val="100000"/>
              </a:lnSpc>
              <a:spcBef>
                <a:spcPts val="561"/>
              </a:spcBef>
            </a:pPr>
            <a:r>
              <a:rPr lang="en-US" sz="2400" b="0" strike="noStrike" spc="-1" dirty="0">
                <a:solidFill>
                  <a:srgbClr val="000000"/>
                </a:solidFill>
                <a:latin typeface="Calibri"/>
              </a:rPr>
              <a:t>deal with:</a:t>
            </a:r>
            <a:endParaRPr lang="en-US" sz="2400" b="0" strike="noStrike" spc="-1" dirty="0">
              <a:solidFill>
                <a:srgbClr val="366092"/>
              </a:solidFill>
              <a:latin typeface="Calibri"/>
            </a:endParaRPr>
          </a:p>
        </p:txBody>
      </p:sp>
      <p:pic>
        <p:nvPicPr>
          <p:cNvPr id="3" name="Picture 2" descr="method a. x bar charts where both mu and sigma are known.&#10;method b. x bar charts using R bar (the average of the sample ranges) to infer an estimate of the process variation.&#10;method c. x bar charts using the sample standard deviation to estimate the process variation.">
            <a:extLst>
              <a:ext uri="{FF2B5EF4-FFF2-40B4-BE49-F238E27FC236}">
                <a16:creationId xmlns:a16="http://schemas.microsoft.com/office/drawing/2014/main" id="{28910F16-FCA8-BC7F-CE8A-FEA3EE762E37}"/>
              </a:ext>
            </a:extLst>
          </p:cNvPr>
          <p:cNvPicPr>
            <a:picLocks noChangeAspect="1"/>
          </p:cNvPicPr>
          <p:nvPr/>
        </p:nvPicPr>
        <p:blipFill>
          <a:blip r:embed="rId4"/>
          <a:stretch>
            <a:fillRect/>
          </a:stretch>
        </p:blipFill>
        <p:spPr>
          <a:xfrm>
            <a:off x="607806" y="2543804"/>
            <a:ext cx="7639050" cy="2324100"/>
          </a:xfrm>
          <a:prstGeom prst="rect">
            <a:avLst/>
          </a:prstGeom>
        </p:spPr>
      </p:pic>
      <p:sp>
        <p:nvSpPr>
          <p:cNvPr id="15" name="TextBox 14">
            <a:extLst>
              <a:ext uri="{FF2B5EF4-FFF2-40B4-BE49-F238E27FC236}">
                <a16:creationId xmlns:a16="http://schemas.microsoft.com/office/drawing/2014/main" id="{E4858C5E-1857-04BB-1510-D08C55B4C493}"/>
              </a:ext>
            </a:extLst>
          </p:cNvPr>
          <p:cNvSpPr txBox="1"/>
          <p:nvPr/>
        </p:nvSpPr>
        <p:spPr>
          <a:xfrm>
            <a:off x="528293" y="4773849"/>
            <a:ext cx="7901087" cy="1154162"/>
          </a:xfrm>
          <a:prstGeom prst="rect">
            <a:avLst/>
          </a:prstGeom>
          <a:noFill/>
          <a:ln w="28440">
            <a:noFill/>
            <a:round/>
          </a:ln>
        </p:spPr>
        <p:txBody>
          <a:bodyPr wrap="square">
            <a:spAutoFit/>
          </a:bodyPr>
          <a:lstStyle/>
          <a:p>
            <a:pPr>
              <a:lnSpc>
                <a:spcPct val="100000"/>
              </a:lnSpc>
              <a:spcBef>
                <a:spcPts val="561"/>
              </a:spcBef>
            </a:pPr>
            <a:r>
              <a:rPr lang="en-US" sz="2300" b="1" strike="noStrike" spc="-1" dirty="0">
                <a:solidFill>
                  <a:srgbClr val="000000"/>
                </a:solidFill>
                <a:latin typeface="Calibri"/>
              </a:rPr>
              <a:t>Range charts</a:t>
            </a:r>
            <a:r>
              <a:rPr lang="en-US" sz="2300" b="0" strike="noStrike" spc="-1" dirty="0">
                <a:solidFill>
                  <a:srgbClr val="000000"/>
                </a:solidFill>
                <a:latin typeface="Calibri"/>
              </a:rPr>
              <a:t> (</a:t>
            </a:r>
            <a:r>
              <a:rPr lang="en-US" sz="2300" b="1" i="1" strike="noStrike" spc="-1" dirty="0">
                <a:solidFill>
                  <a:srgbClr val="000000"/>
                </a:solidFill>
                <a:latin typeface="Calibri"/>
              </a:rPr>
              <a:t>R</a:t>
            </a:r>
            <a:r>
              <a:rPr lang="en-US" sz="2300" b="0" strike="noStrike" spc="-1" dirty="0">
                <a:solidFill>
                  <a:srgbClr val="000000"/>
                </a:solidFill>
                <a:latin typeface="Calibri"/>
              </a:rPr>
              <a:t>-Charts) graphically display consecutive sample ranges with the intent of detecting a significant change in the process variation.</a:t>
            </a:r>
            <a:endParaRPr lang="en-US" sz="2300" b="0" strike="noStrike" spc="-1" dirty="0">
              <a:solidFill>
                <a:srgbClr val="366092"/>
              </a:solidFill>
              <a:latin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A6.5:</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p</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6</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87"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b="1"/>
            </a:pPr>
            <a:r>
              <a:rPr lang="en-US" sz="2800" b="1" dirty="0">
                <a:solidFill>
                  <a:srgbClr val="366092"/>
                </a:solidFill>
                <a:latin typeface="Calibri"/>
              </a:rPr>
              <a:t>Step 2: Find the Upper and Lower Control Limits.</a:t>
            </a:r>
          </a:p>
          <a:p>
            <a:pPr lvl="0">
              <a:spcBef>
                <a:spcPct val="20000"/>
              </a:spcBef>
              <a:defRPr sz="2800"/>
            </a:pPr>
            <a:r>
              <a:rPr lang="en-US" sz="2800" dirty="0">
                <a:solidFill>
                  <a:srgbClr val="366092"/>
                </a:solidFill>
                <a:latin typeface="Calibri"/>
              </a:rPr>
              <a:t>Since we have calculate</a:t>
            </a:r>
            <a:br>
              <a:rPr lang="en-US" sz="2800" dirty="0">
                <a:solidFill>
                  <a:srgbClr val="366092"/>
                </a:solidFill>
                <a:latin typeface="Calibri"/>
              </a:rPr>
            </a:br>
            <a:endParaRPr lang="en-US" sz="2800" dirty="0">
              <a:solidFill>
                <a:srgbClr val="366092"/>
              </a:solidFill>
              <a:latin typeface="Calibri"/>
            </a:endParaRPr>
          </a:p>
        </p:txBody>
      </p:sp>
      <p:pic>
        <p:nvPicPr>
          <p:cNvPr id="5" name="Picture 4" descr="p bar to be 0.12">
            <a:extLst>
              <a:ext uri="{FF2B5EF4-FFF2-40B4-BE49-F238E27FC236}">
                <a16:creationId xmlns:a16="http://schemas.microsoft.com/office/drawing/2014/main" id="{3BFBC449-25B5-9814-3F19-1F072969C9B3}"/>
              </a:ext>
            </a:extLst>
          </p:cNvPr>
          <p:cNvPicPr>
            <a:picLocks noChangeAspect="1"/>
          </p:cNvPicPr>
          <p:nvPr/>
        </p:nvPicPr>
        <p:blipFill>
          <a:blip r:embed="rId2"/>
          <a:stretch>
            <a:fillRect/>
          </a:stretch>
        </p:blipFill>
        <p:spPr>
          <a:xfrm>
            <a:off x="4000500" y="1617494"/>
            <a:ext cx="1733550" cy="419100"/>
          </a:xfrm>
          <a:prstGeom prst="rect">
            <a:avLst/>
          </a:prstGeom>
        </p:spPr>
      </p:pic>
      <p:sp>
        <p:nvSpPr>
          <p:cNvPr id="3" name="TextBox 2">
            <a:extLst>
              <a:ext uri="{FF2B5EF4-FFF2-40B4-BE49-F238E27FC236}">
                <a16:creationId xmlns:a16="http://schemas.microsoft.com/office/drawing/2014/main" id="{C78087F4-5B7C-6100-8414-20B78864D5AD}"/>
              </a:ext>
            </a:extLst>
          </p:cNvPr>
          <p:cNvSpPr txBox="1"/>
          <p:nvPr/>
        </p:nvSpPr>
        <p:spPr>
          <a:xfrm>
            <a:off x="457200" y="2093863"/>
            <a:ext cx="8229240" cy="3108543"/>
          </a:xfrm>
          <a:prstGeom prst="rect">
            <a:avLst/>
          </a:prstGeom>
          <a:noFill/>
        </p:spPr>
        <p:txBody>
          <a:bodyPr wrap="square">
            <a:spAutoFit/>
          </a:bodyPr>
          <a:lstStyle/>
          <a:p>
            <a:r>
              <a:rPr lang="en-US" sz="2800" dirty="0">
                <a:solidFill>
                  <a:srgbClr val="366092"/>
                </a:solidFill>
                <a:latin typeface="Calibri"/>
              </a:rPr>
              <a:t>to find the Upper Control Limit (</a:t>
            </a:r>
            <a:r>
              <a:rPr lang="en-US" sz="2800" b="1" dirty="0">
                <a:solidFill>
                  <a:srgbClr val="366092"/>
                </a:solidFill>
                <a:latin typeface="Calibri"/>
              </a:rPr>
              <a:t>UCL</a:t>
            </a:r>
            <a:r>
              <a:rPr lang="en-US" sz="2800" dirty="0">
                <a:solidFill>
                  <a:srgbClr val="366092"/>
                </a:solidFill>
                <a:latin typeface="Calibri"/>
              </a:rPr>
              <a:t>) and Lower Control Limit (</a:t>
            </a:r>
            <a:r>
              <a:rPr lang="en-US" sz="2800" b="1" dirty="0">
                <a:solidFill>
                  <a:srgbClr val="366092"/>
                </a:solidFill>
                <a:latin typeface="Calibri"/>
              </a:rPr>
              <a:t>LCL</a:t>
            </a:r>
            <a:r>
              <a:rPr lang="en-US" sz="2800" dirty="0">
                <a:solidFill>
                  <a:srgbClr val="366092"/>
                </a:solidFill>
                <a:latin typeface="Calibri"/>
              </a:rPr>
              <a:t>) we need both </a:t>
            </a:r>
            <a:r>
              <a:rPr lang="en-US" sz="2800" i="1" dirty="0">
                <a:solidFill>
                  <a:srgbClr val="366092"/>
                </a:solidFill>
                <a:latin typeface="Calibri"/>
              </a:rPr>
              <a:t>n</a:t>
            </a:r>
            <a:r>
              <a:rPr lang="en-US" sz="2800" dirty="0">
                <a:solidFill>
                  <a:srgbClr val="366092"/>
                </a:solidFill>
                <a:latin typeface="Calibri"/>
              </a:rPr>
              <a:t> and </a:t>
            </a:r>
            <a:r>
              <a:rPr lang="en-US" sz="2800" i="1" dirty="0">
                <a:solidFill>
                  <a:srgbClr val="366092"/>
                </a:solidFill>
                <a:latin typeface="Calibri"/>
              </a:rPr>
              <a:t>z</a:t>
            </a:r>
            <a:r>
              <a:rPr lang="en-US" sz="2800" dirty="0">
                <a:solidFill>
                  <a:srgbClr val="366092"/>
                </a:solidFill>
                <a:latin typeface="Calibri"/>
              </a:rPr>
              <a:t>. The production manager samples </a:t>
            </a:r>
            <a:r>
              <a:rPr lang="en-US" sz="2800" dirty="0">
                <a:solidFill>
                  <a:srgbClr val="366092"/>
                </a:solidFill>
                <a:latin typeface="Cambria Math"/>
              </a:rPr>
              <a:t>100</a:t>
            </a:r>
            <a:r>
              <a:rPr lang="en-US" sz="2800" dirty="0">
                <a:solidFill>
                  <a:srgbClr val="366092"/>
                </a:solidFill>
                <a:latin typeface="Calibri"/>
              </a:rPr>
              <a:t> units at each sample period. Thus, </a:t>
            </a:r>
            <a:r>
              <a:rPr lang="en-US" sz="2800" i="1" dirty="0">
                <a:solidFill>
                  <a:srgbClr val="366092"/>
                </a:solidFill>
                <a:latin typeface="Calibri"/>
              </a:rPr>
              <a:t>n</a:t>
            </a:r>
            <a:r>
              <a:rPr lang="en-US" sz="2800" dirty="0">
                <a:solidFill>
                  <a:srgbClr val="366092"/>
                </a:solidFill>
                <a:latin typeface="Calibri"/>
              </a:rPr>
              <a:t> = 100. Since the production manager wants to set </a:t>
            </a:r>
            <a:r>
              <a:rPr lang="en-US" sz="2800" dirty="0">
                <a:solidFill>
                  <a:srgbClr val="366092"/>
                </a:solidFill>
                <a:latin typeface="Cambria Math"/>
              </a:rPr>
              <a:t>2</a:t>
            </a:r>
            <a:r>
              <a:rPr lang="en-US" sz="2800" dirty="0">
                <a:solidFill>
                  <a:srgbClr val="366092"/>
                </a:solidFill>
                <a:latin typeface="Calibri"/>
              </a:rPr>
              <a:t>-sigma control limits, and </a:t>
            </a:r>
            <a:r>
              <a:rPr lang="en-US" sz="2800" i="1" dirty="0">
                <a:solidFill>
                  <a:srgbClr val="366092"/>
                </a:solidFill>
                <a:latin typeface="Calibri"/>
              </a:rPr>
              <a:t>z</a:t>
            </a:r>
            <a:r>
              <a:rPr lang="en-US" sz="2800" dirty="0">
                <a:solidFill>
                  <a:srgbClr val="366092"/>
                </a:solidFill>
                <a:latin typeface="Calibri"/>
              </a:rPr>
              <a:t> represents the number of standard deviations the control limits are set above and below the mean, </a:t>
            </a:r>
            <a:r>
              <a:rPr lang="en-US" sz="2800" i="1" dirty="0">
                <a:solidFill>
                  <a:srgbClr val="366092"/>
                </a:solidFill>
                <a:latin typeface="Calibri"/>
              </a:rPr>
              <a:t>z </a:t>
            </a:r>
            <a:r>
              <a:rPr lang="en-US" sz="2800" dirty="0">
                <a:solidFill>
                  <a:srgbClr val="366092"/>
                </a:solidFill>
                <a:latin typeface="Calibri"/>
              </a:rPr>
              <a:t>= 2.</a:t>
            </a:r>
            <a:endParaRPr lang="en-IN"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1D41-60DE-4E94-87BF-F9D7792C4B23}"/>
              </a:ext>
            </a:extLst>
          </p:cNvPr>
          <p:cNvSpPr>
            <a:spLocks noGrp="1"/>
          </p:cNvSpPr>
          <p:nvPr>
            <p:ph type="title"/>
          </p:nvPr>
        </p:nvSpPr>
        <p:spPr>
          <a:xfrm>
            <a:off x="457200" y="19050"/>
            <a:ext cx="8229240" cy="971549"/>
          </a:xfrm>
        </p:spPr>
        <p:txBody>
          <a:bodyPr/>
          <a:lstStyle/>
          <a:p>
            <a:r>
              <a:rPr lang="en-US" sz="3200" dirty="0">
                <a:solidFill>
                  <a:srgbClr val="1F497D"/>
                </a:solidFill>
                <a:latin typeface="Calibri"/>
              </a:rPr>
              <a:t>Example A6.5: </a:t>
            </a:r>
            <a:r>
              <a:rPr lang="en-US" sz="3200" i="1" dirty="0">
                <a:solidFill>
                  <a:srgbClr val="1F497D"/>
                </a:solidFill>
                <a:latin typeface="Calibri"/>
              </a:rPr>
              <a:t>p</a:t>
            </a:r>
            <a:r>
              <a:rPr lang="en-US" sz="3200" dirty="0">
                <a:solidFill>
                  <a:srgbClr val="1F497D"/>
                </a:solidFill>
                <a:latin typeface="Calibri"/>
              </a:rPr>
              <a:t>-Charts</a:t>
            </a:r>
            <a:r>
              <a:rPr lang="en-US" sz="3200" spc="-1" baseline="-25000" dirty="0">
                <a:solidFill>
                  <a:srgbClr val="1F497D"/>
                </a:solidFill>
                <a:latin typeface="Calibri"/>
              </a:rPr>
              <a:t>7</a:t>
            </a:r>
            <a:endParaRPr lang="en-US" sz="3200" dirty="0"/>
          </a:p>
        </p:txBody>
      </p:sp>
      <p:sp>
        <p:nvSpPr>
          <p:cNvPr id="3" name="Subtitle 2">
            <a:extLst>
              <a:ext uri="{FF2B5EF4-FFF2-40B4-BE49-F238E27FC236}">
                <a16:creationId xmlns:a16="http://schemas.microsoft.com/office/drawing/2014/main" id="{388A7A8C-8817-433B-A5DF-139D6D0495F7}"/>
              </a:ext>
            </a:extLst>
          </p:cNvPr>
          <p:cNvSpPr>
            <a:spLocks noGrp="1"/>
          </p:cNvSpPr>
          <p:nvPr>
            <p:ph type="subTitle"/>
          </p:nvPr>
        </p:nvSpPr>
        <p:spPr>
          <a:xfrm>
            <a:off x="457200" y="1097836"/>
            <a:ext cx="8229240" cy="800219"/>
          </a:xfrm>
        </p:spPr>
        <p:txBody>
          <a:bodyPr/>
          <a:lstStyle/>
          <a:p>
            <a:pPr marL="0" lvl="0" indent="0">
              <a:lnSpc>
                <a:spcPct val="100000"/>
              </a:lnSpc>
              <a:spcBef>
                <a:spcPct val="20000"/>
              </a:spcBef>
              <a:buNone/>
            </a:pPr>
            <a:r>
              <a:rPr lang="en-US" sz="2600" dirty="0">
                <a:solidFill>
                  <a:srgbClr val="366092"/>
                </a:solidFill>
                <a:latin typeface="Calibri"/>
              </a:rPr>
              <a:t>Therefore, the Upper Control Limit will be calculated as the following.</a:t>
            </a:r>
            <a:r>
              <a:rPr lang="en-US" sz="2600" b="0" dirty="0">
                <a:solidFill>
                  <a:srgbClr val="366092"/>
                </a:solidFill>
              </a:rPr>
              <a:t>        </a:t>
            </a:r>
            <a:endParaRPr lang="en-US" sz="2600" dirty="0"/>
          </a:p>
        </p:txBody>
      </p:sp>
      <p:pic>
        <p:nvPicPr>
          <p:cNvPr id="5" name="Picture 4" descr="UCL equals p bar plus Z subscript alpha divided by 2 times the square root of p bar times open parentheses one minus p bar close parentheses whole divided by n, which is approximately equals 0.185.">
            <a:extLst>
              <a:ext uri="{FF2B5EF4-FFF2-40B4-BE49-F238E27FC236}">
                <a16:creationId xmlns:a16="http://schemas.microsoft.com/office/drawing/2014/main" id="{024044E5-51F0-3E57-6E30-236F770DA835}"/>
              </a:ext>
            </a:extLst>
          </p:cNvPr>
          <p:cNvPicPr>
            <a:picLocks noChangeAspect="1"/>
          </p:cNvPicPr>
          <p:nvPr/>
        </p:nvPicPr>
        <p:blipFill>
          <a:blip r:embed="rId2"/>
          <a:stretch>
            <a:fillRect/>
          </a:stretch>
        </p:blipFill>
        <p:spPr>
          <a:xfrm>
            <a:off x="3077894" y="1898055"/>
            <a:ext cx="3152775" cy="1333500"/>
          </a:xfrm>
          <a:prstGeom prst="rect">
            <a:avLst/>
          </a:prstGeom>
        </p:spPr>
      </p:pic>
      <p:sp>
        <p:nvSpPr>
          <p:cNvPr id="7" name="TextBox 6">
            <a:extLst>
              <a:ext uri="{FF2B5EF4-FFF2-40B4-BE49-F238E27FC236}">
                <a16:creationId xmlns:a16="http://schemas.microsoft.com/office/drawing/2014/main" id="{C3FD644C-7C27-40AB-DEB6-0E3338A728C4}"/>
              </a:ext>
            </a:extLst>
          </p:cNvPr>
          <p:cNvSpPr txBox="1"/>
          <p:nvPr/>
        </p:nvSpPr>
        <p:spPr>
          <a:xfrm>
            <a:off x="539661" y="3366831"/>
            <a:ext cx="8229239" cy="892552"/>
          </a:xfrm>
          <a:prstGeom prst="rect">
            <a:avLst/>
          </a:prstGeom>
          <a:noFill/>
        </p:spPr>
        <p:txBody>
          <a:bodyPr wrap="square">
            <a:spAutoFit/>
          </a:bodyPr>
          <a:lstStyle/>
          <a:p>
            <a:pPr marL="0" lvl="0" indent="0">
              <a:lnSpc>
                <a:spcPct val="100000"/>
              </a:lnSpc>
              <a:spcBef>
                <a:spcPct val="20000"/>
              </a:spcBef>
              <a:buNone/>
            </a:pPr>
            <a:r>
              <a:rPr lang="en-US" sz="2600" dirty="0">
                <a:solidFill>
                  <a:srgbClr val="366092"/>
                </a:solidFill>
                <a:latin typeface="Calibri"/>
              </a:rPr>
              <a:t>The Lower Control Limit will then be calculated as the following.</a:t>
            </a:r>
          </a:p>
        </p:txBody>
      </p:sp>
      <p:pic>
        <p:nvPicPr>
          <p:cNvPr id="9" name="Picture 8" descr="LCL equals p bar minus Z subscript alpha divided by 2 times the square root of p bar times open parentheses one minus p bar close parentheses whole divided by n, which is approximately equals 0.055.">
            <a:extLst>
              <a:ext uri="{FF2B5EF4-FFF2-40B4-BE49-F238E27FC236}">
                <a16:creationId xmlns:a16="http://schemas.microsoft.com/office/drawing/2014/main" id="{98CDE45C-6AE8-B139-D183-FB043154D9A4}"/>
              </a:ext>
            </a:extLst>
          </p:cNvPr>
          <p:cNvPicPr>
            <a:picLocks noChangeAspect="1"/>
          </p:cNvPicPr>
          <p:nvPr/>
        </p:nvPicPr>
        <p:blipFill>
          <a:blip r:embed="rId3"/>
          <a:stretch>
            <a:fillRect/>
          </a:stretch>
        </p:blipFill>
        <p:spPr>
          <a:xfrm>
            <a:off x="3144569" y="4426664"/>
            <a:ext cx="3086100" cy="1333500"/>
          </a:xfrm>
          <a:prstGeom prst="rect">
            <a:avLst/>
          </a:prstGeom>
        </p:spPr>
      </p:pic>
    </p:spTree>
    <p:extLst>
      <p:ext uri="{BB962C8B-B14F-4D97-AF65-F5344CB8AC3E}">
        <p14:creationId xmlns:p14="http://schemas.microsoft.com/office/powerpoint/2010/main" val="1167880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A6.5:</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p</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8</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pic>
        <p:nvPicPr>
          <p:cNvPr id="491" name="Content Placeholder 4" descr="A control chart is shown. The vertical axis of the graph ranges from 0.02 to 0.20, in increments of 0.02. The horizontal axis of the graph ranges from 0 to 20, in increments of 2.The line of upper control limit, labeled U C L, is drawn from 0.185 on the vertical axis. The central line is drawn from 0.12 on the vertical axis and labeled “Center Line equals 0.12.” The line of lower control limit, labeled L C L, is drawn horizontally from 0.055 on the vertical axis. Sixteen dots are plotted on the graph, each representing the proportion of defects in a sample. Each plotted value is calculated as the number of defects in the respective sample divided by 100. All are plotted above the L C L and below the U C L. "/>
          <p:cNvPicPr/>
          <p:nvPr/>
        </p:nvPicPr>
        <p:blipFill>
          <a:blip r:embed="rId2"/>
          <a:stretch/>
        </p:blipFill>
        <p:spPr>
          <a:xfrm>
            <a:off x="2095560" y="1602720"/>
            <a:ext cx="4952520" cy="3809520"/>
          </a:xfrm>
          <a:prstGeom prst="rect">
            <a:avLst/>
          </a:prstGeom>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A6.5:</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p</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9</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494" name="TextShape 3"/>
          <p:cNvSpPr txBox="1"/>
          <p:nvPr/>
        </p:nvSpPr>
        <p:spPr>
          <a:xfrm>
            <a:off x="457200" y="1029240"/>
            <a:ext cx="8229240" cy="4966560"/>
          </a:xfrm>
          <a:prstGeom prst="rect">
            <a:avLst/>
          </a:prstGeom>
          <a:noFill/>
          <a:ln>
            <a:noFill/>
          </a:ln>
        </p:spPr>
        <p:txBody>
          <a:bodyPr lIns="90000" tIns="45000" rIns="90000" bIns="45000">
            <a:normAutofit fontScale="97000"/>
          </a:bodyPr>
          <a:lstStyle/>
          <a:p>
            <a:pPr>
              <a:lnSpc>
                <a:spcPct val="100000"/>
              </a:lnSpc>
              <a:spcBef>
                <a:spcPts val="561"/>
              </a:spcBef>
            </a:pPr>
            <a:r>
              <a:rPr lang="en-US" sz="2800" b="1" strike="noStrike" spc="-1" dirty="0">
                <a:solidFill>
                  <a:srgbClr val="366092"/>
                </a:solidFill>
                <a:latin typeface="Calibri"/>
              </a:rPr>
              <a:t>Step 3: For the given samples, state if the process is "In Control" or "Out of Control"</a:t>
            </a:r>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366092"/>
                </a:solidFill>
                <a:latin typeface="Calibri"/>
              </a:rPr>
              <a:t>This step will be repeated for each additional sample. At each step, we must determine whether the process is "In Control" or "Out of Control."</a:t>
            </a:r>
          </a:p>
          <a:p>
            <a:pPr>
              <a:lnSpc>
                <a:spcPct val="100000"/>
              </a:lnSpc>
              <a:spcBef>
                <a:spcPts val="561"/>
              </a:spcBef>
            </a:pPr>
            <a:r>
              <a:rPr lang="en-US" sz="2800" b="1" strike="noStrike" spc="-1" dirty="0">
                <a:solidFill>
                  <a:srgbClr val="366092"/>
                </a:solidFill>
                <a:latin typeface="Calibri"/>
              </a:rPr>
              <a:t>Sample 17:</a:t>
            </a:r>
            <a:r>
              <a:rPr lang="en-US" sz="2800" b="0" strike="noStrike" spc="-1" dirty="0">
                <a:solidFill>
                  <a:srgbClr val="366092"/>
                </a:solidFill>
                <a:latin typeface="Calibri"/>
              </a:rPr>
              <a:t> Since </a:t>
            </a:r>
            <a:r>
              <a:rPr lang="en-US" sz="2800" b="0" strike="noStrike" spc="-1" dirty="0">
                <a:solidFill>
                  <a:srgbClr val="366092"/>
                </a:solidFill>
                <a:latin typeface="Cambria Math"/>
              </a:rPr>
              <a:t>0.04</a:t>
            </a:r>
            <a:r>
              <a:rPr lang="en-US" sz="2800" b="0" strike="noStrike" spc="-1" dirty="0">
                <a:solidFill>
                  <a:srgbClr val="366092"/>
                </a:solidFill>
                <a:latin typeface="Calibri"/>
              </a:rPr>
              <a:t> falls below the Lower Control Limit, the process is deemed to be "Out of Control."</a:t>
            </a:r>
          </a:p>
          <a:p>
            <a:pPr>
              <a:lnSpc>
                <a:spcPct val="100000"/>
              </a:lnSpc>
              <a:spcBef>
                <a:spcPts val="561"/>
              </a:spcBef>
            </a:pPr>
            <a:r>
              <a:rPr lang="en-US" sz="2800" b="1" strike="noStrike" spc="-1" dirty="0">
                <a:solidFill>
                  <a:srgbClr val="366092"/>
                </a:solidFill>
                <a:latin typeface="Calibri"/>
              </a:rPr>
              <a:t>Sample 18:</a:t>
            </a:r>
            <a:r>
              <a:rPr lang="en-US" sz="2800" b="0" strike="noStrike" spc="-1" dirty="0">
                <a:solidFill>
                  <a:srgbClr val="366092"/>
                </a:solidFill>
                <a:latin typeface="Calibri"/>
              </a:rPr>
              <a:t> Since </a:t>
            </a:r>
            <a:r>
              <a:rPr lang="en-US" sz="2800" b="0" strike="noStrike" spc="-1" dirty="0">
                <a:solidFill>
                  <a:srgbClr val="366092"/>
                </a:solidFill>
                <a:latin typeface="Cambria Math"/>
              </a:rPr>
              <a:t>0.16</a:t>
            </a:r>
            <a:r>
              <a:rPr lang="en-US" sz="2800" b="0" strike="noStrike" spc="-1" dirty="0">
                <a:solidFill>
                  <a:srgbClr val="366092"/>
                </a:solidFill>
                <a:latin typeface="Calibri"/>
              </a:rPr>
              <a:t> falls between the Upper and Lower Control Limits, the process is deemed to be "In Control."</a:t>
            </a:r>
          </a:p>
          <a:p>
            <a:pPr>
              <a:lnSpc>
                <a:spcPct val="100000"/>
              </a:lnSpc>
              <a:spcBef>
                <a:spcPts val="561"/>
              </a:spcBef>
            </a:pPr>
            <a:r>
              <a:rPr lang="en-US" sz="2800" b="1" strike="noStrike" spc="-1" dirty="0">
                <a:solidFill>
                  <a:srgbClr val="366092"/>
                </a:solidFill>
                <a:latin typeface="Calibri"/>
              </a:rPr>
              <a:t>Sample 19:</a:t>
            </a:r>
            <a:r>
              <a:rPr lang="en-US" sz="2800" b="0" strike="noStrike" spc="-1" dirty="0">
                <a:solidFill>
                  <a:srgbClr val="366092"/>
                </a:solidFill>
                <a:latin typeface="Calibri"/>
              </a:rPr>
              <a:t> Since </a:t>
            </a:r>
            <a:r>
              <a:rPr lang="en-US" sz="2800" b="0" strike="noStrike" spc="-1" dirty="0">
                <a:solidFill>
                  <a:srgbClr val="366092"/>
                </a:solidFill>
                <a:latin typeface="Cambria Math"/>
              </a:rPr>
              <a:t>0.12</a:t>
            </a:r>
            <a:r>
              <a:rPr lang="en-US" sz="2800" b="0" strike="noStrike" spc="-1" dirty="0">
                <a:solidFill>
                  <a:srgbClr val="366092"/>
                </a:solidFill>
                <a:latin typeface="Calibri"/>
              </a:rPr>
              <a:t> falls between the Upper and Lower Control Limits, the process is deemed to be "In Control."</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A6.5:</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p</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10</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pic>
        <p:nvPicPr>
          <p:cNvPr id="497" name="Content Placeholder 4" descr="The previous control chart is shown with the three additional sample points added (17, 18, and 19). They are circled and described above."/>
          <p:cNvPicPr/>
          <p:nvPr/>
        </p:nvPicPr>
        <p:blipFill>
          <a:blip r:embed="rId2"/>
          <a:stretch/>
        </p:blipFill>
        <p:spPr>
          <a:xfrm>
            <a:off x="2095560" y="1602720"/>
            <a:ext cx="4952520" cy="3809520"/>
          </a:xfrm>
          <a:prstGeom prst="rect">
            <a:avLst/>
          </a:prstGeom>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A6.5:</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p</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11</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500"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b="1"/>
            </a:pPr>
            <a:r>
              <a:rPr lang="en-US" sz="2600" b="1" dirty="0">
                <a:solidFill>
                  <a:srgbClr val="366092"/>
                </a:solidFill>
                <a:latin typeface="Calibri"/>
              </a:rPr>
              <a:t>Step 4: Find the probability that the production manager will conclude that the process is "Out of Control" when the process is actually "In Control"?</a:t>
            </a:r>
          </a:p>
        </p:txBody>
      </p:sp>
      <p:pic>
        <p:nvPicPr>
          <p:cNvPr id="3" name="Picture 2" descr="A Type one Error is the error of concluding that the process is &quot;Out of Control&quot; when the process is actually &quot;In Control.&quot;&#10;The control limits are established with 2 sigma control limits. Thus, z equals 2 and the probability that the production manager will conclude that the process is &quot;Out of Control&quot; when the process is actually &quot;In Control&quot; (that is make a Type one Error) is 0.046. The calculation is shown below.">
            <a:extLst>
              <a:ext uri="{FF2B5EF4-FFF2-40B4-BE49-F238E27FC236}">
                <a16:creationId xmlns:a16="http://schemas.microsoft.com/office/drawing/2014/main" id="{7E0B8302-3C9E-27E8-299D-869B96ADF511}"/>
              </a:ext>
            </a:extLst>
          </p:cNvPr>
          <p:cNvPicPr>
            <a:picLocks noChangeAspect="1"/>
          </p:cNvPicPr>
          <p:nvPr/>
        </p:nvPicPr>
        <p:blipFill>
          <a:blip r:embed="rId2"/>
          <a:stretch>
            <a:fillRect/>
          </a:stretch>
        </p:blipFill>
        <p:spPr>
          <a:xfrm>
            <a:off x="457200" y="2275439"/>
            <a:ext cx="8411749" cy="3553321"/>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A6.5:</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p</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12</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pic>
        <p:nvPicPr>
          <p:cNvPr id="506" name="Content Placeholder 4" descr="A standard normal distribution graph represents the values of a z-test. It has a bell-shaped curve centered about the horizontal axis. The horizontal axis labeled “z,” ranges from negative 4 to 4. The left tail of the curve is shaded red from negative 4 to negative 2 and labeled, “0.5 minus 0.4772 equals 0.0228.” The right tail of the curve is shaded red from 2 to 4 and labeled, “0.5 minus 0.4772 equals 0.0228.” The regions lying between 0 and negative 2, and between 0 and 2 are shaded blue, and labeled, “0.4772.”"/>
          <p:cNvPicPr/>
          <p:nvPr/>
        </p:nvPicPr>
        <p:blipFill>
          <a:blip r:embed="rId2"/>
          <a:stretch/>
        </p:blipFill>
        <p:spPr>
          <a:xfrm>
            <a:off x="1487520" y="1371600"/>
            <a:ext cx="6168960" cy="3047760"/>
          </a:xfrm>
          <a:prstGeom prst="rect">
            <a:avLst/>
          </a:prstGeom>
          <a:ln>
            <a:noFill/>
          </a:ln>
        </p:spPr>
      </p:pic>
      <p:pic>
        <p:nvPicPr>
          <p:cNvPr id="4" name="Picture 3" descr="The probability of a Type one error equals 0.0228 plus 0.0228, which equals 0.0456, approximately equal to 0.046 when rounded to three decimal places.">
            <a:extLst>
              <a:ext uri="{FF2B5EF4-FFF2-40B4-BE49-F238E27FC236}">
                <a16:creationId xmlns:a16="http://schemas.microsoft.com/office/drawing/2014/main" id="{626912E7-0F90-24B1-2DAE-59703BB109C1}"/>
              </a:ext>
            </a:extLst>
          </p:cNvPr>
          <p:cNvPicPr>
            <a:picLocks noChangeAspect="1"/>
          </p:cNvPicPr>
          <p:nvPr/>
        </p:nvPicPr>
        <p:blipFill>
          <a:blip r:embed="rId3"/>
          <a:stretch>
            <a:fillRect/>
          </a:stretch>
        </p:blipFill>
        <p:spPr>
          <a:xfrm>
            <a:off x="2400120" y="4419360"/>
            <a:ext cx="4343400" cy="13335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A6.6:</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c</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09"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sz="2800"/>
                </a:pPr>
                <a:r>
                  <a:rPr lang="en-US" sz="2800" dirty="0">
                    <a:solidFill>
                      <a:srgbClr val="366092"/>
                    </a:solidFill>
                    <a:latin typeface="Calibri"/>
                  </a:rPr>
                  <a:t>Genuine Motors has decided to use a </a:t>
                </a:r>
                <a:r>
                  <a:rPr lang="en-US" sz="2800" i="1" dirty="0">
                    <a:solidFill>
                      <a:srgbClr val="366092"/>
                    </a:solidFill>
                    <a:latin typeface="Calibri"/>
                  </a:rPr>
                  <a:t>c</a:t>
                </a:r>
                <a:r>
                  <a:rPr lang="en-US" sz="2800" dirty="0">
                    <a:solidFill>
                      <a:srgbClr val="366092"/>
                    </a:solidFill>
                    <a:latin typeface="Calibri"/>
                  </a:rPr>
                  <a:t>-Chart to monitor the number of defects per car produced by their production process. Management would like to construct the </a:t>
                </a:r>
                <a:r>
                  <a:rPr lang="en-US" sz="2800" i="1" dirty="0">
                    <a:solidFill>
                      <a:srgbClr val="366092"/>
                    </a:solidFill>
                    <a:latin typeface="Calibri"/>
                  </a:rPr>
                  <a:t>c</a:t>
                </a:r>
                <a:r>
                  <a:rPr lang="en-US" sz="2800" dirty="0">
                    <a:solidFill>
                      <a:srgbClr val="366092"/>
                    </a:solidFill>
                    <a:latin typeface="Calibri"/>
                  </a:rPr>
                  <a:t>-Chart such that </a:t>
                </a:r>
                <a14:m>
                  <m:oMath xmlns:m="http://schemas.openxmlformats.org/officeDocument/2006/math">
                    <m:r>
                      <a:rPr lang="en-US" sz="2800">
                        <a:solidFill>
                          <a:srgbClr val="366092"/>
                        </a:solidFill>
                        <a:latin typeface="Cambria Math" panose="02040503050406030204" pitchFamily="18" charset="0"/>
                      </a:rPr>
                      <m:t>90%</m:t>
                    </m:r>
                  </m:oMath>
                </a14:m>
                <a:r>
                  <a:rPr lang="en-US" sz="2800" dirty="0">
                    <a:solidFill>
                      <a:srgbClr val="366092"/>
                    </a:solidFill>
                    <a:latin typeface="Calibri"/>
                  </a:rPr>
                  <a:t> of the number of defects detected per car fall within the control limits, if the process is In Control. The production manager randomly samples one car at </a:t>
                </a:r>
                <a:r>
                  <a:rPr lang="en-US" sz="2800" dirty="0">
                    <a:solidFill>
                      <a:srgbClr val="366092"/>
                    </a:solidFill>
                    <a:latin typeface="Cambria Math"/>
                  </a:rPr>
                  <a:t>16</a:t>
                </a:r>
                <a:r>
                  <a:rPr lang="en-US" sz="2800" dirty="0">
                    <a:solidFill>
                      <a:srgbClr val="366092"/>
                    </a:solidFill>
                    <a:latin typeface="Calibri"/>
                  </a:rPr>
                  <a:t> successively selected time periods and counts the number of defects on the car.</a:t>
                </a:r>
              </a:p>
              <a:p>
                <a:pPr lvl="0">
                  <a:spcBef>
                    <a:spcPct val="20000"/>
                  </a:spcBef>
                </a:pPr>
                <a:r>
                  <a:rPr lang="en-US" sz="2800" dirty="0">
                    <a:solidFill>
                      <a:srgbClr val="366092"/>
                    </a:solidFill>
                    <a:latin typeface="Calibri"/>
                  </a:rPr>
                  <a:t>The results of the sampling are displayed below:</a:t>
                </a:r>
              </a:p>
            </p:txBody>
          </p:sp>
        </mc:Choice>
        <mc:Fallback xmlns="">
          <p:sp>
            <p:nvSpPr>
              <p:cNvPr id="509" name="TextShape 3"/>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2"/>
                <a:stretch>
                  <a:fillRect l="-1556" t="-1227" r="-667"/>
                </a:stretch>
              </a:blipFill>
              <a:ln>
                <a:noFill/>
              </a:ln>
            </p:spPr>
            <p:txBody>
              <a:bodyPr/>
              <a:lstStyle/>
              <a:p>
                <a:r>
                  <a:rPr lang="en-IN">
                    <a:noFill/>
                  </a:rPr>
                  <a:t> </a:t>
                </a:r>
              </a:p>
            </p:txBody>
          </p:sp>
        </mc:Fallback>
      </mc:AlternateContent>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A6.6:</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c</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2</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 name="TextBox 2">
            <a:extLst>
              <a:ext uri="{FF2B5EF4-FFF2-40B4-BE49-F238E27FC236}">
                <a16:creationId xmlns:a16="http://schemas.microsoft.com/office/drawing/2014/main" id="{50E481A5-FD17-E5A3-88E5-DC3B16CE125C}"/>
              </a:ext>
            </a:extLst>
          </p:cNvPr>
          <p:cNvSpPr txBox="1"/>
          <p:nvPr/>
        </p:nvSpPr>
        <p:spPr>
          <a:xfrm>
            <a:off x="2266542" y="1000017"/>
            <a:ext cx="4572000" cy="338554"/>
          </a:xfrm>
          <a:prstGeom prst="rect">
            <a:avLst/>
          </a:prstGeom>
          <a:noFill/>
        </p:spPr>
        <p:txBody>
          <a:bodyPr wrap="square">
            <a:spAutoFit/>
          </a:bodyPr>
          <a:lstStyle/>
          <a:p>
            <a:pPr algn="ctr">
              <a:lnSpc>
                <a:spcPct val="100000"/>
              </a:lnSpc>
            </a:pPr>
            <a:r>
              <a:rPr lang="en-US" sz="1600" b="1" strike="noStrike" spc="-1" dirty="0">
                <a:solidFill>
                  <a:schemeClr val="accent1"/>
                </a:solidFill>
                <a:latin typeface="Calibri"/>
              </a:rPr>
              <a:t>Sample Data</a:t>
            </a:r>
            <a:endParaRPr lang="en-US" sz="1600" b="0" strike="noStrike" spc="-1" dirty="0">
              <a:solidFill>
                <a:schemeClr val="accent1"/>
              </a:solidFill>
              <a:latin typeface="Arial"/>
            </a:endParaRPr>
          </a:p>
        </p:txBody>
      </p:sp>
      <p:graphicFrame>
        <p:nvGraphicFramePr>
          <p:cNvPr id="513" name="Table 3" descr="The table shows the number of defects across 16 samples, with two columns labelled with sample number and number of defects.&#10;Sample one has fifteen defects.&#10;Sample two has ten defects.&#10;Sample three has ten defects.&#10;Sample four has eleven defects.&#10;Sample five has ten defects.&#10;Sample six has nine defects.&#10;Sample seven has fourteen defects.&#10;Sample eight has eleven defects.&#10;Sample nine has eleven defects.&#10;Sample ten has fourteen defects.&#10;Sample eleven has thirteen defects.&#10;Sample twelve has fourteen defects.&#10;Sample thirteen has fourteen defects.&#10;Sample fourteen has ten defects.&#10;Sample fifteen has thirteen defects.&#10;Sample sixteen has thirteen defects."/>
          <p:cNvGraphicFramePr/>
          <p:nvPr>
            <p:extLst>
              <p:ext uri="{D42A27DB-BD31-4B8C-83A1-F6EECF244321}">
                <p14:modId xmlns:p14="http://schemas.microsoft.com/office/powerpoint/2010/main" val="1536098002"/>
              </p:ext>
            </p:extLst>
          </p:nvPr>
        </p:nvGraphicFramePr>
        <p:xfrm>
          <a:off x="1817077" y="1291526"/>
          <a:ext cx="5509486" cy="4686200"/>
        </p:xfrm>
        <a:graphic>
          <a:graphicData uri="http://schemas.openxmlformats.org/drawingml/2006/table">
            <a:tbl>
              <a:tblPr firstRow="1">
                <a:tableStyleId>{BC89EF96-8CEA-46FF-86C4-4CE0E7609802}</a:tableStyleId>
              </a:tblPr>
              <a:tblGrid>
                <a:gridCol w="2754743">
                  <a:extLst>
                    <a:ext uri="{9D8B030D-6E8A-4147-A177-3AD203B41FA5}">
                      <a16:colId xmlns:a16="http://schemas.microsoft.com/office/drawing/2014/main" val="20000"/>
                    </a:ext>
                  </a:extLst>
                </a:gridCol>
                <a:gridCol w="2754743">
                  <a:extLst>
                    <a:ext uri="{9D8B030D-6E8A-4147-A177-3AD203B41FA5}">
                      <a16:colId xmlns:a16="http://schemas.microsoft.com/office/drawing/2014/main" val="20001"/>
                    </a:ext>
                  </a:extLst>
                </a:gridCol>
              </a:tblGrid>
              <a:tr h="267372">
                <a:tc>
                  <a:txBody>
                    <a:bodyPr/>
                    <a:lstStyle/>
                    <a:p>
                      <a:pPr algn="ctr">
                        <a:lnSpc>
                          <a:spcPct val="100000"/>
                        </a:lnSpc>
                      </a:pPr>
                      <a:r>
                        <a:rPr lang="en-US" sz="1200" b="1" strike="noStrike" spc="-1" dirty="0">
                          <a:solidFill>
                            <a:srgbClr val="366092"/>
                          </a:solidFill>
                        </a:rPr>
                        <a:t>Sample Number</a:t>
                      </a:r>
                      <a:endParaRPr lang="en-US" sz="1200" b="0" strike="noStrike" spc="-1" dirty="0">
                        <a:latin typeface="Arial"/>
                      </a:endParaRPr>
                    </a:p>
                  </a:txBody>
                  <a:tcPr/>
                </a:tc>
                <a:tc>
                  <a:txBody>
                    <a:bodyPr/>
                    <a:lstStyle/>
                    <a:p>
                      <a:pPr algn="ctr">
                        <a:lnSpc>
                          <a:spcPct val="100000"/>
                        </a:lnSpc>
                      </a:pPr>
                      <a:r>
                        <a:rPr lang="en-US" sz="1200" b="1" strike="noStrike" spc="-1" dirty="0">
                          <a:solidFill>
                            <a:srgbClr val="366092"/>
                          </a:solidFill>
                        </a:rPr>
                        <a:t># of Defects</a:t>
                      </a:r>
                      <a:endParaRPr lang="en-US" sz="1200" b="0" strike="noStrike" spc="-1" dirty="0">
                        <a:latin typeface="Arial"/>
                      </a:endParaRPr>
                    </a:p>
                  </a:txBody>
                  <a:tcPr/>
                </a:tc>
                <a:extLst>
                  <a:ext uri="{0D108BD9-81ED-4DB2-BD59-A6C34878D82A}">
                    <a16:rowId xmlns:a16="http://schemas.microsoft.com/office/drawing/2014/main" val="10001"/>
                  </a:ext>
                </a:extLst>
              </a:tr>
              <a:tr h="267372">
                <a:tc>
                  <a:txBody>
                    <a:bodyPr/>
                    <a:lstStyle/>
                    <a:p>
                      <a:pPr algn="ctr">
                        <a:lnSpc>
                          <a:spcPct val="100000"/>
                        </a:lnSpc>
                      </a:pPr>
                      <a:r>
                        <a:rPr lang="en-US" sz="1200" b="0" strike="noStrike" spc="-1">
                          <a:solidFill>
                            <a:srgbClr val="366092"/>
                          </a:solidFill>
                        </a:rPr>
                        <a:t>1</a:t>
                      </a:r>
                      <a:endParaRPr lang="en-US" sz="1200" b="0" strike="noStrike" spc="-1">
                        <a:latin typeface="Arial"/>
                      </a:endParaRPr>
                    </a:p>
                  </a:txBody>
                  <a:tcPr/>
                </a:tc>
                <a:tc>
                  <a:txBody>
                    <a:bodyPr/>
                    <a:lstStyle/>
                    <a:p>
                      <a:pPr algn="ctr">
                        <a:lnSpc>
                          <a:spcPct val="100000"/>
                        </a:lnSpc>
                      </a:pPr>
                      <a:r>
                        <a:rPr lang="en-US" sz="1200" b="0" strike="noStrike" spc="-1">
                          <a:solidFill>
                            <a:srgbClr val="366092"/>
                          </a:solidFill>
                        </a:rPr>
                        <a:t>15</a:t>
                      </a:r>
                      <a:endParaRPr lang="en-US" sz="1200" b="0" strike="noStrike" spc="-1">
                        <a:latin typeface="Arial"/>
                      </a:endParaRPr>
                    </a:p>
                  </a:txBody>
                  <a:tcPr/>
                </a:tc>
                <a:extLst>
                  <a:ext uri="{0D108BD9-81ED-4DB2-BD59-A6C34878D82A}">
                    <a16:rowId xmlns:a16="http://schemas.microsoft.com/office/drawing/2014/main" val="10002"/>
                  </a:ext>
                </a:extLst>
              </a:tr>
              <a:tr h="267372">
                <a:tc>
                  <a:txBody>
                    <a:bodyPr/>
                    <a:lstStyle/>
                    <a:p>
                      <a:pPr algn="ctr">
                        <a:lnSpc>
                          <a:spcPct val="100000"/>
                        </a:lnSpc>
                      </a:pPr>
                      <a:r>
                        <a:rPr lang="en-US" sz="1200" b="0" strike="noStrike" spc="-1">
                          <a:solidFill>
                            <a:srgbClr val="366092"/>
                          </a:solidFill>
                        </a:rPr>
                        <a:t>2</a:t>
                      </a:r>
                      <a:endParaRPr lang="en-US" sz="1200" b="0" strike="noStrike" spc="-1">
                        <a:latin typeface="Arial"/>
                      </a:endParaRPr>
                    </a:p>
                  </a:txBody>
                  <a:tcPr/>
                </a:tc>
                <a:tc>
                  <a:txBody>
                    <a:bodyPr/>
                    <a:lstStyle/>
                    <a:p>
                      <a:pPr algn="ctr">
                        <a:lnSpc>
                          <a:spcPct val="100000"/>
                        </a:lnSpc>
                      </a:pPr>
                      <a:r>
                        <a:rPr lang="en-US" sz="1200" b="0" strike="noStrike" spc="-1">
                          <a:solidFill>
                            <a:srgbClr val="366092"/>
                          </a:solidFill>
                        </a:rPr>
                        <a:t>10</a:t>
                      </a:r>
                      <a:endParaRPr lang="en-US" sz="1200" b="0" strike="noStrike" spc="-1">
                        <a:latin typeface="Arial"/>
                      </a:endParaRPr>
                    </a:p>
                  </a:txBody>
                  <a:tcPr/>
                </a:tc>
                <a:extLst>
                  <a:ext uri="{0D108BD9-81ED-4DB2-BD59-A6C34878D82A}">
                    <a16:rowId xmlns:a16="http://schemas.microsoft.com/office/drawing/2014/main" val="10003"/>
                  </a:ext>
                </a:extLst>
              </a:tr>
              <a:tr h="267372">
                <a:tc>
                  <a:txBody>
                    <a:bodyPr/>
                    <a:lstStyle/>
                    <a:p>
                      <a:pPr algn="ctr">
                        <a:lnSpc>
                          <a:spcPct val="100000"/>
                        </a:lnSpc>
                      </a:pPr>
                      <a:r>
                        <a:rPr lang="en-US" sz="1200" b="0" strike="noStrike" spc="-1">
                          <a:solidFill>
                            <a:srgbClr val="366092"/>
                          </a:solidFill>
                        </a:rPr>
                        <a:t>3</a:t>
                      </a:r>
                      <a:endParaRPr lang="en-US" sz="1200" b="0" strike="noStrike" spc="-1">
                        <a:latin typeface="Arial"/>
                      </a:endParaRPr>
                    </a:p>
                  </a:txBody>
                  <a:tcPr/>
                </a:tc>
                <a:tc>
                  <a:txBody>
                    <a:bodyPr/>
                    <a:lstStyle/>
                    <a:p>
                      <a:pPr algn="ctr">
                        <a:lnSpc>
                          <a:spcPct val="100000"/>
                        </a:lnSpc>
                      </a:pPr>
                      <a:r>
                        <a:rPr lang="en-US" sz="1200" b="0" strike="noStrike" spc="-1">
                          <a:solidFill>
                            <a:srgbClr val="366092"/>
                          </a:solidFill>
                        </a:rPr>
                        <a:t>10</a:t>
                      </a:r>
                      <a:endParaRPr lang="en-US" sz="1200" b="0" strike="noStrike" spc="-1">
                        <a:latin typeface="Arial"/>
                      </a:endParaRPr>
                    </a:p>
                  </a:txBody>
                  <a:tcPr/>
                </a:tc>
                <a:extLst>
                  <a:ext uri="{0D108BD9-81ED-4DB2-BD59-A6C34878D82A}">
                    <a16:rowId xmlns:a16="http://schemas.microsoft.com/office/drawing/2014/main" val="10004"/>
                  </a:ext>
                </a:extLst>
              </a:tr>
              <a:tr h="267372">
                <a:tc>
                  <a:txBody>
                    <a:bodyPr/>
                    <a:lstStyle/>
                    <a:p>
                      <a:pPr algn="ctr">
                        <a:lnSpc>
                          <a:spcPct val="100000"/>
                        </a:lnSpc>
                      </a:pPr>
                      <a:r>
                        <a:rPr lang="en-US" sz="1200" b="0" strike="noStrike" spc="-1">
                          <a:solidFill>
                            <a:srgbClr val="366092"/>
                          </a:solidFill>
                        </a:rPr>
                        <a:t>4</a:t>
                      </a:r>
                      <a:endParaRPr lang="en-US" sz="1200" b="0" strike="noStrike" spc="-1">
                        <a:latin typeface="Arial"/>
                      </a:endParaRPr>
                    </a:p>
                  </a:txBody>
                  <a:tcPr/>
                </a:tc>
                <a:tc>
                  <a:txBody>
                    <a:bodyPr/>
                    <a:lstStyle/>
                    <a:p>
                      <a:pPr algn="ctr">
                        <a:lnSpc>
                          <a:spcPct val="100000"/>
                        </a:lnSpc>
                      </a:pPr>
                      <a:r>
                        <a:rPr lang="en-US" sz="1200" b="0" strike="noStrike" spc="-1" dirty="0">
                          <a:solidFill>
                            <a:srgbClr val="366092"/>
                          </a:solidFill>
                        </a:rPr>
                        <a:t>11</a:t>
                      </a:r>
                      <a:endParaRPr lang="en-US" sz="1200" b="0" strike="noStrike" spc="-1" dirty="0">
                        <a:latin typeface="Arial"/>
                      </a:endParaRPr>
                    </a:p>
                  </a:txBody>
                  <a:tcPr/>
                </a:tc>
                <a:extLst>
                  <a:ext uri="{0D108BD9-81ED-4DB2-BD59-A6C34878D82A}">
                    <a16:rowId xmlns:a16="http://schemas.microsoft.com/office/drawing/2014/main" val="10005"/>
                  </a:ext>
                </a:extLst>
              </a:tr>
              <a:tr h="267372">
                <a:tc>
                  <a:txBody>
                    <a:bodyPr/>
                    <a:lstStyle/>
                    <a:p>
                      <a:pPr algn="ctr">
                        <a:lnSpc>
                          <a:spcPct val="100000"/>
                        </a:lnSpc>
                      </a:pPr>
                      <a:r>
                        <a:rPr lang="en-US" sz="1200" b="0" strike="noStrike" spc="-1">
                          <a:solidFill>
                            <a:srgbClr val="366092"/>
                          </a:solidFill>
                        </a:rPr>
                        <a:t>5</a:t>
                      </a:r>
                      <a:endParaRPr lang="en-US" sz="1200" b="0" strike="noStrike" spc="-1">
                        <a:latin typeface="Arial"/>
                      </a:endParaRPr>
                    </a:p>
                  </a:txBody>
                  <a:tcPr/>
                </a:tc>
                <a:tc>
                  <a:txBody>
                    <a:bodyPr/>
                    <a:lstStyle/>
                    <a:p>
                      <a:pPr algn="ctr">
                        <a:lnSpc>
                          <a:spcPct val="100000"/>
                        </a:lnSpc>
                      </a:pPr>
                      <a:r>
                        <a:rPr lang="en-US" sz="1200" b="0" strike="noStrike" spc="-1">
                          <a:solidFill>
                            <a:srgbClr val="366092"/>
                          </a:solidFill>
                        </a:rPr>
                        <a:t>10</a:t>
                      </a:r>
                      <a:endParaRPr lang="en-US" sz="1200" b="0" strike="noStrike" spc="-1">
                        <a:latin typeface="Arial"/>
                      </a:endParaRPr>
                    </a:p>
                  </a:txBody>
                  <a:tcPr/>
                </a:tc>
                <a:extLst>
                  <a:ext uri="{0D108BD9-81ED-4DB2-BD59-A6C34878D82A}">
                    <a16:rowId xmlns:a16="http://schemas.microsoft.com/office/drawing/2014/main" val="10006"/>
                  </a:ext>
                </a:extLst>
              </a:tr>
              <a:tr h="267372">
                <a:tc>
                  <a:txBody>
                    <a:bodyPr/>
                    <a:lstStyle/>
                    <a:p>
                      <a:pPr algn="ctr">
                        <a:lnSpc>
                          <a:spcPct val="100000"/>
                        </a:lnSpc>
                      </a:pPr>
                      <a:r>
                        <a:rPr lang="en-US" sz="1200" b="0" strike="noStrike" spc="-1">
                          <a:solidFill>
                            <a:srgbClr val="366092"/>
                          </a:solidFill>
                        </a:rPr>
                        <a:t>6</a:t>
                      </a:r>
                      <a:endParaRPr lang="en-US" sz="1200" b="0" strike="noStrike" spc="-1">
                        <a:latin typeface="Arial"/>
                      </a:endParaRPr>
                    </a:p>
                  </a:txBody>
                  <a:tcPr/>
                </a:tc>
                <a:tc>
                  <a:txBody>
                    <a:bodyPr/>
                    <a:lstStyle/>
                    <a:p>
                      <a:pPr algn="ctr">
                        <a:lnSpc>
                          <a:spcPct val="100000"/>
                        </a:lnSpc>
                      </a:pPr>
                      <a:r>
                        <a:rPr lang="en-US" sz="1200" b="0" strike="noStrike" spc="-1">
                          <a:solidFill>
                            <a:srgbClr val="366092"/>
                          </a:solidFill>
                        </a:rPr>
                        <a:t>9</a:t>
                      </a:r>
                      <a:endParaRPr lang="en-US" sz="1200" b="0" strike="noStrike" spc="-1">
                        <a:latin typeface="Arial"/>
                      </a:endParaRPr>
                    </a:p>
                  </a:txBody>
                  <a:tcPr/>
                </a:tc>
                <a:extLst>
                  <a:ext uri="{0D108BD9-81ED-4DB2-BD59-A6C34878D82A}">
                    <a16:rowId xmlns:a16="http://schemas.microsoft.com/office/drawing/2014/main" val="10007"/>
                  </a:ext>
                </a:extLst>
              </a:tr>
              <a:tr h="267372">
                <a:tc>
                  <a:txBody>
                    <a:bodyPr/>
                    <a:lstStyle/>
                    <a:p>
                      <a:pPr algn="ctr">
                        <a:lnSpc>
                          <a:spcPct val="100000"/>
                        </a:lnSpc>
                      </a:pPr>
                      <a:r>
                        <a:rPr lang="en-US" sz="1200" b="0" strike="noStrike" spc="-1">
                          <a:solidFill>
                            <a:srgbClr val="366092"/>
                          </a:solidFill>
                        </a:rPr>
                        <a:t>7</a:t>
                      </a:r>
                      <a:endParaRPr lang="en-US" sz="1200" b="0" strike="noStrike" spc="-1">
                        <a:latin typeface="Arial"/>
                      </a:endParaRPr>
                    </a:p>
                  </a:txBody>
                  <a:tcPr/>
                </a:tc>
                <a:tc>
                  <a:txBody>
                    <a:bodyPr/>
                    <a:lstStyle/>
                    <a:p>
                      <a:pPr algn="ctr">
                        <a:lnSpc>
                          <a:spcPct val="100000"/>
                        </a:lnSpc>
                      </a:pPr>
                      <a:r>
                        <a:rPr lang="en-US" sz="1200" b="0" strike="noStrike" spc="-1">
                          <a:solidFill>
                            <a:srgbClr val="366092"/>
                          </a:solidFill>
                        </a:rPr>
                        <a:t>14</a:t>
                      </a:r>
                      <a:endParaRPr lang="en-US" sz="1200" b="0" strike="noStrike" spc="-1">
                        <a:latin typeface="Arial"/>
                      </a:endParaRPr>
                    </a:p>
                  </a:txBody>
                  <a:tcPr/>
                </a:tc>
                <a:extLst>
                  <a:ext uri="{0D108BD9-81ED-4DB2-BD59-A6C34878D82A}">
                    <a16:rowId xmlns:a16="http://schemas.microsoft.com/office/drawing/2014/main" val="10008"/>
                  </a:ext>
                </a:extLst>
              </a:tr>
              <a:tr h="267372">
                <a:tc>
                  <a:txBody>
                    <a:bodyPr/>
                    <a:lstStyle/>
                    <a:p>
                      <a:pPr algn="ctr">
                        <a:lnSpc>
                          <a:spcPct val="100000"/>
                        </a:lnSpc>
                      </a:pPr>
                      <a:r>
                        <a:rPr lang="en-US" sz="1200" b="0" strike="noStrike" spc="-1">
                          <a:solidFill>
                            <a:srgbClr val="366092"/>
                          </a:solidFill>
                        </a:rPr>
                        <a:t>8</a:t>
                      </a:r>
                      <a:endParaRPr lang="en-US" sz="1200" b="0" strike="noStrike" spc="-1">
                        <a:latin typeface="Arial"/>
                      </a:endParaRPr>
                    </a:p>
                  </a:txBody>
                  <a:tcPr/>
                </a:tc>
                <a:tc>
                  <a:txBody>
                    <a:bodyPr/>
                    <a:lstStyle/>
                    <a:p>
                      <a:pPr algn="ctr">
                        <a:lnSpc>
                          <a:spcPct val="100000"/>
                        </a:lnSpc>
                      </a:pPr>
                      <a:r>
                        <a:rPr lang="en-US" sz="1200" b="0" strike="noStrike" spc="-1">
                          <a:solidFill>
                            <a:srgbClr val="366092"/>
                          </a:solidFill>
                        </a:rPr>
                        <a:t>11</a:t>
                      </a:r>
                      <a:endParaRPr lang="en-US" sz="1200" b="0" strike="noStrike" spc="-1">
                        <a:latin typeface="Arial"/>
                      </a:endParaRPr>
                    </a:p>
                  </a:txBody>
                  <a:tcPr/>
                </a:tc>
                <a:extLst>
                  <a:ext uri="{0D108BD9-81ED-4DB2-BD59-A6C34878D82A}">
                    <a16:rowId xmlns:a16="http://schemas.microsoft.com/office/drawing/2014/main" val="10009"/>
                  </a:ext>
                </a:extLst>
              </a:tr>
              <a:tr h="267372">
                <a:tc>
                  <a:txBody>
                    <a:bodyPr/>
                    <a:lstStyle/>
                    <a:p>
                      <a:pPr algn="ctr">
                        <a:lnSpc>
                          <a:spcPct val="100000"/>
                        </a:lnSpc>
                      </a:pPr>
                      <a:r>
                        <a:rPr lang="en-US" sz="1200" b="0" strike="noStrike" spc="-1">
                          <a:solidFill>
                            <a:srgbClr val="366092"/>
                          </a:solidFill>
                        </a:rPr>
                        <a:t>9</a:t>
                      </a:r>
                      <a:endParaRPr lang="en-US" sz="1200" b="0" strike="noStrike" spc="-1">
                        <a:latin typeface="Arial"/>
                      </a:endParaRPr>
                    </a:p>
                  </a:txBody>
                  <a:tcPr/>
                </a:tc>
                <a:tc>
                  <a:txBody>
                    <a:bodyPr/>
                    <a:lstStyle/>
                    <a:p>
                      <a:pPr algn="ctr">
                        <a:lnSpc>
                          <a:spcPct val="100000"/>
                        </a:lnSpc>
                      </a:pPr>
                      <a:r>
                        <a:rPr lang="en-US" sz="1200" b="0" strike="noStrike" spc="-1">
                          <a:solidFill>
                            <a:srgbClr val="366092"/>
                          </a:solidFill>
                        </a:rPr>
                        <a:t>11</a:t>
                      </a:r>
                      <a:endParaRPr lang="en-US" sz="1200" b="0" strike="noStrike" spc="-1">
                        <a:latin typeface="Arial"/>
                      </a:endParaRPr>
                    </a:p>
                  </a:txBody>
                  <a:tcPr/>
                </a:tc>
                <a:extLst>
                  <a:ext uri="{0D108BD9-81ED-4DB2-BD59-A6C34878D82A}">
                    <a16:rowId xmlns:a16="http://schemas.microsoft.com/office/drawing/2014/main" val="10010"/>
                  </a:ext>
                </a:extLst>
              </a:tr>
              <a:tr h="267372">
                <a:tc>
                  <a:txBody>
                    <a:bodyPr/>
                    <a:lstStyle/>
                    <a:p>
                      <a:pPr algn="ctr">
                        <a:lnSpc>
                          <a:spcPct val="100000"/>
                        </a:lnSpc>
                      </a:pPr>
                      <a:r>
                        <a:rPr lang="en-US" sz="1200" b="0" strike="noStrike" spc="-1">
                          <a:solidFill>
                            <a:srgbClr val="366092"/>
                          </a:solidFill>
                        </a:rPr>
                        <a:t>10</a:t>
                      </a:r>
                      <a:endParaRPr lang="en-US" sz="1200" b="0" strike="noStrike" spc="-1">
                        <a:latin typeface="Arial"/>
                      </a:endParaRPr>
                    </a:p>
                  </a:txBody>
                  <a:tcPr/>
                </a:tc>
                <a:tc>
                  <a:txBody>
                    <a:bodyPr/>
                    <a:lstStyle/>
                    <a:p>
                      <a:pPr algn="ctr">
                        <a:lnSpc>
                          <a:spcPct val="100000"/>
                        </a:lnSpc>
                      </a:pPr>
                      <a:r>
                        <a:rPr lang="en-US" sz="1200" b="0" strike="noStrike" spc="-1">
                          <a:solidFill>
                            <a:srgbClr val="366092"/>
                          </a:solidFill>
                        </a:rPr>
                        <a:t>14</a:t>
                      </a:r>
                      <a:endParaRPr lang="en-US" sz="1200" b="0" strike="noStrike" spc="-1">
                        <a:latin typeface="Arial"/>
                      </a:endParaRPr>
                    </a:p>
                  </a:txBody>
                  <a:tcPr/>
                </a:tc>
                <a:extLst>
                  <a:ext uri="{0D108BD9-81ED-4DB2-BD59-A6C34878D82A}">
                    <a16:rowId xmlns:a16="http://schemas.microsoft.com/office/drawing/2014/main" val="10011"/>
                  </a:ext>
                </a:extLst>
              </a:tr>
              <a:tr h="267372">
                <a:tc>
                  <a:txBody>
                    <a:bodyPr/>
                    <a:lstStyle/>
                    <a:p>
                      <a:pPr algn="ctr">
                        <a:lnSpc>
                          <a:spcPct val="100000"/>
                        </a:lnSpc>
                      </a:pPr>
                      <a:r>
                        <a:rPr lang="en-US" sz="1200" b="0" strike="noStrike" spc="-1">
                          <a:solidFill>
                            <a:srgbClr val="366092"/>
                          </a:solidFill>
                        </a:rPr>
                        <a:t>11</a:t>
                      </a:r>
                      <a:endParaRPr lang="en-US" sz="1200" b="0" strike="noStrike" spc="-1">
                        <a:latin typeface="Arial"/>
                      </a:endParaRPr>
                    </a:p>
                  </a:txBody>
                  <a:tcPr/>
                </a:tc>
                <a:tc>
                  <a:txBody>
                    <a:bodyPr/>
                    <a:lstStyle/>
                    <a:p>
                      <a:pPr algn="ctr">
                        <a:lnSpc>
                          <a:spcPct val="100000"/>
                        </a:lnSpc>
                      </a:pPr>
                      <a:r>
                        <a:rPr lang="en-US" sz="1200" b="0" strike="noStrike" spc="-1">
                          <a:solidFill>
                            <a:srgbClr val="366092"/>
                          </a:solidFill>
                        </a:rPr>
                        <a:t>13</a:t>
                      </a:r>
                      <a:endParaRPr lang="en-US" sz="1200" b="0" strike="noStrike" spc="-1">
                        <a:latin typeface="Arial"/>
                      </a:endParaRPr>
                    </a:p>
                  </a:txBody>
                  <a:tcPr/>
                </a:tc>
                <a:extLst>
                  <a:ext uri="{0D108BD9-81ED-4DB2-BD59-A6C34878D82A}">
                    <a16:rowId xmlns:a16="http://schemas.microsoft.com/office/drawing/2014/main" val="10012"/>
                  </a:ext>
                </a:extLst>
              </a:tr>
              <a:tr h="267372">
                <a:tc>
                  <a:txBody>
                    <a:bodyPr/>
                    <a:lstStyle/>
                    <a:p>
                      <a:pPr algn="ctr">
                        <a:lnSpc>
                          <a:spcPct val="100000"/>
                        </a:lnSpc>
                      </a:pPr>
                      <a:r>
                        <a:rPr lang="en-US" sz="1200" b="0" strike="noStrike" spc="-1">
                          <a:solidFill>
                            <a:srgbClr val="366092"/>
                          </a:solidFill>
                        </a:rPr>
                        <a:t>12</a:t>
                      </a:r>
                      <a:endParaRPr lang="en-US" sz="1200" b="0" strike="noStrike" spc="-1">
                        <a:latin typeface="Arial"/>
                      </a:endParaRPr>
                    </a:p>
                  </a:txBody>
                  <a:tcPr/>
                </a:tc>
                <a:tc>
                  <a:txBody>
                    <a:bodyPr/>
                    <a:lstStyle/>
                    <a:p>
                      <a:pPr algn="ctr">
                        <a:lnSpc>
                          <a:spcPct val="100000"/>
                        </a:lnSpc>
                      </a:pPr>
                      <a:r>
                        <a:rPr lang="en-US" sz="1200" b="0" strike="noStrike" spc="-1">
                          <a:solidFill>
                            <a:srgbClr val="366092"/>
                          </a:solidFill>
                        </a:rPr>
                        <a:t>14</a:t>
                      </a:r>
                      <a:endParaRPr lang="en-US" sz="1200" b="0" strike="noStrike" spc="-1">
                        <a:latin typeface="Arial"/>
                      </a:endParaRPr>
                    </a:p>
                  </a:txBody>
                  <a:tcPr/>
                </a:tc>
                <a:extLst>
                  <a:ext uri="{0D108BD9-81ED-4DB2-BD59-A6C34878D82A}">
                    <a16:rowId xmlns:a16="http://schemas.microsoft.com/office/drawing/2014/main" val="10013"/>
                  </a:ext>
                </a:extLst>
              </a:tr>
              <a:tr h="267372">
                <a:tc>
                  <a:txBody>
                    <a:bodyPr/>
                    <a:lstStyle/>
                    <a:p>
                      <a:pPr algn="ctr">
                        <a:lnSpc>
                          <a:spcPct val="100000"/>
                        </a:lnSpc>
                      </a:pPr>
                      <a:r>
                        <a:rPr lang="en-US" sz="1200" b="0" strike="noStrike" spc="-1">
                          <a:solidFill>
                            <a:srgbClr val="366092"/>
                          </a:solidFill>
                        </a:rPr>
                        <a:t>13</a:t>
                      </a:r>
                      <a:endParaRPr lang="en-US" sz="1200" b="0" strike="noStrike" spc="-1">
                        <a:latin typeface="Arial"/>
                      </a:endParaRPr>
                    </a:p>
                  </a:txBody>
                  <a:tcPr/>
                </a:tc>
                <a:tc>
                  <a:txBody>
                    <a:bodyPr/>
                    <a:lstStyle/>
                    <a:p>
                      <a:pPr algn="ctr">
                        <a:lnSpc>
                          <a:spcPct val="100000"/>
                        </a:lnSpc>
                      </a:pPr>
                      <a:r>
                        <a:rPr lang="en-US" sz="1200" b="0" strike="noStrike" spc="-1">
                          <a:solidFill>
                            <a:srgbClr val="366092"/>
                          </a:solidFill>
                        </a:rPr>
                        <a:t>14</a:t>
                      </a:r>
                      <a:endParaRPr lang="en-US" sz="1200" b="0" strike="noStrike" spc="-1">
                        <a:latin typeface="Arial"/>
                      </a:endParaRPr>
                    </a:p>
                  </a:txBody>
                  <a:tcPr/>
                </a:tc>
                <a:extLst>
                  <a:ext uri="{0D108BD9-81ED-4DB2-BD59-A6C34878D82A}">
                    <a16:rowId xmlns:a16="http://schemas.microsoft.com/office/drawing/2014/main" val="10014"/>
                  </a:ext>
                </a:extLst>
              </a:tr>
              <a:tr h="267372">
                <a:tc>
                  <a:txBody>
                    <a:bodyPr/>
                    <a:lstStyle/>
                    <a:p>
                      <a:pPr algn="ctr">
                        <a:lnSpc>
                          <a:spcPct val="100000"/>
                        </a:lnSpc>
                      </a:pPr>
                      <a:r>
                        <a:rPr lang="en-US" sz="1200" b="0" strike="noStrike" spc="-1">
                          <a:solidFill>
                            <a:srgbClr val="366092"/>
                          </a:solidFill>
                        </a:rPr>
                        <a:t>14</a:t>
                      </a:r>
                      <a:endParaRPr lang="en-US" sz="1200" b="0" strike="noStrike" spc="-1">
                        <a:latin typeface="Arial"/>
                      </a:endParaRPr>
                    </a:p>
                  </a:txBody>
                  <a:tcPr/>
                </a:tc>
                <a:tc>
                  <a:txBody>
                    <a:bodyPr/>
                    <a:lstStyle/>
                    <a:p>
                      <a:pPr algn="ctr">
                        <a:lnSpc>
                          <a:spcPct val="100000"/>
                        </a:lnSpc>
                      </a:pPr>
                      <a:r>
                        <a:rPr lang="en-US" sz="1200" b="0" strike="noStrike" spc="-1">
                          <a:solidFill>
                            <a:srgbClr val="366092"/>
                          </a:solidFill>
                        </a:rPr>
                        <a:t>10</a:t>
                      </a:r>
                      <a:endParaRPr lang="en-US" sz="1200" b="0" strike="noStrike" spc="-1">
                        <a:latin typeface="Arial"/>
                      </a:endParaRPr>
                    </a:p>
                  </a:txBody>
                  <a:tcPr/>
                </a:tc>
                <a:extLst>
                  <a:ext uri="{0D108BD9-81ED-4DB2-BD59-A6C34878D82A}">
                    <a16:rowId xmlns:a16="http://schemas.microsoft.com/office/drawing/2014/main" val="10015"/>
                  </a:ext>
                </a:extLst>
              </a:tr>
              <a:tr h="267372">
                <a:tc>
                  <a:txBody>
                    <a:bodyPr/>
                    <a:lstStyle/>
                    <a:p>
                      <a:pPr algn="ctr">
                        <a:lnSpc>
                          <a:spcPct val="100000"/>
                        </a:lnSpc>
                      </a:pPr>
                      <a:r>
                        <a:rPr lang="en-US" sz="1200" b="0" strike="noStrike" spc="-1">
                          <a:solidFill>
                            <a:srgbClr val="366092"/>
                          </a:solidFill>
                        </a:rPr>
                        <a:t>15</a:t>
                      </a:r>
                      <a:endParaRPr lang="en-US" sz="1200" b="0" strike="noStrike" spc="-1">
                        <a:latin typeface="Arial"/>
                      </a:endParaRPr>
                    </a:p>
                  </a:txBody>
                  <a:tcPr/>
                </a:tc>
                <a:tc>
                  <a:txBody>
                    <a:bodyPr/>
                    <a:lstStyle/>
                    <a:p>
                      <a:pPr algn="ctr">
                        <a:lnSpc>
                          <a:spcPct val="100000"/>
                        </a:lnSpc>
                      </a:pPr>
                      <a:r>
                        <a:rPr lang="en-US" sz="1200" b="0" strike="noStrike" spc="-1">
                          <a:solidFill>
                            <a:srgbClr val="366092"/>
                          </a:solidFill>
                        </a:rPr>
                        <a:t>13</a:t>
                      </a:r>
                      <a:endParaRPr lang="en-US" sz="1200" b="0" strike="noStrike" spc="-1">
                        <a:latin typeface="Arial"/>
                      </a:endParaRPr>
                    </a:p>
                  </a:txBody>
                  <a:tcPr/>
                </a:tc>
                <a:extLst>
                  <a:ext uri="{0D108BD9-81ED-4DB2-BD59-A6C34878D82A}">
                    <a16:rowId xmlns:a16="http://schemas.microsoft.com/office/drawing/2014/main" val="10016"/>
                  </a:ext>
                </a:extLst>
              </a:tr>
              <a:tr h="297080">
                <a:tc>
                  <a:txBody>
                    <a:bodyPr/>
                    <a:lstStyle/>
                    <a:p>
                      <a:pPr algn="ctr">
                        <a:lnSpc>
                          <a:spcPct val="100000"/>
                        </a:lnSpc>
                      </a:pPr>
                      <a:r>
                        <a:rPr lang="en-US" sz="1200" b="0" strike="noStrike" spc="-1">
                          <a:solidFill>
                            <a:srgbClr val="366092"/>
                          </a:solidFill>
                        </a:rPr>
                        <a:t>16</a:t>
                      </a:r>
                      <a:endParaRPr lang="en-US" sz="1200" b="0" strike="noStrike" spc="-1">
                        <a:latin typeface="Arial"/>
                      </a:endParaRPr>
                    </a:p>
                  </a:txBody>
                  <a:tcPr/>
                </a:tc>
                <a:tc>
                  <a:txBody>
                    <a:bodyPr/>
                    <a:lstStyle/>
                    <a:p>
                      <a:pPr algn="ctr">
                        <a:lnSpc>
                          <a:spcPct val="100000"/>
                        </a:lnSpc>
                      </a:pPr>
                      <a:r>
                        <a:rPr lang="en-US" sz="1200" b="0" strike="noStrike" spc="-1" dirty="0">
                          <a:solidFill>
                            <a:srgbClr val="366092"/>
                          </a:solidFill>
                        </a:rPr>
                        <a:t>13</a:t>
                      </a:r>
                      <a:endParaRPr lang="en-US" sz="1200" b="0" strike="noStrike" spc="-1" dirty="0">
                        <a:latin typeface="Arial"/>
                      </a:endParaRPr>
                    </a:p>
                  </a:txBody>
                  <a:tcPr/>
                </a:tc>
                <a:extLst>
                  <a:ext uri="{0D108BD9-81ED-4DB2-BD59-A6C34878D82A}">
                    <a16:rowId xmlns:a16="http://schemas.microsoft.com/office/drawing/2014/main" val="10017"/>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A6.6:</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c</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3</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517" name="TextShape 3"/>
          <p:cNvSpPr txBox="1"/>
          <p:nvPr/>
        </p:nvSpPr>
        <p:spPr>
          <a:xfrm>
            <a:off x="457200" y="1029240"/>
            <a:ext cx="8229240" cy="4966560"/>
          </a:xfrm>
          <a:prstGeom prst="rect">
            <a:avLst/>
          </a:prstGeom>
          <a:noFill/>
          <a:ln>
            <a:noFill/>
          </a:ln>
        </p:spPr>
        <p:txBody>
          <a:bodyPr lIns="90000" tIns="45000" rIns="90000" bIns="45000">
            <a:normAutofit lnSpcReduction="10000"/>
          </a:bodyPr>
          <a:lstStyle/>
          <a:p>
            <a:pPr marL="534988" indent="-534988">
              <a:lnSpc>
                <a:spcPct val="100000"/>
              </a:lnSpc>
              <a:spcBef>
                <a:spcPts val="561"/>
              </a:spcBef>
              <a:buClr>
                <a:srgbClr val="366092"/>
              </a:buClr>
            </a:pPr>
            <a:r>
              <a:rPr lang="en-US" sz="2800" spc="-1" dirty="0">
                <a:solidFill>
                  <a:srgbClr val="366092"/>
                </a:solidFill>
                <a:latin typeface="Calibri"/>
              </a:rPr>
              <a:t>1.	</a:t>
            </a:r>
            <a:r>
              <a:rPr lang="en-US" sz="2800" b="0" strike="noStrike" spc="-1" dirty="0">
                <a:solidFill>
                  <a:srgbClr val="366092"/>
                </a:solidFill>
                <a:latin typeface="Calibri"/>
              </a:rPr>
              <a:t>What is the Center Line of the control chart?</a:t>
            </a:r>
          </a:p>
          <a:p>
            <a:pPr marL="534988" indent="-534988">
              <a:lnSpc>
                <a:spcPct val="100000"/>
              </a:lnSpc>
              <a:spcBef>
                <a:spcPts val="561"/>
              </a:spcBef>
              <a:buClr>
                <a:srgbClr val="366092"/>
              </a:buClr>
            </a:pPr>
            <a:r>
              <a:rPr lang="en-US" sz="2800" b="0" strike="noStrike" spc="-1" dirty="0">
                <a:solidFill>
                  <a:srgbClr val="366092"/>
                </a:solidFill>
                <a:latin typeface="Calibri"/>
              </a:rPr>
              <a:t>2.	​What are the Upper and Lower Control Limits?</a:t>
            </a:r>
          </a:p>
          <a:p>
            <a:pPr marL="534988" indent="-534988">
              <a:lnSpc>
                <a:spcPct val="100000"/>
              </a:lnSpc>
              <a:spcBef>
                <a:spcPts val="561"/>
              </a:spcBef>
              <a:buClr>
                <a:srgbClr val="366092"/>
              </a:buClr>
            </a:pPr>
            <a:r>
              <a:rPr lang="en-US" sz="2800" spc="-1" dirty="0">
                <a:solidFill>
                  <a:srgbClr val="366092"/>
                </a:solidFill>
                <a:latin typeface="Calibri"/>
              </a:rPr>
              <a:t>3.	</a:t>
            </a:r>
            <a:r>
              <a:rPr lang="en-US" sz="2800" b="0" strike="noStrike" spc="-1" dirty="0">
                <a:solidFill>
                  <a:srgbClr val="366092"/>
                </a:solidFill>
                <a:latin typeface="Calibri"/>
              </a:rPr>
              <a:t>During the next three time periods, </a:t>
            </a:r>
            <a:r>
              <a:rPr lang="en-US" sz="2800" b="0" strike="noStrike" spc="-1" dirty="0">
                <a:solidFill>
                  <a:srgbClr val="366092"/>
                </a:solidFill>
                <a:latin typeface="Cambria Math"/>
              </a:rPr>
              <a:t>4</a:t>
            </a:r>
            <a:r>
              <a:rPr lang="en-US" sz="2800" b="0" strike="noStrike" spc="-1" dirty="0">
                <a:solidFill>
                  <a:srgbClr val="366092"/>
                </a:solidFill>
                <a:latin typeface="Calibri"/>
              </a:rPr>
              <a:t> defects are detected on the first selected car, </a:t>
            </a:r>
            <a:r>
              <a:rPr lang="en-US" sz="2800" b="0" strike="noStrike" spc="-1" dirty="0">
                <a:solidFill>
                  <a:srgbClr val="366092"/>
                </a:solidFill>
                <a:latin typeface="Cambria Math"/>
              </a:rPr>
              <a:t>16</a:t>
            </a:r>
            <a:r>
              <a:rPr lang="en-US" sz="2800" b="0" strike="noStrike" spc="-1" dirty="0">
                <a:solidFill>
                  <a:srgbClr val="366092"/>
                </a:solidFill>
                <a:latin typeface="Calibri"/>
              </a:rPr>
              <a:t> defects are detected on the second, and </a:t>
            </a:r>
            <a:r>
              <a:rPr lang="en-US" sz="2800" b="0" strike="noStrike" spc="-1" dirty="0">
                <a:solidFill>
                  <a:srgbClr val="366092"/>
                </a:solidFill>
                <a:latin typeface="Cambria Math"/>
              </a:rPr>
              <a:t>12</a:t>
            </a:r>
            <a:r>
              <a:rPr lang="en-US" sz="2800" b="0" strike="noStrike" spc="-1" dirty="0">
                <a:solidFill>
                  <a:srgbClr val="366092"/>
                </a:solidFill>
                <a:latin typeface="Calibri"/>
              </a:rPr>
              <a:t> are detected on the third. Determine if each process is "In Control" or "Out of Control"?</a:t>
            </a:r>
          </a:p>
          <a:p>
            <a:pPr marL="534988" indent="-534988">
              <a:lnSpc>
                <a:spcPct val="100000"/>
              </a:lnSpc>
              <a:spcBef>
                <a:spcPts val="561"/>
              </a:spcBef>
              <a:buClr>
                <a:srgbClr val="366092"/>
              </a:buClr>
            </a:pPr>
            <a:r>
              <a:rPr lang="en-US" sz="2800" b="0" strike="noStrike" spc="-1" dirty="0">
                <a:solidFill>
                  <a:srgbClr val="366092"/>
                </a:solidFill>
                <a:latin typeface="Calibri"/>
              </a:rPr>
              <a:t>4.	​Based on the control limits established, what is the probability that the production manager will conclude that the process is "Out of Control," when the process is actually "In Control"?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5</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28" name="TextShape 2"/>
          <p:cNvSpPr txBox="1"/>
          <p:nvPr/>
        </p:nvSpPr>
        <p:spPr>
          <a:xfrm>
            <a:off x="457200" y="1082160"/>
            <a:ext cx="8229240" cy="4161049"/>
          </a:xfrm>
          <a:prstGeom prst="rect">
            <a:avLst/>
          </a:prstGeom>
          <a:solidFill>
            <a:srgbClr val="FFFFCC"/>
          </a:solidFill>
          <a:ln w="28440">
            <a:solidFill>
              <a:srgbClr val="000000"/>
            </a:solidFill>
            <a:round/>
          </a:ln>
        </p:spPr>
        <p:txBody>
          <a:bodyPr lIns="90000" tIns="45000" rIns="90000" bIns="45000">
            <a:normAutofit/>
          </a:bodyPr>
          <a:lstStyle/>
          <a:p>
            <a:pPr>
              <a:lnSpc>
                <a:spcPct val="100000"/>
              </a:lnSpc>
              <a:spcBef>
                <a:spcPts val="561"/>
              </a:spcBef>
            </a:pPr>
            <a:r>
              <a:rPr lang="en-US" sz="2800" b="1" i="1" strike="noStrike" spc="-1" dirty="0">
                <a:solidFill>
                  <a:srgbClr val="000000"/>
                </a:solidFill>
                <a:latin typeface="Calibri"/>
              </a:rPr>
              <a:t>p</a:t>
            </a:r>
            <a:r>
              <a:rPr lang="en-US" sz="2800" b="1" strike="noStrike" spc="-1" dirty="0">
                <a:solidFill>
                  <a:srgbClr val="000000"/>
                </a:solidFill>
                <a:latin typeface="Calibri"/>
              </a:rPr>
              <a:t>-Charts</a:t>
            </a:r>
            <a:r>
              <a:rPr lang="en-US" sz="2800" b="0" strike="noStrike" spc="-1" dirty="0">
                <a:solidFill>
                  <a:srgbClr val="000000"/>
                </a:solidFill>
                <a:latin typeface="Calibri"/>
              </a:rPr>
              <a:t> graphically display consecutive sample proportions of defective units with the intent of detecting a significant change in the proportion of defective units which a process produces.</a:t>
            </a:r>
            <a:endParaRPr lang="en-US" sz="2800" b="0" strike="noStrike" spc="-1" dirty="0">
              <a:solidFill>
                <a:srgbClr val="366092"/>
              </a:solidFill>
              <a:latin typeface="Calibri"/>
            </a:endParaRPr>
          </a:p>
          <a:p>
            <a:pPr>
              <a:lnSpc>
                <a:spcPct val="100000"/>
              </a:lnSpc>
              <a:spcBef>
                <a:spcPts val="561"/>
              </a:spcBef>
            </a:pPr>
            <a:r>
              <a:rPr lang="en-US" sz="2800" b="1" i="1" strike="noStrike" spc="-1" dirty="0">
                <a:solidFill>
                  <a:srgbClr val="000000"/>
                </a:solidFill>
                <a:latin typeface="Calibri"/>
              </a:rPr>
              <a:t>c</a:t>
            </a:r>
            <a:r>
              <a:rPr lang="en-US" sz="2800" b="1" strike="noStrike" spc="-1" dirty="0">
                <a:solidFill>
                  <a:srgbClr val="000000"/>
                </a:solidFill>
                <a:latin typeface="Calibri"/>
              </a:rPr>
              <a:t>-Charts</a:t>
            </a:r>
            <a:r>
              <a:rPr lang="en-US" sz="2800" b="0" strike="noStrike" spc="-1" dirty="0">
                <a:solidFill>
                  <a:srgbClr val="000000"/>
                </a:solidFill>
                <a:latin typeface="Calibri"/>
              </a:rPr>
              <a:t> graphically display the number of defects per unit. An example of a unit could be a wrist watch, a hotel room, a yard of cloth, or a mile of cable. The intent is to detect changes in the number of defects per unit which a process produces.</a:t>
            </a:r>
            <a:endParaRPr lang="en-US" sz="2800" b="0" strike="noStrike" spc="-1" dirty="0">
              <a:solidFill>
                <a:srgbClr val="366092"/>
              </a:solidFill>
              <a:latin typeface="Calibri"/>
            </a:endParaRPr>
          </a:p>
          <a:p>
            <a:pPr>
              <a:lnSpc>
                <a:spcPct val="100000"/>
              </a:lnSpc>
              <a:spcBef>
                <a:spcPts val="561"/>
              </a:spcBef>
            </a:pPr>
            <a:endParaRPr lang="en-US" sz="2800" b="0" strike="noStrike" spc="-1" dirty="0">
              <a:solidFill>
                <a:srgbClr val="366092"/>
              </a:solidFill>
              <a:latin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A6.6:</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c</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4</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520"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pPr>
            <a:r>
              <a:rPr lang="en-US" sz="2800" b="1" dirty="0">
                <a:solidFill>
                  <a:srgbClr val="366092"/>
                </a:solidFill>
                <a:latin typeface="Calibri"/>
              </a:rPr>
              <a:t>Solution</a:t>
            </a:r>
          </a:p>
          <a:p>
            <a:pPr lvl="0">
              <a:spcBef>
                <a:spcPct val="20000"/>
              </a:spcBef>
              <a:defRPr b="1"/>
            </a:pPr>
            <a:r>
              <a:rPr lang="en-US" sz="2800" b="1" dirty="0">
                <a:solidFill>
                  <a:srgbClr val="366092"/>
                </a:solidFill>
                <a:latin typeface="Calibri"/>
              </a:rPr>
              <a:t>Step 1: Find the Center Line of the control chart.</a:t>
            </a:r>
          </a:p>
          <a:p>
            <a:pPr lvl="0">
              <a:spcBef>
                <a:spcPct val="20000"/>
              </a:spcBef>
            </a:pPr>
            <a:r>
              <a:rPr lang="en-US" sz="2800" dirty="0">
                <a:solidFill>
                  <a:srgbClr val="366092"/>
                </a:solidFill>
                <a:latin typeface="Calibri"/>
              </a:rPr>
              <a:t>The Center Line is calculated as follows:</a:t>
            </a:r>
          </a:p>
          <a:p>
            <a:pPr lvl="0" algn="ctr">
              <a:spcBef>
                <a:spcPct val="20000"/>
              </a:spcBef>
              <a:defRPr sz="2800"/>
            </a:pPr>
            <a:endParaRPr lang="en-US" sz="2400" i="1" dirty="0">
              <a:solidFill>
                <a:srgbClr val="366092"/>
              </a:solidFill>
              <a:latin typeface="Cambria Math" panose="02040503050406030204" pitchFamily="18" charset="0"/>
            </a:endParaRPr>
          </a:p>
        </p:txBody>
      </p:sp>
      <p:pic>
        <p:nvPicPr>
          <p:cNvPr id="4" name="Picture 3" descr="c bar equals Total number of defective units for all of the samples divided by Total number of units sampled which equals 192 divided by 16, equals 12.000.">
            <a:extLst>
              <a:ext uri="{FF2B5EF4-FFF2-40B4-BE49-F238E27FC236}">
                <a16:creationId xmlns:a16="http://schemas.microsoft.com/office/drawing/2014/main" id="{B44116B0-A84D-E099-4025-65AACB051284}"/>
              </a:ext>
            </a:extLst>
          </p:cNvPr>
          <p:cNvPicPr>
            <a:picLocks noChangeAspect="1"/>
          </p:cNvPicPr>
          <p:nvPr/>
        </p:nvPicPr>
        <p:blipFill>
          <a:blip r:embed="rId2"/>
          <a:stretch>
            <a:fillRect/>
          </a:stretch>
        </p:blipFill>
        <p:spPr>
          <a:xfrm>
            <a:off x="771345" y="3190875"/>
            <a:ext cx="7600950" cy="1685925"/>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22"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A6.6:</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14:m>
                  <m:oMath xmlns:m="http://schemas.openxmlformats.org/officeDocument/2006/math">
                    <m:r>
                      <a:rPr kumimoji="0" lang="en-US" sz="3200" b="0" i="0" u="none" strike="noStrike" kern="1200" cap="none" spc="0" normalizeH="0" baseline="0" noProof="0">
                        <a:ln>
                          <a:noFill/>
                        </a:ln>
                        <a:solidFill>
                          <a:srgbClr val="1F497D"/>
                        </a:solidFill>
                        <a:effectLst/>
                        <a:uLnTx/>
                        <a:uFillTx/>
                        <a:latin typeface="Cambria Math"/>
                        <a:ea typeface="+mj-ea"/>
                        <a:cs typeface="+mj-cs"/>
                      </a:rPr>
                      <m:t>𝑐</m:t>
                    </m:r>
                  </m:oMath>
                </a14:m>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5</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mc:Choice>
        <mc:Fallback xmlns="">
          <p:sp>
            <p:nvSpPr>
              <p:cNvPr id="522" name="TextShape 1"/>
              <p:cNvSpPr txBox="1">
                <a:spLocks noGrp="1" noRot="1" noChangeAspect="1" noMove="1" noResize="1" noEditPoints="1" noAdjustHandles="1" noChangeArrowheads="1" noChangeShapeType="1" noTextEdit="1"/>
              </p:cNvSpPr>
              <p:nvPr>
                <p:ph type="title" idx="4294967295"/>
              </p:nvPr>
            </p:nvSpPr>
            <p:spPr>
              <a:xfrm>
                <a:off x="457200" y="105315"/>
                <a:ext cx="8229240" cy="914040"/>
              </a:xfrm>
              <a:prstGeom prst="rect">
                <a:avLst/>
              </a:prstGeom>
              <a:blipFill>
                <a:blip r:embed="rId2"/>
                <a:stretch>
                  <a:fillRect/>
                </a:stretch>
              </a:blipFill>
              <a:ln>
                <a:noFill/>
                <a:prstDash/>
              </a:ln>
              <a:effectLst/>
            </p:spPr>
            <p:txBody>
              <a:bodyPr/>
              <a:lstStyle/>
              <a:p>
                <a:r>
                  <a:rPr lang="en-IN">
                    <a:noFill/>
                  </a:rPr>
                  <a:t> </a:t>
                </a:r>
              </a:p>
            </p:txBody>
          </p:sp>
        </mc:Fallback>
      </mc:AlternateContent>
      <p:pic>
        <p:nvPicPr>
          <p:cNvPr id="524" name="Content Placeholder 4" descr="A control chart is shown. The vertical axis of the graph ranges from 0 to 20, in increments of 2. The horizontal axis of the graph ranges from 0 to 20, in increments of 2. The central line is drawn from 12 on the vertical axis and labeled “Center Line equals 12.000.” The number of defects for the sixteen samples are shown plotted on the graph."/>
          <p:cNvPicPr/>
          <p:nvPr/>
        </p:nvPicPr>
        <p:blipFill>
          <a:blip r:embed="rId3"/>
          <a:stretch/>
        </p:blipFill>
        <p:spPr>
          <a:xfrm>
            <a:off x="2095560" y="1602720"/>
            <a:ext cx="4952520" cy="3809520"/>
          </a:xfrm>
          <a:prstGeom prst="rect">
            <a:avLst/>
          </a:prstGeom>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A6.6:</a:t>
            </a:r>
            <a:r>
              <a:rPr kumimoji="0" lang="en-US" sz="2800" b="0" i="0" u="none" strike="noStrike" kern="1200" cap="none" spc="0" normalizeH="0" baseline="0" noProof="0" dirty="0">
                <a:ln>
                  <a:noFill/>
                </a:ln>
                <a:solidFill>
                  <a:srgbClr val="1F497D"/>
                </a:solidFill>
                <a:effectLst/>
                <a:uLnTx/>
                <a:uFillTx/>
                <a:latin typeface="Calibri"/>
                <a:ea typeface="+mj-ea"/>
                <a:cs typeface="+mj-cs"/>
              </a:rPr>
              <a:t> </a:t>
            </a:r>
            <a:r>
              <a:rPr kumimoji="0" lang="en-US" sz="2800" b="0" i="1" u="none" strike="noStrike" kern="1200" cap="none" spc="0" normalizeH="0" baseline="0" noProof="0" dirty="0">
                <a:ln>
                  <a:noFill/>
                </a:ln>
                <a:solidFill>
                  <a:srgbClr val="1F497D"/>
                </a:solidFill>
                <a:effectLst/>
                <a:uLnTx/>
                <a:uFillTx/>
                <a:latin typeface="Calibri"/>
                <a:ea typeface="+mj-ea"/>
                <a:cs typeface="+mj-cs"/>
              </a:rPr>
              <a:t>c</a:t>
            </a:r>
            <a:r>
              <a:rPr kumimoji="0" lang="en-US" sz="3200" b="0" i="0" u="none" strike="noStrike" kern="1200" cap="none" spc="0" normalizeH="0" baseline="0" noProof="0" dirty="0">
                <a:ln>
                  <a:noFill/>
                </a:ln>
                <a:solidFill>
                  <a:srgbClr val="1F497D"/>
                </a:solidFill>
                <a:effectLst/>
                <a:uLnTx/>
                <a:uFillTx/>
                <a:latin typeface="Calibri"/>
                <a:ea typeface="+mj-ea"/>
                <a:cs typeface="+mj-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6</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527" name="TextShape 3"/>
          <p:cNvSpPr txBox="1"/>
          <p:nvPr/>
        </p:nvSpPr>
        <p:spPr>
          <a:xfrm>
            <a:off x="457200" y="1029240"/>
            <a:ext cx="8229240" cy="4966560"/>
          </a:xfrm>
          <a:prstGeom prst="rect">
            <a:avLst/>
          </a:prstGeom>
          <a:noFill/>
          <a:ln>
            <a:noFill/>
          </a:ln>
        </p:spPr>
        <p:txBody>
          <a:bodyPr lIns="90000" tIns="45000" rIns="90000" bIns="45000">
            <a:normAutofit fontScale="95500"/>
          </a:bodyPr>
          <a:lstStyle/>
          <a:p>
            <a:pPr lvl="0">
              <a:spcBef>
                <a:spcPct val="20000"/>
              </a:spcBef>
              <a:defRPr b="1"/>
            </a:pPr>
            <a:r>
              <a:rPr lang="en-US" sz="2800" b="1" dirty="0">
                <a:solidFill>
                  <a:srgbClr val="366092"/>
                </a:solidFill>
                <a:latin typeface="Calibri"/>
              </a:rPr>
              <a:t>Step 2: Find the Upper and Lower Control Limits.</a:t>
            </a:r>
          </a:p>
          <a:p>
            <a:pPr lvl="0">
              <a:spcBef>
                <a:spcPct val="20000"/>
              </a:spcBef>
              <a:defRPr sz="2800"/>
            </a:pPr>
            <a:r>
              <a:rPr lang="en-US" sz="2800" dirty="0">
                <a:solidFill>
                  <a:srgbClr val="366092"/>
                </a:solidFill>
                <a:latin typeface="Calibri"/>
              </a:rPr>
              <a:t>Since we have calculated</a:t>
            </a:r>
            <a:br>
              <a:rPr lang="en-US" sz="2800" dirty="0">
                <a:solidFill>
                  <a:srgbClr val="366092"/>
                </a:solidFill>
                <a:latin typeface="Calibri"/>
              </a:rPr>
            </a:br>
            <a:r>
              <a:rPr lang="en-US" sz="2800" dirty="0">
                <a:solidFill>
                  <a:srgbClr val="366092"/>
                </a:solidFill>
                <a:latin typeface="Calibri"/>
              </a:rPr>
              <a:t> </a:t>
            </a:r>
            <a:endParaRPr lang="ar-AE" sz="2800" dirty="0">
              <a:solidFill>
                <a:srgbClr val="366092"/>
              </a:solidFill>
              <a:latin typeface="Calibri"/>
            </a:endParaRPr>
          </a:p>
        </p:txBody>
      </p:sp>
      <p:pic>
        <p:nvPicPr>
          <p:cNvPr id="8" name="Picture 7" descr="c bar to be 12">
            <a:extLst>
              <a:ext uri="{FF2B5EF4-FFF2-40B4-BE49-F238E27FC236}">
                <a16:creationId xmlns:a16="http://schemas.microsoft.com/office/drawing/2014/main" id="{7A9A4B36-657A-8C35-DEBA-106BCA50E8D5}"/>
              </a:ext>
            </a:extLst>
          </p:cNvPr>
          <p:cNvPicPr>
            <a:picLocks noChangeAspect="1"/>
          </p:cNvPicPr>
          <p:nvPr/>
        </p:nvPicPr>
        <p:blipFill>
          <a:blip r:embed="rId2"/>
          <a:stretch>
            <a:fillRect/>
          </a:stretch>
        </p:blipFill>
        <p:spPr>
          <a:xfrm>
            <a:off x="4067175" y="1577102"/>
            <a:ext cx="1428750" cy="40005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092EBEC-6417-5D42-FCAD-0E6D7725D301}"/>
                  </a:ext>
                </a:extLst>
              </p:cNvPr>
              <p:cNvSpPr txBox="1"/>
              <p:nvPr/>
            </p:nvSpPr>
            <p:spPr>
              <a:xfrm>
                <a:off x="457200" y="2002989"/>
                <a:ext cx="8229240" cy="3539430"/>
              </a:xfrm>
              <a:prstGeom prst="rect">
                <a:avLst/>
              </a:prstGeom>
              <a:noFill/>
            </p:spPr>
            <p:txBody>
              <a:bodyPr wrap="square">
                <a:spAutoFit/>
              </a:bodyPr>
              <a:lstStyle/>
              <a:p>
                <a:pPr lvl="0">
                  <a:spcBef>
                    <a:spcPct val="20000"/>
                  </a:spcBef>
                  <a:defRPr sz="2800"/>
                </a:pPr>
                <a:r>
                  <a:rPr lang="en-US" sz="2800" dirty="0">
                    <a:solidFill>
                      <a:srgbClr val="366092"/>
                    </a:solidFill>
                    <a:latin typeface="Calibri"/>
                  </a:rPr>
                  <a:t>to find the Upper Control Limit (</a:t>
                </a:r>
                <a:r>
                  <a:rPr lang="en-US" sz="2800" b="1" dirty="0">
                    <a:solidFill>
                      <a:srgbClr val="366092"/>
                    </a:solidFill>
                    <a:latin typeface="Calibri"/>
                  </a:rPr>
                  <a:t>UCL</a:t>
                </a:r>
                <a:r>
                  <a:rPr lang="en-US" sz="2800" dirty="0">
                    <a:solidFill>
                      <a:srgbClr val="366092"/>
                    </a:solidFill>
                    <a:latin typeface="Calibri"/>
                  </a:rPr>
                  <a:t>) and Lower Control Limit (</a:t>
                </a:r>
                <a:r>
                  <a:rPr lang="en-US" sz="2800" b="1" dirty="0">
                    <a:solidFill>
                      <a:srgbClr val="366092"/>
                    </a:solidFill>
                    <a:latin typeface="Calibri"/>
                  </a:rPr>
                  <a:t>LCL</a:t>
                </a:r>
                <a:r>
                  <a:rPr lang="en-US" sz="2800" dirty="0">
                    <a:solidFill>
                      <a:srgbClr val="366092"/>
                    </a:solidFill>
                    <a:latin typeface="Calibri"/>
                  </a:rPr>
                  <a:t>) we need both </a:t>
                </a:r>
                <a:r>
                  <a:rPr lang="en-US" sz="2800" i="1" dirty="0">
                    <a:solidFill>
                      <a:srgbClr val="366092"/>
                    </a:solidFill>
                    <a:latin typeface="Calibri"/>
                  </a:rPr>
                  <a:t>n</a:t>
                </a:r>
                <a:r>
                  <a:rPr lang="en-US" sz="2800" dirty="0">
                    <a:solidFill>
                      <a:srgbClr val="366092"/>
                    </a:solidFill>
                    <a:latin typeface="Calibri"/>
                  </a:rPr>
                  <a:t> and </a:t>
                </a:r>
                <a:r>
                  <a:rPr lang="en-US" sz="2800" i="1" dirty="0">
                    <a:solidFill>
                      <a:srgbClr val="366092"/>
                    </a:solidFill>
                    <a:latin typeface="Calibri"/>
                  </a:rPr>
                  <a:t>z</a:t>
                </a:r>
                <a:r>
                  <a:rPr lang="en-US" sz="2800" dirty="0">
                    <a:solidFill>
                      <a:srgbClr val="366092"/>
                    </a:solidFill>
                    <a:latin typeface="Calibri"/>
                  </a:rPr>
                  <a:t>. The control limits must be set such that </a:t>
                </a:r>
                <a14:m>
                  <m:oMath xmlns:m="http://schemas.openxmlformats.org/officeDocument/2006/math">
                    <m:r>
                      <a:rPr lang="en-US" sz="2800">
                        <a:solidFill>
                          <a:srgbClr val="366092"/>
                        </a:solidFill>
                        <a:latin typeface="Cambria Math" panose="02040503050406030204" pitchFamily="18" charset="0"/>
                      </a:rPr>
                      <m:t>90%</m:t>
                    </m:r>
                  </m:oMath>
                </a14:m>
                <a:r>
                  <a:rPr lang="en-US" sz="2800" dirty="0">
                    <a:solidFill>
                      <a:srgbClr val="366092"/>
                    </a:solidFill>
                    <a:latin typeface="Calibri"/>
                  </a:rPr>
                  <a:t> of the number of defects per unit will fall within the control limits if the process is In Control. This implies that </a:t>
                </a:r>
                <a14:m>
                  <m:oMath xmlns:m="http://schemas.openxmlformats.org/officeDocument/2006/math">
                    <m:r>
                      <a:rPr lang="en-US" sz="2800">
                        <a:solidFill>
                          <a:srgbClr val="366092"/>
                        </a:solidFill>
                        <a:latin typeface="Cambria Math" panose="02040503050406030204" pitchFamily="18" charset="0"/>
                      </a:rPr>
                      <m:t>10%</m:t>
                    </m:r>
                  </m:oMath>
                </a14:m>
                <a:r>
                  <a:rPr lang="en-US" sz="2800" dirty="0">
                    <a:solidFill>
                      <a:srgbClr val="366092"/>
                    </a:solidFill>
                    <a:latin typeface="Calibri"/>
                  </a:rPr>
                  <a:t> of the observations will fall outside the control limits even if the process is In Control. Given this information, the </a:t>
                </a:r>
                <a:r>
                  <a:rPr lang="en-US" sz="2800" i="1" dirty="0">
                    <a:solidFill>
                      <a:srgbClr val="366092"/>
                    </a:solidFill>
                    <a:latin typeface="Calibri"/>
                  </a:rPr>
                  <a:t>z</a:t>
                </a:r>
                <a:r>
                  <a:rPr lang="en-US" sz="2800" dirty="0">
                    <a:solidFill>
                      <a:srgbClr val="366092"/>
                    </a:solidFill>
                    <a:latin typeface="Calibri"/>
                  </a:rPr>
                  <a:t>-value is found as follows:</a:t>
                </a:r>
              </a:p>
            </p:txBody>
          </p:sp>
        </mc:Choice>
        <mc:Fallback xmlns="">
          <p:sp>
            <p:nvSpPr>
              <p:cNvPr id="4" name="TextBox 3">
                <a:extLst>
                  <a:ext uri="{FF2B5EF4-FFF2-40B4-BE49-F238E27FC236}">
                    <a16:creationId xmlns:a16="http://schemas.microsoft.com/office/drawing/2014/main" id="{7092EBEC-6417-5D42-FCAD-0E6D7725D301}"/>
                  </a:ext>
                </a:extLst>
              </p:cNvPr>
              <p:cNvSpPr txBox="1">
                <a:spLocks noRot="1" noChangeAspect="1" noMove="1" noResize="1" noEditPoints="1" noAdjustHandles="1" noChangeArrowheads="1" noChangeShapeType="1" noTextEdit="1"/>
              </p:cNvSpPr>
              <p:nvPr/>
            </p:nvSpPr>
            <p:spPr>
              <a:xfrm>
                <a:off x="457200" y="2002989"/>
                <a:ext cx="8229240" cy="3539430"/>
              </a:xfrm>
              <a:prstGeom prst="rect">
                <a:avLst/>
              </a:prstGeom>
              <a:blipFill>
                <a:blip r:embed="rId3"/>
                <a:stretch>
                  <a:fillRect l="-1481" t="-1724" r="-2444" b="-4138"/>
                </a:stretch>
              </a:blipFill>
            </p:spPr>
            <p:txBody>
              <a:bodyPr/>
              <a:lstStyle/>
              <a:p>
                <a:r>
                  <a:rPr lang="en-IN">
                    <a:noFill/>
                  </a:rPr>
                  <a:t> </a:t>
                </a:r>
              </a:p>
            </p:txBody>
          </p:sp>
        </mc:Fallback>
      </mc:AlternateContent>
      <p:pic>
        <p:nvPicPr>
          <p:cNvPr id="7" name="Picture 6" descr="Z equals Z subscript alpha divided by 2, which equals Z subscript 0.10 divided by 2, which equals Z subscript 0.05, and this equals 1.645.">
            <a:extLst>
              <a:ext uri="{FF2B5EF4-FFF2-40B4-BE49-F238E27FC236}">
                <a16:creationId xmlns:a16="http://schemas.microsoft.com/office/drawing/2014/main" id="{21C5E8E5-5E7B-3299-A3C5-EA3A89467EF6}"/>
              </a:ext>
            </a:extLst>
          </p:cNvPr>
          <p:cNvPicPr>
            <a:picLocks noChangeAspect="1"/>
          </p:cNvPicPr>
          <p:nvPr/>
        </p:nvPicPr>
        <p:blipFill>
          <a:blip r:embed="rId4"/>
          <a:stretch>
            <a:fillRect/>
          </a:stretch>
        </p:blipFill>
        <p:spPr>
          <a:xfrm>
            <a:off x="2662057" y="5514860"/>
            <a:ext cx="3819525" cy="4572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9119-44AF-44DB-B6B4-2B0C9466ACD2}"/>
              </a:ext>
            </a:extLst>
          </p:cNvPr>
          <p:cNvSpPr>
            <a:spLocks noGrp="1"/>
          </p:cNvSpPr>
          <p:nvPr>
            <p:ph type="title"/>
          </p:nvPr>
        </p:nvSpPr>
        <p:spPr>
          <a:xfrm>
            <a:off x="457200" y="319709"/>
            <a:ext cx="8229240" cy="443198"/>
          </a:xfrm>
        </p:spPr>
        <p:txBody>
          <a:bodyPr/>
          <a:lstStyle/>
          <a:p>
            <a:r>
              <a:rPr lang="en-US" sz="3200" dirty="0">
                <a:solidFill>
                  <a:srgbClr val="1F497D"/>
                </a:solidFill>
                <a:latin typeface="Calibri"/>
              </a:rPr>
              <a:t>Example A6.6:</a:t>
            </a:r>
            <a:r>
              <a:rPr lang="en-US" sz="2800" dirty="0">
                <a:solidFill>
                  <a:srgbClr val="1F497D"/>
                </a:solidFill>
                <a:latin typeface="Calibri"/>
              </a:rPr>
              <a:t> </a:t>
            </a:r>
            <a:r>
              <a:rPr lang="en-US" sz="2800" i="1" dirty="0">
                <a:solidFill>
                  <a:srgbClr val="1F497D"/>
                </a:solidFill>
                <a:latin typeface="Calibri"/>
              </a:rPr>
              <a:t>c</a:t>
            </a:r>
            <a:r>
              <a:rPr lang="en-US" sz="3200" dirty="0">
                <a:solidFill>
                  <a:srgbClr val="1F497D"/>
                </a:solidFill>
                <a:latin typeface="Calibri"/>
              </a:rPr>
              <a:t>-Charts</a:t>
            </a:r>
            <a:r>
              <a:rPr lang="en-US" sz="3200" spc="-1" baseline="-25000" dirty="0">
                <a:solidFill>
                  <a:srgbClr val="1F497D"/>
                </a:solidFill>
                <a:latin typeface="Calibri"/>
              </a:rPr>
              <a:t>7</a:t>
            </a:r>
            <a:endParaRPr lang="en-US" dirty="0"/>
          </a:p>
        </p:txBody>
      </p:sp>
      <p:sp>
        <p:nvSpPr>
          <p:cNvPr id="3" name="Subtitle 2">
            <a:extLst>
              <a:ext uri="{FF2B5EF4-FFF2-40B4-BE49-F238E27FC236}">
                <a16:creationId xmlns:a16="http://schemas.microsoft.com/office/drawing/2014/main" id="{C762ECA9-7752-4A61-84FC-4174520ECEB6}"/>
              </a:ext>
            </a:extLst>
          </p:cNvPr>
          <p:cNvSpPr>
            <a:spLocks noGrp="1"/>
          </p:cNvSpPr>
          <p:nvPr>
            <p:ph type="subTitle"/>
          </p:nvPr>
        </p:nvSpPr>
        <p:spPr>
          <a:xfrm>
            <a:off x="457200" y="1086734"/>
            <a:ext cx="8229240" cy="800219"/>
          </a:xfrm>
        </p:spPr>
        <p:txBody>
          <a:bodyPr/>
          <a:lstStyle/>
          <a:p>
            <a:pPr marL="0" lvl="0" indent="0">
              <a:lnSpc>
                <a:spcPct val="100000"/>
              </a:lnSpc>
              <a:spcBef>
                <a:spcPct val="20000"/>
              </a:spcBef>
              <a:buNone/>
            </a:pPr>
            <a:r>
              <a:rPr lang="en-US" sz="2600" dirty="0">
                <a:solidFill>
                  <a:srgbClr val="366092"/>
                </a:solidFill>
                <a:latin typeface="Calibri"/>
              </a:rPr>
              <a:t>Therefore, the Upper Control Limit will be calculated as the following.</a:t>
            </a:r>
          </a:p>
        </p:txBody>
      </p:sp>
      <p:pic>
        <p:nvPicPr>
          <p:cNvPr id="9" name="Picture 8" descr="UCL equals c bar plus Z subscript alpha divided by 2 times the square root of c bar. This equals 12 plus 1.645 times the square root of 12, approximately equals 17.698.">
            <a:extLst>
              <a:ext uri="{FF2B5EF4-FFF2-40B4-BE49-F238E27FC236}">
                <a16:creationId xmlns:a16="http://schemas.microsoft.com/office/drawing/2014/main" id="{CFA01FF6-E286-AB38-DEA0-42D16909C733}"/>
              </a:ext>
            </a:extLst>
          </p:cNvPr>
          <p:cNvPicPr>
            <a:picLocks noChangeAspect="1"/>
          </p:cNvPicPr>
          <p:nvPr/>
        </p:nvPicPr>
        <p:blipFill>
          <a:blip r:embed="rId2"/>
          <a:stretch>
            <a:fillRect/>
          </a:stretch>
        </p:blipFill>
        <p:spPr>
          <a:xfrm>
            <a:off x="3219267" y="1886953"/>
            <a:ext cx="2705100" cy="1495425"/>
          </a:xfrm>
          <a:prstGeom prst="rect">
            <a:avLst/>
          </a:prstGeom>
        </p:spPr>
      </p:pic>
      <p:sp>
        <p:nvSpPr>
          <p:cNvPr id="7" name="TextBox 6">
            <a:extLst>
              <a:ext uri="{FF2B5EF4-FFF2-40B4-BE49-F238E27FC236}">
                <a16:creationId xmlns:a16="http://schemas.microsoft.com/office/drawing/2014/main" id="{8615F9C8-F57C-0FD6-8F79-E594E89E4DBF}"/>
              </a:ext>
            </a:extLst>
          </p:cNvPr>
          <p:cNvSpPr txBox="1"/>
          <p:nvPr/>
        </p:nvSpPr>
        <p:spPr>
          <a:xfrm>
            <a:off x="457199" y="3546475"/>
            <a:ext cx="8229239" cy="892552"/>
          </a:xfrm>
          <a:prstGeom prst="rect">
            <a:avLst/>
          </a:prstGeom>
          <a:noFill/>
        </p:spPr>
        <p:txBody>
          <a:bodyPr wrap="square">
            <a:spAutoFit/>
          </a:bodyPr>
          <a:lstStyle/>
          <a:p>
            <a:pPr marL="0" lvl="0" indent="0">
              <a:lnSpc>
                <a:spcPct val="100000"/>
              </a:lnSpc>
              <a:spcBef>
                <a:spcPct val="20000"/>
              </a:spcBef>
              <a:buNone/>
            </a:pPr>
            <a:r>
              <a:rPr lang="en-US" sz="2600" dirty="0">
                <a:solidFill>
                  <a:srgbClr val="366092"/>
                </a:solidFill>
                <a:latin typeface="Calibri"/>
              </a:rPr>
              <a:t>The Lower Control Limit will then be calculated as the following.</a:t>
            </a:r>
          </a:p>
        </p:txBody>
      </p:sp>
      <p:pic>
        <p:nvPicPr>
          <p:cNvPr id="5" name="Picture 4" descr="LCL equals c bar minus Z subscript alpha divided by 2 times the square root of c bar. This equals 12 minus 1.645 times the square root of 12, approximately equals 6.302.">
            <a:extLst>
              <a:ext uri="{FF2B5EF4-FFF2-40B4-BE49-F238E27FC236}">
                <a16:creationId xmlns:a16="http://schemas.microsoft.com/office/drawing/2014/main" id="{2BACBF7E-E0CB-80DD-9709-31838D418BB1}"/>
              </a:ext>
            </a:extLst>
          </p:cNvPr>
          <p:cNvPicPr>
            <a:picLocks noChangeAspect="1"/>
          </p:cNvPicPr>
          <p:nvPr/>
        </p:nvPicPr>
        <p:blipFill>
          <a:blip r:embed="rId3"/>
          <a:stretch>
            <a:fillRect/>
          </a:stretch>
        </p:blipFill>
        <p:spPr>
          <a:xfrm>
            <a:off x="3252604" y="4439027"/>
            <a:ext cx="2638425" cy="1495425"/>
          </a:xfrm>
          <a:prstGeom prst="rect">
            <a:avLst/>
          </a:prstGeom>
        </p:spPr>
      </p:pic>
    </p:spTree>
    <p:extLst>
      <p:ext uri="{BB962C8B-B14F-4D97-AF65-F5344CB8AC3E}">
        <p14:creationId xmlns:p14="http://schemas.microsoft.com/office/powerpoint/2010/main" val="41748895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n-ea"/>
                <a:cs typeface="+mn-cs"/>
              </a:rPr>
              <a:t>Example A6.6:</a:t>
            </a:r>
            <a:r>
              <a:rPr kumimoji="0" lang="en-US" sz="2800" b="0" i="0" u="none" strike="noStrike" kern="1200" cap="none" spc="0" normalizeH="0" baseline="0" noProof="0" dirty="0">
                <a:ln>
                  <a:noFill/>
                </a:ln>
                <a:solidFill>
                  <a:srgbClr val="1F497D"/>
                </a:solidFill>
                <a:effectLst/>
                <a:uLnTx/>
                <a:uFillTx/>
                <a:latin typeface="Calibri"/>
                <a:ea typeface="+mn-ea"/>
                <a:cs typeface="+mn-cs"/>
              </a:rPr>
              <a:t> </a:t>
            </a:r>
            <a:r>
              <a:rPr kumimoji="0" lang="en-US" sz="2800" b="0" i="1" u="none" strike="noStrike" kern="1200" cap="none" spc="0" normalizeH="0" baseline="0" noProof="0" dirty="0">
                <a:ln>
                  <a:noFill/>
                </a:ln>
                <a:solidFill>
                  <a:srgbClr val="1F497D"/>
                </a:solidFill>
                <a:effectLst/>
                <a:uLnTx/>
                <a:uFillTx/>
                <a:latin typeface="Calibri"/>
                <a:ea typeface="+mn-ea"/>
                <a:cs typeface="+mn-cs"/>
              </a:rPr>
              <a:t>c</a:t>
            </a:r>
            <a:r>
              <a:rPr kumimoji="0" lang="en-US" sz="3200" b="0" i="0" u="none" strike="noStrike" kern="1200" cap="none" spc="0" normalizeH="0" baseline="0" noProof="0" dirty="0">
                <a:ln>
                  <a:noFill/>
                </a:ln>
                <a:solidFill>
                  <a:srgbClr val="1F497D"/>
                </a:solidFill>
                <a:effectLst/>
                <a:uLnTx/>
                <a:uFillTx/>
                <a:latin typeface="Calibri"/>
                <a:ea typeface="+mn-ea"/>
                <a:cs typeface="+mn-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8</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pic>
        <p:nvPicPr>
          <p:cNvPr id="531" name="Content Placeholder 4" descr="A control chart is shown. The vertical axis of the graph ranges from 0 to 20, in increments of 2. The horizontal axis of the graph ranges from 0 to 20, in increments of 2. The line of the upper control limit, labeled U C L, is drawn from 17.8 on the vertical axis. The central line is drawn from 12 on the vertical axis and labeled “Center Line equals 12.000.” The line of the lower control limit, labeled L C L, is drawn horizontally from 6.2 on the vertical axis. The number of defects for the sixteen samples are shown plotted on the graph, all falling above the L C L and below the U C L."/>
          <p:cNvPicPr/>
          <p:nvPr/>
        </p:nvPicPr>
        <p:blipFill>
          <a:blip r:embed="rId2"/>
          <a:stretch/>
        </p:blipFill>
        <p:spPr>
          <a:xfrm>
            <a:off x="2095560" y="1602720"/>
            <a:ext cx="4952520" cy="3809520"/>
          </a:xfrm>
          <a:prstGeom prst="rect">
            <a:avLst/>
          </a:prstGeom>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n-ea"/>
                <a:cs typeface="+mn-cs"/>
              </a:rPr>
              <a:t>Example A6.6:</a:t>
            </a:r>
            <a:r>
              <a:rPr kumimoji="0" lang="en-US" sz="2800" b="0" i="0" u="none" strike="noStrike" kern="1200" cap="none" spc="0" normalizeH="0" baseline="0" noProof="0" dirty="0">
                <a:ln>
                  <a:noFill/>
                </a:ln>
                <a:solidFill>
                  <a:srgbClr val="1F497D"/>
                </a:solidFill>
                <a:effectLst/>
                <a:uLnTx/>
                <a:uFillTx/>
                <a:latin typeface="Calibri"/>
                <a:ea typeface="+mn-ea"/>
                <a:cs typeface="+mn-cs"/>
              </a:rPr>
              <a:t> </a:t>
            </a:r>
            <a:r>
              <a:rPr kumimoji="0" lang="en-US" sz="2800" b="0" i="1" u="none" strike="noStrike" kern="1200" cap="none" spc="0" normalizeH="0" baseline="0" noProof="0" dirty="0">
                <a:ln>
                  <a:noFill/>
                </a:ln>
                <a:solidFill>
                  <a:srgbClr val="1F497D"/>
                </a:solidFill>
                <a:effectLst/>
                <a:uLnTx/>
                <a:uFillTx/>
                <a:latin typeface="Calibri"/>
                <a:ea typeface="+mn-ea"/>
                <a:cs typeface="+mn-cs"/>
              </a:rPr>
              <a:t>c</a:t>
            </a:r>
            <a:r>
              <a:rPr kumimoji="0" lang="en-US" sz="3200" b="0" i="0" u="none" strike="noStrike" kern="1200" cap="none" spc="0" normalizeH="0" baseline="0" noProof="0" dirty="0">
                <a:ln>
                  <a:noFill/>
                </a:ln>
                <a:solidFill>
                  <a:srgbClr val="1F497D"/>
                </a:solidFill>
                <a:effectLst/>
                <a:uLnTx/>
                <a:uFillTx/>
                <a:latin typeface="Calibri"/>
                <a:ea typeface="+mn-ea"/>
                <a:cs typeface="+mn-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9</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534" name="TextShape 3"/>
          <p:cNvSpPr txBox="1"/>
          <p:nvPr/>
        </p:nvSpPr>
        <p:spPr>
          <a:xfrm>
            <a:off x="457200" y="1029240"/>
            <a:ext cx="8229240" cy="4966560"/>
          </a:xfrm>
          <a:prstGeom prst="rect">
            <a:avLst/>
          </a:prstGeom>
          <a:noFill/>
          <a:ln>
            <a:noFill/>
          </a:ln>
        </p:spPr>
        <p:txBody>
          <a:bodyPr lIns="90000" tIns="45000" rIns="90000" bIns="45000">
            <a:normAutofit fontScale="97000"/>
          </a:bodyPr>
          <a:lstStyle/>
          <a:p>
            <a:pPr>
              <a:lnSpc>
                <a:spcPct val="100000"/>
              </a:lnSpc>
              <a:spcBef>
                <a:spcPts val="561"/>
              </a:spcBef>
            </a:pPr>
            <a:r>
              <a:rPr lang="en-US" sz="2800" b="1" strike="noStrike" spc="-1">
                <a:solidFill>
                  <a:srgbClr val="366092"/>
                </a:solidFill>
                <a:latin typeface="Calibri"/>
              </a:rPr>
              <a:t>Step 3: For the given samples, state if the process is "In Control" or "Out of Control"</a:t>
            </a:r>
            <a:endParaRPr lang="en-US" sz="2800" b="0" strike="noStrike" spc="-1">
              <a:solidFill>
                <a:srgbClr val="366092"/>
              </a:solidFill>
              <a:latin typeface="Calibri"/>
            </a:endParaRPr>
          </a:p>
          <a:p>
            <a:pPr>
              <a:lnSpc>
                <a:spcPct val="100000"/>
              </a:lnSpc>
              <a:spcBef>
                <a:spcPts val="561"/>
              </a:spcBef>
            </a:pPr>
            <a:r>
              <a:rPr lang="en-US" sz="2800" b="0" strike="noStrike" spc="-1">
                <a:solidFill>
                  <a:srgbClr val="366092"/>
                </a:solidFill>
                <a:latin typeface="Calibri"/>
              </a:rPr>
              <a:t>This step will be repeated for each additional sample. At each step, we must determine whether the process is "In Control" or "Out of Control."</a:t>
            </a:r>
          </a:p>
          <a:p>
            <a:pPr>
              <a:lnSpc>
                <a:spcPct val="100000"/>
              </a:lnSpc>
              <a:spcBef>
                <a:spcPts val="561"/>
              </a:spcBef>
            </a:pPr>
            <a:r>
              <a:rPr lang="en-US" sz="2800" b="1" strike="noStrike" spc="-1">
                <a:solidFill>
                  <a:srgbClr val="366092"/>
                </a:solidFill>
                <a:latin typeface="Calibri"/>
              </a:rPr>
              <a:t>Sample 17:</a:t>
            </a:r>
            <a:r>
              <a:rPr lang="en-US" sz="2800" b="0" strike="noStrike" spc="-1">
                <a:solidFill>
                  <a:srgbClr val="366092"/>
                </a:solidFill>
                <a:latin typeface="Calibri"/>
              </a:rPr>
              <a:t> Since 4 falls below the Lower Control Limit, the process is deemed to be "Out of Control."</a:t>
            </a:r>
          </a:p>
          <a:p>
            <a:pPr>
              <a:lnSpc>
                <a:spcPct val="100000"/>
              </a:lnSpc>
              <a:spcBef>
                <a:spcPts val="561"/>
              </a:spcBef>
            </a:pPr>
            <a:r>
              <a:rPr lang="en-US" sz="2800" b="1" strike="noStrike" spc="-1">
                <a:solidFill>
                  <a:srgbClr val="366092"/>
                </a:solidFill>
                <a:latin typeface="Calibri"/>
              </a:rPr>
              <a:t>Sample 18:</a:t>
            </a:r>
            <a:r>
              <a:rPr lang="en-US" sz="2800" b="0" strike="noStrike" spc="-1">
                <a:solidFill>
                  <a:srgbClr val="366092"/>
                </a:solidFill>
                <a:latin typeface="Calibri"/>
              </a:rPr>
              <a:t> Since 16 falls between the Upper and Lower Control Limits, the process is deemed to be "In Control."</a:t>
            </a:r>
          </a:p>
          <a:p>
            <a:pPr>
              <a:lnSpc>
                <a:spcPct val="100000"/>
              </a:lnSpc>
              <a:spcBef>
                <a:spcPts val="561"/>
              </a:spcBef>
            </a:pPr>
            <a:r>
              <a:rPr lang="en-US" sz="2800" b="1" strike="noStrike" spc="-1">
                <a:solidFill>
                  <a:srgbClr val="366092"/>
                </a:solidFill>
                <a:latin typeface="Calibri"/>
              </a:rPr>
              <a:t>Sample 19:</a:t>
            </a:r>
            <a:r>
              <a:rPr lang="en-US" sz="2800" b="0" strike="noStrike" spc="-1">
                <a:solidFill>
                  <a:srgbClr val="366092"/>
                </a:solidFill>
                <a:latin typeface="Calibri"/>
              </a:rPr>
              <a:t> Since 12 falls between the Upper and Lower Control Limits, the process is deemed to be "In Control."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n-ea"/>
                <a:cs typeface="+mn-cs"/>
              </a:rPr>
              <a:t>Example A6.6:</a:t>
            </a:r>
            <a:r>
              <a:rPr kumimoji="0" lang="en-US" sz="2800" b="0" i="0" u="none" strike="noStrike" kern="1200" cap="none" spc="0" normalizeH="0" baseline="0" noProof="0" dirty="0">
                <a:ln>
                  <a:noFill/>
                </a:ln>
                <a:solidFill>
                  <a:srgbClr val="1F497D"/>
                </a:solidFill>
                <a:effectLst/>
                <a:uLnTx/>
                <a:uFillTx/>
                <a:latin typeface="Calibri"/>
                <a:ea typeface="+mn-ea"/>
                <a:cs typeface="+mn-cs"/>
              </a:rPr>
              <a:t> </a:t>
            </a:r>
            <a:r>
              <a:rPr kumimoji="0" lang="en-US" sz="2800" b="0" i="1" u="none" strike="noStrike" kern="1200" cap="none" spc="0" normalizeH="0" baseline="0" noProof="0" dirty="0">
                <a:ln>
                  <a:noFill/>
                </a:ln>
                <a:solidFill>
                  <a:srgbClr val="1F497D"/>
                </a:solidFill>
                <a:effectLst/>
                <a:uLnTx/>
                <a:uFillTx/>
                <a:latin typeface="Calibri"/>
                <a:ea typeface="+mn-ea"/>
                <a:cs typeface="+mn-cs"/>
              </a:rPr>
              <a:t>c</a:t>
            </a:r>
            <a:r>
              <a:rPr kumimoji="0" lang="en-US" sz="3200" b="0" i="0" u="none" strike="noStrike" kern="1200" cap="none" spc="0" normalizeH="0" baseline="0" noProof="0" dirty="0">
                <a:ln>
                  <a:noFill/>
                </a:ln>
                <a:solidFill>
                  <a:srgbClr val="1F497D"/>
                </a:solidFill>
                <a:effectLst/>
                <a:uLnTx/>
                <a:uFillTx/>
                <a:latin typeface="Calibri"/>
                <a:ea typeface="+mn-ea"/>
                <a:cs typeface="+mn-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10</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pic>
        <p:nvPicPr>
          <p:cNvPr id="537" name="Content Placeholder 4" descr="The previous control chart is shown with the three additional sample points added (17, 18, and 19). They are circled and described above."/>
          <p:cNvPicPr/>
          <p:nvPr/>
        </p:nvPicPr>
        <p:blipFill>
          <a:blip r:embed="rId2"/>
          <a:stretch/>
        </p:blipFill>
        <p:spPr>
          <a:xfrm>
            <a:off x="2095560" y="1602720"/>
            <a:ext cx="4952520" cy="3809520"/>
          </a:xfrm>
          <a:prstGeom prst="rect">
            <a:avLst/>
          </a:prstGeom>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n-ea"/>
                <a:cs typeface="+mn-cs"/>
              </a:rPr>
              <a:t>Example A6.6:</a:t>
            </a:r>
            <a:r>
              <a:rPr kumimoji="0" lang="en-US" sz="2800" b="0" i="0" u="none" strike="noStrike" kern="1200" cap="none" spc="0" normalizeH="0" baseline="0" noProof="0" dirty="0">
                <a:ln>
                  <a:noFill/>
                </a:ln>
                <a:solidFill>
                  <a:srgbClr val="1F497D"/>
                </a:solidFill>
                <a:effectLst/>
                <a:uLnTx/>
                <a:uFillTx/>
                <a:latin typeface="Calibri"/>
                <a:ea typeface="+mn-ea"/>
                <a:cs typeface="+mn-cs"/>
              </a:rPr>
              <a:t> </a:t>
            </a:r>
            <a:r>
              <a:rPr kumimoji="0" lang="en-US" sz="2800" b="0" i="1" u="none" strike="noStrike" kern="1200" cap="none" spc="0" normalizeH="0" baseline="0" noProof="0" dirty="0">
                <a:ln>
                  <a:noFill/>
                </a:ln>
                <a:solidFill>
                  <a:srgbClr val="1F497D"/>
                </a:solidFill>
                <a:effectLst/>
                <a:uLnTx/>
                <a:uFillTx/>
                <a:latin typeface="Calibri"/>
                <a:ea typeface="+mn-ea"/>
                <a:cs typeface="+mn-cs"/>
              </a:rPr>
              <a:t>c</a:t>
            </a:r>
            <a:r>
              <a:rPr kumimoji="0" lang="en-US" sz="3200" b="0" i="0" u="none" strike="noStrike" kern="1200" cap="none" spc="0" normalizeH="0" baseline="0" noProof="0" dirty="0">
                <a:ln>
                  <a:noFill/>
                </a:ln>
                <a:solidFill>
                  <a:srgbClr val="1F497D"/>
                </a:solidFill>
                <a:effectLst/>
                <a:uLnTx/>
                <a:uFillTx/>
                <a:latin typeface="Calibri"/>
                <a:ea typeface="+mn-ea"/>
                <a:cs typeface="+mn-cs"/>
              </a:rPr>
              <a:t>-Charts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11</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540" name="TextShape 3"/>
          <p:cNvSpPr txBox="1"/>
          <p:nvPr/>
        </p:nvSpPr>
        <p:spPr>
          <a:xfrm>
            <a:off x="457200" y="1028880"/>
            <a:ext cx="8229240" cy="4966560"/>
          </a:xfrm>
          <a:prstGeom prst="rect">
            <a:avLst/>
          </a:prstGeom>
          <a:noFill/>
          <a:ln>
            <a:noFill/>
          </a:ln>
        </p:spPr>
        <p:txBody>
          <a:bodyPr lIns="90000" tIns="45000" rIns="90000" bIns="45000">
            <a:noAutofit/>
          </a:bodyPr>
          <a:lstStyle/>
          <a:p>
            <a:pPr lvl="0">
              <a:spcBef>
                <a:spcPct val="20000"/>
              </a:spcBef>
              <a:defRPr b="1"/>
            </a:pPr>
            <a:r>
              <a:rPr lang="en-US" sz="2400" b="1" dirty="0">
                <a:solidFill>
                  <a:srgbClr val="366092"/>
                </a:solidFill>
                <a:latin typeface="Calibri"/>
              </a:rPr>
              <a:t>Step 4: Find the probability that the production manager will conclude that the process is "Out of Control" when the process is actually "In Control"?</a:t>
            </a:r>
          </a:p>
        </p:txBody>
      </p:sp>
      <p:pic>
        <p:nvPicPr>
          <p:cNvPr id="3" name="Picture 2" descr="A Type one Error is the error of concluding that the process is &quot;Out of Control&quot; when the process is actually &quot;In Control.&quot;&#10;&#10;The control limits were established such that  90 percent of the sample observations (defects per unit) would fall within the control limits, assuming the process is &quot;In Control.&quot; This implies that  10 percent of the sample observations (defects per unit) would fall outside the control limits when the process is &quot;In Control.&quot;&#10;&#10;Thus, the probability that the production manager will conclude that the process is &quot;Out of Control&quot; when the process is actually &quot;In Control&quot; (that is make a Type one Error) is  0.100.">
            <a:extLst>
              <a:ext uri="{FF2B5EF4-FFF2-40B4-BE49-F238E27FC236}">
                <a16:creationId xmlns:a16="http://schemas.microsoft.com/office/drawing/2014/main" id="{A466111F-CB2D-6367-1B72-2EADD62ED7F5}"/>
              </a:ext>
            </a:extLst>
          </p:cNvPr>
          <p:cNvPicPr>
            <a:picLocks noChangeAspect="1"/>
          </p:cNvPicPr>
          <p:nvPr/>
        </p:nvPicPr>
        <p:blipFill>
          <a:blip r:embed="rId2"/>
          <a:stretch>
            <a:fillRect/>
          </a:stretch>
        </p:blipFill>
        <p:spPr>
          <a:xfrm>
            <a:off x="457200" y="2228167"/>
            <a:ext cx="8125959" cy="36009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Note</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a:t>
            </a:r>
            <a:endParaRPr kumimoji="0" lang="en-US" sz="3200" b="0" i="0" u="none" strike="noStrike" kern="1200" cap="none" spc="-1" normalizeH="0" baseline="-25000" noProof="0" dirty="0">
              <a:ln>
                <a:noFill/>
              </a:ln>
              <a:solidFill>
                <a:srgbClr val="366092"/>
              </a:solidFill>
              <a:effectLst/>
              <a:uLnTx/>
              <a:uFillTx/>
              <a:latin typeface="Calibri"/>
              <a:ea typeface="+mn-ea"/>
              <a:cs typeface="+mn-cs"/>
            </a:endParaRPr>
          </a:p>
        </p:txBody>
      </p:sp>
      <p:sp>
        <p:nvSpPr>
          <p:cNvPr id="331" name="TextShape 2"/>
          <p:cNvSpPr txBox="1"/>
          <p:nvPr/>
        </p:nvSpPr>
        <p:spPr>
          <a:xfrm>
            <a:off x="457200" y="1082160"/>
            <a:ext cx="8229240" cy="2270520"/>
          </a:xfrm>
          <a:prstGeom prst="rect">
            <a:avLst/>
          </a:prstGeom>
          <a:noFill/>
          <a:ln w="28440">
            <a:solidFill>
              <a:srgbClr val="1F497D"/>
            </a:solidFill>
            <a:round/>
          </a:ln>
        </p:spPr>
        <p:txBody>
          <a:bodyPr lIns="90000" tIns="45000" rIns="90000" bIns="45000">
            <a:normAutofit/>
          </a:bodyPr>
          <a:lstStyle/>
          <a:p>
            <a:pPr>
              <a:lnSpc>
                <a:spcPct val="100000"/>
              </a:lnSpc>
              <a:spcBef>
                <a:spcPts val="561"/>
              </a:spcBef>
            </a:pPr>
            <a:r>
              <a:rPr lang="en-US" sz="2800" b="0" strike="noStrike" spc="-1">
                <a:solidFill>
                  <a:srgbClr val="366092"/>
                </a:solidFill>
                <a:latin typeface="Calibri"/>
              </a:rPr>
              <a:t>If the same number of units are sampled at each time period (which, in general, they should be), the Center Line can also be calculated by finding the proportion of defective units in each sample and then averaging the sample proportions.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extShape 1"/>
          <p:cNvSpPr txBox="1">
            <a:spLocks noGrp="1"/>
          </p:cNvSpPr>
          <p:nvPr>
            <p:ph type="title" idx="4294967295"/>
          </p:nvPr>
        </p:nvSpPr>
        <p:spPr>
          <a:xfrm>
            <a:off x="457200" y="105315"/>
            <a:ext cx="8229240" cy="914040"/>
          </a:xfrm>
          <a:prstGeom prst="rect">
            <a:avLst/>
          </a:prstGeom>
          <a:noFill/>
          <a:ln>
            <a:noFill/>
            <a:prstDash/>
          </a:ln>
          <a:effectLst/>
        </p:spPr>
        <p:txBody>
          <a:bodyPr rot="0" spcFirstLastPara="0" vertOverflow="overflow" horzOverflow="overflow" vert="horz" wrap="square" lIns="90000" tIns="45000" rIns="90000" bIns="4500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6</a:t>
            </a:r>
            <a:endParaRPr kumimoji="0" lang="en-US" sz="3200" b="0" i="0" u="none" strike="noStrike" kern="1200" cap="none" spc="-1" normalizeH="0" baseline="0" noProof="0" dirty="0">
              <a:ln>
                <a:noFill/>
              </a:ln>
              <a:solidFill>
                <a:srgbClr val="366092"/>
              </a:solidFill>
              <a:effectLst/>
              <a:uLnTx/>
              <a:uFillTx/>
              <a:latin typeface="Calibri"/>
              <a:ea typeface="+mn-ea"/>
              <a:cs typeface="+mn-cs"/>
            </a:endParaRPr>
          </a:p>
        </p:txBody>
      </p:sp>
      <p:sp>
        <p:nvSpPr>
          <p:cNvPr id="333" name="TextShape 2"/>
          <p:cNvSpPr txBox="1"/>
          <p:nvPr/>
        </p:nvSpPr>
        <p:spPr>
          <a:xfrm>
            <a:off x="457200" y="1082160"/>
            <a:ext cx="8229240" cy="4851712"/>
          </a:xfrm>
          <a:prstGeom prst="rect">
            <a:avLst/>
          </a:prstGeom>
          <a:solidFill>
            <a:srgbClr val="FFFFCC"/>
          </a:solidFill>
          <a:ln w="28440">
            <a:solidFill>
              <a:srgbClr val="000000"/>
            </a:solidFill>
            <a:round/>
          </a:ln>
        </p:spPr>
        <p:txBody>
          <a:bodyPr lIns="90000" tIns="45000" rIns="90000" bIns="45000">
            <a:normAutofit fontScale="95000"/>
          </a:bodyPr>
          <a:lstStyle/>
          <a:p>
            <a:pPr>
              <a:lnSpc>
                <a:spcPct val="100000"/>
              </a:lnSpc>
              <a:spcBef>
                <a:spcPts val="561"/>
              </a:spcBef>
            </a:pPr>
            <a:r>
              <a:rPr lang="en-US" sz="2100" b="0" strike="noStrike" spc="-1" dirty="0">
                <a:solidFill>
                  <a:srgbClr val="000000"/>
                </a:solidFill>
                <a:latin typeface="Calibri"/>
              </a:rPr>
              <a:t>The </a:t>
            </a:r>
            <a:r>
              <a:rPr lang="en-US" sz="2100" b="1" strike="noStrike" spc="-1" dirty="0">
                <a:solidFill>
                  <a:srgbClr val="000000"/>
                </a:solidFill>
                <a:latin typeface="Calibri"/>
              </a:rPr>
              <a:t>Upper</a:t>
            </a:r>
            <a:r>
              <a:rPr lang="en-US" sz="2100" b="0" strike="noStrike" spc="-1" dirty="0">
                <a:solidFill>
                  <a:srgbClr val="000000"/>
                </a:solidFill>
                <a:latin typeface="Calibri"/>
              </a:rPr>
              <a:t> and </a:t>
            </a:r>
            <a:r>
              <a:rPr lang="en-US" sz="2100" b="1" strike="noStrike" spc="-1" dirty="0">
                <a:solidFill>
                  <a:srgbClr val="000000"/>
                </a:solidFill>
                <a:latin typeface="Calibri"/>
              </a:rPr>
              <a:t>Lower Control Limits</a:t>
            </a:r>
            <a:r>
              <a:rPr lang="en-US" sz="2100" b="0" strike="noStrike" spc="-1" dirty="0">
                <a:solidFill>
                  <a:srgbClr val="000000"/>
                </a:solidFill>
                <a:latin typeface="Calibri"/>
              </a:rPr>
              <a:t> (</a:t>
            </a:r>
            <a:r>
              <a:rPr lang="en-US" sz="2100" b="1" strike="noStrike" spc="-1" dirty="0">
                <a:solidFill>
                  <a:srgbClr val="000000"/>
                </a:solidFill>
                <a:latin typeface="Calibri"/>
              </a:rPr>
              <a:t>UCL</a:t>
            </a:r>
            <a:r>
              <a:rPr lang="en-US" sz="2100" b="0" strike="noStrike" spc="-1" dirty="0">
                <a:solidFill>
                  <a:srgbClr val="000000"/>
                </a:solidFill>
                <a:latin typeface="Calibri"/>
              </a:rPr>
              <a:t> and </a:t>
            </a:r>
            <a:r>
              <a:rPr lang="en-US" sz="2100" b="1" strike="noStrike" spc="-1" dirty="0">
                <a:solidFill>
                  <a:srgbClr val="000000"/>
                </a:solidFill>
                <a:latin typeface="Calibri"/>
              </a:rPr>
              <a:t>LCL</a:t>
            </a:r>
            <a:r>
              <a:rPr lang="en-US" sz="2100" b="0" strike="noStrike" spc="-1" dirty="0">
                <a:solidFill>
                  <a:srgbClr val="000000"/>
                </a:solidFill>
                <a:latin typeface="Calibri"/>
              </a:rPr>
              <a:t>) represent the boundaries between variation which is random or typical for the process and variation which is non-random or unusual for the process. These values will be calculated differently depending on the type of Control Chart being used.</a:t>
            </a:r>
            <a:endParaRPr lang="en-US" sz="2100" b="0" strike="noStrike" spc="-1" dirty="0">
              <a:solidFill>
                <a:srgbClr val="366092"/>
              </a:solidFill>
              <a:latin typeface="Calibri"/>
            </a:endParaRPr>
          </a:p>
          <a:p>
            <a:pPr marL="514440" indent="-514080">
              <a:lnSpc>
                <a:spcPct val="100000"/>
              </a:lnSpc>
              <a:spcBef>
                <a:spcPts val="561"/>
              </a:spcBef>
              <a:buClr>
                <a:srgbClr val="000000"/>
              </a:buClr>
              <a:buFont typeface="Calibri"/>
              <a:buChar char="•"/>
            </a:pPr>
            <a:r>
              <a:rPr lang="en-US" sz="2100" b="0" strike="noStrike" spc="-1" dirty="0">
                <a:solidFill>
                  <a:srgbClr val="000000"/>
                </a:solidFill>
                <a:latin typeface="Calibri"/>
              </a:rPr>
              <a:t>​</a:t>
            </a:r>
            <a:r>
              <a:rPr lang="en-US" sz="2100" b="1" strike="noStrike" spc="-1" dirty="0">
                <a:solidFill>
                  <a:srgbClr val="000000"/>
                </a:solidFill>
                <a:latin typeface="Calibri"/>
              </a:rPr>
              <a:t>Mean Chart when  and  are known</a:t>
            </a:r>
            <a:r>
              <a:rPr lang="en-US" sz="2100" b="0" strike="noStrike" spc="-1" dirty="0">
                <a:solidFill>
                  <a:srgbClr val="000000"/>
                </a:solidFill>
                <a:latin typeface="Calibri"/>
              </a:rPr>
              <a:t>:</a:t>
            </a:r>
          </a:p>
          <a:p>
            <a:pPr>
              <a:lnSpc>
                <a:spcPct val="100000"/>
              </a:lnSpc>
              <a:spcBef>
                <a:spcPts val="561"/>
              </a:spcBef>
            </a:pPr>
            <a:r>
              <a:rPr lang="en-US" sz="2100" b="0" strike="noStrike" spc="-1" dirty="0">
                <a:solidFill>
                  <a:srgbClr val="000000"/>
                </a:solidFill>
                <a:latin typeface="Calibri"/>
              </a:rPr>
              <a:t>​</a:t>
            </a:r>
            <a:endParaRPr lang="en-US" sz="2100" b="0" strike="noStrike" spc="-1" dirty="0">
              <a:latin typeface="Calibri"/>
            </a:endParaRPr>
          </a:p>
        </p:txBody>
      </p:sp>
      <p:pic>
        <p:nvPicPr>
          <p:cNvPr id="7" name="Picture 6" descr="UCL equals mu plus three sigma subscript x bar, which is equal to mu plus open fraction three sigma divided by the square root of n close fraction.&#10;&#10;LCL equals mu minus three sigma subscript x bar, which is equal to mu minus open fraction three sigma divided by the square root of n close fraction.">
            <a:extLst>
              <a:ext uri="{FF2B5EF4-FFF2-40B4-BE49-F238E27FC236}">
                <a16:creationId xmlns:a16="http://schemas.microsoft.com/office/drawing/2014/main" id="{B27D9F73-110C-F72D-C345-AC45479701B1}"/>
              </a:ext>
            </a:extLst>
          </p:cNvPr>
          <p:cNvPicPr>
            <a:picLocks noChangeAspect="1"/>
          </p:cNvPicPr>
          <p:nvPr/>
        </p:nvPicPr>
        <p:blipFill>
          <a:blip r:embed="rId3"/>
          <a:stretch>
            <a:fillRect/>
          </a:stretch>
        </p:blipFill>
        <p:spPr>
          <a:xfrm>
            <a:off x="3062107" y="2790622"/>
            <a:ext cx="3019425" cy="174307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9D87BA2-8B3E-159D-9812-ECD81F3BFAB2}"/>
                  </a:ext>
                </a:extLst>
              </p:cNvPr>
              <p:cNvSpPr txBox="1"/>
              <p:nvPr/>
            </p:nvSpPr>
            <p:spPr>
              <a:xfrm>
                <a:off x="569819" y="4390607"/>
                <a:ext cx="6939934" cy="1554272"/>
              </a:xfrm>
              <a:prstGeom prst="rect">
                <a:avLst/>
              </a:prstGeom>
              <a:noFill/>
              <a:ln w="28440">
                <a:noFill/>
                <a:round/>
              </a:ln>
            </p:spPr>
            <p:txBody>
              <a:bodyPr wrap="square">
                <a:spAutoFit/>
              </a:bodyPr>
              <a:lstStyle/>
              <a:p>
                <a:pPr>
                  <a:lnSpc>
                    <a:spcPct val="100000"/>
                  </a:lnSpc>
                  <a:spcBef>
                    <a:spcPts val="561"/>
                  </a:spcBef>
                </a:pPr>
                <a:r>
                  <a:rPr lang="en-US" sz="2000" b="0" strike="noStrike" spc="-1" dirty="0">
                    <a:solidFill>
                      <a:srgbClr val="000000"/>
                    </a:solidFill>
                    <a:latin typeface="Calibri"/>
                  </a:rPr>
                  <a:t>where</a:t>
                </a:r>
                <a:endParaRPr lang="en-US" sz="2000" b="0" strike="noStrike" spc="-1" dirty="0">
                  <a:solidFill>
                    <a:srgbClr val="366092"/>
                  </a:solidFill>
                  <a:latin typeface="Calibri"/>
                </a:endParaRPr>
              </a:p>
              <a:p>
                <a:pPr>
                  <a:lnSpc>
                    <a:spcPct val="100000"/>
                  </a:lnSpc>
                  <a:spcBef>
                    <a:spcPts val="561"/>
                  </a:spcBef>
                </a:pPr>
                <a:r>
                  <a:rPr lang="en-US" sz="2000" b="0" i="1" strike="noStrike" spc="-1" dirty="0">
                    <a:solidFill>
                      <a:srgbClr val="000000"/>
                    </a:solidFill>
                    <a:latin typeface="Calibri"/>
                  </a:rPr>
                  <a:t>​</a:t>
                </a:r>
                <a:r>
                  <a:rPr lang="el-GR" sz="2000" b="0" i="1" strike="noStrike" spc="-1" dirty="0">
                    <a:solidFill>
                      <a:srgbClr val="000000"/>
                    </a:solidFill>
                    <a:latin typeface="Cambria Math" panose="02040503050406030204" pitchFamily="18" charset="0"/>
                    <a:ea typeface="Cambria Math" panose="02040503050406030204" pitchFamily="18" charset="0"/>
                  </a:rPr>
                  <a:t>μ</a:t>
                </a:r>
                <a:r>
                  <a:rPr lang="en-US" sz="2000" b="0" strike="noStrike" spc="-1" dirty="0">
                    <a:solidFill>
                      <a:srgbClr val="366092"/>
                    </a:solidFill>
                    <a:latin typeface="Calibri"/>
                  </a:rPr>
                  <a:t> </a:t>
                </a:r>
                <a14:m>
                  <m:oMath xmlns:m="http://schemas.openxmlformats.org/officeDocument/2006/math">
                    <m:r>
                      <a:rPr lang="en-US" sz="2000" i="1" spc="-1">
                        <a:solidFill>
                          <a:srgbClr val="000000"/>
                        </a:solidFill>
                        <a:latin typeface="Cambria Math" panose="02040503050406030204" pitchFamily="18" charset="0"/>
                        <a:ea typeface="Cambria Math" panose="02040503050406030204" pitchFamily="18" charset="0"/>
                      </a:rPr>
                      <m:t>=</m:t>
                    </m:r>
                  </m:oMath>
                </a14:m>
                <a:r>
                  <a:rPr lang="en-US" sz="2000" spc="-1" dirty="0">
                    <a:latin typeface="Calibri"/>
                  </a:rPr>
                  <a:t> </a:t>
                </a:r>
                <a:r>
                  <a:rPr lang="en-US" sz="2000" b="0" strike="noStrike" spc="-1" dirty="0">
                    <a:latin typeface="Calibri"/>
                  </a:rPr>
                  <a:t>the process mean</a:t>
                </a:r>
                <a:endParaRPr lang="en-US" sz="2000" b="0" strike="noStrike" spc="-1" dirty="0">
                  <a:solidFill>
                    <a:srgbClr val="366092"/>
                  </a:solidFill>
                  <a:latin typeface="Calibri"/>
                </a:endParaRPr>
              </a:p>
              <a:p>
                <a:pPr>
                  <a:lnSpc>
                    <a:spcPct val="100000"/>
                  </a:lnSpc>
                  <a:spcBef>
                    <a:spcPts val="561"/>
                  </a:spcBef>
                </a:pPr>
                <a:r>
                  <a:rPr lang="en-US" sz="2000" b="0" strike="noStrike" spc="-1" dirty="0">
                    <a:solidFill>
                      <a:srgbClr val="000000"/>
                    </a:solidFill>
                    <a:latin typeface="Calibri"/>
                  </a:rPr>
                  <a:t>​</a:t>
                </a:r>
                <a:r>
                  <a:rPr lang="el-GR" sz="2000" b="0" i="1" strike="noStrike" spc="-1" dirty="0">
                    <a:solidFill>
                      <a:srgbClr val="000000"/>
                    </a:solidFill>
                    <a:latin typeface="Cambria Math" panose="02040503050406030204" pitchFamily="18" charset="0"/>
                    <a:ea typeface="Cambria Math" panose="02040503050406030204" pitchFamily="18" charset="0"/>
                  </a:rPr>
                  <a:t>σ</a:t>
                </a:r>
                <a:r>
                  <a:rPr lang="en-US" sz="2000" spc="-1" dirty="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r>
                      <a:rPr lang="en-US" sz="2000" b="0" i="1" strike="noStrike" spc="-1" smtClean="0">
                        <a:solidFill>
                          <a:srgbClr val="000000"/>
                        </a:solidFill>
                        <a:latin typeface="Cambria Math" panose="02040503050406030204" pitchFamily="18" charset="0"/>
                        <a:ea typeface="Cambria Math" panose="02040503050406030204" pitchFamily="18" charset="0"/>
                      </a:rPr>
                      <m:t>=</m:t>
                    </m:r>
                  </m:oMath>
                </a14:m>
                <a:r>
                  <a:rPr lang="en-US" sz="2000" b="0" strike="noStrike" spc="-1" dirty="0">
                    <a:solidFill>
                      <a:srgbClr val="366092"/>
                    </a:solidFill>
                    <a:latin typeface="Calibri"/>
                  </a:rPr>
                  <a:t> </a:t>
                </a:r>
                <a:r>
                  <a:rPr lang="en-US" sz="2000" b="0" strike="noStrike" spc="-1" dirty="0">
                    <a:latin typeface="Calibri"/>
                  </a:rPr>
                  <a:t>the process standard deviation</a:t>
                </a:r>
              </a:p>
              <a:p>
                <a:pPr>
                  <a:lnSpc>
                    <a:spcPct val="100000"/>
                  </a:lnSpc>
                  <a:spcBef>
                    <a:spcPts val="561"/>
                  </a:spcBef>
                </a:pPr>
                <a:r>
                  <a:rPr lang="en-US" sz="2000" i="1" spc="-1" dirty="0">
                    <a:solidFill>
                      <a:srgbClr val="000000"/>
                    </a:solidFill>
                    <a:latin typeface="Calibri"/>
                  </a:rPr>
                  <a:t>n</a:t>
                </a:r>
                <a:r>
                  <a:rPr lang="en-US" sz="2000" spc="-1" dirty="0">
                    <a:solidFill>
                      <a:srgbClr val="000000"/>
                    </a:solidFill>
                    <a:latin typeface="Calibri"/>
                  </a:rPr>
                  <a:t> </a:t>
                </a:r>
                <a14:m>
                  <m:oMath xmlns:m="http://schemas.openxmlformats.org/officeDocument/2006/math">
                    <m:r>
                      <a:rPr lang="en-US" sz="2000" b="0" i="1" strike="noStrike" spc="-1" smtClean="0">
                        <a:solidFill>
                          <a:srgbClr val="000000"/>
                        </a:solidFill>
                        <a:latin typeface="Cambria Math" panose="02040503050406030204" pitchFamily="18" charset="0"/>
                      </a:rPr>
                      <m:t>=</m:t>
                    </m:r>
                  </m:oMath>
                </a14:m>
                <a:r>
                  <a:rPr lang="en-US" sz="2000" b="0" strike="noStrike" spc="-1" dirty="0">
                    <a:solidFill>
                      <a:srgbClr val="366092"/>
                    </a:solidFill>
                    <a:latin typeface="Calibri"/>
                  </a:rPr>
                  <a:t> </a:t>
                </a:r>
                <a:r>
                  <a:rPr lang="en-US" sz="2000" b="0" strike="noStrike" spc="-1" dirty="0">
                    <a:latin typeface="Calibri"/>
                  </a:rPr>
                  <a:t>the number of observations in each sample.</a:t>
                </a:r>
              </a:p>
            </p:txBody>
          </p:sp>
        </mc:Choice>
        <mc:Fallback xmlns="">
          <p:sp>
            <p:nvSpPr>
              <p:cNvPr id="5" name="TextBox 4">
                <a:extLst>
                  <a:ext uri="{FF2B5EF4-FFF2-40B4-BE49-F238E27FC236}">
                    <a16:creationId xmlns:a16="http://schemas.microsoft.com/office/drawing/2014/main" id="{59D87BA2-8B3E-159D-9812-ECD81F3BFAB2}"/>
                  </a:ext>
                </a:extLst>
              </p:cNvPr>
              <p:cNvSpPr txBox="1">
                <a:spLocks noRot="1" noChangeAspect="1" noMove="1" noResize="1" noEditPoints="1" noAdjustHandles="1" noChangeArrowheads="1" noChangeShapeType="1" noTextEdit="1"/>
              </p:cNvSpPr>
              <p:nvPr/>
            </p:nvSpPr>
            <p:spPr>
              <a:xfrm>
                <a:off x="569819" y="4390607"/>
                <a:ext cx="6939934" cy="1554272"/>
              </a:xfrm>
              <a:prstGeom prst="rect">
                <a:avLst/>
              </a:prstGeom>
              <a:blipFill>
                <a:blip r:embed="rId4"/>
                <a:stretch>
                  <a:fillRect l="-878" t="-1961" b="-6275"/>
                </a:stretch>
              </a:blipFill>
              <a:ln w="28440">
                <a:noFill/>
                <a:round/>
              </a:ln>
            </p:spPr>
            <p:txBody>
              <a:bodyPr/>
              <a:lstStyle/>
              <a:p>
                <a:r>
                  <a:rPr lang="en-IN">
                    <a:noFill/>
                  </a:rPr>
                  <a:t> </a:t>
                </a:r>
              </a:p>
            </p:txBody>
          </p:sp>
        </mc:Fallback>
      </mc:AlternateContent>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rotWithShape="0">
          <a:blip xmlns:r="http://schemas.openxmlformats.org/officeDocument/2006/relationships" r:embed="rId1"/>
          <a:stretch>
            <a:fillRect/>
          </a:stretch>
        </a:blipFill>
        <a:ln w="28440">
          <a:solidFill>
            <a:srgbClr val="000000"/>
          </a:solidFill>
          <a:round/>
        </a:ln>
      </a:spPr>
      <a:bodyPr lIns="90000" tIns="45000" rIns="90000" bIns="45000">
        <a:noAutofit/>
      </a:bodyPr>
      <a:lstStyle>
        <a:defPPr algn="l">
          <a:lnSpc>
            <a:spcPct val="100000"/>
          </a:lnSpc>
          <a:spcBef>
            <a:spcPts val="561"/>
          </a:spcBef>
          <a:defRPr sz="2800" b="0" strike="noStrike" spc="-1">
            <a:latin typeface="Calibri"/>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4870</TotalTime>
  <Words>3993</Words>
  <Application>Microsoft Office PowerPoint</Application>
  <PresentationFormat>On-screen Show (4:3)</PresentationFormat>
  <Paragraphs>903</Paragraphs>
  <Slides>77</Slides>
  <Notes>19</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77</vt:i4>
      </vt:variant>
    </vt:vector>
  </HeadingPairs>
  <TitlesOfParts>
    <vt:vector size="91" baseType="lpstr">
      <vt:lpstr>Aptos</vt:lpstr>
      <vt:lpstr>Arial</vt:lpstr>
      <vt:lpstr>Calibri</vt:lpstr>
      <vt:lpstr>Cambria Math</vt:lpstr>
      <vt:lpstr>Symbol</vt:lpstr>
      <vt:lpstr>Wingdings</vt:lpstr>
      <vt:lpstr>Office Theme</vt:lpstr>
      <vt:lpstr>Office Theme</vt:lpstr>
      <vt:lpstr>Office Theme</vt:lpstr>
      <vt:lpstr>Office Theme</vt:lpstr>
      <vt:lpstr>Office Theme</vt:lpstr>
      <vt:lpstr>Office Theme</vt:lpstr>
      <vt:lpstr>Office Theme</vt:lpstr>
      <vt:lpstr>Equation</vt:lpstr>
      <vt:lpstr>Section A.6</vt:lpstr>
      <vt:lpstr>Definitions1</vt:lpstr>
      <vt:lpstr>Definitions2</vt:lpstr>
      <vt:lpstr>Definitions3</vt:lpstr>
      <vt:lpstr>The Highway Control Chart</vt:lpstr>
      <vt:lpstr>Definitions4</vt:lpstr>
      <vt:lpstr>Definitions5</vt:lpstr>
      <vt:lpstr>Note1</vt:lpstr>
      <vt:lpstr>Definitions6</vt:lpstr>
      <vt:lpstr>Definitions7</vt:lpstr>
      <vt:lpstr>Definitions8</vt:lpstr>
      <vt:lpstr>Definitions9</vt:lpstr>
      <vt:lpstr>Definitions10</vt:lpstr>
      <vt:lpstr>Definitions11</vt:lpstr>
      <vt:lpstr>Note2</vt:lpstr>
      <vt:lpstr>Definitions12</vt:lpstr>
      <vt:lpstr>Example A6.11</vt:lpstr>
      <vt:lpstr>Example A6.12</vt:lpstr>
      <vt:lpstr>Example A6.13</vt:lpstr>
      <vt:lpstr>Example A6.14</vt:lpstr>
      <vt:lpstr>Example A6.15</vt:lpstr>
      <vt:lpstr>Example A6.16</vt:lpstr>
      <vt:lpstr>Definitions13</vt:lpstr>
      <vt:lpstr>Example A6.21</vt:lpstr>
      <vt:lpstr>Example A6.22</vt:lpstr>
      <vt:lpstr>Example A6.23</vt:lpstr>
      <vt:lpstr>Example A6.24</vt:lpstr>
      <vt:lpstr>Example A6.25</vt:lpstr>
      <vt:lpstr>Example A6.26</vt:lpstr>
      <vt:lpstr>Example A6.27</vt:lpstr>
      <vt:lpstr>Example A6.28</vt:lpstr>
      <vt:lpstr>Example A6.29</vt:lpstr>
      <vt:lpstr>Definitions14</vt:lpstr>
      <vt:lpstr>Example A6.31</vt:lpstr>
      <vt:lpstr>Example A6.32</vt:lpstr>
      <vt:lpstr>Example A6.33</vt:lpstr>
      <vt:lpstr>Example A6.34</vt:lpstr>
      <vt:lpstr>Example A6.35</vt:lpstr>
      <vt:lpstr>Example A6.36</vt:lpstr>
      <vt:lpstr>Example A6.37</vt:lpstr>
      <vt:lpstr>Example A6.38</vt:lpstr>
      <vt:lpstr>Example A6.39</vt:lpstr>
      <vt:lpstr>Example A6.4: Mean Charts Using S1</vt:lpstr>
      <vt:lpstr>Example A6.4: Mean Charts Using S2</vt:lpstr>
      <vt:lpstr>Example A6.4: Mean Charts Using S3</vt:lpstr>
      <vt:lpstr>Example A6.4: Mean Charts Using S4</vt:lpstr>
      <vt:lpstr>Example A6.4: Mean Charts Using S5</vt:lpstr>
      <vt:lpstr>Example A6.4: Mean Charts Using S6</vt:lpstr>
      <vt:lpstr>Example A6.4: Mean Charts Using S7</vt:lpstr>
      <vt:lpstr>Example A6.4: Mean Charts Using S8</vt:lpstr>
      <vt:lpstr>Example A6.4: Mean Charts Using S9</vt:lpstr>
      <vt:lpstr>Example A6.4: Mean Charts Using S10</vt:lpstr>
      <vt:lpstr>Example A6.4: Mean Charts Using S11</vt:lpstr>
      <vt:lpstr>Example A6.4: Mean Charts Using S12</vt:lpstr>
      <vt:lpstr>Example A6.5: p-Charts1</vt:lpstr>
      <vt:lpstr>Example A6.5: p-Charts2</vt:lpstr>
      <vt:lpstr>Example A6.5: p-Charts3</vt:lpstr>
      <vt:lpstr>Example A6.5: p-Charts4</vt:lpstr>
      <vt:lpstr>Example A6.5: p-Charts5</vt:lpstr>
      <vt:lpstr>Example A6.5: p-Charts6</vt:lpstr>
      <vt:lpstr>Example A6.5: p-Charts7</vt:lpstr>
      <vt:lpstr>Example A6.5: p-Charts8</vt:lpstr>
      <vt:lpstr>Example A6.5: p-Charts9</vt:lpstr>
      <vt:lpstr>Example A6.5: p-Charts10</vt:lpstr>
      <vt:lpstr>Example A6.5: p-Charts11</vt:lpstr>
      <vt:lpstr>Example A6.5: p-Charts12</vt:lpstr>
      <vt:lpstr>Example A6.6: c-Charts1</vt:lpstr>
      <vt:lpstr>Example A6.6: c-Charts2</vt:lpstr>
      <vt:lpstr>Example A6.6: c-Charts3</vt:lpstr>
      <vt:lpstr>Example A6.6: c-Charts4</vt:lpstr>
      <vt:lpstr>Example A6.6: c-Charts5</vt:lpstr>
      <vt:lpstr>Example A6.6: c-Charts6</vt:lpstr>
      <vt:lpstr>Example A6.6: c-Charts7</vt:lpstr>
      <vt:lpstr>Example A6.6: c-Charts8</vt:lpstr>
      <vt:lpstr>Example A6.6: c-Charts9</vt:lpstr>
      <vt:lpstr>Example A6.6: c-Charts10</vt:lpstr>
      <vt:lpstr>Example A6.6: c-Charts11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subject/>
  <dc:creator>Hawkes Learning</dc:creator>
  <dc:description/>
  <cp:lastModifiedBy>kanthi</cp:lastModifiedBy>
  <cp:revision>338</cp:revision>
  <dcterms:created xsi:type="dcterms:W3CDTF">2013-04-26T14:43:13Z</dcterms:created>
  <dcterms:modified xsi:type="dcterms:W3CDTF">2025-08-13T06:10:06Z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74</vt:i4>
  </property>
</Properties>
</file>