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::aconger@hawkeslearning.com::ade6c5c3-e633-4050-96d1-34f11caf605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07" d="100"/>
          <a:sy n="107" d="100"/>
        </p:scale>
        <p:origin x="181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A.4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Type II Errors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pPr>
              <a:defRPr sz="3200"/>
            </a:pPr>
            <a:r>
              <a:rPr kumimoji="0" lang="en-US" sz="3200" b="0" i="0" u="none" strike="noStrike" kern="1200" cap="none" spc="-1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Definitions</a:t>
            </a:r>
            <a:r>
              <a:rPr kumimoji="0" lang="en-US" sz="3200" b="0" i="0" u="none" strike="noStrike" kern="1200" cap="none" spc="-1" normalizeH="0" baseline="-2500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965922"/>
          </a:xfrm>
        </p:spPr>
        <p:txBody>
          <a:bodyPr>
            <a:normAutofit/>
          </a:bodyPr>
          <a:lstStyle/>
          <a:p>
            <a:r>
              <a:rPr sz="2800" dirty="0"/>
              <a:t>Rejecting the null hypothesis when it is true is called a</a:t>
            </a:r>
            <a:endParaRPr lang="en-US" sz="2800" dirty="0"/>
          </a:p>
          <a:p>
            <a:endParaRPr lang="en-US" sz="2800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Type one error">
            <a:extLst>
              <a:ext uri="{FF2B5EF4-FFF2-40B4-BE49-F238E27FC236}">
                <a16:creationId xmlns:a16="http://schemas.microsoft.com/office/drawing/2014/main" id="{864A78A7-71CC-E8D3-524A-F4586F340C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647" y="1529426"/>
            <a:ext cx="1795324" cy="43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04EB323-C474-46B1-B7E8-32FCB929492D}"/>
              </a:ext>
            </a:extLst>
          </p:cNvPr>
          <p:cNvSpPr txBox="1"/>
          <p:nvPr/>
        </p:nvSpPr>
        <p:spPr>
          <a:xfrm>
            <a:off x="457200" y="1961426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probability of making a 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5" name="Picture 4" descr="Type one error is called alpha">
            <a:extLst>
              <a:ext uri="{FF2B5EF4-FFF2-40B4-BE49-F238E27FC236}">
                <a16:creationId xmlns:a16="http://schemas.microsoft.com/office/drawing/2014/main" id="{9A5F54A4-755C-22C5-78CB-53C60A6E5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366" y="1982634"/>
            <a:ext cx="3720206" cy="46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6FA3005-FAD7-D1F1-6BBA-CC8A35707032}"/>
              </a:ext>
            </a:extLst>
          </p:cNvPr>
          <p:cNvSpPr txBox="1"/>
          <p:nvPr/>
        </p:nvSpPr>
        <p:spPr>
          <a:xfrm>
            <a:off x="457204" y="2453377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and is denoted by </a:t>
            </a:r>
            <a:r>
              <a:rPr lang="en-US" sz="280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en-IN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pPr>
              <a:defRPr sz="3200"/>
            </a:pPr>
            <a:r>
              <a:rPr kumimoji="0" lang="en-US" sz="3200" b="0" i="0" u="none" strike="noStrike" kern="1200" cap="none" spc="-1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Definitions</a:t>
            </a:r>
            <a:r>
              <a:rPr kumimoji="0" lang="en-US" sz="3200" b="0" i="0" u="none" strike="noStrike" kern="1200" cap="none" spc="-1" normalizeH="0" baseline="-2500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965922"/>
          </a:xfrm>
        </p:spPr>
        <p:txBody>
          <a:bodyPr>
            <a:normAutofit/>
          </a:bodyPr>
          <a:lstStyle/>
          <a:p>
            <a:r>
              <a:rPr sz="2800" dirty="0"/>
              <a:t>Not rejecting the null hypothesis when it is false is called a </a:t>
            </a:r>
            <a:r>
              <a:rPr sz="2800" b="1" dirty="0"/>
              <a:t>Type II Error</a:t>
            </a:r>
            <a:r>
              <a:rPr sz="2800" dirty="0"/>
              <a:t>.</a:t>
            </a:r>
          </a:p>
          <a:p>
            <a:pPr>
              <a:defRPr sz="2800"/>
            </a:pPr>
            <a:r>
              <a:rPr sz="2800" dirty="0"/>
              <a:t>The probability of making a </a:t>
            </a:r>
            <a:r>
              <a:rPr sz="2800" b="1" dirty="0"/>
              <a:t>Type II Error</a:t>
            </a:r>
            <a:r>
              <a:rPr sz="2800" dirty="0"/>
              <a:t> is called </a:t>
            </a:r>
            <a:r>
              <a:rPr sz="2800" b="1" dirty="0"/>
              <a:t>beta</a:t>
            </a:r>
            <a:r>
              <a:rPr sz="2800" dirty="0"/>
              <a:t> and is denoted by</a:t>
            </a:r>
            <a:r>
              <a:rPr lang="en-US" sz="2800" dirty="0"/>
              <a:t> </a:t>
            </a:r>
            <a:r>
              <a:rPr lang="el-GR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β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t>Note: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051522"/>
          </a:xfrm>
        </p:spPr>
        <p:txBody>
          <a:bodyPr>
            <a:normAutofit/>
          </a:bodyPr>
          <a:lstStyle/>
          <a:p>
            <a:r>
              <a:rPr sz="2800" dirty="0"/>
              <a:t>If you select the "Equal to" type you will be asked to select the type of alternative.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86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Courier New</vt:lpstr>
      <vt:lpstr>Arial</vt:lpstr>
      <vt:lpstr>Cambria Math</vt:lpstr>
      <vt:lpstr>Office Theme</vt:lpstr>
      <vt:lpstr>Section A.4</vt:lpstr>
      <vt:lpstr>Definitions1</vt:lpstr>
      <vt:lpstr>Definitions2</vt:lpstr>
      <vt:lpstr>Note: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</dc:title>
  <dc:creator>Hawkes Learning</dc:creator>
  <cp:lastModifiedBy>kanthi</cp:lastModifiedBy>
  <cp:revision>122</cp:revision>
  <dcterms:created xsi:type="dcterms:W3CDTF">2013-04-26T14:43:13Z</dcterms:created>
  <dcterms:modified xsi:type="dcterms:W3CDTF">2025-08-12T10:59:26Z</dcterms:modified>
</cp:coreProperties>
</file>