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66" r:id="rId5"/>
    <p:sldId id="259" r:id="rId6"/>
    <p:sldId id="260" r:id="rId7"/>
    <p:sldId id="261" r:id="rId8"/>
    <p:sldId id="267" r:id="rId9"/>
    <p:sldId id="268" r:id="rId10"/>
    <p:sldId id="262" r:id="rId11"/>
    <p:sldId id="263" r:id="rId12"/>
    <p:sldId id="264" r:id="rId13"/>
    <p:sldId id="269" r:id="rId14"/>
    <p:sldId id="270" r:id="rId15"/>
    <p:sldId id="265" r:id="rId16"/>
  </p:sldIdLst>
  <p:sldSz cx="9144000" cy="6858000" type="screen4x3"/>
  <p:notesSz cx="6858000" cy="9144000"/>
  <p:embeddedFontLst>
    <p:embeddedFont>
      <p:font typeface="Cambria Math" panose="02040503050406030204" pitchFamily="18"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2249393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3418774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a:t>
            </a:fld>
            <a:endParaRPr lang="en-US"/>
          </a:p>
        </p:txBody>
      </p:sp>
    </p:spTree>
    <p:extLst>
      <p:ext uri="{BB962C8B-B14F-4D97-AF65-F5344CB8AC3E}">
        <p14:creationId xmlns:p14="http://schemas.microsoft.com/office/powerpoint/2010/main" val="2877115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13</a:t>
            </a:fld>
            <a:endParaRPr lang="en-US"/>
          </a:p>
        </p:txBody>
      </p:sp>
    </p:spTree>
    <p:extLst>
      <p:ext uri="{BB962C8B-B14F-4D97-AF65-F5344CB8AC3E}">
        <p14:creationId xmlns:p14="http://schemas.microsoft.com/office/powerpoint/2010/main" val="2904770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15</a:t>
            </a:fld>
            <a:endParaRPr lang="en-US"/>
          </a:p>
        </p:txBody>
      </p:sp>
    </p:spTree>
    <p:extLst>
      <p:ext uri="{BB962C8B-B14F-4D97-AF65-F5344CB8AC3E}">
        <p14:creationId xmlns:p14="http://schemas.microsoft.com/office/powerpoint/2010/main" val="33231452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emf"/><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80.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5" Type="http://schemas.openxmlformats.org/officeDocument/2006/relationships/image" Target="../media/image9.emf"/><Relationship Id="rId4" Type="http://schemas.openxmlformats.org/officeDocument/2006/relationships/image" Target="../media/image8.emf"/></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0.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A.2</a:t>
            </a:r>
          </a:p>
        </p:txBody>
      </p:sp>
      <p:sp>
        <p:nvSpPr>
          <p:cNvPr id="2" name="Text Placeholder 1"/>
          <p:cNvSpPr>
            <a:spLocks noGrp="1"/>
          </p:cNvSpPr>
          <p:nvPr>
            <p:ph type="body" sz="quarter" idx="10"/>
          </p:nvPr>
        </p:nvSpPr>
        <p:spPr/>
        <p:txBody>
          <a:bodyPr/>
          <a:lstStyle/>
          <a:p>
            <a:pPr algn="ctr"/>
            <a:r>
              <a:rPr dirty="0"/>
              <a:t>Games of Chance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A2.2: Expected Valu</a:t>
            </a:r>
            <a:r>
              <a:rPr lang="en-US" dirty="0"/>
              <a:t>e</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lang="en-US" sz="2600" dirty="0"/>
              <a:t>b</a:t>
            </a:r>
            <a:r>
              <a:rPr lang="en-US" dirty="0"/>
              <a:t>. </a:t>
            </a:r>
          </a:p>
        </p:txBody>
      </p:sp>
      <p:pic>
        <p:nvPicPr>
          <p:cNvPr id="5" name="Picture 4" descr="Total winnings or losses for 24 games equals the product of expected payoff and number of bets.&#10;that equals 2.81 times 24, which equals 67.44">
            <a:extLst>
              <a:ext uri="{FF2B5EF4-FFF2-40B4-BE49-F238E27FC236}">
                <a16:creationId xmlns:a16="http://schemas.microsoft.com/office/drawing/2014/main" id="{E8853505-31AB-C618-D1A4-333F5AADA997}"/>
              </a:ext>
            </a:extLst>
          </p:cNvPr>
          <p:cNvPicPr>
            <a:picLocks noChangeAspect="1"/>
          </p:cNvPicPr>
          <p:nvPr/>
        </p:nvPicPr>
        <p:blipFill>
          <a:blip r:embed="rId2"/>
          <a:stretch>
            <a:fillRect/>
          </a:stretch>
        </p:blipFill>
        <p:spPr>
          <a:xfrm>
            <a:off x="799556" y="1161290"/>
            <a:ext cx="8064000" cy="1077313"/>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2A86B32-A71B-723B-3B95-E3E62B092A58}"/>
                  </a:ext>
                </a:extLst>
              </p:cNvPr>
              <p:cNvSpPr txBox="1"/>
              <p:nvPr/>
            </p:nvSpPr>
            <p:spPr>
              <a:xfrm>
                <a:off x="457200" y="2543324"/>
                <a:ext cx="8229600" cy="492443"/>
              </a:xfrm>
              <a:prstGeom prst="rect">
                <a:avLst/>
              </a:prstGeom>
              <a:noFill/>
            </p:spPr>
            <p:txBody>
              <a:bodyPr wrap="square" rtlCol="0">
                <a:spAutoFit/>
              </a:bodyPr>
              <a:lstStyle/>
              <a:p>
                <a:r>
                  <a:rPr lang="en-US" sz="2500" dirty="0"/>
                  <a:t>Therefore, Alicia could expect to win approximately </a:t>
                </a:r>
                <a14:m>
                  <m:oMath xmlns:m="http://schemas.openxmlformats.org/officeDocument/2006/math">
                    <m:r>
                      <a:rPr lang="en-US" sz="2500">
                        <a:latin typeface="Cambria Math" panose="02040503050406030204" pitchFamily="18" charset="0"/>
                      </a:rPr>
                      <m:t>$</m:t>
                    </m:r>
                    <m:r>
                      <a:rPr lang="en-US" sz="2500">
                        <a:latin typeface="Cambria Math" panose="02040503050406030204" pitchFamily="18" charset="0"/>
                      </a:rPr>
                      <m:t>67</m:t>
                    </m:r>
                    <m:r>
                      <a:rPr lang="en-US" sz="2500">
                        <a:latin typeface="Cambria Math" panose="02040503050406030204" pitchFamily="18" charset="0"/>
                      </a:rPr>
                      <m:t>.</m:t>
                    </m:r>
                    <m:r>
                      <a:rPr lang="en-US" sz="2500">
                        <a:latin typeface="Cambria Math" panose="02040503050406030204" pitchFamily="18" charset="0"/>
                      </a:rPr>
                      <m:t>44</m:t>
                    </m:r>
                  </m:oMath>
                </a14:m>
                <a:r>
                  <a:rPr lang="en-US" sz="2500" dirty="0"/>
                  <a:t>.</a:t>
                </a:r>
                <a:endParaRPr lang="en-IN" sz="2500" dirty="0"/>
              </a:p>
            </p:txBody>
          </p:sp>
        </mc:Choice>
        <mc:Fallback xmlns="">
          <p:sp>
            <p:nvSpPr>
              <p:cNvPr id="6" name="TextBox 5">
                <a:extLst>
                  <a:ext uri="{FF2B5EF4-FFF2-40B4-BE49-F238E27FC236}">
                    <a16:creationId xmlns:a16="http://schemas.microsoft.com/office/drawing/2014/main" id="{92A86B32-A71B-723B-3B95-E3E62B092A58}"/>
                  </a:ext>
                </a:extLst>
              </p:cNvPr>
              <p:cNvSpPr txBox="1">
                <a:spLocks noRot="1" noChangeAspect="1" noMove="1" noResize="1" noEditPoints="1" noAdjustHandles="1" noChangeArrowheads="1" noChangeShapeType="1" noTextEdit="1"/>
              </p:cNvSpPr>
              <p:nvPr/>
            </p:nvSpPr>
            <p:spPr>
              <a:xfrm>
                <a:off x="457200" y="2543324"/>
                <a:ext cx="8229600" cy="492443"/>
              </a:xfrm>
              <a:prstGeom prst="rect">
                <a:avLst/>
              </a:prstGeom>
              <a:blipFill>
                <a:blip r:embed="rId3"/>
                <a:stretch>
                  <a:fillRect l="-1185" t="-8642" b="-25926"/>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A2.3: Expected Value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One game at the carnival uses a bowl that contains </a:t>
                </a:r>
                <a:r>
                  <a:rPr sz="2800" dirty="0">
                    <a:latin typeface="Cambria Math"/>
                  </a:rPr>
                  <a:t>10</a:t>
                </a:r>
                <a:r>
                  <a:rPr sz="2800" dirty="0"/>
                  <a:t> red marbles and </a:t>
                </a:r>
                <a:r>
                  <a:rPr sz="2800" dirty="0">
                    <a:latin typeface="Cambria Math"/>
                  </a:rPr>
                  <a:t>6</a:t>
                </a:r>
                <a:r>
                  <a:rPr sz="2800" dirty="0"/>
                  <a:t> blue marbles. To play the game, a person will draw </a:t>
                </a:r>
                <a:r>
                  <a:rPr sz="2800" dirty="0">
                    <a:latin typeface="Cambria Math"/>
                  </a:rPr>
                  <a:t>4</a:t>
                </a:r>
                <a:r>
                  <a:rPr sz="2800" dirty="0"/>
                  <a:t> marbles from the bowl. If they draw </a:t>
                </a:r>
                <a:r>
                  <a:rPr sz="2800" dirty="0">
                    <a:latin typeface="Cambria Math"/>
                  </a:rPr>
                  <a:t>1</a:t>
                </a:r>
                <a:r>
                  <a:rPr sz="2800" dirty="0"/>
                  <a:t> or less red marbles without replacement (and without looking), the player wins </a:t>
                </a:r>
                <a14:m>
                  <m:oMath xmlns:m="http://schemas.openxmlformats.org/officeDocument/2006/math">
                    <m:r>
                      <a:rPr>
                        <a:latin typeface="Cambria Math" panose="02040503050406030204" pitchFamily="18" charset="0"/>
                      </a:rPr>
                      <m:t>$</m:t>
                    </m:r>
                    <m:r>
                      <a:rPr>
                        <a:latin typeface="Cambria Math" panose="02040503050406030204" pitchFamily="18" charset="0"/>
                      </a:rPr>
                      <m:t>10</m:t>
                    </m:r>
                  </m:oMath>
                </a14:m>
                <a:r>
                  <a:rPr sz="2800" dirty="0"/>
                  <a:t>. Otherwise, the player loses </a:t>
                </a:r>
                <a14:m>
                  <m:oMath xmlns:m="http://schemas.openxmlformats.org/officeDocument/2006/math">
                    <m:r>
                      <a:rPr>
                        <a:latin typeface="Cambria Math" panose="02040503050406030204" pitchFamily="18" charset="0"/>
                      </a:rPr>
                      <m:t>$</m:t>
                    </m:r>
                    <m:r>
                      <a:rPr>
                        <a:latin typeface="Cambria Math" panose="02040503050406030204" pitchFamily="18" charset="0"/>
                      </a:rPr>
                      <m:t>2</m:t>
                    </m:r>
                  </m:oMath>
                </a14:m>
                <a:r>
                  <a:rPr sz="2800" dirty="0"/>
                  <a:t>.</a:t>
                </a:r>
              </a:p>
              <a:p>
                <a:pPr marL="542925" indent="-542925">
                  <a:defRPr sz="2800"/>
                </a:pPr>
                <a:r>
                  <a:rPr lang="en-US" dirty="0"/>
                  <a:t>a.	</a:t>
                </a:r>
                <a:r>
                  <a:rPr dirty="0"/>
                  <a:t>​</a:t>
                </a:r>
                <a:r>
                  <a:rPr sz="2800" dirty="0"/>
                  <a:t>Calculate the expected value of the game.</a:t>
                </a:r>
              </a:p>
              <a:p>
                <a:pPr marL="542925" indent="-542925">
                  <a:defRPr sz="2800"/>
                </a:pPr>
                <a:r>
                  <a:rPr lang="en-US" dirty="0"/>
                  <a:t>b.	</a:t>
                </a:r>
                <a:r>
                  <a:rPr dirty="0"/>
                  <a:t>​</a:t>
                </a:r>
                <a:r>
                  <a:rPr sz="2800" dirty="0"/>
                  <a:t>Suppose this game is played </a:t>
                </a:r>
                <a:r>
                  <a:rPr sz="2800" dirty="0">
                    <a:latin typeface="Cambria Math"/>
                  </a:rPr>
                  <a:t>363</a:t>
                </a:r>
                <a:r>
                  <a:rPr sz="2800" dirty="0"/>
                  <a:t> times, how much would you expect the players to win or lose as a group?</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1037"/>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A2.3: Expected Value</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361950" indent="-361950">
                  <a:defRPr sz="2800"/>
                </a:pPr>
                <a:r>
                  <a:rPr lang="en-US" dirty="0"/>
                  <a:t>a.	</a:t>
                </a:r>
                <a:r>
                  <a:rPr dirty="0"/>
                  <a:t>​</a:t>
                </a:r>
                <a:r>
                  <a:rPr sz="2800" dirty="0"/>
                  <a:t>There are two possible outcomes for this bet: The player wins </a:t>
                </a:r>
                <a14:m>
                  <m:oMath xmlns:m="http://schemas.openxmlformats.org/officeDocument/2006/math">
                    <m:r>
                      <a:rPr>
                        <a:latin typeface="Cambria Math" panose="02040503050406030204" pitchFamily="18" charset="0"/>
                      </a:rPr>
                      <m:t>$10</m:t>
                    </m:r>
                  </m:oMath>
                </a14:m>
                <a:r>
                  <a:rPr sz="2800" dirty="0"/>
                  <a:t> (</a:t>
                </a:r>
                <a:r>
                  <a:rPr lang="en-US" sz="2800" i="1" dirty="0"/>
                  <a:t>x</a:t>
                </a:r>
                <a:r>
                  <a:rPr lang="en-US" sz="2800" dirty="0"/>
                  <a:t> </a:t>
                </a:r>
                <a14:m>
                  <m:oMath xmlns:m="http://schemas.openxmlformats.org/officeDocument/2006/math">
                    <m:r>
                      <a:rPr>
                        <a:latin typeface="Cambria Math" panose="02040503050406030204" pitchFamily="18" charset="0"/>
                      </a:rPr>
                      <m:t>=10</m:t>
                    </m:r>
                  </m:oMath>
                </a14:m>
                <a:r>
                  <a:rPr sz="2800" dirty="0"/>
                  <a:t>) or the player loses </a:t>
                </a:r>
                <a:br>
                  <a:rPr lang="en-US" sz="2800" dirty="0"/>
                </a:br>
                <a14:m>
                  <m:oMath xmlns:m="http://schemas.openxmlformats.org/officeDocument/2006/math">
                    <m:r>
                      <a:rPr>
                        <a:latin typeface="Cambria Math" panose="02040503050406030204" pitchFamily="18" charset="0"/>
                      </a:rPr>
                      <m:t>$2</m:t>
                    </m:r>
                  </m:oMath>
                </a14:m>
                <a:r>
                  <a:rPr sz="2800" dirty="0"/>
                  <a:t> (</a:t>
                </a:r>
                <a:r>
                  <a:rPr lang="en-US" i="1" dirty="0"/>
                  <a:t>x </a:t>
                </a:r>
                <a14:m>
                  <m:oMath xmlns:m="http://schemas.openxmlformats.org/officeDocument/2006/math">
                    <m:r>
                      <a:rPr>
                        <a:latin typeface="Cambria Math" panose="02040503050406030204" pitchFamily="18" charset="0"/>
                      </a:rPr>
                      <m:t>=−2</m:t>
                    </m:r>
                  </m:oMath>
                </a14:m>
                <a:r>
                  <a:rPr sz="2800" dirty="0"/>
                  <a:t>). To determine the expected value of the game you must first calculate the probability of winning and losing, and form the payoff distribution.</a:t>
                </a:r>
              </a:p>
              <a:p>
                <a:pPr>
                  <a:defRPr sz="2800"/>
                </a:pPr>
                <a:r>
                  <a:rPr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037"/>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A2.3: Expected Value</a:t>
            </a:r>
            <a:r>
              <a:rPr lang="en-US" baseline="-25000" dirty="0"/>
              <a:t>3</a:t>
            </a:r>
            <a:endParaRPr dirty="0"/>
          </a:p>
        </p:txBody>
      </p:sp>
      <p:pic>
        <p:nvPicPr>
          <p:cNvPr id="10" name="Picture 9" descr="Probability of winning equals the sum of Probability of &quot;drawing exactly 0 red marbles in 4 draws&quot;, plus, Probability of &quot;drawing exactly 1 red marble in 4 draws&quot;.">
            <a:extLst>
              <a:ext uri="{FF2B5EF4-FFF2-40B4-BE49-F238E27FC236}">
                <a16:creationId xmlns:a16="http://schemas.microsoft.com/office/drawing/2014/main" id="{D76265C4-AC92-7E66-194A-5B5A5CD7CE04}"/>
              </a:ext>
            </a:extLst>
          </p:cNvPr>
          <p:cNvPicPr>
            <a:picLocks noChangeAspect="1"/>
          </p:cNvPicPr>
          <p:nvPr/>
        </p:nvPicPr>
        <p:blipFill>
          <a:blip r:embed="rId3"/>
          <a:stretch>
            <a:fillRect/>
          </a:stretch>
        </p:blipFill>
        <p:spPr>
          <a:xfrm>
            <a:off x="457200" y="1077982"/>
            <a:ext cx="7436717" cy="972000"/>
          </a:xfrm>
          <a:prstGeom prst="rect">
            <a:avLst/>
          </a:prstGeom>
        </p:spPr>
      </p:pic>
      <p:sp>
        <p:nvSpPr>
          <p:cNvPr id="3" name="Text Placeholder 2"/>
          <p:cNvSpPr>
            <a:spLocks noGrp="1"/>
          </p:cNvSpPr>
          <p:nvPr>
            <p:ph type="body" sz="quarter" idx="10"/>
          </p:nvPr>
        </p:nvSpPr>
        <p:spPr>
          <a:xfrm>
            <a:off x="205464" y="2085548"/>
            <a:ext cx="8229600" cy="4967067"/>
          </a:xfrm>
        </p:spPr>
        <p:txBody>
          <a:bodyPr>
            <a:noAutofit/>
          </a:bodyPr>
          <a:lstStyle/>
          <a:p>
            <a:pPr>
              <a:defRPr sz="2800"/>
            </a:pPr>
            <a:r>
              <a:rPr lang="ar-AE" sz="2200" dirty="0"/>
              <a:t>​</a:t>
            </a:r>
            <a:r>
              <a:rPr lang="en-US" sz="2200" dirty="0"/>
              <a:t>These probabilities have a hypergeometric distribution and can be calculated using the formula, </a:t>
            </a:r>
            <a:endParaRPr lang="ar-AE" sz="2200" dirty="0"/>
          </a:p>
          <a:p>
            <a:pPr>
              <a:defRPr sz="2800"/>
            </a:pPr>
            <a:r>
              <a:rPr lang="ar-AE" sz="2200" dirty="0"/>
              <a:t>​​​</a:t>
            </a:r>
            <a:endParaRPr sz="2200" dirty="0"/>
          </a:p>
        </p:txBody>
      </p:sp>
      <p:pic>
        <p:nvPicPr>
          <p:cNvPr id="13" name="Picture 12" descr="The probability of event E, is equal to the k choose x times  N minus k choose n minus x, whole divided by N choose n.">
            <a:extLst>
              <a:ext uri="{FF2B5EF4-FFF2-40B4-BE49-F238E27FC236}">
                <a16:creationId xmlns:a16="http://schemas.microsoft.com/office/drawing/2014/main" id="{1558D681-389E-4246-621C-4B1CC33E1C67}"/>
              </a:ext>
            </a:extLst>
          </p:cNvPr>
          <p:cNvPicPr>
            <a:picLocks noChangeAspect="1"/>
          </p:cNvPicPr>
          <p:nvPr/>
        </p:nvPicPr>
        <p:blipFill>
          <a:blip r:embed="rId4"/>
          <a:stretch>
            <a:fillRect/>
          </a:stretch>
        </p:blipFill>
        <p:spPr>
          <a:xfrm>
            <a:off x="3422322" y="2710243"/>
            <a:ext cx="2299355" cy="792000"/>
          </a:xfrm>
          <a:prstGeom prst="rect">
            <a:avLst/>
          </a:prstGeom>
        </p:spPr>
      </p:pic>
      <p:pic>
        <p:nvPicPr>
          <p:cNvPr id="15" name="Picture 14" descr="Probability of &quot;drawing exactly 0 red marbles in 4 draws&quot;&#10;equals 10 choose 0 times sixteen minus ten choose four minus zero, whole divided by sixteen choose four, that approximately equals 0.008242.&#10;&#10;&#10;Probability of &quot;drawing exactly 1 red marble in 4 draws&quot;.&#10;equals 10 choose 1 times sixteen minus ten choose four minus one, whole divided by sixteen choose four, that approximately equals 0.109890.">
            <a:extLst>
              <a:ext uri="{FF2B5EF4-FFF2-40B4-BE49-F238E27FC236}">
                <a16:creationId xmlns:a16="http://schemas.microsoft.com/office/drawing/2014/main" id="{4B422460-E310-9CB3-2CC7-0644BA94A0B6}"/>
              </a:ext>
            </a:extLst>
          </p:cNvPr>
          <p:cNvPicPr>
            <a:picLocks noChangeAspect="1"/>
          </p:cNvPicPr>
          <p:nvPr/>
        </p:nvPicPr>
        <p:blipFill>
          <a:blip r:embed="rId5"/>
          <a:stretch>
            <a:fillRect/>
          </a:stretch>
        </p:blipFill>
        <p:spPr>
          <a:xfrm>
            <a:off x="342000" y="3429000"/>
            <a:ext cx="8460000" cy="1644529"/>
          </a:xfrm>
          <a:prstGeom prst="rect">
            <a:avLst/>
          </a:prstGeom>
        </p:spPr>
      </p:pic>
      <p:pic>
        <p:nvPicPr>
          <p:cNvPr id="17" name="Picture 16" descr="Probability of winning equals the sum of all values that drawing exactly zero red marbles and drawing exactly one red marble from the 4 draws, that implies 0.008242 plus 0.109890 equals 0.118132.&#10;&#10;The probability of losing is found by subtracting the probability of winning from one, that implies, 1 minus 0.118132 equals 0.881868.">
            <a:extLst>
              <a:ext uri="{FF2B5EF4-FFF2-40B4-BE49-F238E27FC236}">
                <a16:creationId xmlns:a16="http://schemas.microsoft.com/office/drawing/2014/main" id="{4C9DB595-AB99-9D6B-447B-F0BF0104C7BF}"/>
              </a:ext>
            </a:extLst>
          </p:cNvPr>
          <p:cNvPicPr>
            <a:picLocks noChangeAspect="1"/>
          </p:cNvPicPr>
          <p:nvPr/>
        </p:nvPicPr>
        <p:blipFill>
          <a:blip r:embed="rId6"/>
          <a:stretch>
            <a:fillRect/>
          </a:stretch>
        </p:blipFill>
        <p:spPr>
          <a:xfrm>
            <a:off x="342001" y="5068153"/>
            <a:ext cx="5651315" cy="936000"/>
          </a:xfrm>
          <a:prstGeom prst="rect">
            <a:avLst/>
          </a:prstGeom>
        </p:spPr>
      </p:pic>
    </p:spTree>
    <p:extLst>
      <p:ext uri="{BB962C8B-B14F-4D97-AF65-F5344CB8AC3E}">
        <p14:creationId xmlns:p14="http://schemas.microsoft.com/office/powerpoint/2010/main" val="2142081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A2.3: Expected Value</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600" dirty="0"/>
              <a:t>Then we calculate the expected value as follows:</a:t>
            </a:r>
            <a:endParaRPr lang="en-IN" sz="2600" dirty="0"/>
          </a:p>
        </p:txBody>
      </p:sp>
      <p:pic>
        <p:nvPicPr>
          <p:cNvPr id="5" name="Picture 4" descr="E of X equals the product of the win payoff and win probability, plus the product of the lose payoff and lose probability.&#10;that equals ten times 0.118132, plus, negative two times 0.881868.&#10;equals 1.18132 plus negative 1.7633736.&#10;which is approximately negative 0.582">
            <a:extLst>
              <a:ext uri="{FF2B5EF4-FFF2-40B4-BE49-F238E27FC236}">
                <a16:creationId xmlns:a16="http://schemas.microsoft.com/office/drawing/2014/main" id="{F2C49A12-ADA2-95B9-D85E-9041F52942AC}"/>
              </a:ext>
            </a:extLst>
          </p:cNvPr>
          <p:cNvPicPr>
            <a:picLocks noChangeAspect="1"/>
          </p:cNvPicPr>
          <p:nvPr/>
        </p:nvPicPr>
        <p:blipFill>
          <a:blip r:embed="rId2"/>
          <a:stretch>
            <a:fillRect/>
          </a:stretch>
        </p:blipFill>
        <p:spPr>
          <a:xfrm>
            <a:off x="457200" y="1628598"/>
            <a:ext cx="8352000" cy="167658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243EC5DB-57FA-6563-BA30-8220071554CD}"/>
                  </a:ext>
                </a:extLst>
              </p:cNvPr>
              <p:cNvSpPr txBox="1"/>
              <p:nvPr/>
            </p:nvSpPr>
            <p:spPr>
              <a:xfrm>
                <a:off x="475486" y="3438144"/>
                <a:ext cx="8211313" cy="492443"/>
              </a:xfrm>
              <a:prstGeom prst="rect">
                <a:avLst/>
              </a:prstGeom>
              <a:noFill/>
            </p:spPr>
            <p:txBody>
              <a:bodyPr wrap="square" rtlCol="0">
                <a:spAutoFit/>
              </a:bodyPr>
              <a:lstStyle/>
              <a:p>
                <a:r>
                  <a:rPr lang="en-US" sz="2600" dirty="0"/>
                  <a:t>We see that the expected value of the wager is </a:t>
                </a:r>
                <a14:m>
                  <m:oMath xmlns:m="http://schemas.openxmlformats.org/officeDocument/2006/math">
                    <m:r>
                      <a:rPr lang="en-US" sz="2600">
                        <a:latin typeface="Cambria Math" panose="02040503050406030204" pitchFamily="18" charset="0"/>
                      </a:rPr>
                      <m:t>−$</m:t>
                    </m:r>
                    <m:r>
                      <a:rPr lang="en-US" sz="2600">
                        <a:latin typeface="Cambria Math" panose="02040503050406030204" pitchFamily="18" charset="0"/>
                      </a:rPr>
                      <m:t>0</m:t>
                    </m:r>
                    <m:r>
                      <a:rPr lang="en-US" sz="2600">
                        <a:latin typeface="Cambria Math" panose="02040503050406030204" pitchFamily="18" charset="0"/>
                      </a:rPr>
                      <m:t>.</m:t>
                    </m:r>
                    <m:r>
                      <a:rPr lang="en-US" sz="2600">
                        <a:latin typeface="Cambria Math" panose="02040503050406030204" pitchFamily="18" charset="0"/>
                      </a:rPr>
                      <m:t>58</m:t>
                    </m:r>
                  </m:oMath>
                </a14:m>
                <a:r>
                  <a:rPr lang="en-US" sz="2600" dirty="0"/>
                  <a:t>.</a:t>
                </a:r>
                <a:endParaRPr lang="en-IN" sz="2600" dirty="0"/>
              </a:p>
            </p:txBody>
          </p:sp>
        </mc:Choice>
        <mc:Fallback xmlns="">
          <p:sp>
            <p:nvSpPr>
              <p:cNvPr id="7" name="TextBox 6">
                <a:extLst>
                  <a:ext uri="{FF2B5EF4-FFF2-40B4-BE49-F238E27FC236}">
                    <a16:creationId xmlns:a16="http://schemas.microsoft.com/office/drawing/2014/main" id="{243EC5DB-57FA-6563-BA30-8220071554CD}"/>
                  </a:ext>
                </a:extLst>
              </p:cNvPr>
              <p:cNvSpPr txBox="1">
                <a:spLocks noRot="1" noChangeAspect="1" noMove="1" noResize="1" noEditPoints="1" noAdjustHandles="1" noChangeArrowheads="1" noChangeShapeType="1" noTextEdit="1"/>
              </p:cNvSpPr>
              <p:nvPr/>
            </p:nvSpPr>
            <p:spPr>
              <a:xfrm>
                <a:off x="475486" y="3438144"/>
                <a:ext cx="8211313" cy="492443"/>
              </a:xfrm>
              <a:prstGeom prst="rect">
                <a:avLst/>
              </a:prstGeom>
              <a:blipFill>
                <a:blip r:embed="rId3"/>
                <a:stretch>
                  <a:fillRect l="-1336" t="-9877" b="-30864"/>
                </a:stretch>
              </a:blipFill>
            </p:spPr>
            <p:txBody>
              <a:bodyPr/>
              <a:lstStyle/>
              <a:p>
                <a:r>
                  <a:rPr lang="en-IN">
                    <a:noFill/>
                  </a:rPr>
                  <a:t> </a:t>
                </a:r>
              </a:p>
            </p:txBody>
          </p:sp>
        </mc:Fallback>
      </mc:AlternateContent>
    </p:spTree>
    <p:extLst>
      <p:ext uri="{BB962C8B-B14F-4D97-AF65-F5344CB8AC3E}">
        <p14:creationId xmlns:p14="http://schemas.microsoft.com/office/powerpoint/2010/main" val="1682516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A2.3: Expected Value</a:t>
            </a:r>
            <a:r>
              <a:rPr lang="en-US" baseline="-25000" dirty="0"/>
              <a:t>5</a:t>
            </a:r>
            <a:endParaRPr dirty="0"/>
          </a:p>
        </p:txBody>
      </p:sp>
      <p:sp>
        <p:nvSpPr>
          <p:cNvPr id="9" name="Text Placeholder 2">
            <a:extLst>
              <a:ext uri="{FF2B5EF4-FFF2-40B4-BE49-F238E27FC236}">
                <a16:creationId xmlns:a16="http://schemas.microsoft.com/office/drawing/2014/main" id="{3477B644-4F28-92AE-1E63-DF668B04CA91}"/>
              </a:ext>
            </a:extLst>
          </p:cNvPr>
          <p:cNvSpPr>
            <a:spLocks noGrp="1"/>
          </p:cNvSpPr>
          <p:nvPr>
            <p:ph type="body" sz="quarter" idx="10"/>
          </p:nvPr>
        </p:nvSpPr>
        <p:spPr>
          <a:xfrm>
            <a:off x="381000" y="1056719"/>
            <a:ext cx="8229600" cy="4967067"/>
          </a:xfrm>
        </p:spPr>
        <p:txBody>
          <a:bodyPr>
            <a:normAutofit/>
          </a:bodyPr>
          <a:lstStyle/>
          <a:p>
            <a:r>
              <a:rPr lang="en-US" sz="2200" dirty="0"/>
              <a:t>b. </a:t>
            </a:r>
          </a:p>
          <a:p>
            <a:endParaRPr lang="ar-AE" sz="2000" dirty="0"/>
          </a:p>
          <a:p>
            <a:pPr>
              <a:defRPr sz="2800"/>
            </a:pPr>
            <a:r>
              <a:rPr lang="ar-AE" dirty="0"/>
              <a:t>​</a:t>
            </a:r>
            <a:endParaRPr lang="en-IN" sz="2200" dirty="0"/>
          </a:p>
          <a:p>
            <a:pPr>
              <a:defRPr sz="2800"/>
            </a:pPr>
            <a:endParaRPr sz="2800" dirty="0"/>
          </a:p>
        </p:txBody>
      </p:sp>
      <p:pic>
        <p:nvPicPr>
          <p:cNvPr id="5" name="Picture 4" descr="Total winnings or losses for 363 games equals to the product of Expected payoff and number of bets which equals to negative 0.58 times 363 equal to negative 210.54.">
            <a:extLst>
              <a:ext uri="{FF2B5EF4-FFF2-40B4-BE49-F238E27FC236}">
                <a16:creationId xmlns:a16="http://schemas.microsoft.com/office/drawing/2014/main" id="{6C954789-F9ED-9D3D-EF83-A0E54467D17B}"/>
              </a:ext>
            </a:extLst>
          </p:cNvPr>
          <p:cNvPicPr>
            <a:picLocks noChangeAspect="1"/>
          </p:cNvPicPr>
          <p:nvPr/>
        </p:nvPicPr>
        <p:blipFill>
          <a:blip r:embed="rId3"/>
          <a:stretch>
            <a:fillRect/>
          </a:stretch>
        </p:blipFill>
        <p:spPr>
          <a:xfrm>
            <a:off x="725426" y="1146048"/>
            <a:ext cx="7909414" cy="1080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20F4A72-8721-91DE-0B80-9F4F35999E58}"/>
                  </a:ext>
                </a:extLst>
              </p:cNvPr>
              <p:cNvSpPr txBox="1"/>
              <p:nvPr/>
            </p:nvSpPr>
            <p:spPr>
              <a:xfrm>
                <a:off x="448056" y="2531620"/>
                <a:ext cx="8458200" cy="446276"/>
              </a:xfrm>
              <a:prstGeom prst="rect">
                <a:avLst/>
              </a:prstGeom>
              <a:noFill/>
            </p:spPr>
            <p:txBody>
              <a:bodyPr wrap="square">
                <a:spAutoFit/>
              </a:bodyPr>
              <a:lstStyle/>
              <a:p>
                <a:r>
                  <a:rPr lang="en-US" sz="2300" dirty="0"/>
                  <a:t>Therefore, the players could expect to lose approximately </a:t>
                </a:r>
                <a14:m>
                  <m:oMath xmlns:m="http://schemas.openxmlformats.org/officeDocument/2006/math">
                    <m:r>
                      <a:rPr lang="en-US" sz="2300">
                        <a:latin typeface="Cambria Math" panose="02040503050406030204" pitchFamily="18" charset="0"/>
                      </a:rPr>
                      <m:t>$</m:t>
                    </m:r>
                    <m:r>
                      <a:rPr lang="en-US" sz="2300">
                        <a:latin typeface="Cambria Math" panose="02040503050406030204" pitchFamily="18" charset="0"/>
                      </a:rPr>
                      <m:t>210</m:t>
                    </m:r>
                    <m:r>
                      <a:rPr lang="en-US" sz="2300">
                        <a:latin typeface="Cambria Math" panose="02040503050406030204" pitchFamily="18" charset="0"/>
                      </a:rPr>
                      <m:t>.</m:t>
                    </m:r>
                    <m:r>
                      <a:rPr lang="en-US" sz="2300">
                        <a:latin typeface="Cambria Math" panose="02040503050406030204" pitchFamily="18" charset="0"/>
                      </a:rPr>
                      <m:t>54</m:t>
                    </m:r>
                  </m:oMath>
                </a14:m>
                <a:r>
                  <a:rPr lang="en-US" sz="2300" dirty="0"/>
                  <a:t>.</a:t>
                </a:r>
                <a:endParaRPr lang="en-IN" sz="2300" dirty="0"/>
              </a:p>
            </p:txBody>
          </p:sp>
        </mc:Choice>
        <mc:Fallback xmlns="">
          <p:sp>
            <p:nvSpPr>
              <p:cNvPr id="6" name="TextBox 5">
                <a:extLst>
                  <a:ext uri="{FF2B5EF4-FFF2-40B4-BE49-F238E27FC236}">
                    <a16:creationId xmlns:a16="http://schemas.microsoft.com/office/drawing/2014/main" id="{420F4A72-8721-91DE-0B80-9F4F35999E58}"/>
                  </a:ext>
                </a:extLst>
              </p:cNvPr>
              <p:cNvSpPr txBox="1">
                <a:spLocks noRot="1" noChangeAspect="1" noMove="1" noResize="1" noEditPoints="1" noAdjustHandles="1" noChangeArrowheads="1" noChangeShapeType="1" noTextEdit="1"/>
              </p:cNvSpPr>
              <p:nvPr/>
            </p:nvSpPr>
            <p:spPr>
              <a:xfrm>
                <a:off x="448056" y="2531620"/>
                <a:ext cx="8458200" cy="446276"/>
              </a:xfrm>
              <a:prstGeom prst="rect">
                <a:avLst/>
              </a:prstGeom>
              <a:blipFill>
                <a:blip r:embed="rId4"/>
                <a:stretch>
                  <a:fillRect l="-1081" t="-9459" b="-28378"/>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A2.1: Expected Value</a:t>
            </a:r>
            <a:r>
              <a:rPr lang="en-US" baseline="-25000" dirty="0"/>
              <a:t>1</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Suppose that Larry and John decide to make a friendly wager on the football game they are watching one evening. For every extra point after a touchdown the kicker makes, John wins </a:t>
                </a:r>
                <a14:m>
                  <m:oMath xmlns:m="http://schemas.openxmlformats.org/officeDocument/2006/math">
                    <m:r>
                      <a:rPr>
                        <a:latin typeface="Cambria Math" panose="02040503050406030204" pitchFamily="18" charset="0"/>
                      </a:rPr>
                      <m:t>$</m:t>
                    </m:r>
                    <m:r>
                      <a:rPr>
                        <a:latin typeface="Cambria Math" panose="02040503050406030204" pitchFamily="18" charset="0"/>
                      </a:rPr>
                      <m:t>20</m:t>
                    </m:r>
                  </m:oMath>
                </a14:m>
                <a:r>
                  <a:rPr sz="2800" dirty="0"/>
                  <a:t>. For every extra point the kicker misses, John must pay Larry </a:t>
                </a:r>
                <a14:m>
                  <m:oMath xmlns:m="http://schemas.openxmlformats.org/officeDocument/2006/math">
                    <m:r>
                      <a:rPr>
                        <a:latin typeface="Cambria Math" panose="02040503050406030204" pitchFamily="18" charset="0"/>
                      </a:rPr>
                      <m:t>$</m:t>
                    </m:r>
                    <m:r>
                      <a:rPr>
                        <a:latin typeface="Cambria Math" panose="02040503050406030204" pitchFamily="18" charset="0"/>
                      </a:rPr>
                      <m:t>30</m:t>
                    </m:r>
                  </m:oMath>
                </a14:m>
                <a:r>
                  <a:rPr sz="2800" dirty="0"/>
                  <a:t>. Prior to this game, the kicker has made </a:t>
                </a:r>
                <a:r>
                  <a:rPr sz="2800" dirty="0">
                    <a:latin typeface="Cambria Math"/>
                  </a:rPr>
                  <a:t>9</a:t>
                </a:r>
                <a:r>
                  <a:rPr sz="2800" dirty="0"/>
                  <a:t> out of </a:t>
                </a:r>
                <a:r>
                  <a:rPr sz="2800" dirty="0">
                    <a:latin typeface="Cambria Math"/>
                  </a:rPr>
                  <a:t>16</a:t>
                </a:r>
                <a:r>
                  <a:rPr sz="2800" dirty="0"/>
                  <a:t> extra points this season.</a:t>
                </a:r>
              </a:p>
              <a:p>
                <a:pPr marL="447675" indent="-447675">
                  <a:defRPr sz="2800"/>
                </a:pPr>
                <a:r>
                  <a:rPr lang="en-US" dirty="0"/>
                  <a:t>a.	</a:t>
                </a:r>
                <a:r>
                  <a:rPr dirty="0"/>
                  <a:t>​</a:t>
                </a:r>
                <a:r>
                  <a:rPr sz="2800" dirty="0"/>
                  <a:t>What is the expected value for John's bet?</a:t>
                </a:r>
              </a:p>
              <a:p>
                <a:pPr marL="447675" indent="-447675">
                  <a:defRPr sz="2800"/>
                </a:pPr>
                <a:r>
                  <a:rPr lang="en-US" dirty="0"/>
                  <a:t>b.	</a:t>
                </a:r>
                <a:r>
                  <a:rPr dirty="0"/>
                  <a:t>​</a:t>
                </a:r>
                <a:r>
                  <a:rPr sz="2800" dirty="0"/>
                  <a:t>Suppose the kicker attempts </a:t>
                </a:r>
                <a:r>
                  <a:rPr sz="2800" dirty="0">
                    <a:latin typeface="Cambria Math"/>
                  </a:rPr>
                  <a:t>5</a:t>
                </a:r>
                <a:r>
                  <a:rPr sz="2800" dirty="0"/>
                  <a:t> extra points during the game. What is the total amount of money John should expect to win or lose?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259" b="-3313"/>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A2.1: Expected Value</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sz="2300" b="1" dirty="0"/>
                  <a:t>Solution</a:t>
                </a:r>
              </a:p>
              <a:p>
                <a:pPr marL="361950" indent="-361950">
                  <a:defRPr sz="2800"/>
                </a:pPr>
                <a:r>
                  <a:rPr lang="en-US" sz="2300" dirty="0"/>
                  <a:t>a.	</a:t>
                </a:r>
                <a:r>
                  <a:rPr sz="2300" dirty="0"/>
                  <a:t>​To determine the expected value of the game you must first calculate the probability of winning and losing. There are two possible outcomes for this bet: John wins </a:t>
                </a:r>
                <a14:m>
                  <m:oMath xmlns:m="http://schemas.openxmlformats.org/officeDocument/2006/math">
                    <m:r>
                      <a:rPr sz="2300">
                        <a:latin typeface="Cambria Math" panose="02040503050406030204" pitchFamily="18" charset="0"/>
                      </a:rPr>
                      <m:t>$</m:t>
                    </m:r>
                    <m:r>
                      <a:rPr sz="2300">
                        <a:latin typeface="Cambria Math" panose="02040503050406030204" pitchFamily="18" charset="0"/>
                      </a:rPr>
                      <m:t>20</m:t>
                    </m:r>
                  </m:oMath>
                </a14:m>
                <a:r>
                  <a:rPr sz="2300" dirty="0"/>
                  <a:t> (</a:t>
                </a:r>
                <a:r>
                  <a:rPr lang="en-US" sz="2300" i="1" dirty="0"/>
                  <a:t>x</a:t>
                </a:r>
                <a:r>
                  <a:rPr lang="en-US" sz="2300" dirty="0"/>
                  <a:t> </a:t>
                </a:r>
                <a14:m>
                  <m:oMath xmlns:m="http://schemas.openxmlformats.org/officeDocument/2006/math">
                    <m:r>
                      <a:rPr sz="2300">
                        <a:latin typeface="Cambria Math" panose="02040503050406030204" pitchFamily="18" charset="0"/>
                      </a:rPr>
                      <m:t>=</m:t>
                    </m:r>
                    <m:r>
                      <a:rPr sz="2300">
                        <a:latin typeface="Cambria Math" panose="02040503050406030204" pitchFamily="18" charset="0"/>
                      </a:rPr>
                      <m:t>20</m:t>
                    </m:r>
                  </m:oMath>
                </a14:m>
                <a:r>
                  <a:rPr sz="2300" dirty="0"/>
                  <a:t>) or John loses </a:t>
                </a:r>
                <a14:m>
                  <m:oMath xmlns:m="http://schemas.openxmlformats.org/officeDocument/2006/math">
                    <m:r>
                      <a:rPr sz="2300">
                        <a:latin typeface="Cambria Math" panose="02040503050406030204" pitchFamily="18" charset="0"/>
                      </a:rPr>
                      <m:t>$</m:t>
                    </m:r>
                    <m:r>
                      <a:rPr sz="2300">
                        <a:latin typeface="Cambria Math" panose="02040503050406030204" pitchFamily="18" charset="0"/>
                      </a:rPr>
                      <m:t>30</m:t>
                    </m:r>
                  </m:oMath>
                </a14:m>
                <a:r>
                  <a:rPr sz="2300" dirty="0"/>
                  <a:t> (</a:t>
                </a:r>
                <a:r>
                  <a:rPr lang="en-US" sz="2300" i="1" dirty="0"/>
                  <a:t>x</a:t>
                </a:r>
                <a:r>
                  <a:rPr lang="en-US" sz="2300" dirty="0"/>
                  <a:t> </a:t>
                </a:r>
                <a14:m>
                  <m:oMath xmlns:m="http://schemas.openxmlformats.org/officeDocument/2006/math">
                    <m:r>
                      <a:rPr sz="2300">
                        <a:latin typeface="Cambria Math" panose="02040503050406030204" pitchFamily="18" charset="0"/>
                      </a:rPr>
                      <m:t>=−</m:t>
                    </m:r>
                    <m:r>
                      <a:rPr sz="2300">
                        <a:latin typeface="Cambria Math" panose="02040503050406030204" pitchFamily="18" charset="0"/>
                      </a:rPr>
                      <m:t>30</m:t>
                    </m:r>
                  </m:oMath>
                </a14:m>
                <a:r>
                  <a:rPr sz="2300" dirty="0"/>
                  <a:t>). To construct the payoff distribution you must also recognize what type of random variable is being described in the problem. If the kicker made </a:t>
                </a:r>
                <a:r>
                  <a:rPr sz="2300" dirty="0">
                    <a:latin typeface="Cambria Math"/>
                  </a:rPr>
                  <a:t>9</a:t>
                </a:r>
                <a:r>
                  <a:rPr sz="2300" dirty="0"/>
                  <a:t> of his past </a:t>
                </a:r>
                <a:r>
                  <a:rPr sz="2300" dirty="0">
                    <a:latin typeface="Cambria Math"/>
                  </a:rPr>
                  <a:t>16</a:t>
                </a:r>
                <a:r>
                  <a:rPr sz="2300" dirty="0"/>
                  <a:t> extra point attempts, then we assume that the probability that he will make an extra point, and that John will win the bet, is</a:t>
                </a:r>
                <a:br>
                  <a:rPr lang="en-US" sz="2300" dirty="0"/>
                </a:br>
                <a:br>
                  <a:rPr lang="en-US" sz="2300" dirty="0"/>
                </a:br>
                <a:endParaRPr sz="23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037" t="-982"/>
                </a:stretch>
              </a:blipFill>
            </p:spPr>
            <p:txBody>
              <a:bodyPr/>
              <a:lstStyle/>
              <a:p>
                <a:r>
                  <a:rPr lang="en-IN">
                    <a:noFill/>
                  </a:rPr>
                  <a:t> </a:t>
                </a:r>
              </a:p>
            </p:txBody>
          </p:sp>
        </mc:Fallback>
      </mc:AlternateContent>
      <p:pic>
        <p:nvPicPr>
          <p:cNvPr id="8" name="Picture 7" descr="nine divided by sixteen">
            <a:extLst>
              <a:ext uri="{FF2B5EF4-FFF2-40B4-BE49-F238E27FC236}">
                <a16:creationId xmlns:a16="http://schemas.microsoft.com/office/drawing/2014/main" id="{C1925C69-812E-5685-8FF2-D14E68388699}"/>
              </a:ext>
            </a:extLst>
          </p:cNvPr>
          <p:cNvPicPr>
            <a:picLocks noChangeAspect="1"/>
          </p:cNvPicPr>
          <p:nvPr/>
        </p:nvPicPr>
        <p:blipFill>
          <a:blip r:embed="rId4"/>
          <a:stretch>
            <a:fillRect/>
          </a:stretch>
        </p:blipFill>
        <p:spPr>
          <a:xfrm>
            <a:off x="8181975" y="3845581"/>
            <a:ext cx="358245" cy="612000"/>
          </a:xfrm>
          <a:prstGeom prst="rect">
            <a:avLst/>
          </a:prstGeom>
        </p:spPr>
      </p:pic>
      <p:sp>
        <p:nvSpPr>
          <p:cNvPr id="6" name="TextBox 5">
            <a:extLst>
              <a:ext uri="{FF2B5EF4-FFF2-40B4-BE49-F238E27FC236}">
                <a16:creationId xmlns:a16="http://schemas.microsoft.com/office/drawing/2014/main" id="{E83B7A4F-85DD-9FD1-8ED2-2D1F8AB67945}"/>
              </a:ext>
            </a:extLst>
          </p:cNvPr>
          <p:cNvSpPr txBox="1"/>
          <p:nvPr/>
        </p:nvSpPr>
        <p:spPr>
          <a:xfrm>
            <a:off x="853545" y="4457581"/>
            <a:ext cx="7696200" cy="800219"/>
          </a:xfrm>
          <a:prstGeom prst="rect">
            <a:avLst/>
          </a:prstGeom>
          <a:noFill/>
        </p:spPr>
        <p:txBody>
          <a:bodyPr wrap="square">
            <a:spAutoFit/>
          </a:bodyPr>
          <a:lstStyle/>
          <a:p>
            <a:r>
              <a:rPr lang="en-US" sz="2300" dirty="0"/>
              <a:t>By the complement rule, the probability that the kicker will miss, and John will lose the bet, </a:t>
            </a:r>
            <a:r>
              <a:rPr lang="en-US" sz="2300"/>
              <a:t>is </a:t>
            </a:r>
            <a:endParaRPr lang="en-IN" sz="2300" dirty="0"/>
          </a:p>
        </p:txBody>
      </p:sp>
      <p:pic>
        <p:nvPicPr>
          <p:cNvPr id="12" name="Picture 11" descr="one minus open parentheses nine divided by sixteen close parentheses which equals seven divided by sixteen.">
            <a:extLst>
              <a:ext uri="{FF2B5EF4-FFF2-40B4-BE49-F238E27FC236}">
                <a16:creationId xmlns:a16="http://schemas.microsoft.com/office/drawing/2014/main" id="{3B611D8F-396C-6AF4-0912-C8BD09588F7D}"/>
              </a:ext>
            </a:extLst>
          </p:cNvPr>
          <p:cNvPicPr>
            <a:picLocks noChangeAspect="1"/>
          </p:cNvPicPr>
          <p:nvPr/>
        </p:nvPicPr>
        <p:blipFill>
          <a:blip r:embed="rId5"/>
          <a:stretch>
            <a:fillRect/>
          </a:stretch>
        </p:blipFill>
        <p:spPr>
          <a:xfrm>
            <a:off x="3848100" y="5161964"/>
            <a:ext cx="1447800" cy="7810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A2.1: Expected Value</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600" dirty="0"/>
              <a:t>​Then we calculate the expected value as follows:</a:t>
            </a:r>
          </a:p>
          <a:p>
            <a:pPr>
              <a:defRPr sz="2800"/>
            </a:pPr>
            <a:r>
              <a:rPr sz="2600" dirty="0"/>
              <a:t>​</a:t>
            </a:r>
          </a:p>
        </p:txBody>
      </p:sp>
      <p:pic>
        <p:nvPicPr>
          <p:cNvPr id="7" name="Picture 6" descr="E of X equals the product of the win payoff and win probability, plus the product of the lose payoff and lose probability.&#10;This equals 20 times open parentheses nine divided by sixteen close parentheses, plus negative 30 times open parentheses seven divided by sixteen close parentheses, which equals 11.25 plus negative 13.125, resulting in negative 1.875.">
            <a:extLst>
              <a:ext uri="{FF2B5EF4-FFF2-40B4-BE49-F238E27FC236}">
                <a16:creationId xmlns:a16="http://schemas.microsoft.com/office/drawing/2014/main" id="{73A8CA29-DCA3-E43F-60C9-83BEF7A21CB2}"/>
              </a:ext>
            </a:extLst>
          </p:cNvPr>
          <p:cNvPicPr>
            <a:picLocks noChangeAspect="1"/>
          </p:cNvPicPr>
          <p:nvPr/>
        </p:nvPicPr>
        <p:blipFill>
          <a:blip r:embed="rId3"/>
          <a:stretch>
            <a:fillRect/>
          </a:stretch>
        </p:blipFill>
        <p:spPr>
          <a:xfrm>
            <a:off x="533400" y="1667256"/>
            <a:ext cx="8275595" cy="1980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4287682-29A6-9751-D34A-766CC57022BB}"/>
                  </a:ext>
                </a:extLst>
              </p:cNvPr>
              <p:cNvSpPr txBox="1"/>
              <p:nvPr/>
            </p:nvSpPr>
            <p:spPr>
              <a:xfrm>
                <a:off x="457200" y="3733800"/>
                <a:ext cx="8229600" cy="1292662"/>
              </a:xfrm>
              <a:prstGeom prst="rect">
                <a:avLst/>
              </a:prstGeom>
              <a:noFill/>
            </p:spPr>
            <p:txBody>
              <a:bodyPr wrap="square">
                <a:spAutoFit/>
              </a:bodyPr>
              <a:lstStyle/>
              <a:p>
                <a:r>
                  <a:rPr lang="en-US" sz="2600" dirty="0"/>
                  <a:t>We see that the expected value of the wager is </a:t>
                </a:r>
                <a14:m>
                  <m:oMath xmlns:m="http://schemas.openxmlformats.org/officeDocument/2006/math">
                    <m:r>
                      <a:rPr lang="en-US" sz="2600">
                        <a:latin typeface="Cambria Math" panose="02040503050406030204" pitchFamily="18" charset="0"/>
                      </a:rPr>
                      <m:t>−$1.88</m:t>
                    </m:r>
                  </m:oMath>
                </a14:m>
                <a:r>
                  <a:rPr lang="en-US" sz="2600" dirty="0"/>
                  <a:t>. John should expect that if the same bet were made many times, he would lose an average of </a:t>
                </a:r>
                <a14:m>
                  <m:oMath xmlns:m="http://schemas.openxmlformats.org/officeDocument/2006/math">
                    <m:r>
                      <a:rPr lang="en-US" sz="2600">
                        <a:latin typeface="Cambria Math" panose="02040503050406030204" pitchFamily="18" charset="0"/>
                      </a:rPr>
                      <m:t>$1.88</m:t>
                    </m:r>
                  </m:oMath>
                </a14:m>
                <a:r>
                  <a:rPr lang="en-US" sz="2600" dirty="0"/>
                  <a:t> per bet.</a:t>
                </a:r>
                <a:endParaRPr lang="en-IN" sz="2600" dirty="0"/>
              </a:p>
            </p:txBody>
          </p:sp>
        </mc:Choice>
        <mc:Fallback xmlns="">
          <p:sp>
            <p:nvSpPr>
              <p:cNvPr id="5" name="TextBox 4">
                <a:extLst>
                  <a:ext uri="{FF2B5EF4-FFF2-40B4-BE49-F238E27FC236}">
                    <a16:creationId xmlns:a16="http://schemas.microsoft.com/office/drawing/2014/main" id="{54287682-29A6-9751-D34A-766CC57022BB}"/>
                  </a:ext>
                </a:extLst>
              </p:cNvPr>
              <p:cNvSpPr txBox="1">
                <a:spLocks noRot="1" noChangeAspect="1" noMove="1" noResize="1" noEditPoints="1" noAdjustHandles="1" noChangeArrowheads="1" noChangeShapeType="1" noTextEdit="1"/>
              </p:cNvSpPr>
              <p:nvPr/>
            </p:nvSpPr>
            <p:spPr>
              <a:xfrm>
                <a:off x="457200" y="3733800"/>
                <a:ext cx="8229600" cy="1292662"/>
              </a:xfrm>
              <a:prstGeom prst="rect">
                <a:avLst/>
              </a:prstGeom>
              <a:blipFill>
                <a:blip r:embed="rId5"/>
                <a:stretch>
                  <a:fillRect l="-1333" t="-4245" b="-11321"/>
                </a:stretch>
              </a:blipFill>
            </p:spPr>
            <p:txBody>
              <a:bodyPr/>
              <a:lstStyle/>
              <a:p>
                <a:r>
                  <a:rPr lang="en-IN">
                    <a:noFill/>
                  </a:rPr>
                  <a:t> </a:t>
                </a:r>
              </a:p>
            </p:txBody>
          </p:sp>
        </mc:Fallback>
      </mc:AlternateContent>
    </p:spTree>
    <p:extLst>
      <p:ext uri="{BB962C8B-B14F-4D97-AF65-F5344CB8AC3E}">
        <p14:creationId xmlns:p14="http://schemas.microsoft.com/office/powerpoint/2010/main" val="2826193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A2.1: Expected Value</a:t>
            </a:r>
            <a:r>
              <a:rPr lang="en-US" baseline="-25000" dirty="0"/>
              <a:t>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361950" indent="-361950">
                  <a:defRPr sz="2800"/>
                </a:pPr>
                <a:r>
                  <a:rPr lang="en-US" sz="2500" dirty="0"/>
                  <a:t>b.	</a:t>
                </a:r>
                <a:r>
                  <a:rPr sz="2500" dirty="0"/>
                  <a:t>​We know that over the long-term John would lose an average of </a:t>
                </a:r>
                <a14:m>
                  <m:oMath xmlns:m="http://schemas.openxmlformats.org/officeDocument/2006/math">
                    <m:r>
                      <a:rPr sz="2500">
                        <a:latin typeface="Cambria Math" panose="02040503050406030204" pitchFamily="18" charset="0"/>
                      </a:rPr>
                      <m:t>$</m:t>
                    </m:r>
                    <m:r>
                      <a:rPr sz="2500">
                        <a:latin typeface="Cambria Math" panose="02040503050406030204" pitchFamily="18" charset="0"/>
                      </a:rPr>
                      <m:t>1</m:t>
                    </m:r>
                    <m:r>
                      <a:rPr sz="2500">
                        <a:latin typeface="Cambria Math" panose="02040503050406030204" pitchFamily="18" charset="0"/>
                      </a:rPr>
                      <m:t>.</m:t>
                    </m:r>
                    <m:r>
                      <a:rPr sz="2500">
                        <a:latin typeface="Cambria Math" panose="02040503050406030204" pitchFamily="18" charset="0"/>
                      </a:rPr>
                      <m:t>88</m:t>
                    </m:r>
                  </m:oMath>
                </a14:m>
                <a:r>
                  <a:rPr sz="2500" dirty="0"/>
                  <a:t> per bet. If he and Larry place </a:t>
                </a:r>
                <a:r>
                  <a:rPr sz="2500" dirty="0">
                    <a:latin typeface="Cambria Math"/>
                  </a:rPr>
                  <a:t>5</a:t>
                </a:r>
                <a:r>
                  <a:rPr sz="2500" dirty="0"/>
                  <a:t> bets, one for each extra point attempt the kicker makes, then the total winnings/losses for </a:t>
                </a:r>
                <a:r>
                  <a:rPr sz="2500" dirty="0">
                    <a:latin typeface="Cambria Math"/>
                  </a:rPr>
                  <a:t>5</a:t>
                </a:r>
                <a:r>
                  <a:rPr sz="2500" dirty="0"/>
                  <a:t> bets would be:</a:t>
                </a:r>
              </a:p>
              <a:p>
                <a:pPr>
                  <a:defRPr sz="2800"/>
                </a:pPr>
                <a:r>
                  <a:rPr sz="25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5" t="-982"/>
                </a:stretch>
              </a:blipFill>
            </p:spPr>
            <p:txBody>
              <a:bodyPr/>
              <a:lstStyle/>
              <a:p>
                <a:r>
                  <a:rPr lang="en-IN">
                    <a:noFill/>
                  </a:rPr>
                  <a:t> </a:t>
                </a:r>
              </a:p>
            </p:txBody>
          </p:sp>
        </mc:Fallback>
      </mc:AlternateContent>
      <p:pic>
        <p:nvPicPr>
          <p:cNvPr id="7" name="Picture 6" descr="Total winnings divided by losses for 5 bets equals expected payoff times number of bets. This equals negative 1.88 times 5, which equals negative 9.4.">
            <a:extLst>
              <a:ext uri="{FF2B5EF4-FFF2-40B4-BE49-F238E27FC236}">
                <a16:creationId xmlns:a16="http://schemas.microsoft.com/office/drawing/2014/main" id="{A64DA234-3931-5386-18EF-336492A28C3D}"/>
              </a:ext>
            </a:extLst>
          </p:cNvPr>
          <p:cNvPicPr>
            <a:picLocks noChangeAspect="1"/>
          </p:cNvPicPr>
          <p:nvPr/>
        </p:nvPicPr>
        <p:blipFill>
          <a:blip r:embed="rId3"/>
          <a:stretch>
            <a:fillRect/>
          </a:stretch>
        </p:blipFill>
        <p:spPr>
          <a:xfrm>
            <a:off x="1095375" y="2819400"/>
            <a:ext cx="6953250" cy="16764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7474C49-A729-473E-7894-EF07A09485E6}"/>
                  </a:ext>
                </a:extLst>
              </p:cNvPr>
              <p:cNvSpPr txBox="1"/>
              <p:nvPr/>
            </p:nvSpPr>
            <p:spPr>
              <a:xfrm>
                <a:off x="876300" y="4800600"/>
                <a:ext cx="7848600" cy="477054"/>
              </a:xfrm>
              <a:prstGeom prst="rect">
                <a:avLst/>
              </a:prstGeom>
              <a:noFill/>
            </p:spPr>
            <p:txBody>
              <a:bodyPr wrap="square">
                <a:spAutoFit/>
              </a:bodyPr>
              <a:lstStyle/>
              <a:p>
                <a:r>
                  <a:rPr lang="en-US" sz="2500" dirty="0"/>
                  <a:t>Therefore, John could expect to lose approximately </a:t>
                </a:r>
                <a14:m>
                  <m:oMath xmlns:m="http://schemas.openxmlformats.org/officeDocument/2006/math">
                    <m:r>
                      <a:rPr lang="en-US" sz="2500">
                        <a:latin typeface="Cambria Math" panose="02040503050406030204" pitchFamily="18" charset="0"/>
                      </a:rPr>
                      <m:t>$</m:t>
                    </m:r>
                    <m:r>
                      <a:rPr lang="en-US" sz="2500">
                        <a:latin typeface="Cambria Math" panose="02040503050406030204" pitchFamily="18" charset="0"/>
                      </a:rPr>
                      <m:t>9</m:t>
                    </m:r>
                    <m:r>
                      <a:rPr lang="en-US" sz="2500">
                        <a:latin typeface="Cambria Math" panose="02040503050406030204" pitchFamily="18" charset="0"/>
                      </a:rPr>
                      <m:t>.</m:t>
                    </m:r>
                    <m:r>
                      <a:rPr lang="en-US" sz="2500">
                        <a:latin typeface="Cambria Math" panose="02040503050406030204" pitchFamily="18" charset="0"/>
                      </a:rPr>
                      <m:t>40</m:t>
                    </m:r>
                  </m:oMath>
                </a14:m>
                <a:r>
                  <a:rPr lang="en-US" sz="2500" dirty="0"/>
                  <a:t>.</a:t>
                </a:r>
                <a:endParaRPr lang="en-IN" sz="2500" dirty="0"/>
              </a:p>
            </p:txBody>
          </p:sp>
        </mc:Choice>
        <mc:Fallback xmlns="">
          <p:sp>
            <p:nvSpPr>
              <p:cNvPr id="6" name="TextBox 5">
                <a:extLst>
                  <a:ext uri="{FF2B5EF4-FFF2-40B4-BE49-F238E27FC236}">
                    <a16:creationId xmlns:a16="http://schemas.microsoft.com/office/drawing/2014/main" id="{D7474C49-A729-473E-7894-EF07A09485E6}"/>
                  </a:ext>
                </a:extLst>
              </p:cNvPr>
              <p:cNvSpPr txBox="1">
                <a:spLocks noRot="1" noChangeAspect="1" noMove="1" noResize="1" noEditPoints="1" noAdjustHandles="1" noChangeArrowheads="1" noChangeShapeType="1" noTextEdit="1"/>
              </p:cNvSpPr>
              <p:nvPr/>
            </p:nvSpPr>
            <p:spPr>
              <a:xfrm>
                <a:off x="876300" y="4800600"/>
                <a:ext cx="7848600" cy="477054"/>
              </a:xfrm>
              <a:prstGeom prst="rect">
                <a:avLst/>
              </a:prstGeom>
              <a:blipFill>
                <a:blip r:embed="rId5"/>
                <a:stretch>
                  <a:fillRect l="-1321" t="-10256" b="-29487"/>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A2.2: Expected Value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Adrianna and Alicia are tossing a coin. They decide to make a bet on the outcome of Alicia's tosses. Alicia has to toss the coin </a:t>
                </a:r>
                <a:r>
                  <a:rPr sz="2800" dirty="0">
                    <a:latin typeface="Cambria Math"/>
                  </a:rPr>
                  <a:t>5</a:t>
                </a:r>
                <a:r>
                  <a:rPr sz="2800" dirty="0"/>
                  <a:t> times. If she gets </a:t>
                </a:r>
                <a:r>
                  <a:rPr sz="2800" dirty="0">
                    <a:latin typeface="Cambria Math"/>
                  </a:rPr>
                  <a:t>3</a:t>
                </a:r>
                <a:r>
                  <a:rPr sz="2800" dirty="0"/>
                  <a:t> tails or less, Adrianna will pay her </a:t>
                </a:r>
                <a14:m>
                  <m:oMath xmlns:m="http://schemas.openxmlformats.org/officeDocument/2006/math">
                    <m:r>
                      <a:rPr>
                        <a:latin typeface="Cambria Math" panose="02040503050406030204" pitchFamily="18" charset="0"/>
                      </a:rPr>
                      <m:t>$</m:t>
                    </m:r>
                    <m:r>
                      <a:rPr>
                        <a:latin typeface="Cambria Math" panose="02040503050406030204" pitchFamily="18" charset="0"/>
                      </a:rPr>
                      <m:t>12</m:t>
                    </m:r>
                  </m:oMath>
                </a14:m>
                <a:r>
                  <a:rPr sz="2800" dirty="0"/>
                  <a:t>. Otherwise, Alicia will pay Adrianna </a:t>
                </a:r>
                <a14:m>
                  <m:oMath xmlns:m="http://schemas.openxmlformats.org/officeDocument/2006/math">
                    <m:r>
                      <a:rPr>
                        <a:latin typeface="Cambria Math" panose="02040503050406030204" pitchFamily="18" charset="0"/>
                      </a:rPr>
                      <m:t>$</m:t>
                    </m:r>
                    <m:r>
                      <a:rPr>
                        <a:latin typeface="Cambria Math" panose="02040503050406030204" pitchFamily="18" charset="0"/>
                      </a:rPr>
                      <m:t>37</m:t>
                    </m:r>
                  </m:oMath>
                </a14:m>
                <a:r>
                  <a:rPr sz="2800" dirty="0"/>
                  <a:t>.</a:t>
                </a:r>
              </a:p>
              <a:p>
                <a:pPr marL="447675" indent="-447675">
                  <a:defRPr sz="2800"/>
                </a:pPr>
                <a:r>
                  <a:rPr lang="en-US" dirty="0"/>
                  <a:t>a.	</a:t>
                </a:r>
                <a:r>
                  <a:rPr dirty="0"/>
                  <a:t>​</a:t>
                </a:r>
                <a:r>
                  <a:rPr sz="2800" dirty="0"/>
                  <a:t>What is the expected value for Alicia's bet?</a:t>
                </a:r>
              </a:p>
              <a:p>
                <a:pPr marL="447675" indent="-447675">
                  <a:defRPr sz="2800"/>
                </a:pPr>
                <a:r>
                  <a:rPr lang="en-US" dirty="0"/>
                  <a:t>b.	</a:t>
                </a:r>
                <a:r>
                  <a:rPr dirty="0"/>
                  <a:t>​</a:t>
                </a:r>
                <a:r>
                  <a:rPr sz="2800" dirty="0"/>
                  <a:t>Suppose this game is played </a:t>
                </a:r>
                <a:r>
                  <a:rPr sz="2800" dirty="0">
                    <a:latin typeface="Cambria Math"/>
                  </a:rPr>
                  <a:t>24</a:t>
                </a:r>
                <a:r>
                  <a:rPr sz="2800" dirty="0"/>
                  <a:t> times, how much would Alicia expect to win or lose?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A2.2: Expected Value</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pPr marL="447675" indent="-447675">
                  <a:defRPr sz="2800"/>
                </a:pPr>
                <a:r>
                  <a:rPr lang="en-US" dirty="0"/>
                  <a:t>a.	​</a:t>
                </a:r>
                <a:r>
                  <a:rPr lang="en-US" sz="2800" dirty="0"/>
                  <a:t>There are two possible outcomes for this bet: Alicia wins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12</m:t>
                    </m:r>
                  </m:oMath>
                </a14:m>
                <a:r>
                  <a:rPr lang="en-US" sz="2800" dirty="0"/>
                  <a:t> (</a:t>
                </a:r>
                <a:r>
                  <a:rPr lang="en-US" sz="2800" i="1" dirty="0"/>
                  <a:t>x</a:t>
                </a:r>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12</m:t>
                    </m:r>
                  </m:oMath>
                </a14:m>
                <a:r>
                  <a:rPr lang="en-US" sz="2800" dirty="0"/>
                  <a:t>) or Alicia loses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37</m:t>
                    </m:r>
                  </m:oMath>
                </a14:m>
                <a:r>
                  <a:rPr lang="en-US" sz="2800" dirty="0"/>
                  <a:t> (</a:t>
                </a:r>
                <a:r>
                  <a:rPr lang="en-US" i="1" dirty="0"/>
                  <a:t>x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37</m:t>
                    </m:r>
                  </m:oMath>
                </a14:m>
                <a:r>
                  <a:rPr lang="en-US" sz="2800" dirty="0"/>
                  <a:t>). To determine the expected value of the game you must first calculate the probability of winning and losing, and form the payoff distribution.</a:t>
                </a:r>
              </a:p>
              <a:p>
                <a:pPr>
                  <a:defRPr sz="2800"/>
                </a:pPr>
                <a:r>
                  <a:rPr lang="en-US" dirty="0"/>
                  <a:t>​</a:t>
                </a:r>
                <a:endParaRPr lang="en-US" sz="2800" dirty="0"/>
              </a:p>
              <a:p>
                <a:pPr>
                  <a:defRPr sz="2800"/>
                </a:pPr>
                <a:r>
                  <a:rPr lang="en-US"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852"/>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A2.2: Expected Value</a:t>
            </a:r>
            <a:r>
              <a:rPr lang="en-US" baseline="-25000" dirty="0"/>
              <a:t>3</a:t>
            </a:r>
            <a:endParaRPr dirty="0"/>
          </a:p>
        </p:txBody>
      </p:sp>
      <p:pic>
        <p:nvPicPr>
          <p:cNvPr id="20" name="Picture 19" descr="Probability of winning equals Probability of &quot;Alicia gets 3 tails or less&quot; which needs to find.">
            <a:extLst>
              <a:ext uri="{FF2B5EF4-FFF2-40B4-BE49-F238E27FC236}">
                <a16:creationId xmlns:a16="http://schemas.microsoft.com/office/drawing/2014/main" id="{992BFD95-C711-7CD9-E958-4D8268F8DDD0}"/>
              </a:ext>
            </a:extLst>
          </p:cNvPr>
          <p:cNvPicPr>
            <a:picLocks noChangeAspect="1"/>
          </p:cNvPicPr>
          <p:nvPr/>
        </p:nvPicPr>
        <p:blipFill>
          <a:blip r:embed="rId2"/>
          <a:stretch>
            <a:fillRect/>
          </a:stretch>
        </p:blipFill>
        <p:spPr>
          <a:xfrm>
            <a:off x="533400" y="1084475"/>
            <a:ext cx="5686425" cy="466725"/>
          </a:xfrm>
          <a:prstGeom prst="rect">
            <a:avLst/>
          </a:prstGeom>
        </p:spPr>
      </p:pic>
      <p:sp>
        <p:nvSpPr>
          <p:cNvPr id="3" name="Text Placeholder 2"/>
          <p:cNvSpPr>
            <a:spLocks noGrp="1"/>
          </p:cNvSpPr>
          <p:nvPr>
            <p:ph type="body" sz="quarter" idx="10"/>
          </p:nvPr>
        </p:nvSpPr>
        <p:spPr/>
        <p:txBody>
          <a:bodyPr>
            <a:normAutofit/>
          </a:bodyPr>
          <a:lstStyle/>
          <a:p>
            <a:pPr>
              <a:defRPr sz="2800"/>
            </a:pPr>
            <a:r>
              <a:rPr sz="2300" dirty="0"/>
              <a:t>​</a:t>
            </a:r>
            <a:endParaRPr lang="en-US" sz="2300" dirty="0"/>
          </a:p>
          <a:p>
            <a:pPr>
              <a:defRPr sz="2800"/>
            </a:pPr>
            <a:r>
              <a:rPr sz="2300" dirty="0"/>
              <a:t>​Since this is a binomial experiment, using the formula,</a:t>
            </a:r>
            <a:br>
              <a:rPr lang="en-US" sz="2300" dirty="0"/>
            </a:br>
            <a:r>
              <a:rPr sz="2300" dirty="0"/>
              <a:t>​​</a:t>
            </a:r>
          </a:p>
        </p:txBody>
      </p:sp>
      <p:pic>
        <p:nvPicPr>
          <p:cNvPr id="10" name="Picture 9" descr="The probability that X equals x is equals to n choose x, times p to the power of x, times open parentheses one minus p close parentheses to the power of n minus x, we have">
            <a:extLst>
              <a:ext uri="{FF2B5EF4-FFF2-40B4-BE49-F238E27FC236}">
                <a16:creationId xmlns:a16="http://schemas.microsoft.com/office/drawing/2014/main" id="{2A2C84B6-82B8-501C-E0AD-D290D9452617}"/>
              </a:ext>
            </a:extLst>
          </p:cNvPr>
          <p:cNvPicPr>
            <a:picLocks noChangeAspect="1"/>
          </p:cNvPicPr>
          <p:nvPr/>
        </p:nvPicPr>
        <p:blipFill>
          <a:blip r:embed="rId3"/>
          <a:stretch>
            <a:fillRect/>
          </a:stretch>
        </p:blipFill>
        <p:spPr>
          <a:xfrm>
            <a:off x="533400" y="1943687"/>
            <a:ext cx="4562475" cy="514350"/>
          </a:xfrm>
          <a:prstGeom prst="rect">
            <a:avLst/>
          </a:prstGeom>
        </p:spPr>
      </p:pic>
      <p:pic>
        <p:nvPicPr>
          <p:cNvPr id="14" name="Picture 13" descr="1. The probability of Alicia tosses 0 tails equals 5 choose 0, times 0.5 to the power of 0, times open parentheses 1 minus 0.5 close parentheses to the power of 5 minus 0, which equals 0.03125.&#10;2. The probability of Alicia tosses 1 tail equals 5 choose 1, times 0.5 to the power of 1, times open parentheses 1 minus 0.5 close parentheses to the power of 5 minus 1, which equals 0.15625.&#10;3. The probability of Alicia tosses 2 tails equals 5 choose 2, times 0.5 to the power of 2, times open parentheses 1 minus 0.5 close parentheses to the power of 5 minus 2, which equals 0.3125.&#10;4. The probability of Alicia tosses 3 tails equals 5 choose 3, times 0.5 to the power of 3, times open parentheses 1 minus 0.5 close parentheses to the power of 5 minus 3, which equals 0.3125.">
            <a:extLst>
              <a:ext uri="{FF2B5EF4-FFF2-40B4-BE49-F238E27FC236}">
                <a16:creationId xmlns:a16="http://schemas.microsoft.com/office/drawing/2014/main" id="{6FEF30E4-87D9-2118-B072-EA02663B2367}"/>
              </a:ext>
            </a:extLst>
          </p:cNvPr>
          <p:cNvPicPr>
            <a:picLocks noChangeAspect="1"/>
          </p:cNvPicPr>
          <p:nvPr/>
        </p:nvPicPr>
        <p:blipFill>
          <a:blip r:embed="rId4"/>
          <a:stretch>
            <a:fillRect/>
          </a:stretch>
        </p:blipFill>
        <p:spPr>
          <a:xfrm>
            <a:off x="533400" y="2477071"/>
            <a:ext cx="7124700" cy="2257426"/>
          </a:xfrm>
          <a:prstGeom prst="rect">
            <a:avLst/>
          </a:prstGeom>
        </p:spPr>
      </p:pic>
      <p:pic>
        <p:nvPicPr>
          <p:cNvPr id="22" name="Picture 21" descr="Probability of winning equals the sum of all values that alicia tosses zero tails, one tail, two tails, and three tails, which are: 0.03125 plus 0.15625 plus 0.3125 plus 0.3125 equals 0.8125.&#10;The probability of losing is found by subtracting the probability of winning from one, that implies, 1 minus 0.8125 equals 0.1875.">
            <a:extLst>
              <a:ext uri="{FF2B5EF4-FFF2-40B4-BE49-F238E27FC236}">
                <a16:creationId xmlns:a16="http://schemas.microsoft.com/office/drawing/2014/main" id="{BF8CEA42-3C4A-7C4A-7A9F-37A11111972C}"/>
              </a:ext>
            </a:extLst>
          </p:cNvPr>
          <p:cNvPicPr>
            <a:picLocks noChangeAspect="1"/>
          </p:cNvPicPr>
          <p:nvPr/>
        </p:nvPicPr>
        <p:blipFill>
          <a:blip r:embed="rId5"/>
          <a:stretch>
            <a:fillRect/>
          </a:stretch>
        </p:blipFill>
        <p:spPr>
          <a:xfrm>
            <a:off x="457200" y="4848408"/>
            <a:ext cx="7629525" cy="1009650"/>
          </a:xfrm>
          <a:prstGeom prst="rect">
            <a:avLst/>
          </a:prstGeom>
        </p:spPr>
      </p:pic>
    </p:spTree>
    <p:extLst>
      <p:ext uri="{BB962C8B-B14F-4D97-AF65-F5344CB8AC3E}">
        <p14:creationId xmlns:p14="http://schemas.microsoft.com/office/powerpoint/2010/main" val="3288719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A2.2: Expected Value</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400" dirty="0"/>
              <a:t>Then we calculate the expected value as follows:</a:t>
            </a:r>
          </a:p>
          <a:p>
            <a:endParaRPr sz="2000" dirty="0"/>
          </a:p>
          <a:p>
            <a:pPr>
              <a:defRPr sz="2800"/>
            </a:pPr>
            <a:r>
              <a:rPr dirty="0"/>
              <a:t>​</a:t>
            </a:r>
            <a:endParaRPr sz="2400" dirty="0"/>
          </a:p>
        </p:txBody>
      </p:sp>
      <p:pic>
        <p:nvPicPr>
          <p:cNvPr id="5" name="Picture 4" descr="Expectation of X equals product of win payoff and win probability plus, product of lose payoff and lose probability.&#10;that equals 12 times 0.8125, plus, negative 37 times 0.1875&#10;equals 9.75 plus negative 6.9375&#10;simplifying this, we get, 2.8125">
            <a:extLst>
              <a:ext uri="{FF2B5EF4-FFF2-40B4-BE49-F238E27FC236}">
                <a16:creationId xmlns:a16="http://schemas.microsoft.com/office/drawing/2014/main" id="{BC0916AA-1408-A761-ACFB-6E7EC5C0D87B}"/>
              </a:ext>
            </a:extLst>
          </p:cNvPr>
          <p:cNvPicPr>
            <a:picLocks noChangeAspect="1"/>
          </p:cNvPicPr>
          <p:nvPr/>
        </p:nvPicPr>
        <p:blipFill>
          <a:blip r:embed="rId2"/>
          <a:stretch>
            <a:fillRect/>
          </a:stretch>
        </p:blipFill>
        <p:spPr>
          <a:xfrm>
            <a:off x="544163" y="1600200"/>
            <a:ext cx="8142637" cy="1656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99FD952-EFD0-622D-CBE6-684704F5CB08}"/>
                  </a:ext>
                </a:extLst>
              </p:cNvPr>
              <p:cNvSpPr txBox="1"/>
              <p:nvPr/>
            </p:nvSpPr>
            <p:spPr>
              <a:xfrm>
                <a:off x="457200" y="3365448"/>
                <a:ext cx="8077200" cy="461665"/>
              </a:xfrm>
              <a:prstGeom prst="rect">
                <a:avLst/>
              </a:prstGeom>
              <a:noFill/>
            </p:spPr>
            <p:txBody>
              <a:bodyPr wrap="square" rtlCol="0">
                <a:spAutoFit/>
              </a:bodyPr>
              <a:lstStyle/>
              <a:p>
                <a:r>
                  <a:rPr lang="en-US" sz="2400" dirty="0"/>
                  <a:t>We see that the expected value of the wager is </a:t>
                </a:r>
                <a14:m>
                  <m:oMath xmlns:m="http://schemas.openxmlformats.org/officeDocument/2006/math">
                    <m:r>
                      <a:rPr lang="en-US" sz="2400">
                        <a:latin typeface="Cambria Math" panose="02040503050406030204" pitchFamily="18" charset="0"/>
                      </a:rPr>
                      <m:t>$2.81</m:t>
                    </m:r>
                  </m:oMath>
                </a14:m>
                <a:r>
                  <a:rPr lang="en-US" sz="2400" dirty="0"/>
                  <a:t>.</a:t>
                </a:r>
                <a:endParaRPr lang="en-IN" sz="2400" dirty="0"/>
              </a:p>
            </p:txBody>
          </p:sp>
        </mc:Choice>
        <mc:Fallback xmlns="">
          <p:sp>
            <p:nvSpPr>
              <p:cNvPr id="6" name="TextBox 5">
                <a:extLst>
                  <a:ext uri="{FF2B5EF4-FFF2-40B4-BE49-F238E27FC236}">
                    <a16:creationId xmlns:a16="http://schemas.microsoft.com/office/drawing/2014/main" id="{399FD952-EFD0-622D-CBE6-684704F5CB08}"/>
                  </a:ext>
                </a:extLst>
              </p:cNvPr>
              <p:cNvSpPr txBox="1">
                <a:spLocks noRot="1" noChangeAspect="1" noMove="1" noResize="1" noEditPoints="1" noAdjustHandles="1" noChangeArrowheads="1" noChangeShapeType="1" noTextEdit="1"/>
              </p:cNvSpPr>
              <p:nvPr/>
            </p:nvSpPr>
            <p:spPr>
              <a:xfrm>
                <a:off x="457200" y="3365448"/>
                <a:ext cx="8077200" cy="461665"/>
              </a:xfrm>
              <a:prstGeom prst="rect">
                <a:avLst/>
              </a:prstGeom>
              <a:blipFill>
                <a:blip r:embed="rId3"/>
                <a:stretch>
                  <a:fillRect l="-1132" t="-10526" b="-28947"/>
                </a:stretch>
              </a:blipFill>
            </p:spPr>
            <p:txBody>
              <a:bodyPr/>
              <a:lstStyle/>
              <a:p>
                <a:r>
                  <a:rPr lang="en-IN">
                    <a:noFill/>
                  </a:rPr>
                  <a:t> </a:t>
                </a:r>
              </a:p>
            </p:txBody>
          </p:sp>
        </mc:Fallback>
      </mc:AlternateContent>
    </p:spTree>
    <p:extLst>
      <p:ext uri="{BB962C8B-B14F-4D97-AF65-F5344CB8AC3E}">
        <p14:creationId xmlns:p14="http://schemas.microsoft.com/office/powerpoint/2010/main" val="342005318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1464</TotalTime>
  <Words>873</Words>
  <Application>Microsoft Office PowerPoint</Application>
  <PresentationFormat>On-screen Show (4:3)</PresentationFormat>
  <Paragraphs>62</Paragraphs>
  <Slides>15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Courier New</vt:lpstr>
      <vt:lpstr>Calibri</vt:lpstr>
      <vt:lpstr>Arial</vt:lpstr>
      <vt:lpstr>Cambria Math</vt:lpstr>
      <vt:lpstr>Office Theme</vt:lpstr>
      <vt:lpstr>Section A.2</vt:lpstr>
      <vt:lpstr>Example A2.1: Expected Value1</vt:lpstr>
      <vt:lpstr>Example A2.1: Expected Value2</vt:lpstr>
      <vt:lpstr>Example A2.1: Expected Value3</vt:lpstr>
      <vt:lpstr>Example A2.1: Expected Value4</vt:lpstr>
      <vt:lpstr>Example A2.2: Expected Value1</vt:lpstr>
      <vt:lpstr>Example A2.2: Expected Value2</vt:lpstr>
      <vt:lpstr>Example A2.2: Expected Value3</vt:lpstr>
      <vt:lpstr>Example A2.2: Expected Value4</vt:lpstr>
      <vt:lpstr>Example A2.2: Expected Value5</vt:lpstr>
      <vt:lpstr>Example A2.3: Expected Value1</vt:lpstr>
      <vt:lpstr>Example A2.3: Expected Value2</vt:lpstr>
      <vt:lpstr>Example A2.3: Expected Value3</vt:lpstr>
      <vt:lpstr>Example A2.3: Expected Value4</vt:lpstr>
      <vt:lpstr>Example A2.3: Expected Value5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139</cp:revision>
  <dcterms:created xsi:type="dcterms:W3CDTF">2013-04-26T14:43:13Z</dcterms:created>
  <dcterms:modified xsi:type="dcterms:W3CDTF">2025-08-12T13:32:02Z</dcterms:modified>
</cp:coreProperties>
</file>