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 id="2147483700" r:id="rId5"/>
  </p:sldMasterIdLst>
  <p:notesMasterIdLst>
    <p:notesMasterId r:id="rId40"/>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 clrIdx="0"/>
  <p:cmAuthor id="1" name="Allison Conger" initials="AC" lastIdx="2" clrIdx="1"/>
  <p:cmAuthor id="2" name="Vincent Cellini" initials="VC" lastIdx="1" clrIdx="2">
    <p:extLst>
      <p:ext uri="{19B8F6BF-5375-455C-9EA6-DF929625EA0E}">
        <p15:presenceInfo xmlns:p15="http://schemas.microsoft.com/office/powerpoint/2012/main" userId="S::vcellini@hawkeslearning.com::c40fcd97-70f3-43d5-9016-8629863c8c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979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11" autoAdjust="0"/>
    <p:restoredTop sz="94660"/>
  </p:normalViewPr>
  <p:slideViewPr>
    <p:cSldViewPr snapToGrid="0">
      <p:cViewPr varScale="1">
        <p:scale>
          <a:sx n="101" d="100"/>
          <a:sy n="101" d="100"/>
        </p:scale>
        <p:origin x="19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0" Type="http://schemas.openxmlformats.org/officeDocument/2006/relationships/slide" Target="slides/slide15.xml"/><Relationship Id="rId41"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122FC72A-774C-4263-9EC6-4E0EF5D8805B}" type="datetimeFigureOut">
              <a:rPr lang="en-IN" smtClean="0"/>
              <a:t>12-08-2025</a:t>
            </a:fld>
            <a:endParaRPr lang="en-IN"/>
          </a:p>
        </p:txBody>
      </p:sp>
      <p:sp>
        <p:nvSpPr>
          <p:cNvPr id="4" name="Slide Image Placeholder 3"/>
          <p:cNvSpPr>
            <a:spLocks noGrp="1" noRot="1" noChangeAspect="1"/>
          </p:cNvSpPr>
          <p:nvPr>
            <p:ph type="sldImg" idx="2"/>
          </p:nvPr>
        </p:nvSpPr>
        <p:spPr>
          <a:xfrm>
            <a:off x="1624013" y="1257300"/>
            <a:ext cx="4524375" cy="339407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66E815FA-AD10-4264-8F9B-8D17A31C46E0}" type="slidenum">
              <a:rPr lang="en-IN" smtClean="0"/>
              <a:t>‹#›</a:t>
            </a:fld>
            <a:endParaRPr lang="en-IN"/>
          </a:p>
        </p:txBody>
      </p:sp>
    </p:spTree>
    <p:extLst>
      <p:ext uri="{BB962C8B-B14F-4D97-AF65-F5344CB8AC3E}">
        <p14:creationId xmlns:p14="http://schemas.microsoft.com/office/powerpoint/2010/main" val="1354674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66E815FA-AD10-4264-8F9B-8D17A31C46E0}" type="slidenum">
              <a:rPr lang="en-IN" smtClean="0"/>
              <a:t>1</a:t>
            </a:fld>
            <a:endParaRPr lang="en-IN"/>
          </a:p>
        </p:txBody>
      </p:sp>
    </p:spTree>
    <p:extLst>
      <p:ext uri="{BB962C8B-B14F-4D97-AF65-F5344CB8AC3E}">
        <p14:creationId xmlns:p14="http://schemas.microsoft.com/office/powerpoint/2010/main" val="1826373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66E815FA-AD10-4264-8F9B-8D17A31C46E0}" type="slidenum">
              <a:rPr lang="en-IN" smtClean="0"/>
              <a:t>2</a:t>
            </a:fld>
            <a:endParaRPr lang="en-IN"/>
          </a:p>
        </p:txBody>
      </p:sp>
    </p:spTree>
    <p:extLst>
      <p:ext uri="{BB962C8B-B14F-4D97-AF65-F5344CB8AC3E}">
        <p14:creationId xmlns:p14="http://schemas.microsoft.com/office/powerpoint/2010/main" val="2979435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66E815FA-AD10-4264-8F9B-8D17A31C46E0}" type="slidenum">
              <a:rPr lang="en-IN" smtClean="0"/>
              <a:t>4</a:t>
            </a:fld>
            <a:endParaRPr lang="en-IN"/>
          </a:p>
        </p:txBody>
      </p:sp>
    </p:spTree>
    <p:extLst>
      <p:ext uri="{BB962C8B-B14F-4D97-AF65-F5344CB8AC3E}">
        <p14:creationId xmlns:p14="http://schemas.microsoft.com/office/powerpoint/2010/main" val="1451834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66E815FA-AD10-4264-8F9B-8D17A31C46E0}" type="slidenum">
              <a:rPr lang="en-IN" smtClean="0"/>
              <a:t>21</a:t>
            </a:fld>
            <a:endParaRPr lang="en-IN"/>
          </a:p>
        </p:txBody>
      </p:sp>
    </p:spTree>
    <p:extLst>
      <p:ext uri="{BB962C8B-B14F-4D97-AF65-F5344CB8AC3E}">
        <p14:creationId xmlns:p14="http://schemas.microsoft.com/office/powerpoint/2010/main" val="1504724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66E815FA-AD10-4264-8F9B-8D17A31C46E0}" type="slidenum">
              <a:rPr lang="en-IN" smtClean="0"/>
              <a:t>23</a:t>
            </a:fld>
            <a:endParaRPr lang="en-IN"/>
          </a:p>
        </p:txBody>
      </p:sp>
    </p:spTree>
    <p:extLst>
      <p:ext uri="{BB962C8B-B14F-4D97-AF65-F5344CB8AC3E}">
        <p14:creationId xmlns:p14="http://schemas.microsoft.com/office/powerpoint/2010/main" val="718236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66E815FA-AD10-4264-8F9B-8D17A31C46E0}" type="slidenum">
              <a:rPr lang="en-IN" smtClean="0"/>
              <a:t>29</a:t>
            </a:fld>
            <a:endParaRPr lang="en-IN"/>
          </a:p>
        </p:txBody>
      </p:sp>
    </p:spTree>
    <p:extLst>
      <p:ext uri="{BB962C8B-B14F-4D97-AF65-F5344CB8AC3E}">
        <p14:creationId xmlns:p14="http://schemas.microsoft.com/office/powerpoint/2010/main" val="2121399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8"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9"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2"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4"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6"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7"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8"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9"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0"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1"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2"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4"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6"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5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5"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6"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7"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9"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0"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1"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3"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4"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7"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9"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81"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2"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3"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4"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5"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6"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7"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9"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1"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0"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1"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2"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4"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5"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6"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8"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9"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2"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4"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6"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7"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8"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9"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0"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1"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2"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4"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6"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4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5"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6"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7"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9"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0"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1"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3"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4"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7"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9"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71"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2"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3"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4"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5"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6"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87"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8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89"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9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91"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9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9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9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9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9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9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9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00"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01"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02"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04"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05"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06"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08"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09"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1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1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2"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4"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16"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7"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8"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9"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20"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21"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0"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2"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4"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5"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6"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7" name="Picture 2"/>
          <p:cNvPicPr/>
          <p:nvPr/>
        </p:nvPicPr>
        <p:blipFill>
          <a:blip r:embed="rId14"/>
          <a:stretch/>
        </p:blipFill>
        <p:spPr>
          <a:xfrm>
            <a:off x="685800" y="6095880"/>
            <a:ext cx="1828440" cy="456840"/>
          </a:xfrm>
          <a:prstGeom prst="rect">
            <a:avLst/>
          </a:prstGeom>
          <a:ln>
            <a:noFill/>
          </a:ln>
        </p:spPr>
      </p:pic>
      <p:sp>
        <p:nvSpPr>
          <p:cNvPr id="2" name="CustomShape 2"/>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3" name="Picture 1"/>
          <p:cNvPicPr/>
          <p:nvPr/>
        </p:nvPicPr>
        <p:blipFill>
          <a:blip r:embed="rId14"/>
          <a:stretch/>
        </p:blipFill>
        <p:spPr>
          <a:xfrm>
            <a:off x="685800" y="6095880"/>
            <a:ext cx="1828440" cy="456840"/>
          </a:xfrm>
          <a:prstGeom prst="rect">
            <a:avLst/>
          </a:prstGeom>
          <a:ln>
            <a:noFill/>
          </a:ln>
        </p:spPr>
      </p:pic>
      <p:sp>
        <p:nvSpPr>
          <p:cNvPr id="4" name="PlaceHolder 3"/>
          <p:cNvSpPr>
            <a:spLocks noGrp="1"/>
          </p:cNvSpPr>
          <p:nvPr>
            <p:ph type="body"/>
          </p:nvPr>
        </p:nvSpPr>
        <p:spPr>
          <a:xfrm>
            <a:off x="1371600" y="3502080"/>
            <a:ext cx="6400440" cy="1755360"/>
          </a:xfrm>
          <a:prstGeom prst="rect">
            <a:avLst/>
          </a:prstGeom>
        </p:spPr>
        <p:txBody>
          <a:bodyPr lIns="90000" tIns="45000" rIns="90000" bIns="45000" anchorCtr="1">
            <a:noAutofit/>
          </a:bodyPr>
          <a:lstStyle/>
          <a:p>
            <a:pPr>
              <a:lnSpc>
                <a:spcPct val="100000"/>
              </a:lnSpc>
              <a:spcBef>
                <a:spcPts val="641"/>
              </a:spcBef>
            </a:pPr>
            <a:r>
              <a:rPr lang="en-US" sz="3200" b="1" i="1" strike="noStrike" spc="-1">
                <a:solidFill>
                  <a:srgbClr val="366092"/>
                </a:solidFill>
                <a:latin typeface="Calibri"/>
              </a:rPr>
              <a:t>Click to add subtitle</a:t>
            </a:r>
            <a:endParaRPr lang="en-US" sz="3200" b="0" strike="noStrike" spc="-1">
              <a:solidFill>
                <a:srgbClr val="366092"/>
              </a:solidFill>
              <a:latin typeface="Calibri"/>
            </a:endParaRPr>
          </a:p>
        </p:txBody>
      </p:sp>
      <p:sp>
        <p:nvSpPr>
          <p:cNvPr id="5" name="PlaceHolder 4"/>
          <p:cNvSpPr>
            <a:spLocks noGrp="1"/>
          </p:cNvSpPr>
          <p:nvPr>
            <p:ph type="title"/>
          </p:nvPr>
        </p:nvSpPr>
        <p:spPr>
          <a:xfrm>
            <a:off x="640080" y="2130480"/>
            <a:ext cx="7772040" cy="1471680"/>
          </a:xfrm>
          <a:prstGeom prst="rect">
            <a:avLst/>
          </a:prstGeom>
        </p:spPr>
        <p:txBody>
          <a:bodyPr lIns="90000" tIns="45000" rIns="90000" bIns="45000" anchor="ctr">
            <a:noAutofit/>
          </a:bodyPr>
          <a:lstStyle/>
          <a:p>
            <a:pPr algn="ctr">
              <a:lnSpc>
                <a:spcPct val="100000"/>
              </a:lnSpc>
            </a:pPr>
            <a:r>
              <a:rPr lang="en-US" sz="4400" b="1" strike="noStrike" spc="-1">
                <a:solidFill>
                  <a:srgbClr val="366092"/>
                </a:solidFill>
                <a:latin typeface="Arial"/>
              </a:rPr>
              <a:t>Click to edit Master title style</a:t>
            </a:r>
            <a:endParaRPr lang="en-US" sz="4400" b="0" strike="noStrike" spc="-1">
              <a:solidFill>
                <a:srgbClr val="366092"/>
              </a:solidFill>
              <a:latin typeface="Calibri"/>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43" name="Picture 2"/>
          <p:cNvPicPr/>
          <p:nvPr/>
        </p:nvPicPr>
        <p:blipFill>
          <a:blip r:embed="rId14"/>
          <a:stretch/>
        </p:blipFill>
        <p:spPr>
          <a:xfrm>
            <a:off x="685800" y="6095880"/>
            <a:ext cx="1828440" cy="456840"/>
          </a:xfrm>
          <a:prstGeom prst="rect">
            <a:avLst/>
          </a:prstGeom>
          <a:ln>
            <a:noFill/>
          </a:ln>
        </p:spPr>
      </p:pic>
      <p:sp>
        <p:nvSpPr>
          <p:cNvPr id="4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45" name="CustomShape 3"/>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46" name="CustomShape 4"/>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4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4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49" name="Picture 9"/>
          <p:cNvPicPr/>
          <p:nvPr/>
        </p:nvPicPr>
        <p:blipFill>
          <a:blip r:embed="rId14"/>
          <a:stretch/>
        </p:blipFill>
        <p:spPr>
          <a:xfrm>
            <a:off x="685800" y="6095880"/>
            <a:ext cx="1828440" cy="456840"/>
          </a:xfrm>
          <a:prstGeom prst="rect">
            <a:avLst/>
          </a:prstGeom>
          <a:ln>
            <a:noFill/>
          </a:ln>
        </p:spPr>
      </p:pic>
      <p:sp>
        <p:nvSpPr>
          <p:cNvPr id="50" name="PlaceHolder 7"/>
          <p:cNvSpPr>
            <a:spLocks noGrp="1"/>
          </p:cNvSpPr>
          <p:nvPr>
            <p:ph type="body"/>
          </p:nvPr>
        </p:nvSpPr>
        <p:spPr>
          <a:xfrm>
            <a:off x="457200" y="1082160"/>
            <a:ext cx="8229240" cy="491400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88" name="Picture 2"/>
          <p:cNvPicPr/>
          <p:nvPr/>
        </p:nvPicPr>
        <p:blipFill>
          <a:blip r:embed="rId14"/>
          <a:stretch/>
        </p:blipFill>
        <p:spPr>
          <a:xfrm>
            <a:off x="685800" y="6095880"/>
            <a:ext cx="1828440" cy="456840"/>
          </a:xfrm>
          <a:prstGeom prst="rect">
            <a:avLst/>
          </a:prstGeom>
          <a:ln>
            <a:noFill/>
          </a:ln>
        </p:spPr>
      </p:pic>
      <p:sp>
        <p:nvSpPr>
          <p:cNvPr id="89"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90" name="CustomShape 3"/>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91" name="CustomShape 4"/>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92"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93"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94" name="Picture 9"/>
          <p:cNvPicPr/>
          <p:nvPr/>
        </p:nvPicPr>
        <p:blipFill>
          <a:blip r:embed="rId14"/>
          <a:stretch/>
        </p:blipFill>
        <p:spPr>
          <a:xfrm>
            <a:off x="685800" y="6095880"/>
            <a:ext cx="1828440" cy="456840"/>
          </a:xfrm>
          <a:prstGeom prst="rect">
            <a:avLst/>
          </a:prstGeom>
          <a:ln>
            <a:noFill/>
          </a:ln>
        </p:spPr>
      </p:pic>
      <p:sp>
        <p:nvSpPr>
          <p:cNvPr id="95" name="PlaceHolder 7"/>
          <p:cNvSpPr>
            <a:spLocks noGrp="1"/>
          </p:cNvSpPr>
          <p:nvPr>
            <p:ph type="body"/>
          </p:nvPr>
        </p:nvSpPr>
        <p:spPr>
          <a:xfrm>
            <a:off x="457200" y="1029240"/>
            <a:ext cx="8229240" cy="496656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133" name="Picture 2"/>
          <p:cNvPicPr/>
          <p:nvPr/>
        </p:nvPicPr>
        <p:blipFill>
          <a:blip r:embed="rId14"/>
          <a:stretch/>
        </p:blipFill>
        <p:spPr>
          <a:xfrm>
            <a:off x="685800" y="6095880"/>
            <a:ext cx="1828440" cy="456840"/>
          </a:xfrm>
          <a:prstGeom prst="rect">
            <a:avLst/>
          </a:prstGeom>
          <a:ln>
            <a:noFill/>
          </a:ln>
        </p:spPr>
      </p:pic>
      <p:sp>
        <p:nvSpPr>
          <p:cNvPr id="13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135" name="CustomShape 3"/>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136" name="CustomShape 4"/>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13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13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139" name="Picture 9"/>
          <p:cNvPicPr/>
          <p:nvPr/>
        </p:nvPicPr>
        <p:blipFill>
          <a:blip r:embed="rId14"/>
          <a:stretch/>
        </p:blipFill>
        <p:spPr>
          <a:xfrm>
            <a:off x="685800" y="6095880"/>
            <a:ext cx="1828440" cy="456840"/>
          </a:xfrm>
          <a:prstGeom prst="rect">
            <a:avLst/>
          </a:prstGeom>
          <a:ln>
            <a:noFill/>
          </a:ln>
        </p:spPr>
      </p:pic>
      <p:sp>
        <p:nvSpPr>
          <p:cNvPr id="140" name="PlaceHolder 7"/>
          <p:cNvSpPr>
            <a:spLocks noGrp="1"/>
          </p:cNvSpPr>
          <p:nvPr>
            <p:ph type="body"/>
          </p:nvPr>
        </p:nvSpPr>
        <p:spPr>
          <a:xfrm>
            <a:off x="457200" y="1082160"/>
            <a:ext cx="8229240" cy="486108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7"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178" name="Picture 2"/>
          <p:cNvPicPr/>
          <p:nvPr/>
        </p:nvPicPr>
        <p:blipFill>
          <a:blip r:embed="rId14"/>
          <a:stretch/>
        </p:blipFill>
        <p:spPr>
          <a:xfrm>
            <a:off x="685800" y="6095880"/>
            <a:ext cx="1828440" cy="456840"/>
          </a:xfrm>
          <a:prstGeom prst="rect">
            <a:avLst/>
          </a:prstGeom>
          <a:ln>
            <a:noFill/>
          </a:ln>
        </p:spPr>
      </p:pic>
      <p:sp>
        <p:nvSpPr>
          <p:cNvPr id="179"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180" name="PlaceHolder 3"/>
          <p:cNvSpPr>
            <a:spLocks noGrp="1"/>
          </p:cNvSpPr>
          <p:nvPr>
            <p:ph type="body"/>
          </p:nvPr>
        </p:nvSpPr>
        <p:spPr>
          <a:xfrm>
            <a:off x="457200" y="1081800"/>
            <a:ext cx="8229240" cy="4850280"/>
          </a:xfrm>
          <a:prstGeom prst="rect">
            <a:avLst/>
          </a:prstGeom>
        </p:spPr>
        <p:txBody>
          <a:bodyPr lIns="90000" tIns="45000" rIns="90000" bIns="45000">
            <a:noAutofit/>
          </a:bodyPr>
          <a:lstStyle/>
          <a:p>
            <a:pPr>
              <a:lnSpc>
                <a:spcPct val="100000"/>
              </a:lnSpc>
              <a:spcBef>
                <a:spcPts val="641"/>
              </a:spcBef>
            </a:pPr>
            <a:r>
              <a:rPr lang="en-US" sz="3200" b="0" strike="noStrike" spc="-1">
                <a:solidFill>
                  <a:srgbClr val="366092"/>
                </a:solidFill>
                <a:latin typeface="Calibri"/>
              </a:rPr>
              <a:t> </a:t>
            </a:r>
          </a:p>
        </p:txBody>
      </p:sp>
      <p:sp>
        <p:nvSpPr>
          <p:cNvPr id="181" name="CustomShape 4"/>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182" name="CustomShape 5"/>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183" name="Line 6"/>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184" name="Line 7"/>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185" name="Picture 9"/>
          <p:cNvPicPr/>
          <p:nvPr/>
        </p:nvPicPr>
        <p:blipFill>
          <a:blip r:embed="rId14"/>
          <a:stretch/>
        </p:blipFill>
        <p:spPr>
          <a:xfrm>
            <a:off x="685800" y="6095880"/>
            <a:ext cx="1828440" cy="456840"/>
          </a:xfrm>
          <a:prstGeom prst="rect">
            <a:avLst/>
          </a:prstGeom>
          <a:ln>
            <a:noFill/>
          </a:ln>
        </p:spPr>
      </p:pic>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image" Target="../media/image4.emf"/><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16.emf"/></Relationships>
</file>

<file path=ppt/slides/_rels/slide22.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2" Type="http://schemas.openxmlformats.org/officeDocument/2006/relationships/image" Target="../media/image150.png"/><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1.bin"/><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image" Target="../media/image170.png"/><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25.xml"/><Relationship Id="rId5" Type="http://schemas.openxmlformats.org/officeDocument/2006/relationships/image" Target="../media/image24.png"/><Relationship Id="rId4" Type="http://schemas.openxmlformats.org/officeDocument/2006/relationships/image" Target="../media/image2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7.png"/><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49.xml"/></Relationships>
</file>

<file path=ppt/slides/_rels/slide34.xml.rels><?xml version="1.0" encoding="UTF-8" standalone="yes"?>
<Relationships xmlns="http://schemas.openxmlformats.org/package/2006/relationships"><Relationship Id="rId2" Type="http://schemas.openxmlformats.org/officeDocument/2006/relationships/image" Target="../media/image260.pn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TextShape 2"/>
          <p:cNvSpPr txBox="1">
            <a:spLocks noGrp="1"/>
          </p:cNvSpPr>
          <p:nvPr>
            <p:ph type="title" idx="4294967295"/>
          </p:nvPr>
        </p:nvSpPr>
        <p:spPr>
          <a:xfrm>
            <a:off x="640080" y="2130480"/>
            <a:ext cx="7772040" cy="147168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1" normalizeH="0" baseline="0" noProof="0" dirty="0">
                <a:ln>
                  <a:noFill/>
                </a:ln>
                <a:solidFill>
                  <a:srgbClr val="366092"/>
                </a:solidFill>
                <a:effectLst/>
                <a:uLnTx/>
                <a:uFillTx/>
                <a:latin typeface="Arial"/>
                <a:ea typeface="+mn-ea"/>
                <a:cs typeface="+mn-cs"/>
              </a:rPr>
              <a:t>Section A.1</a:t>
            </a:r>
            <a:endParaRPr kumimoji="0" lang="en-US" sz="44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22" name="TextShape 1"/>
          <p:cNvSpPr txBox="1"/>
          <p:nvPr/>
        </p:nvSpPr>
        <p:spPr>
          <a:xfrm>
            <a:off x="1371600" y="3502080"/>
            <a:ext cx="6400440" cy="1755360"/>
          </a:xfrm>
          <a:prstGeom prst="rect">
            <a:avLst/>
          </a:prstGeom>
          <a:noFill/>
          <a:ln>
            <a:noFill/>
          </a:ln>
        </p:spPr>
        <p:txBody>
          <a:bodyPr lIns="90000" tIns="45000" rIns="90000" bIns="45000" anchorCtr="1">
            <a:noAutofit/>
          </a:bodyPr>
          <a:lstStyle/>
          <a:p>
            <a:pPr algn="ctr">
              <a:lnSpc>
                <a:spcPct val="100000"/>
              </a:lnSpc>
              <a:spcBef>
                <a:spcPts val="641"/>
              </a:spcBef>
            </a:pPr>
            <a:r>
              <a:rPr lang="en-US" sz="3200" b="1" i="1" strike="noStrike" spc="-1">
                <a:solidFill>
                  <a:srgbClr val="366092"/>
                </a:solidFill>
                <a:latin typeface="Calibri"/>
              </a:rPr>
              <a:t>Constructing Samples</a:t>
            </a:r>
            <a:endParaRPr lang="en-US" sz="3200" b="0" strike="noStrike" spc="-1">
              <a:solidFill>
                <a:srgbClr val="366092"/>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A1.2: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46"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Solution</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366092"/>
                </a:solidFill>
                <a:latin typeface="Calibri"/>
              </a:rPr>
              <a:t>Choose two points that are equidistant from the median, </a:t>
            </a:r>
            <a:r>
              <a:rPr lang="en-US" sz="2800" b="0" strike="noStrike" spc="-1">
                <a:solidFill>
                  <a:srgbClr val="366092"/>
                </a:solidFill>
                <a:latin typeface="Cambria Math"/>
              </a:rPr>
              <a:t>8</a:t>
            </a:r>
            <a:r>
              <a:rPr lang="en-US" sz="2800" b="0" strike="noStrike" spc="-1">
                <a:solidFill>
                  <a:srgbClr val="366092"/>
                </a:solidFill>
                <a:latin typeface="Calibri"/>
              </a:rPr>
              <a:t>.</a:t>
            </a:r>
          </a:p>
        </p:txBody>
      </p:sp>
      <p:pic>
        <p:nvPicPr>
          <p:cNvPr id="247" name="Content Placeholder 4" descr="Number line with the number 8 marked on it. To the left, 6 is marked on the line, and to the right, 10 is marked. Arrows show that both 6 and 10 are equidistant to 8."/>
          <p:cNvPicPr/>
          <p:nvPr/>
        </p:nvPicPr>
        <p:blipFill>
          <a:blip r:embed="rId2"/>
          <a:stretch/>
        </p:blipFill>
        <p:spPr>
          <a:xfrm>
            <a:off x="945360" y="2749320"/>
            <a:ext cx="7253280" cy="1526760"/>
          </a:xfrm>
          <a:prstGeom prst="rect">
            <a:avLst/>
          </a:prstGeom>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A1.2: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49"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Choose two points on either side of the median. It does not matter if the two points are equidistant from the median.</a:t>
            </a:r>
          </a:p>
        </p:txBody>
      </p:sp>
      <p:pic>
        <p:nvPicPr>
          <p:cNvPr id="250" name="Content Placeholder 4" descr="Same figure as previous with the point 5 marked to the left of 6 and the point 15 marked to the right of 10. Note that 5 and 15 are not equidistant from 8."/>
          <p:cNvPicPr/>
          <p:nvPr/>
        </p:nvPicPr>
        <p:blipFill>
          <a:blip r:embed="rId2"/>
          <a:stretch/>
        </p:blipFill>
        <p:spPr>
          <a:xfrm>
            <a:off x="951120" y="2750400"/>
            <a:ext cx="7241760" cy="1524240"/>
          </a:xfrm>
          <a:prstGeom prst="rect">
            <a:avLst/>
          </a:prstGeom>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A1.2: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4</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52"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Thus, the sample becomes </a:t>
            </a:r>
            <a:r>
              <a:rPr lang="en-US" sz="2800" b="0" strike="noStrike" spc="-1">
                <a:solidFill>
                  <a:srgbClr val="366092"/>
                </a:solidFill>
                <a:latin typeface="Cambria Math"/>
              </a:rPr>
              <a:t>5</a:t>
            </a:r>
            <a:r>
              <a:rPr lang="en-US" sz="2800" b="0" strike="noStrike" spc="-1">
                <a:solidFill>
                  <a:srgbClr val="366092"/>
                </a:solidFill>
                <a:latin typeface="Calibri"/>
              </a:rPr>
              <a:t>, </a:t>
            </a:r>
            <a:r>
              <a:rPr lang="en-US" sz="2800" b="0" strike="noStrike" spc="-1">
                <a:solidFill>
                  <a:srgbClr val="366092"/>
                </a:solidFill>
                <a:latin typeface="Cambria Math"/>
              </a:rPr>
              <a:t>6</a:t>
            </a:r>
            <a:r>
              <a:rPr lang="en-US" sz="2800" b="0" strike="noStrike" spc="-1">
                <a:solidFill>
                  <a:srgbClr val="366092"/>
                </a:solidFill>
                <a:latin typeface="Calibri"/>
              </a:rPr>
              <a:t>, </a:t>
            </a:r>
            <a:r>
              <a:rPr lang="en-US" sz="2800" b="0" strike="noStrike" spc="-1">
                <a:solidFill>
                  <a:srgbClr val="366092"/>
                </a:solidFill>
                <a:latin typeface="Cambria Math"/>
              </a:rPr>
              <a:t>10</a:t>
            </a:r>
            <a:r>
              <a:rPr lang="en-US" sz="2800" b="0" strike="noStrike" spc="-1">
                <a:solidFill>
                  <a:srgbClr val="366092"/>
                </a:solidFill>
                <a:latin typeface="Calibri"/>
              </a:rPr>
              <a:t>, </a:t>
            </a:r>
            <a:r>
              <a:rPr lang="en-US" sz="2800" b="0" strike="noStrike" spc="-1">
                <a:solidFill>
                  <a:srgbClr val="366092"/>
                </a:solidFill>
                <a:latin typeface="Cambria Math"/>
              </a:rPr>
              <a:t>15</a:t>
            </a:r>
            <a:r>
              <a:rPr lang="en-US" sz="2800" b="0" strike="noStrike" spc="-1">
                <a:solidFill>
                  <a:srgbClr val="366092"/>
                </a:solidFill>
                <a:latin typeface="Calibri"/>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Note</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54" name="TextShape 2"/>
          <p:cNvSpPr txBox="1"/>
          <p:nvPr/>
        </p:nvSpPr>
        <p:spPr>
          <a:xfrm>
            <a:off x="457200" y="1082160"/>
            <a:ext cx="8229240" cy="272772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If the number of sample values is odd, then choose the first value to be the desired median. For example, if the number of sample values is </a:t>
            </a:r>
            <a:r>
              <a:rPr lang="en-US" sz="2800" b="0" strike="noStrike" spc="-1" dirty="0">
                <a:solidFill>
                  <a:srgbClr val="366092"/>
                </a:solidFill>
                <a:latin typeface="Cambria Math"/>
              </a:rPr>
              <a:t>5</a:t>
            </a:r>
            <a:r>
              <a:rPr lang="en-US" sz="2800" b="0" strike="noStrike" spc="-1" dirty="0">
                <a:solidFill>
                  <a:srgbClr val="366092"/>
                </a:solidFill>
                <a:latin typeface="Calibri"/>
              </a:rPr>
              <a:t> and the desired median is </a:t>
            </a:r>
            <a:r>
              <a:rPr lang="en-US" sz="2800" b="0" strike="noStrike" spc="-1" dirty="0">
                <a:solidFill>
                  <a:srgbClr val="366092"/>
                </a:solidFill>
                <a:latin typeface="Cambria Math"/>
              </a:rPr>
              <a:t>11</a:t>
            </a:r>
            <a:r>
              <a:rPr lang="en-US" sz="2800" b="0" strike="noStrike" spc="-1" dirty="0">
                <a:solidFill>
                  <a:srgbClr val="366092"/>
                </a:solidFill>
                <a:latin typeface="Calibri"/>
              </a:rPr>
              <a:t>, then choose the first sample value to be </a:t>
            </a:r>
            <a:r>
              <a:rPr lang="en-US" sz="2800" b="0" strike="noStrike" spc="-1" dirty="0">
                <a:solidFill>
                  <a:srgbClr val="366092"/>
                </a:solidFill>
                <a:latin typeface="Cambria Math"/>
              </a:rPr>
              <a:t>11</a:t>
            </a:r>
            <a:r>
              <a:rPr lang="en-US" sz="2800" b="0" strike="noStrike" spc="-1" dirty="0">
                <a:solidFill>
                  <a:srgbClr val="366092"/>
                </a:solidFill>
                <a:latin typeface="Calibri"/>
              </a:rPr>
              <a:t>. Then choose two more sample values on either side of the existing value and proceed further.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56" name="TextShape 2"/>
          <p:cNvSpPr txBox="1"/>
          <p:nvPr/>
        </p:nvSpPr>
        <p:spPr>
          <a:xfrm>
            <a:off x="457200" y="1082160"/>
            <a:ext cx="8229240" cy="1003815"/>
          </a:xfrm>
          <a:prstGeom prst="rect">
            <a:avLst/>
          </a:prstGeom>
          <a:solidFill>
            <a:srgbClr val="FFFFCC"/>
          </a:solidFill>
          <a:ln w="28440">
            <a:solidFill>
              <a:srgbClr val="000000"/>
            </a:solidFill>
            <a:round/>
          </a:ln>
        </p:spPr>
        <p:txBody>
          <a:bodyPr lIns="90000" tIns="45000" rIns="90000" bIns="45000">
            <a:normAutofit/>
          </a:bodyPr>
          <a:lstStyle/>
          <a:p>
            <a:pPr>
              <a:lnSpc>
                <a:spcPct val="100000"/>
              </a:lnSpc>
              <a:spcBef>
                <a:spcPts val="561"/>
              </a:spcBef>
            </a:pPr>
            <a:r>
              <a:rPr lang="en-US" sz="2800" b="0" strike="noStrike" spc="-1" dirty="0">
                <a:solidFill>
                  <a:srgbClr val="000000"/>
                </a:solidFill>
                <a:latin typeface="Calibri"/>
              </a:rPr>
              <a:t>The </a:t>
            </a:r>
            <a:r>
              <a:rPr lang="en-US" sz="2800" b="1" strike="noStrike" spc="-1" dirty="0">
                <a:solidFill>
                  <a:srgbClr val="000000"/>
                </a:solidFill>
                <a:latin typeface="Calibri"/>
              </a:rPr>
              <a:t>range</a:t>
            </a:r>
            <a:r>
              <a:rPr lang="en-US" sz="2800" b="0" strike="noStrike" spc="-1" dirty="0">
                <a:solidFill>
                  <a:srgbClr val="000000"/>
                </a:solidFill>
                <a:latin typeface="Calibri"/>
              </a:rPr>
              <a:t> is the difference between the largest and the smallest data values.</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TextShape 1"/>
          <p:cNvSpPr txBox="1">
            <a:spLocks noGrp="1"/>
          </p:cNvSpPr>
          <p:nvPr>
            <p:ph type="title" idx="4294967295"/>
          </p:nvPr>
        </p:nvSpPr>
        <p:spPr>
          <a:xfrm>
            <a:off x="457200" y="87408"/>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4</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58" name="TextShape 2"/>
          <p:cNvSpPr txBox="1"/>
          <p:nvPr/>
        </p:nvSpPr>
        <p:spPr>
          <a:xfrm>
            <a:off x="457200" y="1082160"/>
            <a:ext cx="8229240" cy="4661415"/>
          </a:xfrm>
          <a:prstGeom prst="rect">
            <a:avLst/>
          </a:prstGeom>
          <a:solidFill>
            <a:srgbClr val="FFFFCC"/>
          </a:solidFill>
          <a:ln w="28440">
            <a:solidFill>
              <a:srgbClr val="000000"/>
            </a:solidFill>
            <a:round/>
          </a:ln>
        </p:spPr>
        <p:txBody>
          <a:bodyPr lIns="90000" tIns="45000" rIns="90000" bIns="45000">
            <a:normAutofit lnSpcReduction="10000"/>
          </a:bodyPr>
          <a:lstStyle/>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The </a:t>
            </a:r>
            <a:r>
              <a:rPr lang="en-US" sz="2800" b="1" strike="noStrike" spc="-1" dirty="0">
                <a:solidFill>
                  <a:srgbClr val="000000"/>
                </a:solidFill>
                <a:latin typeface="Calibri"/>
              </a:rPr>
              <a:t>mode</a:t>
            </a:r>
            <a:r>
              <a:rPr lang="en-US" sz="2800" b="0" strike="noStrike" spc="-1" dirty="0">
                <a:solidFill>
                  <a:srgbClr val="000000"/>
                </a:solidFill>
                <a:latin typeface="Calibri"/>
              </a:rPr>
              <a:t> of a data set is the most frequently occurring value.</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If all of the data values occur only once, or they each occur an equal number of times, the data set is considered to have </a:t>
            </a:r>
            <a:r>
              <a:rPr lang="en-US" sz="2800" b="1" strike="noStrike" spc="-1" dirty="0">
                <a:solidFill>
                  <a:srgbClr val="000000"/>
                </a:solidFill>
                <a:latin typeface="Calibri"/>
              </a:rPr>
              <a:t>no mode</a:t>
            </a:r>
            <a:r>
              <a:rPr lang="en-US" sz="2800" b="0" strike="noStrike" spc="-1" dirty="0">
                <a:solidFill>
                  <a:srgbClr val="000000"/>
                </a:solidFill>
                <a:latin typeface="Calibri"/>
              </a:rPr>
              <a: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If only one value occurs the most, then the data set is said to be </a:t>
            </a:r>
            <a:r>
              <a:rPr lang="en-US" sz="2800" b="1" strike="noStrike" spc="-1" dirty="0">
                <a:solidFill>
                  <a:srgbClr val="000000"/>
                </a:solidFill>
                <a:latin typeface="Calibri"/>
              </a:rPr>
              <a:t>unimodal</a:t>
            </a:r>
            <a:r>
              <a:rPr lang="en-US" sz="2800" b="0" strike="noStrike" spc="-1" dirty="0">
                <a:solidFill>
                  <a:srgbClr val="000000"/>
                </a:solidFill>
                <a:latin typeface="Calibri"/>
              </a:rPr>
              <a: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If exactly two values occur equally often, then the data set is said to be </a:t>
            </a:r>
            <a:r>
              <a:rPr lang="en-US" sz="2800" b="1" strike="noStrike" spc="-1" dirty="0">
                <a:solidFill>
                  <a:srgbClr val="000000"/>
                </a:solidFill>
                <a:latin typeface="Calibri"/>
              </a:rPr>
              <a:t>bimodal</a:t>
            </a:r>
            <a:r>
              <a:rPr lang="en-US" sz="2800" b="0" strike="noStrike" spc="-1" dirty="0">
                <a:solidFill>
                  <a:srgbClr val="000000"/>
                </a:solidFill>
                <a:latin typeface="Calibri"/>
              </a:rPr>
              <a: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If more than two values occur equally often, the data set is </a:t>
            </a:r>
            <a:r>
              <a:rPr lang="en-US" sz="2800" b="1" strike="noStrike" spc="-1" dirty="0">
                <a:solidFill>
                  <a:srgbClr val="000000"/>
                </a:solidFill>
                <a:latin typeface="Calibri"/>
              </a:rPr>
              <a:t>multimodal</a:t>
            </a:r>
            <a:r>
              <a:rPr lang="en-US" sz="2800" b="0" strike="noStrike" spc="-1" dirty="0">
                <a:solidFill>
                  <a:srgbClr val="000000"/>
                </a:solidFill>
                <a:latin typeface="Calibri"/>
              </a:rPr>
              <a:t>.</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A1.3: Construct a Bimodal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60"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Construct a bimodal sample of </a:t>
            </a:r>
            <a:r>
              <a:rPr lang="en-US" sz="2800" b="0" strike="noStrike" spc="-1">
                <a:solidFill>
                  <a:srgbClr val="366092"/>
                </a:solidFill>
                <a:latin typeface="Cambria Math"/>
              </a:rPr>
              <a:t>5</a:t>
            </a:r>
            <a:r>
              <a:rPr lang="en-US" sz="2800" b="0" strike="noStrike" spc="-1">
                <a:solidFill>
                  <a:srgbClr val="366092"/>
                </a:solidFill>
                <a:latin typeface="Calibri"/>
              </a:rPr>
              <a:t> measurements whose range is </a:t>
            </a:r>
            <a:r>
              <a:rPr lang="en-US" sz="2800" b="0" strike="noStrike" spc="-1">
                <a:solidFill>
                  <a:srgbClr val="366092"/>
                </a:solidFill>
                <a:latin typeface="Cambria Math"/>
              </a:rPr>
              <a:t>6</a:t>
            </a:r>
            <a:r>
              <a:rPr lang="en-US" sz="2800" b="0" strike="noStrike" spc="-1">
                <a:solidFill>
                  <a:srgbClr val="366092"/>
                </a:solidFill>
                <a:latin typeface="Calibri"/>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A1.3: Construct a Bimodal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62"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Solution</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366092"/>
                </a:solidFill>
                <a:latin typeface="Calibri"/>
              </a:rPr>
              <a:t>First, choose a point.</a:t>
            </a:r>
          </a:p>
        </p:txBody>
      </p:sp>
      <p:pic>
        <p:nvPicPr>
          <p:cNvPr id="263" name="Content Placeholder 4" descr="Number line with a vertical line marked 2 on the left side of the line."/>
          <p:cNvPicPr/>
          <p:nvPr/>
        </p:nvPicPr>
        <p:blipFill>
          <a:blip r:embed="rId2"/>
          <a:stretch/>
        </p:blipFill>
        <p:spPr>
          <a:xfrm>
            <a:off x="951120" y="2686184"/>
            <a:ext cx="7241760" cy="1524240"/>
          </a:xfrm>
          <a:prstGeom prst="rect">
            <a:avLst/>
          </a:prstGeom>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A1.3: Construct a Bimodal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65"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Then choose a point which is at a distance equal to the range from the first point.</a:t>
            </a:r>
          </a:p>
        </p:txBody>
      </p:sp>
      <p:pic>
        <p:nvPicPr>
          <p:cNvPr id="266" name="Content Placeholder 4" descr="Same figure as previous with a vertical line marked 8 near the center of the number line. Arrows go from the vertical line at 2 to the vertical line at 8."/>
          <p:cNvPicPr/>
          <p:nvPr/>
        </p:nvPicPr>
        <p:blipFill>
          <a:blip r:embed="rId2"/>
          <a:stretch/>
        </p:blipFill>
        <p:spPr>
          <a:xfrm>
            <a:off x="951120" y="2750400"/>
            <a:ext cx="7241760" cy="1524240"/>
          </a:xfrm>
          <a:prstGeom prst="rect">
            <a:avLst/>
          </a:prstGeom>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A1.3: Construct a Bimodal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4</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68"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Choose the remaining sample values in between these two values. Since the sample is bimodal, choose the values such that two sample values are tied for the most frequent value.</a:t>
            </a:r>
          </a:p>
        </p:txBody>
      </p:sp>
      <p:pic>
        <p:nvPicPr>
          <p:cNvPr id="269" name="Content Placeholder 4" descr="Same figure as previous but with one more vertical line labeled 4 placed between the vertical lines at 2 and 8. The points labeled 2 and 8 are now shown twice to indicate that there are two sample values at 2 and two sample values at 8. Arrows connect all of the points on the line."/>
          <p:cNvPicPr/>
          <p:nvPr/>
        </p:nvPicPr>
        <p:blipFill>
          <a:blip r:embed="rId2"/>
          <a:stretch/>
        </p:blipFill>
        <p:spPr>
          <a:xfrm>
            <a:off x="1234440" y="3048120"/>
            <a:ext cx="6674760" cy="1697760"/>
          </a:xfrm>
          <a:prstGeom prst="rect">
            <a:avLst/>
          </a:prstGeom>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TextShape 1"/>
          <p:cNvSpPr txBox="1">
            <a:spLocks noGrp="1"/>
          </p:cNvSpPr>
          <p:nvPr>
            <p:ph type="title" idx="4294967295"/>
          </p:nvPr>
        </p:nvSpPr>
        <p:spPr>
          <a:xfrm>
            <a:off x="457200" y="87408"/>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25" name="TextShape 2"/>
          <p:cNvSpPr txBox="1"/>
          <p:nvPr/>
        </p:nvSpPr>
        <p:spPr>
          <a:xfrm>
            <a:off x="457200" y="1082160"/>
            <a:ext cx="8229240" cy="4785120"/>
          </a:xfrm>
          <a:prstGeom prst="rect">
            <a:avLst/>
          </a:prstGeom>
          <a:solidFill>
            <a:srgbClr val="FFFFCC"/>
          </a:solidFill>
          <a:ln w="28440">
            <a:solidFill>
              <a:srgbClr val="000000"/>
            </a:solidFill>
            <a:round/>
          </a:ln>
        </p:spPr>
        <p:txBody>
          <a:bodyPr lIns="90000" tIns="45000" rIns="90000" bIns="45000">
            <a:normAutofit/>
          </a:bodyPr>
          <a:lstStyle/>
          <a:p>
            <a:pPr>
              <a:defRPr sz="2800"/>
            </a:pPr>
            <a:r>
              <a:rPr lang="en-US" sz="2600" dirty="0"/>
              <a:t>Suppose there are </a:t>
            </a:r>
            <a:r>
              <a:rPr lang="en-US" sz="2600" i="1" dirty="0"/>
              <a:t>n</a:t>
            </a:r>
            <a:r>
              <a:rPr lang="en-US" sz="2600" dirty="0"/>
              <a:t> observations in a data set consisting of the observations </a:t>
            </a:r>
          </a:p>
          <a:p>
            <a:pPr>
              <a:defRPr sz="2800"/>
            </a:pPr>
            <a:endParaRPr lang="en-US" sz="2600" dirty="0"/>
          </a:p>
          <a:p>
            <a:r>
              <a:rPr lang="en-US" sz="2800" dirty="0"/>
              <a:t>		</a:t>
            </a:r>
          </a:p>
        </p:txBody>
      </p:sp>
      <p:pic>
        <p:nvPicPr>
          <p:cNvPr id="9" name="Picture 8" descr="x subscript one, x subscript two, x subscript three, so on to, x subscript n, then the">
            <a:extLst>
              <a:ext uri="{FF2B5EF4-FFF2-40B4-BE49-F238E27FC236}">
                <a16:creationId xmlns:a16="http://schemas.microsoft.com/office/drawing/2014/main" id="{78CE2080-80C6-B7F2-8D3B-B3596DB6FFC2}"/>
              </a:ext>
            </a:extLst>
          </p:cNvPr>
          <p:cNvPicPr>
            <a:picLocks noChangeAspect="1"/>
          </p:cNvPicPr>
          <p:nvPr/>
        </p:nvPicPr>
        <p:blipFill>
          <a:blip r:embed="rId3"/>
          <a:stretch>
            <a:fillRect/>
          </a:stretch>
        </p:blipFill>
        <p:spPr>
          <a:xfrm>
            <a:off x="4918710" y="1519168"/>
            <a:ext cx="3695700" cy="466725"/>
          </a:xfrm>
          <a:prstGeom prst="rect">
            <a:avLst/>
          </a:prstGeom>
        </p:spPr>
      </p:pic>
      <p:sp>
        <p:nvSpPr>
          <p:cNvPr id="11" name="TextBox 10">
            <a:extLst>
              <a:ext uri="{FF2B5EF4-FFF2-40B4-BE49-F238E27FC236}">
                <a16:creationId xmlns:a16="http://schemas.microsoft.com/office/drawing/2014/main" id="{4A8ECA6D-28C4-958D-CAA4-792CED76864E}"/>
              </a:ext>
            </a:extLst>
          </p:cNvPr>
          <p:cNvSpPr txBox="1"/>
          <p:nvPr/>
        </p:nvSpPr>
        <p:spPr>
          <a:xfrm>
            <a:off x="457200" y="1921811"/>
            <a:ext cx="6592824" cy="492443"/>
          </a:xfrm>
          <a:prstGeom prst="rect">
            <a:avLst/>
          </a:prstGeom>
          <a:noFill/>
        </p:spPr>
        <p:txBody>
          <a:bodyPr wrap="square" rtlCol="0">
            <a:spAutoFit/>
          </a:bodyPr>
          <a:lstStyle/>
          <a:p>
            <a:r>
              <a:rPr lang="en-US" sz="2600" b="1" dirty="0"/>
              <a:t>arithmetic mean</a:t>
            </a:r>
            <a:r>
              <a:rPr lang="en-US" sz="2600" dirty="0"/>
              <a:t> is defined to be</a:t>
            </a:r>
            <a:endParaRPr lang="en-IN" sz="2600" dirty="0"/>
          </a:p>
        </p:txBody>
      </p:sp>
      <p:pic>
        <p:nvPicPr>
          <p:cNvPr id="14" name="Picture 13" descr="The sum of x subscript 1, x subscript 2, and so on up to x subscript n, whole divided by n, where the numerator represents the total sum of all values, and the denominator, n, is the total number of values.">
            <a:extLst>
              <a:ext uri="{FF2B5EF4-FFF2-40B4-BE49-F238E27FC236}">
                <a16:creationId xmlns:a16="http://schemas.microsoft.com/office/drawing/2014/main" id="{EE0FE4B3-4B9B-FAFC-A9CA-CCD6EC579980}"/>
              </a:ext>
            </a:extLst>
          </p:cNvPr>
          <p:cNvPicPr>
            <a:picLocks noChangeAspect="1"/>
          </p:cNvPicPr>
          <p:nvPr/>
        </p:nvPicPr>
        <p:blipFill>
          <a:blip r:embed="rId4"/>
          <a:stretch>
            <a:fillRect/>
          </a:stretch>
        </p:blipFill>
        <p:spPr>
          <a:xfrm>
            <a:off x="3612969" y="2543376"/>
            <a:ext cx="2066925" cy="695325"/>
          </a:xfrm>
          <a:prstGeom prst="rect">
            <a:avLst/>
          </a:prstGeom>
        </p:spPr>
      </p:pic>
      <p:sp>
        <p:nvSpPr>
          <p:cNvPr id="5" name="TextBox 4">
            <a:extLst>
              <a:ext uri="{FF2B5EF4-FFF2-40B4-BE49-F238E27FC236}">
                <a16:creationId xmlns:a16="http://schemas.microsoft.com/office/drawing/2014/main" id="{E1993657-4D89-1AFB-281B-5F3E5335A053}"/>
              </a:ext>
            </a:extLst>
          </p:cNvPr>
          <p:cNvSpPr txBox="1"/>
          <p:nvPr/>
        </p:nvSpPr>
        <p:spPr>
          <a:xfrm>
            <a:off x="457200" y="3167043"/>
            <a:ext cx="8229240" cy="492443"/>
          </a:xfrm>
          <a:prstGeom prst="rect">
            <a:avLst/>
          </a:prstGeom>
          <a:noFill/>
        </p:spPr>
        <p:txBody>
          <a:bodyPr wrap="square">
            <a:spAutoFit/>
          </a:bodyPr>
          <a:lstStyle/>
          <a:p>
            <a:r>
              <a:rPr lang="en-US" sz="2600" dirty="0"/>
              <a:t>The formula can also be represented as:</a:t>
            </a:r>
          </a:p>
        </p:txBody>
      </p:sp>
      <p:pic>
        <p:nvPicPr>
          <p:cNvPr id="16" name="Picture 15" descr="The summation of x subscript i, divided by n,&quot; where the summation symbol represents the total of all values of x subscript i, and n represents the total number of values.">
            <a:extLst>
              <a:ext uri="{FF2B5EF4-FFF2-40B4-BE49-F238E27FC236}">
                <a16:creationId xmlns:a16="http://schemas.microsoft.com/office/drawing/2014/main" id="{15A87688-FF55-7DB1-7A3B-8A7551BA0E52}"/>
              </a:ext>
            </a:extLst>
          </p:cNvPr>
          <p:cNvPicPr>
            <a:picLocks noChangeAspect="1"/>
          </p:cNvPicPr>
          <p:nvPr/>
        </p:nvPicPr>
        <p:blipFill>
          <a:blip r:embed="rId5"/>
          <a:stretch>
            <a:fillRect/>
          </a:stretch>
        </p:blipFill>
        <p:spPr>
          <a:xfrm>
            <a:off x="4332106" y="3677533"/>
            <a:ext cx="628650" cy="723900"/>
          </a:xfrm>
          <a:prstGeom prst="rect">
            <a:avLst/>
          </a:prstGeom>
        </p:spPr>
      </p:pic>
      <p:sp>
        <p:nvSpPr>
          <p:cNvPr id="8" name="TextBox 7">
            <a:extLst>
              <a:ext uri="{FF2B5EF4-FFF2-40B4-BE49-F238E27FC236}">
                <a16:creationId xmlns:a16="http://schemas.microsoft.com/office/drawing/2014/main" id="{1B9FD4BE-B444-12FB-5D7A-29CDB99F146B}"/>
              </a:ext>
            </a:extLst>
          </p:cNvPr>
          <p:cNvSpPr txBox="1"/>
          <p:nvPr/>
        </p:nvSpPr>
        <p:spPr>
          <a:xfrm>
            <a:off x="531812" y="4145712"/>
            <a:ext cx="8229240" cy="1692771"/>
          </a:xfrm>
          <a:prstGeom prst="rect">
            <a:avLst/>
          </a:prstGeom>
          <a:noFill/>
        </p:spPr>
        <p:txBody>
          <a:bodyPr wrap="square">
            <a:spAutoFit/>
          </a:bodyPr>
          <a:lstStyle/>
          <a:p>
            <a:r>
              <a:rPr lang="en-US" sz="2600" dirty="0">
                <a:latin typeface="+mj-lt"/>
              </a:rPr>
              <a:t>where</a:t>
            </a:r>
          </a:p>
          <a:p>
            <a:r>
              <a:rPr lang="en-US" sz="2600" i="1" dirty="0">
                <a:latin typeface="+mj-lt"/>
              </a:rPr>
              <a:t>x</a:t>
            </a:r>
            <a:r>
              <a:rPr lang="en-US" sz="1050" dirty="0">
                <a:latin typeface="+mj-lt"/>
              </a:rPr>
              <a:t> </a:t>
            </a:r>
            <a:r>
              <a:rPr lang="en-US" sz="2600" i="1" baseline="-25000" dirty="0" err="1">
                <a:latin typeface="+mj-lt"/>
              </a:rPr>
              <a:t>i</a:t>
            </a:r>
            <a:r>
              <a:rPr lang="en-US" sz="2600" dirty="0">
                <a:latin typeface="+mj-lt"/>
              </a:rPr>
              <a:t> is the </a:t>
            </a:r>
            <a:r>
              <a:rPr lang="en-US" sz="2600" i="1" dirty="0" err="1">
                <a:latin typeface="+mj-lt"/>
              </a:rPr>
              <a:t>i</a:t>
            </a:r>
            <a:r>
              <a:rPr lang="en-US" sz="1050" i="1" dirty="0">
                <a:latin typeface="+mj-lt"/>
              </a:rPr>
              <a:t> </a:t>
            </a:r>
            <a:r>
              <a:rPr lang="en-US" sz="2600" baseline="30000" dirty="0" err="1">
                <a:latin typeface="+mj-lt"/>
              </a:rPr>
              <a:t>th</a:t>
            </a:r>
            <a:r>
              <a:rPr lang="en-US" sz="2600" dirty="0">
                <a:latin typeface="+mj-lt"/>
              </a:rPr>
              <a:t> data value in the data set, and</a:t>
            </a:r>
          </a:p>
          <a:p>
            <a:r>
              <a:rPr lang="en-US" sz="2600" dirty="0">
                <a:latin typeface="+mj-lt"/>
              </a:rPr>
              <a:t>∑ (pronounced "sigma") is a mathematical notation for adding values.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A1.3: Construct a Bimodal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5</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71"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Thus, the sample becomes </a:t>
            </a:r>
            <a:r>
              <a:rPr lang="en-US" sz="2800" b="0" strike="noStrike" spc="-1">
                <a:solidFill>
                  <a:srgbClr val="366092"/>
                </a:solidFill>
                <a:latin typeface="Cambria Math"/>
              </a:rPr>
              <a:t>2</a:t>
            </a:r>
            <a:r>
              <a:rPr lang="en-US" sz="2800" b="0" strike="noStrike" spc="-1">
                <a:solidFill>
                  <a:srgbClr val="366092"/>
                </a:solidFill>
                <a:latin typeface="Calibri"/>
              </a:rPr>
              <a:t>, </a:t>
            </a:r>
            <a:r>
              <a:rPr lang="en-US" sz="2800" b="0" strike="noStrike" spc="-1">
                <a:solidFill>
                  <a:srgbClr val="366092"/>
                </a:solidFill>
                <a:latin typeface="Cambria Math"/>
              </a:rPr>
              <a:t>2</a:t>
            </a:r>
            <a:r>
              <a:rPr lang="en-US" sz="2800" b="0" strike="noStrike" spc="-1">
                <a:solidFill>
                  <a:srgbClr val="366092"/>
                </a:solidFill>
                <a:latin typeface="Calibri"/>
              </a:rPr>
              <a:t>, </a:t>
            </a:r>
            <a:r>
              <a:rPr lang="en-US" sz="2800" b="0" strike="noStrike" spc="-1">
                <a:solidFill>
                  <a:srgbClr val="366092"/>
                </a:solidFill>
                <a:latin typeface="Cambria Math"/>
              </a:rPr>
              <a:t>4</a:t>
            </a:r>
            <a:r>
              <a:rPr lang="en-US" sz="2800" b="0" strike="noStrike" spc="-1">
                <a:solidFill>
                  <a:srgbClr val="366092"/>
                </a:solidFill>
                <a:latin typeface="Calibri"/>
              </a:rPr>
              <a:t>, </a:t>
            </a:r>
            <a:r>
              <a:rPr lang="en-US" sz="2800" b="0" strike="noStrike" spc="-1">
                <a:solidFill>
                  <a:srgbClr val="366092"/>
                </a:solidFill>
                <a:latin typeface="Cambria Math"/>
              </a:rPr>
              <a:t>8</a:t>
            </a:r>
            <a:r>
              <a:rPr lang="en-US" sz="2800" b="0" strike="noStrike" spc="-1">
                <a:solidFill>
                  <a:srgbClr val="366092"/>
                </a:solidFill>
                <a:latin typeface="Calibri"/>
              </a:rPr>
              <a:t>, </a:t>
            </a:r>
            <a:r>
              <a:rPr lang="en-US" sz="2800" b="0" strike="noStrike" spc="-1">
                <a:solidFill>
                  <a:srgbClr val="366092"/>
                </a:solidFill>
                <a:latin typeface="Cambria Math"/>
              </a:rPr>
              <a:t>8</a:t>
            </a:r>
            <a:r>
              <a:rPr lang="en-US" sz="2800" b="0" strike="noStrike" spc="-1">
                <a:solidFill>
                  <a:srgbClr val="366092"/>
                </a:solidFill>
                <a:latin typeface="Calibri"/>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5</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73" name="TextShape 2"/>
          <p:cNvSpPr txBox="1"/>
          <p:nvPr/>
        </p:nvSpPr>
        <p:spPr>
          <a:xfrm>
            <a:off x="457200" y="1082160"/>
            <a:ext cx="8229240" cy="3937515"/>
          </a:xfrm>
          <a:prstGeom prst="rect">
            <a:avLst/>
          </a:prstGeom>
          <a:solidFill>
            <a:srgbClr val="FFFFCC"/>
          </a:solidFill>
          <a:ln w="28440">
            <a:solidFill>
              <a:srgbClr val="000000"/>
            </a:solidFill>
            <a:round/>
          </a:ln>
        </p:spPr>
        <p:txBody>
          <a:bodyPr lIns="90000" tIns="45000" rIns="90000" bIns="45000">
            <a:normAutofit/>
          </a:bodyPr>
          <a:lstStyle/>
          <a:p>
            <a:r>
              <a:rPr lang="en-US" sz="2400" dirty="0"/>
              <a:t>The </a:t>
            </a:r>
            <a:r>
              <a:rPr lang="en-US" sz="2400" b="1" dirty="0"/>
              <a:t>variance</a:t>
            </a:r>
            <a:r>
              <a:rPr lang="en-US" sz="2400" dirty="0"/>
              <a:t> of a data set containing the sample data is given by</a:t>
            </a:r>
          </a:p>
          <a:p>
            <a:pPr algn="ctr">
              <a:defRPr sz="2800"/>
            </a:pPr>
            <a:endParaRPr lang="ar-AE" sz="2800" dirty="0"/>
          </a:p>
          <a:p>
            <a:endParaRPr lang="en-US" sz="2800" dirty="0"/>
          </a:p>
        </p:txBody>
      </p:sp>
      <p:pic>
        <p:nvPicPr>
          <p:cNvPr id="7" name="Picture 6" descr="s squared equals the summation of open parentheses x subscript i minus x bar close parentheses squared, whole divided by n minus 1.">
            <a:extLst>
              <a:ext uri="{FF2B5EF4-FFF2-40B4-BE49-F238E27FC236}">
                <a16:creationId xmlns:a16="http://schemas.microsoft.com/office/drawing/2014/main" id="{39ACA397-D86C-8EBC-04FD-161870B00E1B}"/>
              </a:ext>
            </a:extLst>
          </p:cNvPr>
          <p:cNvPicPr>
            <a:picLocks noChangeAspect="1"/>
          </p:cNvPicPr>
          <p:nvPr/>
        </p:nvPicPr>
        <p:blipFill>
          <a:blip r:embed="rId3"/>
          <a:stretch>
            <a:fillRect/>
          </a:stretch>
        </p:blipFill>
        <p:spPr>
          <a:xfrm>
            <a:off x="3638370" y="1889612"/>
            <a:ext cx="1866900" cy="809625"/>
          </a:xfrm>
          <a:prstGeom prst="rect">
            <a:avLst/>
          </a:prstGeom>
        </p:spPr>
      </p:pic>
      <p:sp>
        <p:nvSpPr>
          <p:cNvPr id="4" name="TextBox 3">
            <a:extLst>
              <a:ext uri="{FF2B5EF4-FFF2-40B4-BE49-F238E27FC236}">
                <a16:creationId xmlns:a16="http://schemas.microsoft.com/office/drawing/2014/main" id="{CA91A8EE-6685-1967-4361-C31364E05E00}"/>
              </a:ext>
            </a:extLst>
          </p:cNvPr>
          <p:cNvSpPr txBox="1"/>
          <p:nvPr/>
        </p:nvSpPr>
        <p:spPr>
          <a:xfrm>
            <a:off x="457200" y="3012817"/>
            <a:ext cx="8229240" cy="861774"/>
          </a:xfrm>
          <a:prstGeom prst="rect">
            <a:avLst/>
          </a:prstGeom>
          <a:noFill/>
        </p:spPr>
        <p:txBody>
          <a:bodyPr wrap="square">
            <a:spAutoFit/>
          </a:bodyPr>
          <a:lstStyle/>
          <a:p>
            <a:r>
              <a:rPr lang="en-US" sz="2400" dirty="0"/>
              <a:t>where</a:t>
            </a:r>
          </a:p>
          <a:p>
            <a:r>
              <a:rPr lang="en-US" sz="2400" i="1" dirty="0"/>
              <a:t>x</a:t>
            </a:r>
            <a:r>
              <a:rPr lang="en-US" sz="1050" dirty="0"/>
              <a:t> </a:t>
            </a:r>
            <a:r>
              <a:rPr lang="en-US" sz="2400" i="1" baseline="-25000" dirty="0" err="1"/>
              <a:t>i</a:t>
            </a:r>
            <a:r>
              <a:rPr lang="en-US" sz="2400" baseline="-25000" dirty="0"/>
              <a:t> </a:t>
            </a:r>
            <a:r>
              <a:rPr lang="en-US" sz="2400" dirty="0"/>
              <a:t>is the </a:t>
            </a:r>
            <a:r>
              <a:rPr lang="en-US" sz="2400" i="1" dirty="0" err="1"/>
              <a:t>i</a:t>
            </a:r>
            <a:r>
              <a:rPr lang="en-US" sz="1050" i="1" dirty="0"/>
              <a:t> </a:t>
            </a:r>
            <a:r>
              <a:rPr lang="en-US" sz="2400" baseline="30000" dirty="0" err="1"/>
              <a:t>th</a:t>
            </a:r>
            <a:r>
              <a:rPr lang="en-US" sz="2400" dirty="0"/>
              <a:t> data value in the data set</a:t>
            </a:r>
          </a:p>
        </p:txBody>
      </p:sp>
      <p:pic>
        <p:nvPicPr>
          <p:cNvPr id="9" name="Picture 8" descr="x bar is the sample mean">
            <a:extLst>
              <a:ext uri="{FF2B5EF4-FFF2-40B4-BE49-F238E27FC236}">
                <a16:creationId xmlns:a16="http://schemas.microsoft.com/office/drawing/2014/main" id="{D98CD261-31F7-5EAF-7D19-48EF438C8EDD}"/>
              </a:ext>
            </a:extLst>
          </p:cNvPr>
          <p:cNvPicPr>
            <a:picLocks noChangeAspect="1"/>
          </p:cNvPicPr>
          <p:nvPr/>
        </p:nvPicPr>
        <p:blipFill>
          <a:blip r:embed="rId4"/>
          <a:stretch>
            <a:fillRect/>
          </a:stretch>
        </p:blipFill>
        <p:spPr>
          <a:xfrm>
            <a:off x="524065" y="3874591"/>
            <a:ext cx="2828925" cy="361950"/>
          </a:xfrm>
          <a:prstGeom prst="rect">
            <a:avLst/>
          </a:prstGeom>
        </p:spPr>
      </p:pic>
      <p:sp>
        <p:nvSpPr>
          <p:cNvPr id="5" name="TextBox 4">
            <a:extLst>
              <a:ext uri="{FF2B5EF4-FFF2-40B4-BE49-F238E27FC236}">
                <a16:creationId xmlns:a16="http://schemas.microsoft.com/office/drawing/2014/main" id="{CE178C44-DF4D-D211-9743-42C513A0C376}"/>
              </a:ext>
            </a:extLst>
          </p:cNvPr>
          <p:cNvSpPr txBox="1"/>
          <p:nvPr/>
        </p:nvSpPr>
        <p:spPr>
          <a:xfrm>
            <a:off x="457200" y="4157394"/>
            <a:ext cx="8229240" cy="830997"/>
          </a:xfrm>
          <a:prstGeom prst="rect">
            <a:avLst/>
          </a:prstGeom>
          <a:noFill/>
        </p:spPr>
        <p:txBody>
          <a:bodyPr wrap="square">
            <a:spAutoFit/>
          </a:bodyPr>
          <a:lstStyle/>
          <a:p>
            <a:r>
              <a:rPr lang="en-US" sz="2400" i="1" dirty="0"/>
              <a:t>n</a:t>
            </a:r>
            <a:r>
              <a:rPr lang="en-US" sz="2400" dirty="0"/>
              <a:t> is the size of the sample</a:t>
            </a:r>
          </a:p>
          <a:p>
            <a:pPr>
              <a:defRPr sz="2800"/>
            </a:pPr>
            <a:r>
              <a:rPr lang="en-US" sz="2400" dirty="0"/>
              <a:t>and </a:t>
            </a:r>
            <a:r>
              <a:rPr lang="en-US" sz="2400" i="1" dirty="0"/>
              <a:t>s</a:t>
            </a:r>
            <a:r>
              <a:rPr lang="en-US" sz="2400" dirty="0"/>
              <a:t> is called the </a:t>
            </a:r>
            <a:r>
              <a:rPr lang="en-US" sz="2400" b="1" dirty="0"/>
              <a:t>sample variance</a:t>
            </a:r>
            <a:r>
              <a:rPr lang="en-US" sz="2400"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A1.4: Adding a Sample Value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276" name="TextShape 2"/>
              <p:cNvSpPr txBox="1"/>
              <p:nvPr/>
            </p:nvSpPr>
            <p:spPr>
              <a:xfrm>
                <a:off x="457200" y="1029240"/>
                <a:ext cx="8229240" cy="4966560"/>
              </a:xfrm>
              <a:prstGeom prst="rect">
                <a:avLst/>
              </a:prstGeom>
              <a:noFill/>
              <a:ln>
                <a:noFill/>
              </a:ln>
            </p:spPr>
            <p:txBody>
              <a:bodyPr lIns="90000" tIns="45000" rIns="90000" bIns="45000">
                <a:normAutofit/>
              </a:bodyPr>
              <a:lstStyle/>
              <a:p>
                <a:pPr lvl="0">
                  <a:spcBef>
                    <a:spcPct val="20000"/>
                  </a:spcBef>
                  <a:defRPr sz="2800"/>
                </a:pPr>
                <a:r>
                  <a:rPr lang="en-US" sz="2800" dirty="0">
                    <a:solidFill>
                      <a:srgbClr val="366092"/>
                    </a:solidFill>
                    <a:latin typeface="Calibri"/>
                  </a:rPr>
                  <a:t>Given the following sample: </a:t>
                </a:r>
                <a14:m>
                  <m:oMath xmlns:m="http://schemas.openxmlformats.org/officeDocument/2006/math">
                    <m:d>
                      <m:dPr>
                        <m:begChr m:val="{"/>
                        <m:endChr m:val="}"/>
                        <m:ctrlPr>
                          <a:rPr lang="ar-AE" sz="2800" i="1">
                            <a:solidFill>
                              <a:srgbClr val="366092"/>
                            </a:solidFill>
                            <a:latin typeface="Cambria Math" panose="02040503050406030204" pitchFamily="18" charset="0"/>
                          </a:rPr>
                        </m:ctrlPr>
                      </m:dPr>
                      <m:e>
                        <m:r>
                          <a:rPr lang="ar-AE" sz="2800">
                            <a:solidFill>
                              <a:srgbClr val="366092"/>
                            </a:solidFill>
                            <a:latin typeface="Cambria Math" panose="02040503050406030204" pitchFamily="18" charset="0"/>
                          </a:rPr>
                          <m:t>4</m:t>
                        </m:r>
                        <m:r>
                          <m:rPr>
                            <m:nor/>
                          </m:rPr>
                          <a:rPr lang="ar-AE" sz="2800">
                            <a:solidFill>
                              <a:srgbClr val="366092"/>
                            </a:solidFill>
                            <a:latin typeface="Calibri"/>
                          </a:rPr>
                          <m:t>, </m:t>
                        </m:r>
                        <m:r>
                          <a:rPr lang="ar-AE" sz="2800">
                            <a:solidFill>
                              <a:srgbClr val="366092"/>
                            </a:solidFill>
                            <a:latin typeface="Cambria Math" panose="02040503050406030204" pitchFamily="18" charset="0"/>
                          </a:rPr>
                          <m:t>6</m:t>
                        </m:r>
                        <m:r>
                          <m:rPr>
                            <m:nor/>
                          </m:rPr>
                          <a:rPr lang="ar-AE" sz="2800">
                            <a:solidFill>
                              <a:srgbClr val="366092"/>
                            </a:solidFill>
                            <a:latin typeface="Calibri"/>
                          </a:rPr>
                          <m:t>, </m:t>
                        </m:r>
                        <m:r>
                          <a:rPr lang="ar-AE" sz="2800">
                            <a:solidFill>
                              <a:srgbClr val="366092"/>
                            </a:solidFill>
                            <a:latin typeface="Cambria Math" panose="02040503050406030204" pitchFamily="18" charset="0"/>
                          </a:rPr>
                          <m:t>7</m:t>
                        </m:r>
                        <m:r>
                          <m:rPr>
                            <m:nor/>
                          </m:rPr>
                          <a:rPr lang="ar-AE" sz="2800">
                            <a:solidFill>
                              <a:srgbClr val="366092"/>
                            </a:solidFill>
                            <a:latin typeface="Calibri"/>
                          </a:rPr>
                          <m:t>, </m:t>
                        </m:r>
                        <m:r>
                          <a:rPr lang="ar-AE" sz="2800">
                            <a:solidFill>
                              <a:srgbClr val="366092"/>
                            </a:solidFill>
                            <a:latin typeface="Cambria Math" panose="02040503050406030204" pitchFamily="18" charset="0"/>
                          </a:rPr>
                          <m:t>9</m:t>
                        </m:r>
                      </m:e>
                    </m:d>
                  </m:oMath>
                </a14:m>
                <a:r>
                  <a:rPr lang="ar-AE" sz="2800" dirty="0">
                    <a:solidFill>
                      <a:srgbClr val="366092"/>
                    </a:solidFill>
                    <a:latin typeface="Calibri"/>
                  </a:rPr>
                  <a:t>, </a:t>
                </a:r>
                <a:r>
                  <a:rPr lang="en-US" sz="2800" dirty="0">
                    <a:solidFill>
                      <a:srgbClr val="366092"/>
                    </a:solidFill>
                    <a:latin typeface="Calibri"/>
                  </a:rPr>
                  <a:t>add one more sample value that will make the mean equal to </a:t>
                </a:r>
                <a:r>
                  <a:rPr lang="en-US" sz="2800" dirty="0">
                    <a:solidFill>
                      <a:srgbClr val="366092"/>
                    </a:solidFill>
                    <a:latin typeface="Cambria Math"/>
                  </a:rPr>
                  <a:t>15</a:t>
                </a:r>
                <a:r>
                  <a:rPr lang="en-US" sz="2800" dirty="0">
                    <a:solidFill>
                      <a:srgbClr val="366092"/>
                    </a:solidFill>
                    <a:latin typeface="Calibri"/>
                  </a:rPr>
                  <a:t>.</a:t>
                </a:r>
              </a:p>
            </p:txBody>
          </p:sp>
        </mc:Choice>
        <mc:Fallback xmlns="">
          <p:sp>
            <p:nvSpPr>
              <p:cNvPr id="276" name="TextShape 2"/>
              <p:cNvSpPr txBox="1">
                <a:spLocks noRot="1" noChangeAspect="1" noMove="1" noResize="1" noEditPoints="1" noAdjustHandles="1" noChangeArrowheads="1" noChangeShapeType="1" noTextEdit="1"/>
              </p:cNvSpPr>
              <p:nvPr/>
            </p:nvSpPr>
            <p:spPr>
              <a:xfrm>
                <a:off x="457200" y="1029240"/>
                <a:ext cx="8229240" cy="4966560"/>
              </a:xfrm>
              <a:prstGeom prst="rect">
                <a:avLst/>
              </a:prstGeom>
              <a:blipFill>
                <a:blip r:embed="rId2"/>
                <a:stretch>
                  <a:fillRect l="-1556" t="-1718"/>
                </a:stretch>
              </a:blipFill>
              <a:ln>
                <a:noFill/>
              </a:ln>
            </p:spPr>
            <p:txBody>
              <a:bodyPr/>
              <a:lstStyle/>
              <a:p>
                <a:r>
                  <a:rPr lang="en-US">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A1.4: Adding a Sample Value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79" name="TextShape 2"/>
          <p:cNvSpPr txBox="1"/>
          <p:nvPr/>
        </p:nvSpPr>
        <p:spPr>
          <a:xfrm>
            <a:off x="457200" y="1029240"/>
            <a:ext cx="8229240" cy="4914000"/>
          </a:xfrm>
          <a:prstGeom prst="rect">
            <a:avLst/>
          </a:prstGeom>
          <a:noFill/>
          <a:ln>
            <a:noFill/>
          </a:ln>
        </p:spPr>
        <p:txBody>
          <a:bodyPr lIns="90000" tIns="45000" rIns="90000" bIns="45000">
            <a:normAutofit/>
          </a:bodyPr>
          <a:lstStyle/>
          <a:p>
            <a:pPr lvl="0">
              <a:spcBef>
                <a:spcPct val="20000"/>
              </a:spcBef>
            </a:pPr>
            <a:r>
              <a:rPr lang="en-US" sz="2400" b="1" dirty="0">
                <a:solidFill>
                  <a:srgbClr val="366092"/>
                </a:solidFill>
                <a:latin typeface="Calibri"/>
              </a:rPr>
              <a:t>Solution</a:t>
            </a:r>
          </a:p>
          <a:p>
            <a:pPr lvl="0">
              <a:spcBef>
                <a:spcPct val="20000"/>
              </a:spcBef>
              <a:defRPr sz="2800"/>
            </a:pPr>
            <a:r>
              <a:rPr lang="en-US" sz="2400" dirty="0">
                <a:solidFill>
                  <a:srgbClr val="366092"/>
                </a:solidFill>
                <a:latin typeface="Calibri"/>
              </a:rPr>
              <a:t>Let </a:t>
            </a:r>
            <a:r>
              <a:rPr lang="en-US" sz="2400" i="1" dirty="0">
                <a:solidFill>
                  <a:srgbClr val="366092"/>
                </a:solidFill>
                <a:latin typeface="Calibri"/>
              </a:rPr>
              <a:t>x</a:t>
            </a:r>
            <a:r>
              <a:rPr lang="en-US" sz="2400" dirty="0">
                <a:solidFill>
                  <a:srgbClr val="366092"/>
                </a:solidFill>
                <a:latin typeface="Calibri"/>
              </a:rPr>
              <a:t> be the added value.</a:t>
            </a:r>
          </a:p>
          <a:p>
            <a:pPr lvl="0">
              <a:spcBef>
                <a:spcPct val="20000"/>
              </a:spcBef>
              <a:defRPr sz="2800"/>
            </a:pPr>
            <a:r>
              <a:rPr lang="en-US" sz="2400" dirty="0">
                <a:solidFill>
                  <a:srgbClr val="366092"/>
                </a:solidFill>
                <a:latin typeface="Calibri"/>
              </a:rPr>
              <a:t>Now the sample becomes </a:t>
            </a:r>
            <a:r>
              <a:rPr lang="en-US" sz="2400" dirty="0">
                <a:solidFill>
                  <a:srgbClr val="366092"/>
                </a:solidFill>
                <a:latin typeface="Cambria Math"/>
              </a:rPr>
              <a:t>4</a:t>
            </a:r>
            <a:r>
              <a:rPr lang="en-US" sz="2400" dirty="0">
                <a:solidFill>
                  <a:srgbClr val="366092"/>
                </a:solidFill>
                <a:latin typeface="Calibri"/>
              </a:rPr>
              <a:t>, </a:t>
            </a:r>
            <a:r>
              <a:rPr lang="en-US" sz="2400" dirty="0">
                <a:solidFill>
                  <a:srgbClr val="366092"/>
                </a:solidFill>
                <a:latin typeface="Cambria Math"/>
              </a:rPr>
              <a:t>6</a:t>
            </a:r>
            <a:r>
              <a:rPr lang="en-US" sz="2400" dirty="0">
                <a:solidFill>
                  <a:srgbClr val="366092"/>
                </a:solidFill>
                <a:latin typeface="Calibri"/>
              </a:rPr>
              <a:t>, </a:t>
            </a:r>
            <a:r>
              <a:rPr lang="en-US" sz="2400" dirty="0">
                <a:solidFill>
                  <a:srgbClr val="366092"/>
                </a:solidFill>
                <a:latin typeface="Cambria Math"/>
              </a:rPr>
              <a:t>7</a:t>
            </a:r>
            <a:r>
              <a:rPr lang="en-US" sz="2400" dirty="0">
                <a:solidFill>
                  <a:srgbClr val="366092"/>
                </a:solidFill>
                <a:latin typeface="Calibri"/>
              </a:rPr>
              <a:t>, </a:t>
            </a:r>
            <a:r>
              <a:rPr lang="en-US" sz="2400" dirty="0">
                <a:solidFill>
                  <a:srgbClr val="366092"/>
                </a:solidFill>
                <a:latin typeface="Cambria Math"/>
              </a:rPr>
              <a:t>9</a:t>
            </a:r>
            <a:r>
              <a:rPr lang="en-US" sz="2400" dirty="0">
                <a:solidFill>
                  <a:srgbClr val="366092"/>
                </a:solidFill>
                <a:latin typeface="Calibri"/>
              </a:rPr>
              <a:t>, </a:t>
            </a:r>
            <a:r>
              <a:rPr lang="en-US" sz="2400" i="1" dirty="0">
                <a:solidFill>
                  <a:srgbClr val="366092"/>
                </a:solidFill>
                <a:latin typeface="Calibri"/>
              </a:rPr>
              <a:t>x</a:t>
            </a:r>
            <a:r>
              <a:rPr lang="en-US" sz="2400" dirty="0">
                <a:solidFill>
                  <a:srgbClr val="366092"/>
                </a:solidFill>
                <a:latin typeface="Calibri"/>
              </a:rPr>
              <a:t>.</a:t>
            </a:r>
          </a:p>
          <a:p>
            <a:pPr lvl="0">
              <a:spcBef>
                <a:spcPct val="20000"/>
              </a:spcBef>
            </a:pPr>
            <a:r>
              <a:rPr lang="en-US" sz="2400" dirty="0">
                <a:solidFill>
                  <a:srgbClr val="366092"/>
                </a:solidFill>
                <a:latin typeface="Calibri"/>
              </a:rPr>
              <a:t>The desired mean is </a:t>
            </a:r>
            <a:r>
              <a:rPr lang="en-US" sz="2400" dirty="0">
                <a:solidFill>
                  <a:srgbClr val="366092"/>
                </a:solidFill>
                <a:latin typeface="Cambria Math"/>
              </a:rPr>
              <a:t>15</a:t>
            </a:r>
            <a:r>
              <a:rPr lang="en-US" sz="2400" dirty="0">
                <a:solidFill>
                  <a:srgbClr val="366092"/>
                </a:solidFill>
                <a:latin typeface="Calibri"/>
              </a:rPr>
              <a:t>.</a:t>
            </a:r>
          </a:p>
          <a:p>
            <a:pPr lvl="0">
              <a:spcBef>
                <a:spcPct val="20000"/>
              </a:spcBef>
            </a:pPr>
            <a:endParaRPr lang="en-US" sz="2400" dirty="0">
              <a:solidFill>
                <a:srgbClr val="366092"/>
              </a:solidFill>
              <a:latin typeface="Calibri"/>
            </a:endParaRPr>
          </a:p>
          <a:p>
            <a:pPr lvl="0" algn="ctr">
              <a:spcBef>
                <a:spcPct val="20000"/>
              </a:spcBef>
            </a:pPr>
            <a:r>
              <a:rPr lang="en-US" sz="2400" dirty="0">
                <a:solidFill>
                  <a:srgbClr val="366092"/>
                </a:solidFill>
                <a:latin typeface="Calibri"/>
              </a:rPr>
              <a:t>​</a:t>
            </a:r>
          </a:p>
          <a:p>
            <a:pPr lvl="0">
              <a:spcBef>
                <a:spcPct val="20000"/>
              </a:spcBef>
            </a:pPr>
            <a:endParaRPr lang="en-US" sz="2400" dirty="0">
              <a:solidFill>
                <a:srgbClr val="366092"/>
              </a:solidFill>
              <a:latin typeface="Calibri"/>
            </a:endParaRPr>
          </a:p>
          <a:p>
            <a:pPr lvl="0">
              <a:spcBef>
                <a:spcPct val="20000"/>
              </a:spcBef>
            </a:pPr>
            <a:endParaRPr lang="en-US" sz="2400" dirty="0">
              <a:solidFill>
                <a:srgbClr val="366092"/>
              </a:solidFill>
              <a:latin typeface="Calibri"/>
            </a:endParaRPr>
          </a:p>
          <a:p>
            <a:pPr lvl="0">
              <a:spcBef>
                <a:spcPct val="20000"/>
              </a:spcBef>
            </a:pPr>
            <a:endParaRPr lang="en-US" sz="2400" dirty="0">
              <a:solidFill>
                <a:srgbClr val="366092"/>
              </a:solidFill>
              <a:latin typeface="Calibri"/>
            </a:endParaRPr>
          </a:p>
          <a:p>
            <a:pPr lvl="0">
              <a:spcBef>
                <a:spcPct val="20000"/>
              </a:spcBef>
            </a:pPr>
            <a:endParaRPr lang="en-US" sz="2400" dirty="0">
              <a:solidFill>
                <a:srgbClr val="366092"/>
              </a:solidFill>
              <a:latin typeface="Calibri"/>
            </a:endParaRPr>
          </a:p>
          <a:p>
            <a:pPr lvl="0">
              <a:spcBef>
                <a:spcPct val="20000"/>
              </a:spcBef>
            </a:pPr>
            <a:endParaRPr lang="en-US" sz="2400" dirty="0">
              <a:solidFill>
                <a:srgbClr val="366092"/>
              </a:solidFill>
              <a:latin typeface="Calibri"/>
            </a:endParaRPr>
          </a:p>
          <a:p>
            <a:pPr lvl="0">
              <a:spcBef>
                <a:spcPct val="20000"/>
              </a:spcBef>
            </a:pPr>
            <a:endParaRPr lang="en-US" sz="2400" dirty="0">
              <a:solidFill>
                <a:srgbClr val="366092"/>
              </a:solidFill>
              <a:latin typeface="Calibri"/>
            </a:endParaRPr>
          </a:p>
        </p:txBody>
      </p:sp>
      <p:pic>
        <p:nvPicPr>
          <p:cNvPr id="4" name="Picture 3" descr="The sum of all sample values divided by n equals 15.&#10;The sum of 4 plus 6 plus 7 plus 9 plus x whole divided by 5 equals 15.&#10;By multiplying five on both sides, we get, &#10;26 plus x equals 15 times 5.&#10; x equals 75 minus 26.&#10;Simplifying this we get, x equals 49.">
            <a:extLst>
              <a:ext uri="{FF2B5EF4-FFF2-40B4-BE49-F238E27FC236}">
                <a16:creationId xmlns:a16="http://schemas.microsoft.com/office/drawing/2014/main" id="{1007A87F-68CF-1071-9FBB-A6EF067CEB7F}"/>
              </a:ext>
            </a:extLst>
          </p:cNvPr>
          <p:cNvPicPr>
            <a:picLocks noChangeAspect="1"/>
          </p:cNvPicPr>
          <p:nvPr/>
        </p:nvPicPr>
        <p:blipFill>
          <a:blip r:embed="rId3"/>
          <a:stretch>
            <a:fillRect/>
          </a:stretch>
        </p:blipFill>
        <p:spPr>
          <a:xfrm>
            <a:off x="2352495" y="2784413"/>
            <a:ext cx="4438650" cy="2667000"/>
          </a:xfrm>
          <a:prstGeom prst="rect">
            <a:avLst/>
          </a:prstGeom>
        </p:spPr>
      </p:pic>
      <p:sp>
        <p:nvSpPr>
          <p:cNvPr id="3" name="TextBox 2">
            <a:extLst>
              <a:ext uri="{FF2B5EF4-FFF2-40B4-BE49-F238E27FC236}">
                <a16:creationId xmlns:a16="http://schemas.microsoft.com/office/drawing/2014/main" id="{6D3CAE1F-B828-707E-1783-CFB8311A97FE}"/>
              </a:ext>
            </a:extLst>
          </p:cNvPr>
          <p:cNvSpPr txBox="1"/>
          <p:nvPr/>
        </p:nvSpPr>
        <p:spPr>
          <a:xfrm>
            <a:off x="457200" y="5470061"/>
            <a:ext cx="6134986" cy="461665"/>
          </a:xfrm>
          <a:prstGeom prst="rect">
            <a:avLst/>
          </a:prstGeom>
          <a:noFill/>
        </p:spPr>
        <p:txBody>
          <a:bodyPr wrap="square">
            <a:spAutoFit/>
          </a:bodyPr>
          <a:lstStyle/>
          <a:p>
            <a:pPr lvl="0">
              <a:spcBef>
                <a:spcPct val="20000"/>
              </a:spcBef>
            </a:pPr>
            <a:r>
              <a:rPr lang="en-US" sz="2400" dirty="0">
                <a:solidFill>
                  <a:srgbClr val="366092"/>
                </a:solidFill>
                <a:latin typeface="Calibri"/>
              </a:rPr>
              <a:t>Thus the new sample value to be added is </a:t>
            </a:r>
            <a:r>
              <a:rPr lang="en-US" sz="2400" dirty="0">
                <a:solidFill>
                  <a:srgbClr val="366092"/>
                </a:solidFill>
                <a:latin typeface="Cambria Math"/>
              </a:rPr>
              <a:t>49</a:t>
            </a:r>
            <a:r>
              <a:rPr lang="en-US" sz="2400" dirty="0">
                <a:solidFill>
                  <a:srgbClr val="366092"/>
                </a:solidFill>
                <a:latin typeface="Calibri"/>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A1.5: Adding a Sample Value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284" name="TextShape 2"/>
              <p:cNvSpPr txBox="1"/>
              <p:nvPr/>
            </p:nvSpPr>
            <p:spPr>
              <a:xfrm>
                <a:off x="457200" y="1029240"/>
                <a:ext cx="8229240" cy="4966560"/>
              </a:xfrm>
              <a:prstGeom prst="rect">
                <a:avLst/>
              </a:prstGeom>
              <a:noFill/>
              <a:ln>
                <a:noFill/>
              </a:ln>
            </p:spPr>
            <p:txBody>
              <a:bodyPr lIns="90000" tIns="45000" rIns="90000" bIns="45000">
                <a:normAutofit/>
              </a:bodyPr>
              <a:lstStyle/>
              <a:p>
                <a:pPr lvl="0">
                  <a:spcBef>
                    <a:spcPct val="20000"/>
                  </a:spcBef>
                  <a:defRPr sz="2800"/>
                </a:pPr>
                <a:r>
                  <a:rPr lang="en-US" sz="2800" dirty="0">
                    <a:solidFill>
                      <a:srgbClr val="366092"/>
                    </a:solidFill>
                    <a:latin typeface="Calibri"/>
                  </a:rPr>
                  <a:t>Given the following sample: </a:t>
                </a:r>
                <a14:m>
                  <m:oMath xmlns:m="http://schemas.openxmlformats.org/officeDocument/2006/math">
                    <m:d>
                      <m:dPr>
                        <m:begChr m:val="{"/>
                        <m:endChr m:val="}"/>
                        <m:ctrlPr>
                          <a:rPr lang="ar-AE" sz="2800" i="1">
                            <a:solidFill>
                              <a:srgbClr val="366092"/>
                            </a:solidFill>
                            <a:latin typeface="Cambria Math" panose="02040503050406030204" pitchFamily="18" charset="0"/>
                          </a:rPr>
                        </m:ctrlPr>
                      </m:dPr>
                      <m:e>
                        <m:r>
                          <a:rPr lang="ar-AE" sz="2800">
                            <a:solidFill>
                              <a:srgbClr val="366092"/>
                            </a:solidFill>
                            <a:latin typeface="Cambria Math" panose="02040503050406030204" pitchFamily="18" charset="0"/>
                          </a:rPr>
                          <m:t>3</m:t>
                        </m:r>
                        <m:r>
                          <a:rPr lang="ar-AE" sz="2800">
                            <a:solidFill>
                              <a:srgbClr val="366092"/>
                            </a:solidFill>
                            <a:latin typeface="Cambria Math" panose="02040503050406030204" pitchFamily="18" charset="0"/>
                          </a:rPr>
                          <m:t>,</m:t>
                        </m:r>
                        <m:r>
                          <a:rPr lang="ar-AE" sz="2800">
                            <a:solidFill>
                              <a:srgbClr val="366092"/>
                            </a:solidFill>
                            <a:latin typeface="Cambria Math" panose="02040503050406030204" pitchFamily="18" charset="0"/>
                          </a:rPr>
                          <m:t>5</m:t>
                        </m:r>
                        <m:r>
                          <a:rPr lang="ar-AE" sz="2800">
                            <a:solidFill>
                              <a:srgbClr val="366092"/>
                            </a:solidFill>
                            <a:latin typeface="Cambria Math" panose="02040503050406030204" pitchFamily="18" charset="0"/>
                          </a:rPr>
                          <m:t>,</m:t>
                        </m:r>
                        <m:r>
                          <a:rPr lang="ar-AE" sz="2800">
                            <a:solidFill>
                              <a:srgbClr val="366092"/>
                            </a:solidFill>
                            <a:latin typeface="Cambria Math" panose="02040503050406030204" pitchFamily="18" charset="0"/>
                          </a:rPr>
                          <m:t>6</m:t>
                        </m:r>
                        <m:r>
                          <a:rPr lang="ar-AE" sz="2800">
                            <a:solidFill>
                              <a:srgbClr val="366092"/>
                            </a:solidFill>
                            <a:latin typeface="Cambria Math" panose="02040503050406030204" pitchFamily="18" charset="0"/>
                          </a:rPr>
                          <m:t>,</m:t>
                        </m:r>
                        <m:r>
                          <a:rPr lang="ar-AE" sz="2800">
                            <a:solidFill>
                              <a:srgbClr val="366092"/>
                            </a:solidFill>
                            <a:latin typeface="Cambria Math" panose="02040503050406030204" pitchFamily="18" charset="0"/>
                          </a:rPr>
                          <m:t>10</m:t>
                        </m:r>
                      </m:e>
                    </m:d>
                  </m:oMath>
                </a14:m>
                <a:r>
                  <a:rPr lang="ar-AE" sz="2800" dirty="0">
                    <a:solidFill>
                      <a:srgbClr val="366092"/>
                    </a:solidFill>
                    <a:latin typeface="Calibri"/>
                  </a:rPr>
                  <a:t>, </a:t>
                </a:r>
                <a:r>
                  <a:rPr lang="en-US" sz="2800" dirty="0">
                    <a:solidFill>
                      <a:srgbClr val="366092"/>
                    </a:solidFill>
                    <a:latin typeface="Calibri"/>
                  </a:rPr>
                  <a:t>add one more sample value that will not change the mean nor the range.</a:t>
                </a:r>
              </a:p>
            </p:txBody>
          </p:sp>
        </mc:Choice>
        <mc:Fallback xmlns="">
          <p:sp>
            <p:nvSpPr>
              <p:cNvPr id="284" name="TextShape 2"/>
              <p:cNvSpPr txBox="1">
                <a:spLocks noRot="1" noChangeAspect="1" noMove="1" noResize="1" noEditPoints="1" noAdjustHandles="1" noChangeArrowheads="1" noChangeShapeType="1" noTextEdit="1"/>
              </p:cNvSpPr>
              <p:nvPr/>
            </p:nvSpPr>
            <p:spPr>
              <a:xfrm>
                <a:off x="457200" y="1029240"/>
                <a:ext cx="8229240" cy="4966560"/>
              </a:xfrm>
              <a:prstGeom prst="rect">
                <a:avLst/>
              </a:prstGeom>
              <a:blipFill>
                <a:blip r:embed="rId2"/>
                <a:stretch>
                  <a:fillRect l="-1556" t="-1718" r="-74"/>
                </a:stretch>
              </a:blipFill>
              <a:ln>
                <a:noFill/>
              </a:ln>
            </p:spPr>
            <p:txBody>
              <a:bodyPr/>
              <a:lstStyle/>
              <a:p>
                <a:r>
                  <a:rPr lang="en-US">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A1.5: Adding a Sample Value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87" name="TextShape 2"/>
          <p:cNvSpPr txBox="1"/>
          <p:nvPr/>
        </p:nvSpPr>
        <p:spPr>
          <a:xfrm>
            <a:off x="457200" y="1029240"/>
            <a:ext cx="8229240" cy="4966560"/>
          </a:xfrm>
          <a:prstGeom prst="rect">
            <a:avLst/>
          </a:prstGeom>
          <a:noFill/>
          <a:ln>
            <a:noFill/>
          </a:ln>
        </p:spPr>
        <p:txBody>
          <a:bodyPr lIns="90000" tIns="45000" rIns="90000" bIns="45000">
            <a:normAutofit/>
          </a:bodyPr>
          <a:lstStyle/>
          <a:p>
            <a:pPr lvl="0">
              <a:spcBef>
                <a:spcPct val="20000"/>
              </a:spcBef>
            </a:pPr>
            <a:r>
              <a:rPr lang="en-US" sz="2800" b="1" dirty="0">
                <a:solidFill>
                  <a:srgbClr val="366092"/>
                </a:solidFill>
                <a:latin typeface="Calibri"/>
              </a:rPr>
              <a:t>Solution</a:t>
            </a:r>
          </a:p>
          <a:p>
            <a:pPr lvl="0">
              <a:spcBef>
                <a:spcPct val="20000"/>
              </a:spcBef>
            </a:pPr>
            <a:r>
              <a:rPr lang="en-US" sz="2800" dirty="0">
                <a:solidFill>
                  <a:srgbClr val="366092"/>
                </a:solidFill>
                <a:latin typeface="Calibri"/>
              </a:rPr>
              <a:t>In order for the range to be constant, we must add a value in between the smallest and the largest values of the sample.</a:t>
            </a:r>
          </a:p>
          <a:p>
            <a:pPr lvl="0">
              <a:spcBef>
                <a:spcPct val="20000"/>
              </a:spcBef>
            </a:pPr>
            <a:r>
              <a:rPr lang="en-US" sz="2800" dirty="0">
                <a:solidFill>
                  <a:srgbClr val="366092"/>
                </a:solidFill>
                <a:latin typeface="Calibri"/>
              </a:rPr>
              <a:t>In order for the mean to be constant, we must add a value equal to the mean of the sample.</a:t>
            </a:r>
          </a:p>
          <a:p>
            <a:pPr lvl="0">
              <a:spcBef>
                <a:spcPct val="20000"/>
              </a:spcBef>
              <a:defRPr sz="2800"/>
            </a:pPr>
            <a:r>
              <a:rPr lang="en-US" sz="2800" dirty="0">
                <a:solidFill>
                  <a:srgbClr val="366092"/>
                </a:solidFill>
                <a:latin typeface="Calibri"/>
              </a:rPr>
              <a:t>In this problem, the mean of the sample is </a:t>
            </a:r>
          </a:p>
          <a:p>
            <a:pPr lvl="0">
              <a:spcBef>
                <a:spcPct val="20000"/>
              </a:spcBef>
            </a:pPr>
            <a:endParaRPr lang="en-US" sz="2800" dirty="0">
              <a:solidFill>
                <a:srgbClr val="366092"/>
              </a:solidFill>
              <a:latin typeface="Calibri"/>
            </a:endParaRPr>
          </a:p>
          <a:p>
            <a:pPr lvl="0">
              <a:spcBef>
                <a:spcPct val="20000"/>
              </a:spcBef>
            </a:pPr>
            <a:endParaRPr lang="en-US" sz="2800" dirty="0">
              <a:solidFill>
                <a:srgbClr val="366092"/>
              </a:solidFill>
              <a:latin typeface="Calibri"/>
            </a:endParaRPr>
          </a:p>
        </p:txBody>
      </p:sp>
      <p:graphicFrame>
        <p:nvGraphicFramePr>
          <p:cNvPr id="2" name="Object 1" descr="The sum of 3 plus 5 plus 6 plus 10, whole divided by 4, equals 6.">
            <a:extLst>
              <a:ext uri="{FF2B5EF4-FFF2-40B4-BE49-F238E27FC236}">
                <a16:creationId xmlns:a16="http://schemas.microsoft.com/office/drawing/2014/main" id="{0F5A16AD-70CF-D5E4-3C5C-D685F2B4C330}"/>
              </a:ext>
            </a:extLst>
          </p:cNvPr>
          <p:cNvGraphicFramePr>
            <a:graphicFrameLocks noChangeAspect="1"/>
          </p:cNvGraphicFramePr>
          <p:nvPr>
            <p:extLst>
              <p:ext uri="{D42A27DB-BD31-4B8C-83A1-F6EECF244321}">
                <p14:modId xmlns:p14="http://schemas.microsoft.com/office/powerpoint/2010/main" val="54387786"/>
              </p:ext>
            </p:extLst>
          </p:nvPr>
        </p:nvGraphicFramePr>
        <p:xfrm>
          <a:off x="3311820" y="4491464"/>
          <a:ext cx="2520000" cy="812607"/>
        </p:xfrm>
        <a:graphic>
          <a:graphicData uri="http://schemas.openxmlformats.org/presentationml/2006/ole">
            <mc:AlternateContent xmlns:mc="http://schemas.openxmlformats.org/markup-compatibility/2006">
              <mc:Choice xmlns:v="urn:schemas-microsoft-com:vml" Requires="v">
                <p:oleObj name="Equation" r:id="rId2" imgW="2141156" imgH="690534" progId="Equation.DSMT4">
                  <p:embed/>
                </p:oleObj>
              </mc:Choice>
              <mc:Fallback>
                <p:oleObj name="Equation" r:id="rId2" imgW="2141156" imgH="690534" progId="Equation.DSMT4">
                  <p:embed/>
                  <p:pic>
                    <p:nvPicPr>
                      <p:cNvPr id="0" name=""/>
                      <p:cNvPicPr/>
                      <p:nvPr/>
                    </p:nvPicPr>
                    <p:blipFill>
                      <a:blip r:embed="rId3"/>
                      <a:stretch>
                        <a:fillRect/>
                      </a:stretch>
                    </p:blipFill>
                    <p:spPr>
                      <a:xfrm>
                        <a:off x="3311820" y="4491464"/>
                        <a:ext cx="2520000" cy="812607"/>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45555546-4D99-2D43-0385-1D1A2F1180F5}"/>
              </a:ext>
            </a:extLst>
          </p:cNvPr>
          <p:cNvSpPr txBox="1"/>
          <p:nvPr/>
        </p:nvSpPr>
        <p:spPr>
          <a:xfrm>
            <a:off x="457200" y="5304071"/>
            <a:ext cx="6096000" cy="523220"/>
          </a:xfrm>
          <a:prstGeom prst="rect">
            <a:avLst/>
          </a:prstGeom>
          <a:noFill/>
        </p:spPr>
        <p:txBody>
          <a:bodyPr wrap="square">
            <a:spAutoFit/>
          </a:bodyPr>
          <a:lstStyle/>
          <a:p>
            <a:pPr lvl="0">
              <a:spcBef>
                <a:spcPct val="20000"/>
              </a:spcBef>
            </a:pPr>
            <a:r>
              <a:rPr lang="en-US" sz="2800" dirty="0">
                <a:solidFill>
                  <a:srgbClr val="366092"/>
                </a:solidFill>
                <a:latin typeface="Calibri"/>
              </a:rPr>
              <a:t>Hence the value to be added is </a:t>
            </a:r>
            <a:r>
              <a:rPr lang="en-US" sz="2800" dirty="0">
                <a:solidFill>
                  <a:srgbClr val="366092"/>
                </a:solidFill>
                <a:latin typeface="Cambria Math"/>
              </a:rPr>
              <a:t>6</a:t>
            </a:r>
            <a:r>
              <a:rPr lang="en-US" sz="2800" dirty="0">
                <a:solidFill>
                  <a:srgbClr val="366092"/>
                </a:solidFill>
                <a:latin typeface="Calibri"/>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A1.6: Adding a Sample Value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290" name="TextShape 2"/>
              <p:cNvSpPr txBox="1"/>
              <p:nvPr/>
            </p:nvSpPr>
            <p:spPr>
              <a:xfrm>
                <a:off x="457200" y="1029240"/>
                <a:ext cx="8229240" cy="4966560"/>
              </a:xfrm>
              <a:prstGeom prst="rect">
                <a:avLst/>
              </a:prstGeom>
              <a:noFill/>
              <a:ln>
                <a:noFill/>
              </a:ln>
            </p:spPr>
            <p:txBody>
              <a:bodyPr lIns="90000" tIns="45000" rIns="90000" bIns="45000">
                <a:normAutofit/>
              </a:bodyPr>
              <a:lstStyle/>
              <a:p>
                <a:pPr lvl="0">
                  <a:spcBef>
                    <a:spcPct val="20000"/>
                  </a:spcBef>
                  <a:defRPr sz="2800"/>
                </a:pPr>
                <a:r>
                  <a:rPr lang="en-US" sz="2800" dirty="0">
                    <a:solidFill>
                      <a:srgbClr val="366092"/>
                    </a:solidFill>
                    <a:latin typeface="Calibri"/>
                  </a:rPr>
                  <a:t>Given the following sample: </a:t>
                </a:r>
                <a14:m>
                  <m:oMath xmlns:m="http://schemas.openxmlformats.org/officeDocument/2006/math">
                    <m:d>
                      <m:dPr>
                        <m:begChr m:val="{"/>
                        <m:endChr m:val="}"/>
                        <m:ctrlPr>
                          <a:rPr lang="ar-AE" sz="2800" i="1">
                            <a:solidFill>
                              <a:srgbClr val="366092"/>
                            </a:solidFill>
                            <a:latin typeface="Cambria Math" panose="02040503050406030204" pitchFamily="18" charset="0"/>
                          </a:rPr>
                        </m:ctrlPr>
                      </m:dPr>
                      <m:e>
                        <m:r>
                          <a:rPr lang="ar-AE" sz="2800">
                            <a:solidFill>
                              <a:srgbClr val="366092"/>
                            </a:solidFill>
                            <a:latin typeface="Cambria Math" panose="02040503050406030204" pitchFamily="18" charset="0"/>
                          </a:rPr>
                          <m:t>4</m:t>
                        </m:r>
                        <m:r>
                          <m:rPr>
                            <m:nor/>
                          </m:rPr>
                          <a:rPr lang="ar-AE" sz="2800">
                            <a:solidFill>
                              <a:srgbClr val="366092"/>
                            </a:solidFill>
                            <a:latin typeface="Calibri"/>
                          </a:rPr>
                          <m:t>, </m:t>
                        </m:r>
                        <m:r>
                          <a:rPr lang="ar-AE" sz="2800">
                            <a:solidFill>
                              <a:srgbClr val="366092"/>
                            </a:solidFill>
                            <a:latin typeface="Cambria Math" panose="02040503050406030204" pitchFamily="18" charset="0"/>
                          </a:rPr>
                          <m:t>7</m:t>
                        </m:r>
                        <m:r>
                          <m:rPr>
                            <m:nor/>
                          </m:rPr>
                          <a:rPr lang="ar-AE" sz="2800">
                            <a:solidFill>
                              <a:srgbClr val="366092"/>
                            </a:solidFill>
                            <a:latin typeface="Calibri"/>
                          </a:rPr>
                          <m:t>, </m:t>
                        </m:r>
                        <m:r>
                          <a:rPr lang="ar-AE" sz="2800">
                            <a:solidFill>
                              <a:srgbClr val="366092"/>
                            </a:solidFill>
                            <a:latin typeface="Cambria Math" panose="02040503050406030204" pitchFamily="18" charset="0"/>
                          </a:rPr>
                          <m:t>9</m:t>
                        </m:r>
                        <m:r>
                          <m:rPr>
                            <m:nor/>
                          </m:rPr>
                          <a:rPr lang="ar-AE" sz="2800">
                            <a:solidFill>
                              <a:srgbClr val="366092"/>
                            </a:solidFill>
                            <a:latin typeface="Calibri"/>
                          </a:rPr>
                          <m:t>, </m:t>
                        </m:r>
                        <m:r>
                          <a:rPr lang="ar-AE" sz="2800">
                            <a:solidFill>
                              <a:srgbClr val="366092"/>
                            </a:solidFill>
                            <a:latin typeface="Cambria Math" panose="02040503050406030204" pitchFamily="18" charset="0"/>
                          </a:rPr>
                          <m:t>12</m:t>
                        </m:r>
                        <m:r>
                          <m:rPr>
                            <m:nor/>
                          </m:rPr>
                          <a:rPr lang="ar-AE" sz="2800">
                            <a:solidFill>
                              <a:srgbClr val="366092"/>
                            </a:solidFill>
                            <a:latin typeface="Calibri"/>
                          </a:rPr>
                          <m:t>, </m:t>
                        </m:r>
                        <m:r>
                          <a:rPr lang="ar-AE" sz="2800">
                            <a:solidFill>
                              <a:srgbClr val="366092"/>
                            </a:solidFill>
                            <a:latin typeface="Cambria Math" panose="02040503050406030204" pitchFamily="18" charset="0"/>
                          </a:rPr>
                          <m:t>13</m:t>
                        </m:r>
                      </m:e>
                    </m:d>
                  </m:oMath>
                </a14:m>
                <a:r>
                  <a:rPr lang="ar-AE" sz="2800" dirty="0">
                    <a:solidFill>
                      <a:srgbClr val="366092"/>
                    </a:solidFill>
                    <a:latin typeface="Calibri"/>
                  </a:rPr>
                  <a:t>, </a:t>
                </a:r>
                <a:r>
                  <a:rPr lang="en-US" sz="2800" dirty="0">
                    <a:solidFill>
                      <a:srgbClr val="366092"/>
                    </a:solidFill>
                    <a:latin typeface="Calibri"/>
                  </a:rPr>
                  <a:t>add one more sample value that will not change the mean nor the variance.</a:t>
                </a:r>
              </a:p>
            </p:txBody>
          </p:sp>
        </mc:Choice>
        <mc:Fallback xmlns="">
          <p:sp>
            <p:nvSpPr>
              <p:cNvPr id="290" name="TextShape 2"/>
              <p:cNvSpPr txBox="1">
                <a:spLocks noRot="1" noChangeAspect="1" noMove="1" noResize="1" noEditPoints="1" noAdjustHandles="1" noChangeArrowheads="1" noChangeShapeType="1" noTextEdit="1"/>
              </p:cNvSpPr>
              <p:nvPr/>
            </p:nvSpPr>
            <p:spPr>
              <a:xfrm>
                <a:off x="457200" y="1029240"/>
                <a:ext cx="8229240" cy="4966560"/>
              </a:xfrm>
              <a:prstGeom prst="rect">
                <a:avLst/>
              </a:prstGeom>
              <a:blipFill>
                <a:blip r:embed="rId2"/>
                <a:stretch>
                  <a:fillRect l="-1556" t="-1718"/>
                </a:stretch>
              </a:blipFill>
              <a:ln>
                <a:noFill/>
              </a:ln>
            </p:spPr>
            <p:txBody>
              <a:bodyPr/>
              <a:lstStyle/>
              <a:p>
                <a:r>
                  <a:rPr lang="en-US">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A1.6: Adding a Sample Value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93" name="TextShape 2"/>
          <p:cNvSpPr txBox="1"/>
          <p:nvPr/>
        </p:nvSpPr>
        <p:spPr>
          <a:xfrm>
            <a:off x="457200" y="1029240"/>
            <a:ext cx="8229240" cy="4966560"/>
          </a:xfrm>
          <a:prstGeom prst="rect">
            <a:avLst/>
          </a:prstGeom>
          <a:noFill/>
          <a:ln>
            <a:noFill/>
          </a:ln>
        </p:spPr>
        <p:txBody>
          <a:bodyPr lIns="90000" tIns="45000" rIns="90000" bIns="45000">
            <a:normAutofit fontScale="95500"/>
          </a:bodyPr>
          <a:lstStyle/>
          <a:p>
            <a:pPr lvl="0">
              <a:spcBef>
                <a:spcPct val="20000"/>
              </a:spcBef>
            </a:pPr>
            <a:r>
              <a:rPr lang="en-US" sz="2300" b="1" dirty="0">
                <a:solidFill>
                  <a:srgbClr val="366092"/>
                </a:solidFill>
                <a:latin typeface="Calibri"/>
              </a:rPr>
              <a:t>Solution</a:t>
            </a:r>
          </a:p>
          <a:p>
            <a:pPr lvl="0">
              <a:spcBef>
                <a:spcPct val="20000"/>
              </a:spcBef>
            </a:pPr>
            <a:r>
              <a:rPr lang="en-US" sz="2300" dirty="0">
                <a:solidFill>
                  <a:srgbClr val="366092"/>
                </a:solidFill>
                <a:latin typeface="Calibri"/>
              </a:rPr>
              <a:t>In order for the mean to be constant, we must add a value equal to the mean itself.</a:t>
            </a:r>
          </a:p>
          <a:p>
            <a:pPr lvl="0">
              <a:spcBef>
                <a:spcPct val="20000"/>
              </a:spcBef>
            </a:pPr>
            <a:r>
              <a:rPr lang="en-US" sz="2300" dirty="0">
                <a:solidFill>
                  <a:srgbClr val="366092"/>
                </a:solidFill>
                <a:latin typeface="Calibri"/>
              </a:rPr>
              <a:t>Variance is equal to</a:t>
            </a:r>
          </a:p>
          <a:p>
            <a:pPr lvl="0" algn="ctr">
              <a:spcBef>
                <a:spcPct val="20000"/>
              </a:spcBef>
              <a:defRPr sz="2800"/>
            </a:pPr>
            <a:endParaRPr lang="ar-AE" sz="3000" dirty="0">
              <a:solidFill>
                <a:srgbClr val="366092"/>
              </a:solidFill>
              <a:latin typeface="Calibri"/>
            </a:endParaRPr>
          </a:p>
        </p:txBody>
      </p:sp>
      <p:pic>
        <p:nvPicPr>
          <p:cNvPr id="7" name="Picture 6" descr="s squared equals the summation of open parentheses x subscript i minus x bar close parentheses squared, whole divided by n minus 1.">
            <a:extLst>
              <a:ext uri="{FF2B5EF4-FFF2-40B4-BE49-F238E27FC236}">
                <a16:creationId xmlns:a16="http://schemas.microsoft.com/office/drawing/2014/main" id="{91EBBF7C-3943-ADB8-88BA-8F6F4AC5E8BE}"/>
              </a:ext>
            </a:extLst>
          </p:cNvPr>
          <p:cNvPicPr>
            <a:picLocks noChangeAspect="1"/>
          </p:cNvPicPr>
          <p:nvPr/>
        </p:nvPicPr>
        <p:blipFill>
          <a:blip r:embed="rId2"/>
          <a:stretch>
            <a:fillRect/>
          </a:stretch>
        </p:blipFill>
        <p:spPr>
          <a:xfrm>
            <a:off x="3633246" y="2428211"/>
            <a:ext cx="1876425" cy="771525"/>
          </a:xfrm>
          <a:prstGeom prst="rect">
            <a:avLst/>
          </a:prstGeom>
        </p:spPr>
      </p:pic>
      <p:sp>
        <p:nvSpPr>
          <p:cNvPr id="4" name="TextBox 3">
            <a:extLst>
              <a:ext uri="{FF2B5EF4-FFF2-40B4-BE49-F238E27FC236}">
                <a16:creationId xmlns:a16="http://schemas.microsoft.com/office/drawing/2014/main" id="{C71B225F-1B34-1EF0-6B8E-897001309ED3}"/>
              </a:ext>
            </a:extLst>
          </p:cNvPr>
          <p:cNvSpPr txBox="1"/>
          <p:nvPr/>
        </p:nvSpPr>
        <p:spPr>
          <a:xfrm>
            <a:off x="457199" y="2894013"/>
            <a:ext cx="8229600" cy="769441"/>
          </a:xfrm>
          <a:prstGeom prst="rect">
            <a:avLst/>
          </a:prstGeom>
          <a:noFill/>
        </p:spPr>
        <p:txBody>
          <a:bodyPr wrap="square">
            <a:spAutoFit/>
          </a:bodyPr>
          <a:lstStyle/>
          <a:p>
            <a:pPr lvl="0">
              <a:spcBef>
                <a:spcPct val="20000"/>
              </a:spcBef>
            </a:pPr>
            <a:r>
              <a:rPr lang="en-US" sz="2000" dirty="0">
                <a:solidFill>
                  <a:srgbClr val="366092"/>
                </a:solidFill>
                <a:latin typeface="Calibri"/>
              </a:rPr>
              <a:t>where</a:t>
            </a:r>
          </a:p>
          <a:p>
            <a:pPr lvl="0">
              <a:spcBef>
                <a:spcPct val="20000"/>
              </a:spcBef>
            </a:pPr>
            <a:r>
              <a:rPr lang="en-US" sz="2000" i="1" dirty="0">
                <a:solidFill>
                  <a:srgbClr val="366092"/>
                </a:solidFill>
                <a:latin typeface="Calibri"/>
              </a:rPr>
              <a:t>x</a:t>
            </a:r>
            <a:r>
              <a:rPr lang="en-US" sz="1050" dirty="0">
                <a:solidFill>
                  <a:srgbClr val="366092"/>
                </a:solidFill>
                <a:latin typeface="Calibri"/>
              </a:rPr>
              <a:t> </a:t>
            </a:r>
            <a:r>
              <a:rPr lang="en-US" sz="2000" i="1" baseline="-25000" dirty="0" err="1">
                <a:solidFill>
                  <a:srgbClr val="366092"/>
                </a:solidFill>
                <a:latin typeface="Calibri"/>
              </a:rPr>
              <a:t>i</a:t>
            </a:r>
            <a:r>
              <a:rPr lang="en-US" sz="2000" dirty="0">
                <a:solidFill>
                  <a:srgbClr val="366092"/>
                </a:solidFill>
                <a:latin typeface="Calibri"/>
              </a:rPr>
              <a:t> is the </a:t>
            </a:r>
            <a:r>
              <a:rPr lang="en-US" sz="2000" i="1" dirty="0" err="1">
                <a:solidFill>
                  <a:srgbClr val="366092"/>
                </a:solidFill>
                <a:latin typeface="Calibri"/>
              </a:rPr>
              <a:t>i</a:t>
            </a:r>
            <a:r>
              <a:rPr lang="en-US" sz="1050" i="1" dirty="0">
                <a:solidFill>
                  <a:srgbClr val="366092"/>
                </a:solidFill>
                <a:latin typeface="Calibri"/>
              </a:rPr>
              <a:t> </a:t>
            </a:r>
            <a:r>
              <a:rPr lang="en-US" sz="2000" baseline="30000" dirty="0" err="1">
                <a:solidFill>
                  <a:srgbClr val="366092"/>
                </a:solidFill>
                <a:latin typeface="Calibri"/>
              </a:rPr>
              <a:t>th</a:t>
            </a:r>
            <a:r>
              <a:rPr lang="en-US" sz="2000" dirty="0">
                <a:solidFill>
                  <a:srgbClr val="366092"/>
                </a:solidFill>
                <a:latin typeface="Calibri"/>
              </a:rPr>
              <a:t> data value in the data set</a:t>
            </a:r>
          </a:p>
        </p:txBody>
      </p:sp>
      <p:pic>
        <p:nvPicPr>
          <p:cNvPr id="11" name="Picture 10" descr="x bar is the sample mean.">
            <a:extLst>
              <a:ext uri="{FF2B5EF4-FFF2-40B4-BE49-F238E27FC236}">
                <a16:creationId xmlns:a16="http://schemas.microsoft.com/office/drawing/2014/main" id="{24146196-F287-11A7-AC12-4716A51FF979}"/>
              </a:ext>
            </a:extLst>
          </p:cNvPr>
          <p:cNvPicPr>
            <a:picLocks noChangeAspect="1"/>
          </p:cNvPicPr>
          <p:nvPr/>
        </p:nvPicPr>
        <p:blipFill>
          <a:blip r:embed="rId3"/>
          <a:stretch>
            <a:fillRect/>
          </a:stretch>
        </p:blipFill>
        <p:spPr>
          <a:xfrm>
            <a:off x="514421" y="3682103"/>
            <a:ext cx="2475667" cy="312810"/>
          </a:xfrm>
          <a:prstGeom prst="rect">
            <a:avLst/>
          </a:prstGeom>
        </p:spPr>
      </p:pic>
      <p:sp>
        <p:nvSpPr>
          <p:cNvPr id="5" name="TextBox 4">
            <a:extLst>
              <a:ext uri="{FF2B5EF4-FFF2-40B4-BE49-F238E27FC236}">
                <a16:creationId xmlns:a16="http://schemas.microsoft.com/office/drawing/2014/main" id="{CEA955C2-1779-1C7A-EFFF-0746BDDF2164}"/>
              </a:ext>
            </a:extLst>
          </p:cNvPr>
          <p:cNvSpPr txBox="1"/>
          <p:nvPr/>
        </p:nvSpPr>
        <p:spPr>
          <a:xfrm>
            <a:off x="456840" y="4013736"/>
            <a:ext cx="8229239" cy="2062103"/>
          </a:xfrm>
          <a:prstGeom prst="rect">
            <a:avLst/>
          </a:prstGeom>
          <a:noFill/>
        </p:spPr>
        <p:txBody>
          <a:bodyPr wrap="square">
            <a:spAutoFit/>
          </a:bodyPr>
          <a:lstStyle/>
          <a:p>
            <a:pPr lvl="0">
              <a:spcBef>
                <a:spcPct val="20000"/>
              </a:spcBef>
            </a:pPr>
            <a:r>
              <a:rPr lang="en-US" sz="2000" i="1" dirty="0">
                <a:solidFill>
                  <a:srgbClr val="366092"/>
                </a:solidFill>
                <a:latin typeface="Calibri"/>
              </a:rPr>
              <a:t>n </a:t>
            </a:r>
            <a:r>
              <a:rPr lang="en-US" sz="2000" dirty="0">
                <a:solidFill>
                  <a:srgbClr val="366092"/>
                </a:solidFill>
                <a:latin typeface="Calibri"/>
              </a:rPr>
              <a:t>is the size of the sample</a:t>
            </a:r>
          </a:p>
          <a:p>
            <a:pPr lvl="0">
              <a:spcBef>
                <a:spcPct val="20000"/>
              </a:spcBef>
            </a:pPr>
            <a:r>
              <a:rPr lang="en-US" sz="2000" dirty="0">
                <a:solidFill>
                  <a:srgbClr val="366092"/>
                </a:solidFill>
                <a:latin typeface="Calibri"/>
              </a:rPr>
              <a:t>If we add a new sample value equal to the mean, the numerator in the variance will not change but the denominator increases by one. As a result, the variance will be decreased.</a:t>
            </a:r>
          </a:p>
          <a:p>
            <a:pPr lvl="0">
              <a:spcBef>
                <a:spcPct val="20000"/>
              </a:spcBef>
            </a:pPr>
            <a:r>
              <a:rPr lang="en-US" sz="2000" dirty="0">
                <a:solidFill>
                  <a:srgbClr val="366092"/>
                </a:solidFill>
                <a:latin typeface="Calibri"/>
              </a:rPr>
              <a:t>Hence it is not possible to add a new sample value that will not change either the mean or the variance.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A1.7: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96" name="TextShape 2"/>
          <p:cNvSpPr txBox="1"/>
          <p:nvPr/>
        </p:nvSpPr>
        <p:spPr>
          <a:xfrm>
            <a:off x="457200" y="1029240"/>
            <a:ext cx="8229240" cy="4966560"/>
          </a:xfrm>
          <a:prstGeom prst="rect">
            <a:avLst/>
          </a:prstGeom>
          <a:noFill/>
          <a:ln>
            <a:noFill/>
          </a:ln>
        </p:spPr>
        <p:txBody>
          <a:bodyPr lIns="90000" tIns="45000" rIns="90000" bIns="45000">
            <a:normAutofit/>
          </a:bodyPr>
          <a:lstStyle/>
          <a:p>
            <a:pPr lvl="0">
              <a:spcBef>
                <a:spcPct val="20000"/>
              </a:spcBef>
              <a:defRPr sz="2800"/>
            </a:pPr>
            <a:r>
              <a:rPr lang="en-US" sz="2800" dirty="0">
                <a:solidFill>
                  <a:srgbClr val="366092"/>
                </a:solidFill>
                <a:latin typeface="Calibri"/>
              </a:rPr>
              <a:t>Construct a sample of </a:t>
            </a:r>
            <a:r>
              <a:rPr lang="en-US" sz="2800" dirty="0">
                <a:solidFill>
                  <a:srgbClr val="366092"/>
                </a:solidFill>
                <a:latin typeface="Cambria Math"/>
              </a:rPr>
              <a:t>6</a:t>
            </a:r>
            <a:r>
              <a:rPr lang="en-US" sz="2800" dirty="0">
                <a:solidFill>
                  <a:srgbClr val="366092"/>
                </a:solidFill>
                <a:latin typeface="Calibri"/>
              </a:rPr>
              <a:t> measurements whose mean is</a:t>
            </a:r>
            <a:br>
              <a:rPr lang="en-US" sz="2800" dirty="0">
                <a:solidFill>
                  <a:srgbClr val="366092"/>
                </a:solidFill>
                <a:latin typeface="Calibri"/>
              </a:rPr>
            </a:br>
            <a:r>
              <a:rPr lang="en-US" sz="2800" dirty="0">
                <a:solidFill>
                  <a:srgbClr val="366092"/>
                </a:solidFill>
                <a:latin typeface="Calibri"/>
              </a:rPr>
              <a:t>larger than</a:t>
            </a:r>
          </a:p>
        </p:txBody>
      </p:sp>
      <p:pic>
        <p:nvPicPr>
          <p:cNvPr id="5" name="Picture 4" descr="two divided by three">
            <a:extLst>
              <a:ext uri="{FF2B5EF4-FFF2-40B4-BE49-F238E27FC236}">
                <a16:creationId xmlns:a16="http://schemas.microsoft.com/office/drawing/2014/main" id="{906CF57E-59FF-9554-F511-F34121B73FA0}"/>
              </a:ext>
            </a:extLst>
          </p:cNvPr>
          <p:cNvPicPr>
            <a:picLocks noChangeAspect="1"/>
          </p:cNvPicPr>
          <p:nvPr/>
        </p:nvPicPr>
        <p:blipFill>
          <a:blip r:embed="rId2"/>
          <a:stretch>
            <a:fillRect/>
          </a:stretch>
        </p:blipFill>
        <p:spPr>
          <a:xfrm>
            <a:off x="2224405" y="1481465"/>
            <a:ext cx="180000" cy="615000"/>
          </a:xfrm>
          <a:prstGeom prst="rect">
            <a:avLst/>
          </a:prstGeom>
        </p:spPr>
      </p:pic>
      <p:sp>
        <p:nvSpPr>
          <p:cNvPr id="4" name="TextBox 3">
            <a:extLst>
              <a:ext uri="{FF2B5EF4-FFF2-40B4-BE49-F238E27FC236}">
                <a16:creationId xmlns:a16="http://schemas.microsoft.com/office/drawing/2014/main" id="{3367327C-850C-3F4E-5315-C96E76FC2976}"/>
              </a:ext>
            </a:extLst>
          </p:cNvPr>
          <p:cNvSpPr txBox="1"/>
          <p:nvPr/>
        </p:nvSpPr>
        <p:spPr>
          <a:xfrm>
            <a:off x="2479675" y="1481465"/>
            <a:ext cx="4572000" cy="523220"/>
          </a:xfrm>
          <a:prstGeom prst="rect">
            <a:avLst/>
          </a:prstGeom>
          <a:noFill/>
        </p:spPr>
        <p:txBody>
          <a:bodyPr wrap="square">
            <a:spAutoFit/>
          </a:bodyPr>
          <a:lstStyle/>
          <a:p>
            <a:r>
              <a:rPr lang="en-US" sz="2800" dirty="0">
                <a:solidFill>
                  <a:srgbClr val="366092"/>
                </a:solidFill>
                <a:latin typeface="Calibri"/>
              </a:rPr>
              <a:t>of the measurements.</a:t>
            </a:r>
            <a:endParaRPr lang="en-IN"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A1.7: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99" name="TextShape 2"/>
          <p:cNvSpPr txBox="1"/>
          <p:nvPr/>
        </p:nvSpPr>
        <p:spPr>
          <a:xfrm>
            <a:off x="457200" y="1029240"/>
            <a:ext cx="8229240" cy="4966560"/>
          </a:xfrm>
          <a:prstGeom prst="rect">
            <a:avLst/>
          </a:prstGeom>
          <a:noFill/>
          <a:ln>
            <a:noFill/>
          </a:ln>
        </p:spPr>
        <p:txBody>
          <a:bodyPr lIns="90000" tIns="45000" rIns="90000" bIns="45000">
            <a:normAutofit/>
          </a:bodyPr>
          <a:lstStyle/>
          <a:p>
            <a:pPr lvl="0">
              <a:spcBef>
                <a:spcPct val="20000"/>
              </a:spcBef>
            </a:pPr>
            <a:r>
              <a:rPr lang="en-US" sz="2800" b="1" dirty="0">
                <a:solidFill>
                  <a:srgbClr val="366092"/>
                </a:solidFill>
                <a:latin typeface="Calibri"/>
              </a:rPr>
              <a:t>Solution</a:t>
            </a:r>
          </a:p>
          <a:p>
            <a:pPr lvl="0">
              <a:spcBef>
                <a:spcPct val="20000"/>
              </a:spcBef>
              <a:defRPr sz="2800"/>
            </a:pPr>
            <a:r>
              <a:rPr lang="en-US" sz="2800" dirty="0">
                <a:solidFill>
                  <a:srgbClr val="366092"/>
                </a:solidFill>
                <a:latin typeface="Calibri"/>
              </a:rPr>
              <a:t>Since the mean is larger than</a:t>
            </a:r>
          </a:p>
          <a:p>
            <a:pPr lvl="0">
              <a:spcBef>
                <a:spcPct val="20000"/>
              </a:spcBef>
              <a:defRPr sz="2800"/>
            </a:pPr>
            <a:endParaRPr lang="en-US" sz="2800" dirty="0">
              <a:solidFill>
                <a:srgbClr val="366092"/>
              </a:solidFill>
              <a:latin typeface="Calibri"/>
            </a:endParaRPr>
          </a:p>
        </p:txBody>
      </p:sp>
      <p:pic>
        <p:nvPicPr>
          <p:cNvPr id="3" name="Picture 2" descr="two divided by three">
            <a:extLst>
              <a:ext uri="{FF2B5EF4-FFF2-40B4-BE49-F238E27FC236}">
                <a16:creationId xmlns:a16="http://schemas.microsoft.com/office/drawing/2014/main" id="{D2B2D112-5745-17FB-BF14-394EE34780EE}"/>
              </a:ext>
            </a:extLst>
          </p:cNvPr>
          <p:cNvPicPr>
            <a:picLocks noChangeAspect="1"/>
          </p:cNvPicPr>
          <p:nvPr/>
        </p:nvPicPr>
        <p:blipFill>
          <a:blip r:embed="rId3"/>
          <a:stretch>
            <a:fillRect/>
          </a:stretch>
        </p:blipFill>
        <p:spPr>
          <a:xfrm>
            <a:off x="4820803" y="1413393"/>
            <a:ext cx="225572" cy="780357"/>
          </a:xfrm>
          <a:prstGeom prst="rect">
            <a:avLst/>
          </a:prstGeom>
        </p:spPr>
      </p:pic>
      <p:sp>
        <p:nvSpPr>
          <p:cNvPr id="4" name="TextBox 3">
            <a:extLst>
              <a:ext uri="{FF2B5EF4-FFF2-40B4-BE49-F238E27FC236}">
                <a16:creationId xmlns:a16="http://schemas.microsoft.com/office/drawing/2014/main" id="{F9BAC6B4-5B15-0454-D8EF-656B963CEB19}"/>
              </a:ext>
            </a:extLst>
          </p:cNvPr>
          <p:cNvSpPr txBox="1"/>
          <p:nvPr/>
        </p:nvSpPr>
        <p:spPr>
          <a:xfrm>
            <a:off x="5084402" y="1558590"/>
            <a:ext cx="3451225" cy="523220"/>
          </a:xfrm>
          <a:prstGeom prst="rect">
            <a:avLst/>
          </a:prstGeom>
          <a:noFill/>
        </p:spPr>
        <p:txBody>
          <a:bodyPr wrap="square">
            <a:spAutoFit/>
          </a:bodyPr>
          <a:lstStyle/>
          <a:p>
            <a:r>
              <a:rPr lang="en-US" sz="2800" dirty="0">
                <a:solidFill>
                  <a:srgbClr val="366092"/>
                </a:solidFill>
                <a:latin typeface="Calibri"/>
              </a:rPr>
              <a:t>of the measurements, </a:t>
            </a:r>
            <a:endParaRPr lang="en-IN" sz="2800" dirty="0"/>
          </a:p>
        </p:txBody>
      </p:sp>
      <p:sp>
        <p:nvSpPr>
          <p:cNvPr id="7" name="TextBox 6">
            <a:extLst>
              <a:ext uri="{FF2B5EF4-FFF2-40B4-BE49-F238E27FC236}">
                <a16:creationId xmlns:a16="http://schemas.microsoft.com/office/drawing/2014/main" id="{14CC4C13-F506-FCE2-B90B-1D55000461ED}"/>
              </a:ext>
            </a:extLst>
          </p:cNvPr>
          <p:cNvSpPr txBox="1"/>
          <p:nvPr/>
        </p:nvSpPr>
        <p:spPr>
          <a:xfrm>
            <a:off x="457200" y="2283031"/>
            <a:ext cx="4572000" cy="523220"/>
          </a:xfrm>
          <a:prstGeom prst="rect">
            <a:avLst/>
          </a:prstGeom>
          <a:noFill/>
        </p:spPr>
        <p:txBody>
          <a:bodyPr wrap="square">
            <a:spAutoFit/>
          </a:bodyPr>
          <a:lstStyle/>
          <a:p>
            <a:r>
              <a:rPr lang="en-US" sz="2800" dirty="0">
                <a:solidFill>
                  <a:srgbClr val="366092"/>
                </a:solidFill>
                <a:latin typeface="Calibri"/>
              </a:rPr>
              <a:t>the mean must be larger than </a:t>
            </a:r>
            <a:endParaRPr lang="en-IN" sz="2800" dirty="0"/>
          </a:p>
        </p:txBody>
      </p:sp>
      <p:pic>
        <p:nvPicPr>
          <p:cNvPr id="8" name="Picture 7" descr="open parentheses two divided by three close parentheses times six equals four.">
            <a:extLst>
              <a:ext uri="{FF2B5EF4-FFF2-40B4-BE49-F238E27FC236}">
                <a16:creationId xmlns:a16="http://schemas.microsoft.com/office/drawing/2014/main" id="{E59331C6-6823-2DBC-C8B8-7001AAA6E1F0}"/>
              </a:ext>
            </a:extLst>
          </p:cNvPr>
          <p:cNvPicPr>
            <a:picLocks noChangeAspect="1"/>
          </p:cNvPicPr>
          <p:nvPr/>
        </p:nvPicPr>
        <p:blipFill>
          <a:blip r:embed="rId4"/>
          <a:stretch>
            <a:fillRect/>
          </a:stretch>
        </p:blipFill>
        <p:spPr>
          <a:xfrm>
            <a:off x="4933589" y="2176868"/>
            <a:ext cx="1123950" cy="847725"/>
          </a:xfrm>
          <a:prstGeom prst="rect">
            <a:avLst/>
          </a:prstGeom>
        </p:spPr>
      </p:pic>
      <p:sp>
        <p:nvSpPr>
          <p:cNvPr id="9" name="TextBox 8">
            <a:extLst>
              <a:ext uri="{FF2B5EF4-FFF2-40B4-BE49-F238E27FC236}">
                <a16:creationId xmlns:a16="http://schemas.microsoft.com/office/drawing/2014/main" id="{61D2C32C-E55A-972F-202B-103EB53C5A66}"/>
              </a:ext>
            </a:extLst>
          </p:cNvPr>
          <p:cNvSpPr txBox="1"/>
          <p:nvPr/>
        </p:nvSpPr>
        <p:spPr>
          <a:xfrm>
            <a:off x="457199" y="2862667"/>
            <a:ext cx="8078427" cy="954107"/>
          </a:xfrm>
          <a:prstGeom prst="rect">
            <a:avLst/>
          </a:prstGeom>
          <a:noFill/>
        </p:spPr>
        <p:txBody>
          <a:bodyPr wrap="square">
            <a:spAutoFit/>
          </a:bodyPr>
          <a:lstStyle/>
          <a:p>
            <a:pPr lvl="0">
              <a:spcBef>
                <a:spcPct val="20000"/>
              </a:spcBef>
              <a:defRPr sz="2800"/>
            </a:pPr>
            <a:r>
              <a:rPr lang="en-US" sz="2800" dirty="0">
                <a:solidFill>
                  <a:srgbClr val="366092"/>
                </a:solidFill>
                <a:latin typeface="Calibri"/>
              </a:rPr>
              <a:t>of the measurements. Randomly select any four numbers. For example,</a:t>
            </a:r>
          </a:p>
        </p:txBody>
      </p:sp>
      <p:pic>
        <p:nvPicPr>
          <p:cNvPr id="301" name="Content Placeholder 4" descr="Number line with the values −2, 3, 6, and 8 marked."/>
          <p:cNvPicPr/>
          <p:nvPr/>
        </p:nvPicPr>
        <p:blipFill>
          <a:blip r:embed="rId5"/>
          <a:stretch/>
        </p:blipFill>
        <p:spPr>
          <a:xfrm>
            <a:off x="951120" y="3657600"/>
            <a:ext cx="7241760" cy="1524240"/>
          </a:xfrm>
          <a:prstGeom prst="rect">
            <a:avLst/>
          </a:prstGeom>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A1.1: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25000" noProof="0" dirty="0">
              <a:ln>
                <a:noFill/>
              </a:ln>
              <a:solidFill>
                <a:srgbClr val="366092"/>
              </a:solidFill>
              <a:effectLst/>
              <a:uLnTx/>
              <a:uFillTx/>
              <a:latin typeface="Calibri"/>
              <a:ea typeface="+mn-ea"/>
              <a:cs typeface="+mn-cs"/>
            </a:endParaRPr>
          </a:p>
        </p:txBody>
      </p:sp>
      <p:sp>
        <p:nvSpPr>
          <p:cNvPr id="228"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Construct a sample of </a:t>
            </a:r>
            <a:r>
              <a:rPr lang="en-US" sz="2800" b="0" strike="noStrike" spc="-1" dirty="0">
                <a:solidFill>
                  <a:srgbClr val="366092"/>
                </a:solidFill>
                <a:latin typeface="Cambria Math"/>
              </a:rPr>
              <a:t>4</a:t>
            </a:r>
            <a:r>
              <a:rPr lang="en-US" sz="2800" b="0" strike="noStrike" spc="-1" dirty="0">
                <a:solidFill>
                  <a:srgbClr val="366092"/>
                </a:solidFill>
                <a:latin typeface="Calibri"/>
              </a:rPr>
              <a:t> measurements whose mean is </a:t>
            </a:r>
            <a:r>
              <a:rPr lang="en-US" sz="2800" b="0" strike="noStrike" spc="-1" dirty="0">
                <a:solidFill>
                  <a:srgbClr val="366092"/>
                </a:solidFill>
                <a:latin typeface="Cambria Math"/>
              </a:rPr>
              <a:t>10</a:t>
            </a:r>
            <a:r>
              <a:rPr lang="en-US" sz="2800" b="0" strike="noStrike" spc="-1" dirty="0">
                <a:solidFill>
                  <a:srgbClr val="366092"/>
                </a:solidFill>
                <a:latin typeface="Calibri"/>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A1.7: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303"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Now select a value for the mean which is larger than any of these numbers.</a:t>
            </a:r>
          </a:p>
        </p:txBody>
      </p:sp>
      <p:pic>
        <p:nvPicPr>
          <p:cNvPr id="304" name="Content Placeholder 4" descr="Number line with the values −2, 3, 6, and 8 marked with the proposed mean of 10 marked on the line."/>
          <p:cNvPicPr/>
          <p:nvPr/>
        </p:nvPicPr>
        <p:blipFill>
          <a:blip r:embed="rId2"/>
          <a:stretch/>
        </p:blipFill>
        <p:spPr>
          <a:xfrm>
            <a:off x="951120" y="2666520"/>
            <a:ext cx="7241760" cy="1524240"/>
          </a:xfrm>
          <a:prstGeom prst="rect">
            <a:avLst/>
          </a:prstGeom>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A1.7: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4</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306"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Now select one number larger than </a:t>
            </a:r>
            <a:r>
              <a:rPr lang="en-US" sz="2800" b="0" strike="noStrike" spc="-1">
                <a:solidFill>
                  <a:srgbClr val="366092"/>
                </a:solidFill>
                <a:latin typeface="Cambria Math"/>
              </a:rPr>
              <a:t>10</a:t>
            </a:r>
            <a:r>
              <a:rPr lang="en-US" sz="2800" b="0" strike="noStrike" spc="-1">
                <a:solidFill>
                  <a:srgbClr val="366092"/>
                </a:solidFill>
                <a:latin typeface="Calibri"/>
              </a:rPr>
              <a:t>, say </a:t>
            </a:r>
            <a:r>
              <a:rPr lang="en-US" sz="2800" b="0" strike="noStrike" spc="-1">
                <a:solidFill>
                  <a:srgbClr val="366092"/>
                </a:solidFill>
                <a:latin typeface="Cambria Math"/>
              </a:rPr>
              <a:t>12</a:t>
            </a:r>
            <a:r>
              <a:rPr lang="en-US" sz="2800" b="0" strike="noStrike" spc="-1">
                <a:solidFill>
                  <a:srgbClr val="366092"/>
                </a:solidFill>
                <a:latin typeface="Calibri"/>
              </a:rPr>
              <a:t>. Thus the sample now looks like this:</a:t>
            </a:r>
          </a:p>
        </p:txBody>
      </p:sp>
      <p:pic>
        <p:nvPicPr>
          <p:cNvPr id="307" name="Content Placeholder 4" descr="Number line with the values −2, 3, 6, and 8 marked with the proposed mean of 10, now marked 12 placed to the right of the line labeled 10."/>
          <p:cNvPicPr/>
          <p:nvPr/>
        </p:nvPicPr>
        <p:blipFill>
          <a:blip r:embed="rId2"/>
          <a:stretch/>
        </p:blipFill>
        <p:spPr>
          <a:xfrm>
            <a:off x="951120" y="2750400"/>
            <a:ext cx="7241760" cy="1524240"/>
          </a:xfrm>
          <a:prstGeom prst="rect">
            <a:avLst/>
          </a:prstGeom>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A1.7: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5</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309" name="TextShape 2"/>
              <p:cNvSpPr txBox="1"/>
              <p:nvPr/>
            </p:nvSpPr>
            <p:spPr>
              <a:xfrm>
                <a:off x="457200" y="1029240"/>
                <a:ext cx="8229240" cy="4966560"/>
              </a:xfrm>
              <a:prstGeom prst="rect">
                <a:avLst/>
              </a:prstGeom>
              <a:noFill/>
              <a:ln>
                <a:noFill/>
              </a:ln>
            </p:spPr>
            <p:txBody>
              <a:bodyPr lIns="90000" tIns="45000" rIns="90000" bIns="45000">
                <a:normAutofit/>
              </a:bodyPr>
              <a:lstStyle/>
              <a:p>
                <a:pPr lvl="0">
                  <a:spcBef>
                    <a:spcPct val="20000"/>
                  </a:spcBef>
                  <a:defRPr sz="2800"/>
                </a:pPr>
                <a:r>
                  <a:rPr lang="en-US" sz="2600" dirty="0">
                    <a:solidFill>
                      <a:srgbClr val="366092"/>
                    </a:solidFill>
                    <a:latin typeface="Calibri"/>
                  </a:rPr>
                  <a:t>Now, let </a:t>
                </a:r>
                <a:r>
                  <a:rPr lang="en-US" sz="2600" i="1" dirty="0">
                    <a:solidFill>
                      <a:srgbClr val="366092"/>
                    </a:solidFill>
                    <a:latin typeface="Calibri"/>
                  </a:rPr>
                  <a:t>x</a:t>
                </a:r>
                <a:r>
                  <a:rPr lang="en-US" sz="2600" dirty="0">
                    <a:solidFill>
                      <a:srgbClr val="366092"/>
                    </a:solidFill>
                    <a:latin typeface="Calibri"/>
                  </a:rPr>
                  <a:t> be the 6</a:t>
                </a:r>
                <a:r>
                  <a:rPr lang="en-US" sz="2600" baseline="30000" dirty="0">
                    <a:solidFill>
                      <a:srgbClr val="366092"/>
                    </a:solidFill>
                    <a:latin typeface="Calibri"/>
                  </a:rPr>
                  <a:t>th</a:t>
                </a:r>
                <a:r>
                  <a:rPr lang="en-US" sz="2600" dirty="0">
                    <a:solidFill>
                      <a:srgbClr val="366092"/>
                    </a:solidFill>
                    <a:latin typeface="Calibri"/>
                  </a:rPr>
                  <a:t> value.</a:t>
                </a:r>
              </a:p>
              <a:p>
                <a:pPr lvl="0">
                  <a:spcBef>
                    <a:spcPct val="20000"/>
                  </a:spcBef>
                  <a:defRPr sz="2800"/>
                </a:pPr>
                <a:r>
                  <a:rPr lang="en-US" sz="2600" dirty="0">
                    <a:solidFill>
                      <a:srgbClr val="366092"/>
                    </a:solidFill>
                    <a:latin typeface="Calibri"/>
                  </a:rPr>
                  <a:t>Now the sample becomes </a:t>
                </a:r>
                <a14:m>
                  <m:oMath xmlns:m="http://schemas.openxmlformats.org/officeDocument/2006/math">
                    <m:r>
                      <a:rPr lang="en-US" sz="2600">
                        <a:solidFill>
                          <a:srgbClr val="366092"/>
                        </a:solidFill>
                        <a:latin typeface="Cambria Math" panose="02040503050406030204" pitchFamily="18" charset="0"/>
                      </a:rPr>
                      <m:t>−</m:t>
                    </m:r>
                    <m:r>
                      <a:rPr lang="en-US" sz="2600">
                        <a:solidFill>
                          <a:srgbClr val="366092"/>
                        </a:solidFill>
                        <a:latin typeface="Cambria Math" panose="02040503050406030204" pitchFamily="18" charset="0"/>
                      </a:rPr>
                      <m:t>2</m:t>
                    </m:r>
                  </m:oMath>
                </a14:m>
                <a:r>
                  <a:rPr lang="en-US" sz="2600" dirty="0">
                    <a:solidFill>
                      <a:srgbClr val="366092"/>
                    </a:solidFill>
                    <a:latin typeface="Calibri"/>
                  </a:rPr>
                  <a:t>, </a:t>
                </a:r>
                <a:r>
                  <a:rPr lang="en-US" sz="2600" dirty="0">
                    <a:solidFill>
                      <a:srgbClr val="366092"/>
                    </a:solidFill>
                    <a:latin typeface="Cambria Math"/>
                  </a:rPr>
                  <a:t>3</a:t>
                </a:r>
                <a:r>
                  <a:rPr lang="en-US" sz="2600" dirty="0">
                    <a:solidFill>
                      <a:srgbClr val="366092"/>
                    </a:solidFill>
                    <a:latin typeface="Calibri"/>
                  </a:rPr>
                  <a:t>, </a:t>
                </a:r>
                <a:r>
                  <a:rPr lang="en-US" sz="2600" dirty="0">
                    <a:solidFill>
                      <a:srgbClr val="366092"/>
                    </a:solidFill>
                    <a:latin typeface="Cambria Math"/>
                  </a:rPr>
                  <a:t>6</a:t>
                </a:r>
                <a:r>
                  <a:rPr lang="en-US" sz="2600" dirty="0">
                    <a:solidFill>
                      <a:srgbClr val="366092"/>
                    </a:solidFill>
                    <a:latin typeface="Calibri"/>
                  </a:rPr>
                  <a:t>, </a:t>
                </a:r>
                <a:r>
                  <a:rPr lang="en-US" sz="2600" dirty="0">
                    <a:solidFill>
                      <a:srgbClr val="366092"/>
                    </a:solidFill>
                    <a:latin typeface="Cambria Math"/>
                  </a:rPr>
                  <a:t>8</a:t>
                </a:r>
                <a:r>
                  <a:rPr lang="en-US" sz="2600" dirty="0">
                    <a:solidFill>
                      <a:srgbClr val="366092"/>
                    </a:solidFill>
                    <a:latin typeface="Calibri"/>
                  </a:rPr>
                  <a:t>, </a:t>
                </a:r>
                <a:r>
                  <a:rPr lang="en-US" sz="2600" dirty="0">
                    <a:solidFill>
                      <a:srgbClr val="366092"/>
                    </a:solidFill>
                    <a:latin typeface="Cambria Math"/>
                  </a:rPr>
                  <a:t>12</a:t>
                </a:r>
                <a:r>
                  <a:rPr lang="en-US" sz="2600" dirty="0">
                    <a:solidFill>
                      <a:srgbClr val="366092"/>
                    </a:solidFill>
                    <a:latin typeface="Calibri"/>
                  </a:rPr>
                  <a:t>, and </a:t>
                </a:r>
                <a:r>
                  <a:rPr lang="en-US" sz="2600" i="1" dirty="0">
                    <a:solidFill>
                      <a:srgbClr val="366092"/>
                    </a:solidFill>
                    <a:latin typeface="Calibri"/>
                  </a:rPr>
                  <a:t>x</a:t>
                </a:r>
                <a:r>
                  <a:rPr lang="en-US" sz="2600" dirty="0">
                    <a:solidFill>
                      <a:srgbClr val="366092"/>
                    </a:solidFill>
                    <a:latin typeface="Calibri"/>
                  </a:rPr>
                  <a:t>.</a:t>
                </a:r>
              </a:p>
              <a:p>
                <a:pPr lvl="0">
                  <a:spcBef>
                    <a:spcPct val="20000"/>
                  </a:spcBef>
                </a:pPr>
                <a:r>
                  <a:rPr lang="en-US" sz="2600" dirty="0">
                    <a:solidFill>
                      <a:srgbClr val="366092"/>
                    </a:solidFill>
                    <a:latin typeface="Calibri"/>
                  </a:rPr>
                  <a:t>The desired mean is </a:t>
                </a:r>
                <a:r>
                  <a:rPr lang="en-US" sz="2600" dirty="0">
                    <a:solidFill>
                      <a:srgbClr val="366092"/>
                    </a:solidFill>
                    <a:latin typeface="Cambria Math"/>
                  </a:rPr>
                  <a:t>10</a:t>
                </a:r>
                <a:r>
                  <a:rPr lang="en-US" sz="2600" dirty="0">
                    <a:solidFill>
                      <a:srgbClr val="366092"/>
                    </a:solidFill>
                    <a:latin typeface="Calibri"/>
                  </a:rPr>
                  <a:t>.</a:t>
                </a:r>
              </a:p>
              <a:p>
                <a:pPr lvl="0" algn="ctr">
                  <a:spcBef>
                    <a:spcPct val="20000"/>
                  </a:spcBef>
                </a:pPr>
                <a:r>
                  <a:rPr lang="en-US" sz="2600" dirty="0">
                    <a:solidFill>
                      <a:srgbClr val="366092"/>
                    </a:solidFill>
                    <a:latin typeface="Calibri"/>
                  </a:rPr>
                  <a:t>​</a:t>
                </a:r>
              </a:p>
            </p:txBody>
          </p:sp>
        </mc:Choice>
        <mc:Fallback xmlns="">
          <p:sp>
            <p:nvSpPr>
              <p:cNvPr id="309" name="TextShape 2"/>
              <p:cNvSpPr txBox="1">
                <a:spLocks noRot="1" noChangeAspect="1" noMove="1" noResize="1" noEditPoints="1" noAdjustHandles="1" noChangeArrowheads="1" noChangeShapeType="1" noTextEdit="1"/>
              </p:cNvSpPr>
              <p:nvPr/>
            </p:nvSpPr>
            <p:spPr>
              <a:xfrm>
                <a:off x="457200" y="1029240"/>
                <a:ext cx="8229240" cy="4966560"/>
              </a:xfrm>
              <a:prstGeom prst="rect">
                <a:avLst/>
              </a:prstGeom>
              <a:blipFill>
                <a:blip r:embed="rId2"/>
                <a:stretch>
                  <a:fillRect l="-1333" t="-1104"/>
                </a:stretch>
              </a:blipFill>
              <a:ln>
                <a:noFill/>
              </a:ln>
            </p:spPr>
            <p:txBody>
              <a:bodyPr/>
              <a:lstStyle/>
              <a:p>
                <a:r>
                  <a:rPr lang="en-IN">
                    <a:noFill/>
                  </a:rPr>
                  <a:t> </a:t>
                </a:r>
              </a:p>
            </p:txBody>
          </p:sp>
        </mc:Fallback>
      </mc:AlternateContent>
      <p:pic>
        <p:nvPicPr>
          <p:cNvPr id="5" name="Picture 4" descr="The sum of all sample values divided by n equals 10.&#10;The sum of negative 2 plus 3 plus 6 plus 8 plus 12 plus x whole divided by 6 equals 10.&#10;Multiplying six on both sides, we get 27 plus x equals 10 times 6.&#10;x equals 60 minus 27.&#10;Simplifying this, we get, x equals 33.">
            <a:extLst>
              <a:ext uri="{FF2B5EF4-FFF2-40B4-BE49-F238E27FC236}">
                <a16:creationId xmlns:a16="http://schemas.microsoft.com/office/drawing/2014/main" id="{7359534C-577E-13F8-C917-7326C2BE6049}"/>
              </a:ext>
            </a:extLst>
          </p:cNvPr>
          <p:cNvPicPr>
            <a:picLocks noChangeAspect="1"/>
          </p:cNvPicPr>
          <p:nvPr/>
        </p:nvPicPr>
        <p:blipFill>
          <a:blip r:embed="rId3"/>
          <a:stretch>
            <a:fillRect/>
          </a:stretch>
        </p:blipFill>
        <p:spPr>
          <a:xfrm>
            <a:off x="2181045" y="2356073"/>
            <a:ext cx="4781550" cy="3200400"/>
          </a:xfrm>
          <a:prstGeom prst="rect">
            <a:avLst/>
          </a:prstGeom>
        </p:spPr>
      </p:pic>
      <p:sp>
        <p:nvSpPr>
          <p:cNvPr id="4" name="TextBox 3">
            <a:extLst>
              <a:ext uri="{FF2B5EF4-FFF2-40B4-BE49-F238E27FC236}">
                <a16:creationId xmlns:a16="http://schemas.microsoft.com/office/drawing/2014/main" id="{681F9163-4254-E720-A96C-B004B901DF7A}"/>
              </a:ext>
            </a:extLst>
          </p:cNvPr>
          <p:cNvSpPr txBox="1"/>
          <p:nvPr/>
        </p:nvSpPr>
        <p:spPr>
          <a:xfrm>
            <a:off x="457199" y="5492465"/>
            <a:ext cx="6198781" cy="492443"/>
          </a:xfrm>
          <a:prstGeom prst="rect">
            <a:avLst/>
          </a:prstGeom>
          <a:noFill/>
        </p:spPr>
        <p:txBody>
          <a:bodyPr wrap="square">
            <a:spAutoFit/>
          </a:bodyPr>
          <a:lstStyle/>
          <a:p>
            <a:pPr lvl="0">
              <a:spcBef>
                <a:spcPct val="20000"/>
              </a:spcBef>
            </a:pPr>
            <a:r>
              <a:rPr lang="en-US" sz="2600" dirty="0">
                <a:solidFill>
                  <a:srgbClr val="366092"/>
                </a:solidFill>
                <a:latin typeface="Calibri"/>
              </a:rPr>
              <a:t>The 6</a:t>
            </a:r>
            <a:r>
              <a:rPr lang="en-US" sz="2600" baseline="30000" dirty="0">
                <a:solidFill>
                  <a:srgbClr val="366092"/>
                </a:solidFill>
                <a:latin typeface="Calibri"/>
              </a:rPr>
              <a:t>th</a:t>
            </a:r>
            <a:r>
              <a:rPr lang="en-US" sz="2600" dirty="0">
                <a:solidFill>
                  <a:srgbClr val="366092"/>
                </a:solidFill>
                <a:latin typeface="Calibri"/>
              </a:rPr>
              <a:t> value of our sample would be </a:t>
            </a:r>
            <a:r>
              <a:rPr lang="en-US" sz="2600" dirty="0">
                <a:solidFill>
                  <a:srgbClr val="366092"/>
                </a:solidFill>
                <a:latin typeface="Cambria Math"/>
              </a:rPr>
              <a:t>33</a:t>
            </a:r>
            <a:r>
              <a:rPr lang="en-US" sz="2600" dirty="0">
                <a:solidFill>
                  <a:srgbClr val="366092"/>
                </a:solidFill>
                <a:latin typeface="Calibri"/>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A1.7: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6</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pic>
        <p:nvPicPr>
          <p:cNvPr id="2" name="Picture 1" descr="Number line with the values −2, 3, 6, and 8 marked with the proposed mean of 10, also marked 12 placed to the right of the line labeled 10 now with the addition of value is marked 33 to the right of the 12.">
            <a:extLst>
              <a:ext uri="{FF2B5EF4-FFF2-40B4-BE49-F238E27FC236}">
                <a16:creationId xmlns:a16="http://schemas.microsoft.com/office/drawing/2014/main" id="{C2723F72-2DE2-A77F-8977-A0EB65210AB4}"/>
              </a:ext>
            </a:extLst>
          </p:cNvPr>
          <p:cNvPicPr>
            <a:picLocks noChangeAspect="1"/>
          </p:cNvPicPr>
          <p:nvPr/>
        </p:nvPicPr>
        <p:blipFill>
          <a:blip r:embed="rId2"/>
          <a:stretch>
            <a:fillRect/>
          </a:stretch>
        </p:blipFill>
        <p:spPr>
          <a:xfrm>
            <a:off x="1444089" y="2505076"/>
            <a:ext cx="6255462" cy="1047816"/>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A1.7: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7</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316" name="TextShape 2"/>
              <p:cNvSpPr txBox="1"/>
              <p:nvPr/>
            </p:nvSpPr>
            <p:spPr>
              <a:xfrm>
                <a:off x="457200" y="1029240"/>
                <a:ext cx="8229240" cy="4966560"/>
              </a:xfrm>
              <a:prstGeom prst="rect">
                <a:avLst/>
              </a:prstGeom>
              <a:noFill/>
              <a:ln>
                <a:noFill/>
              </a:ln>
            </p:spPr>
            <p:txBody>
              <a:bodyPr lIns="90000" tIns="45000" rIns="90000" bIns="45000">
                <a:normAutofit/>
              </a:bodyPr>
              <a:lstStyle/>
              <a:p>
                <a:pPr lvl="0">
                  <a:spcBef>
                    <a:spcPct val="20000"/>
                  </a:spcBef>
                  <a:defRPr sz="2800"/>
                </a:pPr>
                <a:r>
                  <a:rPr lang="en-US" sz="2800" dirty="0">
                    <a:solidFill>
                      <a:srgbClr val="366092"/>
                    </a:solidFill>
                    <a:latin typeface="Calibri"/>
                  </a:rPr>
                  <a:t>Thus the sample becomes </a:t>
                </a:r>
                <a14:m>
                  <m:oMath xmlns:m="http://schemas.openxmlformats.org/officeDocument/2006/math">
                    <m:r>
                      <a:rPr lang="en-US" sz="2800">
                        <a:solidFill>
                          <a:srgbClr val="366092"/>
                        </a:solidFill>
                        <a:latin typeface="Cambria Math" panose="02040503050406030204" pitchFamily="18" charset="0"/>
                      </a:rPr>
                      <m:t>−</m:t>
                    </m:r>
                    <m:r>
                      <a:rPr lang="en-US" sz="2800">
                        <a:solidFill>
                          <a:srgbClr val="366092"/>
                        </a:solidFill>
                        <a:latin typeface="Cambria Math" panose="02040503050406030204" pitchFamily="18" charset="0"/>
                      </a:rPr>
                      <m:t>2</m:t>
                    </m:r>
                  </m:oMath>
                </a14:m>
                <a:r>
                  <a:rPr lang="en-US" sz="2800" dirty="0">
                    <a:solidFill>
                      <a:srgbClr val="366092"/>
                    </a:solidFill>
                    <a:latin typeface="Calibri"/>
                  </a:rPr>
                  <a:t>, </a:t>
                </a:r>
                <a:r>
                  <a:rPr lang="en-US" sz="2800" dirty="0">
                    <a:solidFill>
                      <a:srgbClr val="366092"/>
                    </a:solidFill>
                    <a:latin typeface="Cambria Math"/>
                  </a:rPr>
                  <a:t>3</a:t>
                </a:r>
                <a:r>
                  <a:rPr lang="en-US" sz="2800" dirty="0">
                    <a:solidFill>
                      <a:srgbClr val="366092"/>
                    </a:solidFill>
                    <a:latin typeface="Calibri"/>
                  </a:rPr>
                  <a:t>, </a:t>
                </a:r>
                <a:r>
                  <a:rPr lang="en-US" sz="2800" dirty="0">
                    <a:solidFill>
                      <a:srgbClr val="366092"/>
                    </a:solidFill>
                    <a:latin typeface="Cambria Math"/>
                  </a:rPr>
                  <a:t>6</a:t>
                </a:r>
                <a:r>
                  <a:rPr lang="en-US" sz="2800" dirty="0">
                    <a:solidFill>
                      <a:srgbClr val="366092"/>
                    </a:solidFill>
                    <a:latin typeface="Calibri"/>
                  </a:rPr>
                  <a:t>, </a:t>
                </a:r>
                <a:r>
                  <a:rPr lang="en-US" sz="2800" dirty="0">
                    <a:solidFill>
                      <a:srgbClr val="366092"/>
                    </a:solidFill>
                    <a:latin typeface="Cambria Math"/>
                  </a:rPr>
                  <a:t>8</a:t>
                </a:r>
                <a:r>
                  <a:rPr lang="en-US" sz="2800" dirty="0">
                    <a:solidFill>
                      <a:srgbClr val="366092"/>
                    </a:solidFill>
                    <a:latin typeface="Calibri"/>
                  </a:rPr>
                  <a:t>, </a:t>
                </a:r>
                <a:r>
                  <a:rPr lang="en-US" sz="2800" dirty="0">
                    <a:solidFill>
                      <a:srgbClr val="366092"/>
                    </a:solidFill>
                    <a:latin typeface="Cambria Math"/>
                  </a:rPr>
                  <a:t>12</a:t>
                </a:r>
                <a:r>
                  <a:rPr lang="en-US" sz="2800" dirty="0">
                    <a:solidFill>
                      <a:srgbClr val="366092"/>
                    </a:solidFill>
                    <a:latin typeface="Calibri"/>
                  </a:rPr>
                  <a:t>, </a:t>
                </a:r>
                <a:r>
                  <a:rPr lang="en-US" sz="2800" dirty="0">
                    <a:solidFill>
                      <a:srgbClr val="366092"/>
                    </a:solidFill>
                    <a:latin typeface="Cambria Math"/>
                  </a:rPr>
                  <a:t>33</a:t>
                </a:r>
                <a:r>
                  <a:rPr lang="en-US" sz="2800" dirty="0">
                    <a:solidFill>
                      <a:srgbClr val="366092"/>
                    </a:solidFill>
                    <a:latin typeface="Calibri"/>
                  </a:rPr>
                  <a:t>.</a:t>
                </a:r>
              </a:p>
            </p:txBody>
          </p:sp>
        </mc:Choice>
        <mc:Fallback xmlns="">
          <p:sp>
            <p:nvSpPr>
              <p:cNvPr id="316" name="TextShape 2"/>
              <p:cNvSpPr txBox="1">
                <a:spLocks noRot="1" noChangeAspect="1" noMove="1" noResize="1" noEditPoints="1" noAdjustHandles="1" noChangeArrowheads="1" noChangeShapeType="1" noTextEdit="1"/>
              </p:cNvSpPr>
              <p:nvPr/>
            </p:nvSpPr>
            <p:spPr>
              <a:xfrm>
                <a:off x="457200" y="1029240"/>
                <a:ext cx="8229240" cy="4966560"/>
              </a:xfrm>
              <a:prstGeom prst="rect">
                <a:avLst/>
              </a:prstGeom>
              <a:blipFill>
                <a:blip r:embed="rId2"/>
                <a:stretch>
                  <a:fillRect l="-1556" t="-1595"/>
                </a:stretch>
              </a:blipFill>
              <a:ln>
                <a:noFill/>
              </a:ln>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A1.1: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0"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Solution</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366092"/>
                </a:solidFill>
                <a:latin typeface="Calibri"/>
              </a:rPr>
              <a:t>Choose two points that are equidistant from the mean.</a:t>
            </a:r>
          </a:p>
        </p:txBody>
      </p:sp>
      <p:pic>
        <p:nvPicPr>
          <p:cNvPr id="231" name="Content Placeholder 4" descr="Number line with the number 10 marked on it. To the left, 8 is marked on the line, and to the right, 12 is marked. Arrows show that they are equidistant to 10."/>
          <p:cNvPicPr/>
          <p:nvPr/>
        </p:nvPicPr>
        <p:blipFill>
          <a:blip r:embed="rId3"/>
          <a:stretch/>
        </p:blipFill>
        <p:spPr>
          <a:xfrm>
            <a:off x="952560" y="2750760"/>
            <a:ext cx="7238520" cy="1523520"/>
          </a:xfrm>
          <a:prstGeom prst="rect">
            <a:avLst/>
          </a:prstGeom>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A1.1: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3"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Again, choose two more points that are equidistant from the mean.</a:t>
            </a:r>
          </a:p>
        </p:txBody>
      </p:sp>
      <p:pic>
        <p:nvPicPr>
          <p:cNvPr id="234" name="Content Placeholder 4" descr="Same figure as previous with the point 5 marked to the left of 8 and the point 15 marked to the right of 12. Arrows show that 5 and 15 are also equidistant from 10."/>
          <p:cNvPicPr/>
          <p:nvPr/>
        </p:nvPicPr>
        <p:blipFill>
          <a:blip r:embed="rId2"/>
          <a:stretch/>
        </p:blipFill>
        <p:spPr>
          <a:xfrm>
            <a:off x="951120" y="2666520"/>
            <a:ext cx="7241760" cy="1524240"/>
          </a:xfrm>
          <a:prstGeom prst="rect">
            <a:avLst/>
          </a:prstGeom>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A1.1: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4</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6" name="TextShape 2"/>
          <p:cNvSpPr txBox="1"/>
          <p:nvPr/>
        </p:nvSpPr>
        <p:spPr>
          <a:xfrm>
            <a:off x="545691" y="1028880"/>
            <a:ext cx="8229240" cy="4966560"/>
          </a:xfrm>
          <a:prstGeom prst="rect">
            <a:avLst/>
          </a:prstGeom>
          <a:noFill/>
          <a:ln>
            <a:noFill/>
          </a:ln>
        </p:spPr>
        <p:txBody>
          <a:bodyPr lIns="90000" tIns="45000" rIns="90000" bIns="45000">
            <a:normAutofit/>
          </a:bodyPr>
          <a:lstStyle/>
          <a:p>
            <a:pPr lvl="0">
              <a:spcBef>
                <a:spcPct val="20000"/>
              </a:spcBef>
            </a:pPr>
            <a:r>
              <a:rPr lang="en-US" sz="2800" dirty="0">
                <a:solidFill>
                  <a:srgbClr val="366092"/>
                </a:solidFill>
                <a:latin typeface="Calibri"/>
              </a:rPr>
              <a:t>Thus, the sample becomes </a:t>
            </a:r>
            <a:r>
              <a:rPr lang="en-US" sz="2800" dirty="0">
                <a:solidFill>
                  <a:srgbClr val="366092"/>
                </a:solidFill>
                <a:latin typeface="Cambria Math"/>
              </a:rPr>
              <a:t>5</a:t>
            </a:r>
            <a:r>
              <a:rPr lang="en-US" sz="2800" dirty="0">
                <a:solidFill>
                  <a:srgbClr val="366092"/>
                </a:solidFill>
                <a:latin typeface="Calibri"/>
              </a:rPr>
              <a:t>, </a:t>
            </a:r>
            <a:r>
              <a:rPr lang="en-US" sz="2800" dirty="0">
                <a:solidFill>
                  <a:srgbClr val="366092"/>
                </a:solidFill>
                <a:latin typeface="Cambria Math"/>
              </a:rPr>
              <a:t>8</a:t>
            </a:r>
            <a:r>
              <a:rPr lang="en-US" sz="2800" dirty="0">
                <a:solidFill>
                  <a:srgbClr val="366092"/>
                </a:solidFill>
                <a:latin typeface="Calibri"/>
              </a:rPr>
              <a:t>, </a:t>
            </a:r>
            <a:r>
              <a:rPr lang="en-US" sz="2800" dirty="0">
                <a:solidFill>
                  <a:srgbClr val="366092"/>
                </a:solidFill>
                <a:latin typeface="Cambria Math"/>
              </a:rPr>
              <a:t>12</a:t>
            </a:r>
            <a:r>
              <a:rPr lang="en-US" sz="2800" dirty="0">
                <a:solidFill>
                  <a:srgbClr val="366092"/>
                </a:solidFill>
                <a:latin typeface="Calibri"/>
              </a:rPr>
              <a:t>, </a:t>
            </a:r>
            <a:r>
              <a:rPr lang="en-US" sz="2800" dirty="0">
                <a:solidFill>
                  <a:srgbClr val="366092"/>
                </a:solidFill>
                <a:latin typeface="Cambria Math"/>
              </a:rPr>
              <a:t>15</a:t>
            </a:r>
            <a:r>
              <a:rPr lang="en-US" sz="2800" dirty="0">
                <a:solidFill>
                  <a:srgbClr val="366092"/>
                </a:solidFill>
                <a:latin typeface="Calibri"/>
              </a:rPr>
              <a:t>.</a:t>
            </a:r>
          </a:p>
          <a:p>
            <a:pPr lvl="0">
              <a:spcBef>
                <a:spcPct val="20000"/>
              </a:spcBef>
            </a:pPr>
            <a:r>
              <a:rPr lang="en-US" sz="2800" dirty="0">
                <a:solidFill>
                  <a:srgbClr val="366092"/>
                </a:solidFill>
                <a:latin typeface="Calibri"/>
              </a:rPr>
              <a:t>Note, there are an infinite number of other samples that would also have a mean of </a:t>
            </a:r>
            <a:r>
              <a:rPr lang="en-US" sz="2800" dirty="0">
                <a:solidFill>
                  <a:srgbClr val="366092"/>
                </a:solidFill>
                <a:latin typeface="Cambria Math"/>
              </a:rPr>
              <a:t>10</a:t>
            </a:r>
            <a:r>
              <a:rPr lang="en-US" sz="2800" dirty="0">
                <a:solidFill>
                  <a:srgbClr val="366092"/>
                </a:solidFill>
                <a:latin typeface="Calibri"/>
              </a:rPr>
              <a:t>. Some other possibilities include</a:t>
            </a:r>
            <a:endParaRPr lang="ar-AE" sz="2800" dirty="0">
              <a:solidFill>
                <a:srgbClr val="366092"/>
              </a:solidFill>
              <a:latin typeface="Calibri"/>
            </a:endParaRPr>
          </a:p>
          <a:p>
            <a:pPr lvl="0">
              <a:spcBef>
                <a:spcPct val="20000"/>
              </a:spcBef>
            </a:pPr>
            <a:endParaRPr lang="ar-AE" sz="2800" dirty="0">
              <a:solidFill>
                <a:srgbClr val="366092"/>
              </a:solidFill>
              <a:latin typeface="Calibri"/>
            </a:endParaRPr>
          </a:p>
        </p:txBody>
      </p:sp>
      <p:pic>
        <p:nvPicPr>
          <p:cNvPr id="3" name="Picture 2" descr="A set of values like, zero, ten, fifteen, fifteen.&#10;set of values one, two, seventeen, twenty.&#10;set of values negative one, ten, fifteen, sixteen.">
            <a:extLst>
              <a:ext uri="{FF2B5EF4-FFF2-40B4-BE49-F238E27FC236}">
                <a16:creationId xmlns:a16="http://schemas.microsoft.com/office/drawing/2014/main" id="{6A4F6B5C-4CC3-50ED-C470-F36671D1D9B8}"/>
              </a:ext>
            </a:extLst>
          </p:cNvPr>
          <p:cNvPicPr>
            <a:picLocks noChangeAspect="1"/>
          </p:cNvPicPr>
          <p:nvPr/>
        </p:nvPicPr>
        <p:blipFill>
          <a:blip r:embed="rId2"/>
          <a:stretch>
            <a:fillRect/>
          </a:stretch>
        </p:blipFill>
        <p:spPr>
          <a:xfrm>
            <a:off x="3424057" y="3172968"/>
            <a:ext cx="2295525" cy="18002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A1.1: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5</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9" name="TextShape 2"/>
          <p:cNvSpPr txBox="1"/>
          <p:nvPr/>
        </p:nvSpPr>
        <p:spPr>
          <a:xfrm>
            <a:off x="457200" y="1029240"/>
            <a:ext cx="8229240" cy="4966560"/>
          </a:xfrm>
          <a:prstGeom prst="rect">
            <a:avLst/>
          </a:prstGeom>
          <a:noFill/>
          <a:ln>
            <a:noFill/>
          </a:ln>
        </p:spPr>
        <p:txBody>
          <a:bodyPr lIns="90000" tIns="45000" rIns="90000" bIns="45000">
            <a:normAutofit fontScale="98500"/>
          </a:bodyPr>
          <a:lstStyle/>
          <a:p>
            <a:pPr lvl="0">
              <a:spcBef>
                <a:spcPct val="20000"/>
              </a:spcBef>
            </a:pPr>
            <a:r>
              <a:rPr lang="en-US" sz="2400" b="1" dirty="0">
                <a:solidFill>
                  <a:srgbClr val="366092"/>
                </a:solidFill>
                <a:latin typeface="Calibri"/>
              </a:rPr>
              <a:t>Alternative Solution</a:t>
            </a:r>
          </a:p>
          <a:p>
            <a:pPr lvl="0">
              <a:spcBef>
                <a:spcPct val="20000"/>
              </a:spcBef>
              <a:defRPr sz="2800"/>
            </a:pPr>
            <a:r>
              <a:rPr lang="en-US" sz="2400" dirty="0">
                <a:solidFill>
                  <a:srgbClr val="366092"/>
                </a:solidFill>
                <a:latin typeface="Calibri"/>
              </a:rPr>
              <a:t>Recall that the mean is equal to the ratio, </a:t>
            </a:r>
          </a:p>
        </p:txBody>
      </p:sp>
      <p:pic>
        <p:nvPicPr>
          <p:cNvPr id="4" name="Picture 3" descr="Mean is the sum of all sample values divided by the total number of values. The numerator represents the total of all sample values, and the denominator represents the total count of those values.">
            <a:extLst>
              <a:ext uri="{FF2B5EF4-FFF2-40B4-BE49-F238E27FC236}">
                <a16:creationId xmlns:a16="http://schemas.microsoft.com/office/drawing/2014/main" id="{FFA0F657-BA40-55C9-270B-7C4C7EB054A5}"/>
              </a:ext>
            </a:extLst>
          </p:cNvPr>
          <p:cNvPicPr>
            <a:picLocks noChangeAspect="1"/>
          </p:cNvPicPr>
          <p:nvPr/>
        </p:nvPicPr>
        <p:blipFill>
          <a:blip r:embed="rId2"/>
          <a:stretch>
            <a:fillRect/>
          </a:stretch>
        </p:blipFill>
        <p:spPr>
          <a:xfrm>
            <a:off x="2533470" y="1929062"/>
            <a:ext cx="4076700" cy="657225"/>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235F01D-0DA0-24A2-B13E-BFF07E15684A}"/>
                  </a:ext>
                </a:extLst>
              </p:cNvPr>
              <p:cNvSpPr txBox="1"/>
              <p:nvPr/>
            </p:nvSpPr>
            <p:spPr>
              <a:xfrm>
                <a:off x="457200" y="2667180"/>
                <a:ext cx="8229240" cy="3000821"/>
              </a:xfrm>
              <a:prstGeom prst="rect">
                <a:avLst/>
              </a:prstGeom>
              <a:noFill/>
            </p:spPr>
            <p:txBody>
              <a:bodyPr wrap="square">
                <a:spAutoFit/>
              </a:bodyPr>
              <a:lstStyle/>
              <a:p>
                <a:pPr lvl="0"/>
                <a:r>
                  <a:rPr lang="en-US" sz="2100" dirty="0">
                    <a:solidFill>
                      <a:srgbClr val="366092"/>
                    </a:solidFill>
                    <a:latin typeface="Calibri"/>
                  </a:rPr>
                  <a:t>Using some algebra, we can rewrite the equation above as</a:t>
                </a:r>
              </a:p>
              <a:p>
                <a:pPr lvl="0" algn="ctr">
                  <a:defRPr sz="2800"/>
                </a:pPr>
                <a14:m>
                  <m:oMathPara xmlns:m="http://schemas.openxmlformats.org/officeDocument/2006/math">
                    <m:oMathParaPr>
                      <m:jc m:val="centerGroup"/>
                    </m:oMathParaPr>
                    <m:oMath xmlns:m="http://schemas.openxmlformats.org/officeDocument/2006/math">
                      <m:r>
                        <m:rPr>
                          <m:nor/>
                        </m:rPr>
                        <a:rPr lang="en-US" sz="2100">
                          <a:solidFill>
                            <a:srgbClr val="366092"/>
                          </a:solidFill>
                          <a:latin typeface="Calibri"/>
                        </a:rPr>
                        <m:t>sum</m:t>
                      </m:r>
                      <m:r>
                        <m:rPr>
                          <m:nor/>
                        </m:rPr>
                        <a:rPr lang="en-US" sz="2100">
                          <a:solidFill>
                            <a:srgbClr val="366092"/>
                          </a:solidFill>
                          <a:latin typeface="Calibri"/>
                        </a:rPr>
                        <m:t> </m:t>
                      </m:r>
                      <m:r>
                        <m:rPr>
                          <m:nor/>
                        </m:rPr>
                        <a:rPr lang="en-US" sz="2100">
                          <a:solidFill>
                            <a:srgbClr val="366092"/>
                          </a:solidFill>
                          <a:latin typeface="Calibri"/>
                        </a:rPr>
                        <m:t>of</m:t>
                      </m:r>
                      <m:r>
                        <m:rPr>
                          <m:nor/>
                        </m:rPr>
                        <a:rPr lang="en-US" sz="2100">
                          <a:solidFill>
                            <a:srgbClr val="366092"/>
                          </a:solidFill>
                          <a:latin typeface="Calibri"/>
                        </a:rPr>
                        <m:t> </m:t>
                      </m:r>
                      <m:r>
                        <m:rPr>
                          <m:nor/>
                        </m:rPr>
                        <a:rPr lang="en-US" sz="2100">
                          <a:solidFill>
                            <a:srgbClr val="366092"/>
                          </a:solidFill>
                          <a:latin typeface="Calibri"/>
                        </a:rPr>
                        <m:t>all</m:t>
                      </m:r>
                      <m:r>
                        <m:rPr>
                          <m:nor/>
                        </m:rPr>
                        <a:rPr lang="en-US" sz="2100">
                          <a:solidFill>
                            <a:srgbClr val="366092"/>
                          </a:solidFill>
                          <a:latin typeface="Calibri"/>
                        </a:rPr>
                        <m:t> </m:t>
                      </m:r>
                      <m:r>
                        <m:rPr>
                          <m:nor/>
                        </m:rPr>
                        <a:rPr lang="en-US" sz="2100">
                          <a:solidFill>
                            <a:srgbClr val="366092"/>
                          </a:solidFill>
                          <a:latin typeface="Calibri"/>
                        </a:rPr>
                        <m:t>sample</m:t>
                      </m:r>
                      <m:r>
                        <m:rPr>
                          <m:nor/>
                        </m:rPr>
                        <a:rPr lang="en-US" sz="2100">
                          <a:solidFill>
                            <a:srgbClr val="366092"/>
                          </a:solidFill>
                          <a:latin typeface="Calibri"/>
                        </a:rPr>
                        <m:t> </m:t>
                      </m:r>
                      <m:r>
                        <m:rPr>
                          <m:nor/>
                        </m:rPr>
                        <a:rPr lang="en-US" sz="2100">
                          <a:solidFill>
                            <a:srgbClr val="366092"/>
                          </a:solidFill>
                          <a:latin typeface="Calibri"/>
                        </a:rPr>
                        <m:t>values</m:t>
                      </m:r>
                      <m:r>
                        <a:rPr lang="en-US" sz="2100">
                          <a:solidFill>
                            <a:srgbClr val="366092"/>
                          </a:solidFill>
                          <a:latin typeface="Cambria Math" panose="02040503050406030204" pitchFamily="18" charset="0"/>
                        </a:rPr>
                        <m:t>=</m:t>
                      </m:r>
                      <m:r>
                        <m:rPr>
                          <m:nor/>
                        </m:rPr>
                        <a:rPr lang="en-US" sz="2100">
                          <a:solidFill>
                            <a:srgbClr val="366092"/>
                          </a:solidFill>
                          <a:latin typeface="Calibri"/>
                        </a:rPr>
                        <m:t>total</m:t>
                      </m:r>
                      <m:r>
                        <m:rPr>
                          <m:nor/>
                        </m:rPr>
                        <a:rPr lang="en-US" sz="2100">
                          <a:solidFill>
                            <a:srgbClr val="366092"/>
                          </a:solidFill>
                          <a:latin typeface="Calibri"/>
                        </a:rPr>
                        <m:t> </m:t>
                      </m:r>
                      <m:r>
                        <m:rPr>
                          <m:nor/>
                        </m:rPr>
                        <a:rPr lang="en-US" sz="2100">
                          <a:solidFill>
                            <a:srgbClr val="366092"/>
                          </a:solidFill>
                          <a:latin typeface="Calibri"/>
                        </a:rPr>
                        <m:t>number</m:t>
                      </m:r>
                      <m:r>
                        <m:rPr>
                          <m:nor/>
                        </m:rPr>
                        <a:rPr lang="en-US" sz="2100">
                          <a:solidFill>
                            <a:srgbClr val="366092"/>
                          </a:solidFill>
                          <a:latin typeface="Calibri"/>
                        </a:rPr>
                        <m:t> </m:t>
                      </m:r>
                      <m:r>
                        <m:rPr>
                          <m:nor/>
                        </m:rPr>
                        <a:rPr lang="en-US" sz="2100">
                          <a:solidFill>
                            <a:srgbClr val="366092"/>
                          </a:solidFill>
                          <a:latin typeface="Calibri"/>
                        </a:rPr>
                        <m:t>of</m:t>
                      </m:r>
                      <m:r>
                        <m:rPr>
                          <m:nor/>
                        </m:rPr>
                        <a:rPr lang="en-US" sz="2100">
                          <a:solidFill>
                            <a:srgbClr val="366092"/>
                          </a:solidFill>
                          <a:latin typeface="Calibri"/>
                        </a:rPr>
                        <m:t> </m:t>
                      </m:r>
                      <m:r>
                        <m:rPr>
                          <m:nor/>
                        </m:rPr>
                        <a:rPr lang="en-US" sz="2100">
                          <a:solidFill>
                            <a:srgbClr val="366092"/>
                          </a:solidFill>
                          <a:latin typeface="Calibri"/>
                        </a:rPr>
                        <m:t>values</m:t>
                      </m:r>
                      <m:r>
                        <a:rPr lang="en-US" sz="2100">
                          <a:solidFill>
                            <a:srgbClr val="366092"/>
                          </a:solidFill>
                          <a:latin typeface="Cambria Math" panose="02040503050406030204" pitchFamily="18" charset="0"/>
                        </a:rPr>
                        <m:t>⋅</m:t>
                      </m:r>
                      <m:r>
                        <m:rPr>
                          <m:sty m:val="p"/>
                        </m:rPr>
                        <a:rPr lang="en-US" sz="2100">
                          <a:solidFill>
                            <a:srgbClr val="366092"/>
                          </a:solidFill>
                          <a:latin typeface="Cambria Math" panose="02040503050406030204" pitchFamily="18" charset="0"/>
                        </a:rPr>
                        <m:t>mean</m:t>
                      </m:r>
                    </m:oMath>
                  </m:oMathPara>
                </a14:m>
                <a:endParaRPr lang="en-US" sz="2100" dirty="0">
                  <a:solidFill>
                    <a:srgbClr val="366092"/>
                  </a:solidFill>
                  <a:latin typeface="Calibri"/>
                </a:endParaRPr>
              </a:p>
              <a:p>
                <a:pPr lvl="0">
                  <a:defRPr sz="2800"/>
                </a:pPr>
                <a:r>
                  <a:rPr lang="en-US" sz="2100" dirty="0">
                    <a:solidFill>
                      <a:srgbClr val="366092"/>
                    </a:solidFill>
                    <a:latin typeface="Calibri"/>
                  </a:rPr>
                  <a:t>In this case, the number of sample values is </a:t>
                </a:r>
                <a:r>
                  <a:rPr lang="en-US" sz="2100" dirty="0">
                    <a:solidFill>
                      <a:srgbClr val="366092"/>
                    </a:solidFill>
                    <a:latin typeface="Cambria Math"/>
                  </a:rPr>
                  <a:t>4</a:t>
                </a:r>
                <a:r>
                  <a:rPr lang="en-US" sz="2100" dirty="0">
                    <a:solidFill>
                      <a:srgbClr val="366092"/>
                    </a:solidFill>
                    <a:latin typeface="Calibri"/>
                  </a:rPr>
                  <a:t> and the mean is </a:t>
                </a:r>
                <a:r>
                  <a:rPr lang="en-US" sz="2100" dirty="0">
                    <a:solidFill>
                      <a:srgbClr val="366092"/>
                    </a:solidFill>
                    <a:latin typeface="Cambria Math"/>
                  </a:rPr>
                  <a:t>10</a:t>
                </a:r>
                <a:r>
                  <a:rPr lang="en-US" sz="2100" dirty="0">
                    <a:solidFill>
                      <a:srgbClr val="366092"/>
                    </a:solidFill>
                    <a:latin typeface="Calibri"/>
                  </a:rPr>
                  <a:t>. Hence the sum of all values is </a:t>
                </a:r>
                <a14:m>
                  <m:oMath xmlns:m="http://schemas.openxmlformats.org/officeDocument/2006/math">
                    <m:r>
                      <a:rPr lang="en-US" sz="2100">
                        <a:solidFill>
                          <a:srgbClr val="366092"/>
                        </a:solidFill>
                        <a:latin typeface="Cambria Math" panose="02040503050406030204" pitchFamily="18" charset="0"/>
                      </a:rPr>
                      <m:t>4</m:t>
                    </m:r>
                    <m:r>
                      <a:rPr lang="en-US" sz="2100">
                        <a:solidFill>
                          <a:srgbClr val="366092"/>
                        </a:solidFill>
                        <a:latin typeface="Cambria Math" panose="02040503050406030204" pitchFamily="18" charset="0"/>
                      </a:rPr>
                      <m:t>⋅</m:t>
                    </m:r>
                    <m:r>
                      <a:rPr lang="en-US" sz="2100">
                        <a:solidFill>
                          <a:srgbClr val="366092"/>
                        </a:solidFill>
                        <a:latin typeface="Cambria Math" panose="02040503050406030204" pitchFamily="18" charset="0"/>
                      </a:rPr>
                      <m:t>10</m:t>
                    </m:r>
                    <m:r>
                      <a:rPr lang="en-US" sz="2100">
                        <a:solidFill>
                          <a:srgbClr val="366092"/>
                        </a:solidFill>
                        <a:latin typeface="Cambria Math" panose="02040503050406030204" pitchFamily="18" charset="0"/>
                      </a:rPr>
                      <m:t>=</m:t>
                    </m:r>
                    <m:r>
                      <a:rPr lang="en-US" sz="2100">
                        <a:solidFill>
                          <a:srgbClr val="366092"/>
                        </a:solidFill>
                        <a:latin typeface="Cambria Math" panose="02040503050406030204" pitchFamily="18" charset="0"/>
                      </a:rPr>
                      <m:t>40</m:t>
                    </m:r>
                  </m:oMath>
                </a14:m>
                <a:r>
                  <a:rPr lang="en-US" sz="2100" dirty="0">
                    <a:solidFill>
                      <a:srgbClr val="366092"/>
                    </a:solidFill>
                    <a:latin typeface="Calibri"/>
                  </a:rPr>
                  <a:t>. This means that by selecting any four values that sum to </a:t>
                </a:r>
                <a:r>
                  <a:rPr lang="en-US" sz="2100" dirty="0">
                    <a:solidFill>
                      <a:srgbClr val="366092"/>
                    </a:solidFill>
                    <a:latin typeface="Cambria Math"/>
                  </a:rPr>
                  <a:t>40</a:t>
                </a:r>
                <a:r>
                  <a:rPr lang="en-US" sz="2100" dirty="0">
                    <a:solidFill>
                      <a:srgbClr val="366092"/>
                    </a:solidFill>
                    <a:latin typeface="Calibri"/>
                  </a:rPr>
                  <a:t>, the mean of these four values will be </a:t>
                </a:r>
                <a:r>
                  <a:rPr lang="en-US" sz="2100" dirty="0">
                    <a:solidFill>
                      <a:srgbClr val="366092"/>
                    </a:solidFill>
                    <a:latin typeface="Cambria Math"/>
                  </a:rPr>
                  <a:t>10</a:t>
                </a:r>
                <a:r>
                  <a:rPr lang="en-US" sz="2100" dirty="0">
                    <a:solidFill>
                      <a:srgbClr val="366092"/>
                    </a:solidFill>
                    <a:latin typeface="Calibri"/>
                  </a:rPr>
                  <a:t>.</a:t>
                </a:r>
              </a:p>
              <a:p>
                <a:pPr lvl="0">
                  <a:defRPr sz="2800"/>
                </a:pPr>
                <a:r>
                  <a:rPr lang="en-US" sz="2100" dirty="0">
                    <a:solidFill>
                      <a:srgbClr val="366092"/>
                    </a:solidFill>
                    <a:latin typeface="Calibri"/>
                  </a:rPr>
                  <a:t>You can select any three numbers you wish and then select the fourth number such that the sum is </a:t>
                </a:r>
                <a:r>
                  <a:rPr lang="en-US" sz="2100" dirty="0">
                    <a:solidFill>
                      <a:srgbClr val="366092"/>
                    </a:solidFill>
                    <a:latin typeface="Cambria Math"/>
                  </a:rPr>
                  <a:t>40</a:t>
                </a:r>
                <a:r>
                  <a:rPr lang="en-US" sz="2100" dirty="0">
                    <a:solidFill>
                      <a:srgbClr val="366092"/>
                    </a:solidFill>
                    <a:latin typeface="Calibri"/>
                  </a:rPr>
                  <a:t>. For example, if we randomly pick the numbers </a:t>
                </a:r>
                <a:r>
                  <a:rPr lang="en-US" sz="2100" dirty="0">
                    <a:solidFill>
                      <a:srgbClr val="366092"/>
                    </a:solidFill>
                    <a:latin typeface="Cambria Math"/>
                  </a:rPr>
                  <a:t>3</a:t>
                </a:r>
                <a:r>
                  <a:rPr lang="en-US" sz="2100" dirty="0">
                    <a:solidFill>
                      <a:srgbClr val="366092"/>
                    </a:solidFill>
                    <a:latin typeface="Calibri"/>
                  </a:rPr>
                  <a:t>, </a:t>
                </a:r>
                <a:r>
                  <a:rPr lang="en-US" sz="2100" dirty="0">
                    <a:solidFill>
                      <a:srgbClr val="366092"/>
                    </a:solidFill>
                    <a:latin typeface="Cambria Math"/>
                  </a:rPr>
                  <a:t>6</a:t>
                </a:r>
                <a:r>
                  <a:rPr lang="en-US" sz="2100" dirty="0">
                    <a:solidFill>
                      <a:srgbClr val="366092"/>
                    </a:solidFill>
                    <a:latin typeface="Calibri"/>
                  </a:rPr>
                  <a:t>, </a:t>
                </a:r>
                <a:r>
                  <a:rPr lang="en-US" sz="2100" dirty="0">
                    <a:solidFill>
                      <a:srgbClr val="366092"/>
                    </a:solidFill>
                    <a:latin typeface="Cambria Math"/>
                  </a:rPr>
                  <a:t>11</a:t>
                </a:r>
                <a:r>
                  <a:rPr lang="en-US" sz="2100" dirty="0">
                    <a:solidFill>
                      <a:srgbClr val="366092"/>
                    </a:solidFill>
                    <a:latin typeface="Calibri"/>
                  </a:rPr>
                  <a:t> as the first three sample values, then the fourth number must equal </a:t>
                </a:r>
                <a14:m>
                  <m:oMath xmlns:m="http://schemas.openxmlformats.org/officeDocument/2006/math">
                    <m:r>
                      <a:rPr lang="en-US" sz="2100">
                        <a:solidFill>
                          <a:srgbClr val="366092"/>
                        </a:solidFill>
                        <a:latin typeface="Cambria Math" panose="02040503050406030204" pitchFamily="18" charset="0"/>
                      </a:rPr>
                      <m:t>40</m:t>
                    </m:r>
                    <m:r>
                      <a:rPr lang="en-US" sz="2100">
                        <a:solidFill>
                          <a:srgbClr val="366092"/>
                        </a:solidFill>
                        <a:latin typeface="Cambria Math" panose="02040503050406030204" pitchFamily="18" charset="0"/>
                      </a:rPr>
                      <m:t>−</m:t>
                    </m:r>
                    <m:d>
                      <m:dPr>
                        <m:ctrlPr>
                          <a:rPr lang="ar-AE" sz="2100" i="1">
                            <a:solidFill>
                              <a:srgbClr val="366092"/>
                            </a:solidFill>
                            <a:latin typeface="Cambria Math" panose="02040503050406030204" pitchFamily="18" charset="0"/>
                          </a:rPr>
                        </m:ctrlPr>
                      </m:dPr>
                      <m:e>
                        <m:r>
                          <a:rPr lang="ar-AE" sz="2100">
                            <a:solidFill>
                              <a:srgbClr val="366092"/>
                            </a:solidFill>
                            <a:latin typeface="Cambria Math" panose="02040503050406030204" pitchFamily="18" charset="0"/>
                          </a:rPr>
                          <m:t>3</m:t>
                        </m:r>
                        <m:r>
                          <a:rPr lang="ar-AE" sz="2100">
                            <a:solidFill>
                              <a:srgbClr val="366092"/>
                            </a:solidFill>
                            <a:latin typeface="Cambria Math" panose="02040503050406030204" pitchFamily="18" charset="0"/>
                          </a:rPr>
                          <m:t>+</m:t>
                        </m:r>
                        <m:r>
                          <a:rPr lang="ar-AE" sz="2100">
                            <a:solidFill>
                              <a:srgbClr val="366092"/>
                            </a:solidFill>
                            <a:latin typeface="Cambria Math" panose="02040503050406030204" pitchFamily="18" charset="0"/>
                          </a:rPr>
                          <m:t>6</m:t>
                        </m:r>
                        <m:r>
                          <a:rPr lang="ar-AE" sz="2100">
                            <a:solidFill>
                              <a:srgbClr val="366092"/>
                            </a:solidFill>
                            <a:latin typeface="Cambria Math" panose="02040503050406030204" pitchFamily="18" charset="0"/>
                          </a:rPr>
                          <m:t>+</m:t>
                        </m:r>
                        <m:r>
                          <a:rPr lang="ar-AE" sz="2100">
                            <a:solidFill>
                              <a:srgbClr val="366092"/>
                            </a:solidFill>
                            <a:latin typeface="Cambria Math" panose="02040503050406030204" pitchFamily="18" charset="0"/>
                          </a:rPr>
                          <m:t>11</m:t>
                        </m:r>
                      </m:e>
                    </m:d>
                    <m:r>
                      <a:rPr lang="ar-AE" sz="2100">
                        <a:solidFill>
                          <a:srgbClr val="366092"/>
                        </a:solidFill>
                        <a:latin typeface="Cambria Math" panose="02040503050406030204" pitchFamily="18" charset="0"/>
                      </a:rPr>
                      <m:t>=</m:t>
                    </m:r>
                    <m:r>
                      <a:rPr lang="ar-AE" sz="2100">
                        <a:solidFill>
                          <a:srgbClr val="366092"/>
                        </a:solidFill>
                        <a:latin typeface="Cambria Math" panose="02040503050406030204" pitchFamily="18" charset="0"/>
                      </a:rPr>
                      <m:t>20</m:t>
                    </m:r>
                  </m:oMath>
                </a14:m>
                <a:r>
                  <a:rPr lang="ar-AE" sz="2100" dirty="0">
                    <a:solidFill>
                      <a:srgbClr val="366092"/>
                    </a:solidFill>
                    <a:latin typeface="Calibri"/>
                  </a:rPr>
                  <a:t>.</a:t>
                </a:r>
              </a:p>
            </p:txBody>
          </p:sp>
        </mc:Choice>
        <mc:Fallback xmlns="">
          <p:sp>
            <p:nvSpPr>
              <p:cNvPr id="7" name="TextBox 6">
                <a:extLst>
                  <a:ext uri="{FF2B5EF4-FFF2-40B4-BE49-F238E27FC236}">
                    <a16:creationId xmlns:a16="http://schemas.microsoft.com/office/drawing/2014/main" id="{3235F01D-0DA0-24A2-B13E-BFF07E15684A}"/>
                  </a:ext>
                </a:extLst>
              </p:cNvPr>
              <p:cNvSpPr txBox="1">
                <a:spLocks noRot="1" noChangeAspect="1" noMove="1" noResize="1" noEditPoints="1" noAdjustHandles="1" noChangeArrowheads="1" noChangeShapeType="1" noTextEdit="1"/>
              </p:cNvSpPr>
              <p:nvPr/>
            </p:nvSpPr>
            <p:spPr>
              <a:xfrm>
                <a:off x="457200" y="2667180"/>
                <a:ext cx="8229240" cy="3000821"/>
              </a:xfrm>
              <a:prstGeom prst="rect">
                <a:avLst/>
              </a:prstGeom>
              <a:blipFill>
                <a:blip r:embed="rId3"/>
                <a:stretch>
                  <a:fillRect l="-889" t="-1423" r="-1037" b="-3049"/>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42" name="TextShape 2"/>
          <p:cNvSpPr txBox="1"/>
          <p:nvPr/>
        </p:nvSpPr>
        <p:spPr>
          <a:xfrm>
            <a:off x="457200" y="1082160"/>
            <a:ext cx="8229240" cy="2432565"/>
          </a:xfrm>
          <a:prstGeom prst="rect">
            <a:avLst/>
          </a:prstGeom>
          <a:solidFill>
            <a:srgbClr val="FFFFCC"/>
          </a:solidFill>
          <a:ln w="28440">
            <a:solidFill>
              <a:srgbClr val="000000"/>
            </a:solidFill>
            <a:round/>
          </a:ln>
        </p:spPr>
        <p:txBody>
          <a:bodyPr lIns="90000" tIns="45000" rIns="90000" bIns="45000">
            <a:normAutofit/>
          </a:bodyPr>
          <a:lstStyle/>
          <a:p>
            <a:pPr>
              <a:lnSpc>
                <a:spcPct val="100000"/>
              </a:lnSpc>
              <a:spcBef>
                <a:spcPts val="561"/>
              </a:spcBef>
            </a:pPr>
            <a:r>
              <a:rPr lang="en-US" sz="2800" b="0" strike="noStrike" spc="-1" dirty="0">
                <a:solidFill>
                  <a:srgbClr val="000000"/>
                </a:solidFill>
                <a:latin typeface="Calibri"/>
              </a:rPr>
              <a:t>The </a:t>
            </a:r>
            <a:r>
              <a:rPr lang="en-US" sz="2800" b="1" strike="noStrike" spc="-1" dirty="0">
                <a:solidFill>
                  <a:srgbClr val="000000"/>
                </a:solidFill>
                <a:latin typeface="Calibri"/>
              </a:rPr>
              <a:t>median</a:t>
            </a:r>
            <a:r>
              <a:rPr lang="en-US" sz="2800" b="0" strike="noStrike" spc="-1" dirty="0">
                <a:solidFill>
                  <a:srgbClr val="000000"/>
                </a:solidFill>
                <a:latin typeface="Calibri"/>
              </a:rPr>
              <a:t> of a set of observations is the data value in the middle of an ordered array. The same number of data values is on either side of the median value.</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If the number of data values is an even number, then the median is the mean of the middle two numbers.</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TextShape 1"/>
          <p:cNvSpPr txBox="1">
            <a:spLocks noGrp="1"/>
          </p:cNvSpPr>
          <p:nvPr>
            <p:ph type="title" idx="4294967295"/>
          </p:nvPr>
        </p:nvSpPr>
        <p:spPr>
          <a:xfrm>
            <a:off x="457200" y="96552"/>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A1.2: Construct a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44"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Construct a sample of </a:t>
            </a:r>
            <a:r>
              <a:rPr lang="en-US" sz="2800" b="0" strike="noStrike" spc="-1">
                <a:solidFill>
                  <a:srgbClr val="366092"/>
                </a:solidFill>
                <a:latin typeface="Cambria Math"/>
              </a:rPr>
              <a:t>4</a:t>
            </a:r>
            <a:r>
              <a:rPr lang="en-US" sz="2800" b="0" strike="noStrike" spc="-1">
                <a:solidFill>
                  <a:srgbClr val="366092"/>
                </a:solidFill>
                <a:latin typeface="Calibri"/>
              </a:rPr>
              <a:t> measurements whose median is </a:t>
            </a:r>
            <a:r>
              <a:rPr lang="en-US" sz="2800" b="0" strike="noStrike" spc="-1">
                <a:solidFill>
                  <a:srgbClr val="366092"/>
                </a:solidFill>
                <a:latin typeface="Cambria Math"/>
              </a:rPr>
              <a:t>8</a:t>
            </a:r>
            <a:r>
              <a:rPr lang="en-US" sz="2800" b="0" strike="noStrike" spc="-1">
                <a:solidFill>
                  <a:srgbClr val="366092"/>
                </a:solidFill>
                <a:latin typeface="Calibri"/>
              </a:rP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1477</TotalTime>
  <Words>1296</Words>
  <Application>Microsoft Office PowerPoint</Application>
  <PresentationFormat>On-screen Show (4:3)</PresentationFormat>
  <Paragraphs>128</Paragraphs>
  <Slides>34</Slides>
  <Notes>6</Notes>
  <HiddenSlides>0</HiddenSlides>
  <MMClips>0</MMClips>
  <ScaleCrop>false</ScaleCrop>
  <HeadingPairs>
    <vt:vector size="8" baseType="variant">
      <vt:variant>
        <vt:lpstr>Fonts Used</vt:lpstr>
      </vt:variant>
      <vt:variant>
        <vt:i4>6</vt:i4>
      </vt:variant>
      <vt:variant>
        <vt:lpstr>Theme</vt:lpstr>
      </vt:variant>
      <vt:variant>
        <vt:i4>5</vt:i4>
      </vt:variant>
      <vt:variant>
        <vt:lpstr>Embedded OLE Servers</vt:lpstr>
      </vt:variant>
      <vt:variant>
        <vt:i4>1</vt:i4>
      </vt:variant>
      <vt:variant>
        <vt:lpstr>Slide Titles</vt:lpstr>
      </vt:variant>
      <vt:variant>
        <vt:i4>34</vt:i4>
      </vt:variant>
    </vt:vector>
  </HeadingPairs>
  <TitlesOfParts>
    <vt:vector size="46" baseType="lpstr">
      <vt:lpstr>Aptos</vt:lpstr>
      <vt:lpstr>Arial</vt:lpstr>
      <vt:lpstr>Calibri</vt:lpstr>
      <vt:lpstr>Cambria Math</vt:lpstr>
      <vt:lpstr>Symbol</vt:lpstr>
      <vt:lpstr>Wingdings</vt:lpstr>
      <vt:lpstr>Office Theme</vt:lpstr>
      <vt:lpstr>Office Theme</vt:lpstr>
      <vt:lpstr>Office Theme</vt:lpstr>
      <vt:lpstr>Office Theme</vt:lpstr>
      <vt:lpstr>Office Theme</vt:lpstr>
      <vt:lpstr>Equation</vt:lpstr>
      <vt:lpstr>Section A.1</vt:lpstr>
      <vt:lpstr>Definitions1</vt:lpstr>
      <vt:lpstr>Example A1.1: Construct a Sample1</vt:lpstr>
      <vt:lpstr>Example A1.1: Construct a Sample2</vt:lpstr>
      <vt:lpstr>Example A1.1: Construct a Sample3</vt:lpstr>
      <vt:lpstr>Example A1.1: Construct a Sample4</vt:lpstr>
      <vt:lpstr>Example A1.1: Construct a Sample5</vt:lpstr>
      <vt:lpstr>Definitions2</vt:lpstr>
      <vt:lpstr>Example A1.2: Construct a Sample1</vt:lpstr>
      <vt:lpstr>Example A1.2: Construct a Sample2</vt:lpstr>
      <vt:lpstr>Example A1.2: Construct a Sample3</vt:lpstr>
      <vt:lpstr>Example A1.2: Construct a Sample4</vt:lpstr>
      <vt:lpstr>Note</vt:lpstr>
      <vt:lpstr>Definitions3</vt:lpstr>
      <vt:lpstr>Definitions4</vt:lpstr>
      <vt:lpstr>Example A1.3: Construct a Bimodal Sample1</vt:lpstr>
      <vt:lpstr>Example A1.3: Construct a Bimodal Sample2</vt:lpstr>
      <vt:lpstr>Example A1.3: Construct a Bimodal Sample3</vt:lpstr>
      <vt:lpstr>Example A1.3: Construct a Bimodal Sample4</vt:lpstr>
      <vt:lpstr>Example A1.3: Construct a Bimodal Sample5</vt:lpstr>
      <vt:lpstr>Definitions5</vt:lpstr>
      <vt:lpstr>Example A1.4: Adding a Sample Value1</vt:lpstr>
      <vt:lpstr>Example A1.4: Adding a Sample Value2</vt:lpstr>
      <vt:lpstr>Example A1.5: Adding a Sample Value1</vt:lpstr>
      <vt:lpstr>Example A1.5: Adding a Sample Value2</vt:lpstr>
      <vt:lpstr>Example A1.6: Adding a Sample Value1</vt:lpstr>
      <vt:lpstr>Example A1.6: Adding a Sample Value2</vt:lpstr>
      <vt:lpstr>Example A1.7: Construct a Sample1</vt:lpstr>
      <vt:lpstr>Example A1.7: Construct a Sample2</vt:lpstr>
      <vt:lpstr>Example A1.7: Construct a Sample3</vt:lpstr>
      <vt:lpstr>Example A1.7: Construct a Sample4</vt:lpstr>
      <vt:lpstr>Example A1.7: Construct a Sample5</vt:lpstr>
      <vt:lpstr>Example A1.7: Construct a Sample6</vt:lpstr>
      <vt:lpstr>Example A1.7: Construct a Sample7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subject/>
  <dc:creator>Hawkes Learning</dc:creator>
  <dc:description/>
  <cp:lastModifiedBy>kanthi</cp:lastModifiedBy>
  <cp:revision>174</cp:revision>
  <dcterms:created xsi:type="dcterms:W3CDTF">2013-04-26T14:43:13Z</dcterms:created>
  <dcterms:modified xsi:type="dcterms:W3CDTF">2025-08-12T13:23:23Z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Microsoft</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On-screen Show (4:3)</vt:lpwstr>
  </property>
  <property fmtid="{D5CDD505-2E9C-101B-9397-08002B2CF9AE}" pid="10" name="ScaleCrop">
    <vt:bool>false</vt:bool>
  </property>
  <property fmtid="{D5CDD505-2E9C-101B-9397-08002B2CF9AE}" pid="11" name="ShareDoc">
    <vt:bool>false</vt:bool>
  </property>
  <property fmtid="{D5CDD505-2E9C-101B-9397-08002B2CF9AE}" pid="12" name="Slides">
    <vt:i4>34</vt:i4>
  </property>
</Properties>
</file>