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80" r:id="rId4"/>
    <p:sldId id="286" r:id="rId5"/>
    <p:sldId id="260" r:id="rId6"/>
    <p:sldId id="281" r:id="rId7"/>
    <p:sldId id="287" r:id="rId8"/>
    <p:sldId id="282" r:id="rId9"/>
    <p:sldId id="288" r:id="rId10"/>
    <p:sldId id="289" r:id="rId11"/>
    <p:sldId id="290" r:id="rId12"/>
    <p:sldId id="285" r:id="rId13"/>
    <p:sldId id="262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DBC00-F616-C4AB-7DCC-67AE8F08F995}" name="Hiteesha" initials="HJ" userId="S::hiteesha@hawkeslearning.com::d57a7756-eed0-4065-a00b-bd1ad0790ad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3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>
                <a:solidFill>
                  <a:srgbClr val="1F497D"/>
                </a:solidFill>
              </a:rPr>
              <a:t>Absolute Value </a:t>
            </a:r>
            <a:r>
              <a:rPr lang="en-US" b="1" i="1" dirty="0">
                <a:solidFill>
                  <a:srgbClr val="1F497D"/>
                </a:solidFill>
              </a:rPr>
              <a:t>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9" name="Picture 8" descr="By dividing all parts by 2:&#10;we get negative Seven over two is less than x is less than negative one over two. So, x is in the open interval from negative seven over two to negative one over two.">
            <a:extLst>
              <a:ext uri="{FF2B5EF4-FFF2-40B4-BE49-F238E27FC236}">
                <a16:creationId xmlns:a16="http://schemas.microsoft.com/office/drawing/2014/main" id="{2715975A-BD58-172E-C35C-E55539ECE1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95400"/>
            <a:ext cx="2343150" cy="1685925"/>
          </a:xfrm>
          <a:prstGeom prst="rect">
            <a:avLst/>
          </a:prstGeom>
        </p:spPr>
      </p:pic>
      <p:pic>
        <p:nvPicPr>
          <p:cNvPr id="48775" name="Picture 647" descr="A number line is shown extended from negative 4 to 0, in increments of 1.&#10;The number line is highlighted starting just to the right of a left parenthesis at negative 7 over 2, and continuing up to just before a right parenthesis at negative 1 over 2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447800"/>
            <a:ext cx="3476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787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 Solving Absolute Value Inequalities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expression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rgbClr val="000000"/>
                </a:solidFill>
              </a:rPr>
              <a:t>3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00"/>
                </a:solidFill>
              </a:rPr>
              <a:t>3 </a:t>
            </a:r>
            <a:r>
              <a:rPr lang="en-US" b="1" dirty="0">
                <a:solidFill>
                  <a:srgbClr val="C00000"/>
                </a:solidFill>
              </a:rPr>
              <a:t>cannot</a:t>
            </a:r>
            <a:r>
              <a:rPr lang="en-US" dirty="0">
                <a:solidFill>
                  <a:srgbClr val="000000"/>
                </a:solidFill>
              </a:rPr>
              <a:t> be combined into one inequality expression. The word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dirty="0">
                <a:solidFill>
                  <a:srgbClr val="000000"/>
                </a:solidFill>
              </a:rPr>
              <a:t>must separate the inequalities since any number that satisfies one </a:t>
            </a:r>
            <a:r>
              <a:rPr lang="en-US" b="1" dirty="0">
                <a:solidFill>
                  <a:srgbClr val="C00000"/>
                </a:solidFill>
              </a:rPr>
              <a:t>or</a:t>
            </a:r>
            <a:r>
              <a:rPr lang="en-US" dirty="0">
                <a:solidFill>
                  <a:srgbClr val="000000"/>
                </a:solidFill>
              </a:rPr>
              <a:t> the other is a solution to the absolute value inequality. There are </a:t>
            </a:r>
            <a:r>
              <a:rPr lang="en-US" b="1" dirty="0">
                <a:solidFill>
                  <a:srgbClr val="C00000"/>
                </a:solidFill>
              </a:rPr>
              <a:t>no</a:t>
            </a:r>
            <a:r>
              <a:rPr lang="en-US" dirty="0">
                <a:solidFill>
                  <a:srgbClr val="000000"/>
                </a:solidFill>
              </a:rPr>
              <a:t> numbers that satisfy </a:t>
            </a:r>
            <a:r>
              <a:rPr lang="en-US" b="1" dirty="0">
                <a:solidFill>
                  <a:srgbClr val="C00000"/>
                </a:solidFill>
              </a:rPr>
              <a:t>both</a:t>
            </a:r>
            <a:r>
              <a:rPr lang="en-US" dirty="0">
                <a:solidFill>
                  <a:srgbClr val="000000"/>
                </a:solidFill>
              </a:rPr>
              <a:t> inequalities.</a:t>
            </a:r>
          </a:p>
        </p:txBody>
      </p:sp>
    </p:spTree>
    <p:extLst>
      <p:ext uri="{BB962C8B-B14F-4D97-AF65-F5344CB8AC3E}">
        <p14:creationId xmlns:p14="http://schemas.microsoft.com/office/powerpoint/2010/main" val="2410310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</a:p>
          <a:p>
            <a:pPr marL="15875" indent="-15875"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          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                   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7" descr="a. If the absolute value of x is greater than c.">
            <a:extLst>
              <a:ext uri="{FF2B5EF4-FFF2-40B4-BE49-F238E27FC236}">
                <a16:creationId xmlns:a16="http://schemas.microsoft.com/office/drawing/2014/main" id="{976869E6-048A-610F-9D57-99D81C232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800907"/>
            <a:ext cx="1762125" cy="523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03D2E47-3D28-D353-4219-5650DDD38FE1}"/>
              </a:ext>
            </a:extLst>
          </p:cNvPr>
          <p:cNvSpPr txBox="1"/>
          <p:nvPr/>
        </p:nvSpPr>
        <p:spPr>
          <a:xfrm>
            <a:off x="2295525" y="1801562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then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="1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IN" sz="2800" dirty="0"/>
          </a:p>
        </p:txBody>
      </p:sp>
      <p:pic>
        <p:nvPicPr>
          <p:cNvPr id="11" name="Picture 10" descr="b. If the absolute value of open parenthesis a x plus b close parenthesis is greater than c,">
            <a:extLst>
              <a:ext uri="{FF2B5EF4-FFF2-40B4-BE49-F238E27FC236}">
                <a16:creationId xmlns:a16="http://schemas.microsoft.com/office/drawing/2014/main" id="{4763CA4E-1CD4-52B4-961A-422847D68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324782"/>
            <a:ext cx="2438400" cy="5238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FF39B75-F572-89DB-E593-1998270A915C}"/>
              </a:ext>
            </a:extLst>
          </p:cNvPr>
          <p:cNvSpPr txBox="1"/>
          <p:nvPr/>
        </p:nvSpPr>
        <p:spPr>
          <a:xfrm>
            <a:off x="2895600" y="22961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then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0" i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i="1" dirty="0">
                <a:solidFill>
                  <a:srgbClr val="000000"/>
                </a:solidFill>
              </a:rPr>
              <a:t> b</a:t>
            </a:r>
            <a:r>
              <a:rPr lang="en-US" sz="2800" dirty="0">
                <a:solidFill>
                  <a:srgbClr val="000000"/>
                </a:solidFill>
              </a:rPr>
              <a:t> &lt;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b="1" dirty="0">
                <a:solidFill>
                  <a:srgbClr val="C00000"/>
                </a:solidFill>
              </a:rPr>
              <a:t>or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0" i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="1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i="1" dirty="0">
                <a:solidFill>
                  <a:srgbClr val="000000"/>
                </a:solidFill>
              </a:rPr>
              <a:t> b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31CCC6-B796-D6D4-00CF-C171B3DC44CD}"/>
              </a:ext>
            </a:extLst>
          </p:cNvPr>
          <p:cNvSpPr txBox="1"/>
          <p:nvPr/>
        </p:nvSpPr>
        <p:spPr>
          <a:xfrm>
            <a:off x="457200" y="2779693"/>
            <a:ext cx="80470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inequalities in </a:t>
            </a:r>
            <a:r>
              <a:rPr lang="en-US" sz="2800" b="1" dirty="0">
                <a:solidFill>
                  <a:srgbClr val="C00000"/>
                </a:solidFill>
              </a:rPr>
              <a:t>a.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b="1" dirty="0">
                <a:solidFill>
                  <a:srgbClr val="C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are true if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sz="2800" dirty="0">
                <a:solidFill>
                  <a:srgbClr val="000000"/>
                </a:solidFill>
              </a:rPr>
              <a:t> is replaced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by ≥.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5" name="Picture 4" descr="The absolute value of x is greater than or equal to five.">
            <a:extLst>
              <a:ext uri="{FF2B5EF4-FFF2-40B4-BE49-F238E27FC236}">
                <a16:creationId xmlns:a16="http://schemas.microsoft.com/office/drawing/2014/main" id="{F8ED91BE-2268-85DD-C5FE-19EBB8731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648" y="1772305"/>
            <a:ext cx="876300" cy="5238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9" name="Picture 8" descr="The absolute value of x is greater than or equal to five.&#10;which means x is less than or equal to negative five, or x is greater than or equal to five.&#10;So, x is in the interval from negative infinity to negative five, inclusive, union the interval from five to infinity, inclusive of five.">
            <a:extLst>
              <a:ext uri="{FF2B5EF4-FFF2-40B4-BE49-F238E27FC236}">
                <a16:creationId xmlns:a16="http://schemas.microsoft.com/office/drawing/2014/main" id="{0B9A9C3E-9C8C-A929-7A4B-D6B13432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425" y="2913044"/>
            <a:ext cx="3990975" cy="1704975"/>
          </a:xfrm>
          <a:prstGeom prst="rect">
            <a:avLst/>
          </a:prstGeom>
        </p:spPr>
      </p:pic>
      <p:pic>
        <p:nvPicPr>
          <p:cNvPr id="61079" name="Picture 663" descr="A number line is shown extended from negative 5 to 5. The number line is highlighted left of a right square bracket at negative 5 towards negative infinity. It is further highlighted right of a left square bracket at 5 towards infinity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3733800"/>
            <a:ext cx="3581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5" name="Picture 4" descr="The absolute value of open parenthesis 4 x minus 3 close parenthesis is greater than 2.">
            <a:extLst>
              <a:ext uri="{FF2B5EF4-FFF2-40B4-BE49-F238E27FC236}">
                <a16:creationId xmlns:a16="http://schemas.microsoft.com/office/drawing/2014/main" id="{12B7B815-BD85-2CA0-C33A-7A5614622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930" y="1771978"/>
            <a:ext cx="1571625" cy="5238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10" name="Picture 9" descr="The absolute value of open parenthesis 4 x minus 3 close parenthesis is greater than 2.&#10;4 x minus 3 is less than negative 2.&#10;which is 4 x is less than 1.&#10;then we get x is less than one fourth.">
            <a:extLst>
              <a:ext uri="{FF2B5EF4-FFF2-40B4-BE49-F238E27FC236}">
                <a16:creationId xmlns:a16="http://schemas.microsoft.com/office/drawing/2014/main" id="{1B3FD1D7-65E9-E8E2-EC2C-D6D87A113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88" y="2781300"/>
            <a:ext cx="1676400" cy="235267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895600" y="32766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pic>
        <p:nvPicPr>
          <p:cNvPr id="13" name="Picture 12" descr="Four x minus three is greater than two.&#10;which is Four x is greater than five.&#10;then we get x is greater than five fourths.">
            <a:extLst>
              <a:ext uri="{FF2B5EF4-FFF2-40B4-BE49-F238E27FC236}">
                <a16:creationId xmlns:a16="http://schemas.microsoft.com/office/drawing/2014/main" id="{3228EEE4-867D-7844-8296-415AD83F9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302" y="2847320"/>
            <a:ext cx="1543050" cy="1905000"/>
          </a:xfrm>
          <a:prstGeom prst="rect">
            <a:avLst/>
          </a:prstGeom>
        </p:spPr>
      </p:pic>
      <p:pic>
        <p:nvPicPr>
          <p:cNvPr id="21" name="Picture 20" descr="So, x is in the open interval from negative infinity to one fourth union open interval from five fourths to infinity.">
            <a:extLst>
              <a:ext uri="{FF2B5EF4-FFF2-40B4-BE49-F238E27FC236}">
                <a16:creationId xmlns:a16="http://schemas.microsoft.com/office/drawing/2014/main" id="{2F399A53-CB69-F45B-152E-ACDC92DFC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00" y="5095875"/>
            <a:ext cx="3590925" cy="933450"/>
          </a:xfrm>
          <a:prstGeom prst="rect">
            <a:avLst/>
          </a:prstGeom>
        </p:spPr>
      </p:pic>
      <p:pic>
        <p:nvPicPr>
          <p:cNvPr id="1038" name="Picture 14" descr="A number line is shown with two tick marks, labeled 0 and 1. The number line is highlighted left of a right parenthesis at a point 1 over 4 marked to the right of 0. It is further highlighted right of a left parenthesis at a point 5 over 4 marked to the right of 1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4343400"/>
            <a:ext cx="36290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195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192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6" name="Picture 5" descr="The absolute value of open parenthesis 3 x minus 8 close parenthesis is greater than negative 6.">
            <a:extLst>
              <a:ext uri="{FF2B5EF4-FFF2-40B4-BE49-F238E27FC236}">
                <a16:creationId xmlns:a16="http://schemas.microsoft.com/office/drawing/2014/main" id="{1027C273-B8C1-783E-8005-5E92055E6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696105"/>
            <a:ext cx="1781175" cy="5238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4605" y="2219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2819400"/>
            <a:ext cx="838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 is nothing to do here except observe that no matter what is substituted for </a:t>
            </a:r>
            <a:r>
              <a:rPr lang="en-US" sz="2800" i="1" dirty="0"/>
              <a:t>x</a:t>
            </a:r>
            <a:r>
              <a:rPr lang="en-US" sz="2800" dirty="0"/>
              <a:t>, the absolute value </a:t>
            </a:r>
            <a:br>
              <a:rPr lang="en-US" sz="2800" dirty="0"/>
            </a:br>
            <a:r>
              <a:rPr lang="en-US" sz="2800" dirty="0"/>
              <a:t>will be greater than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6. Absolute value is always nonnegative (greater than or equal to 0). The solution </a:t>
            </a:r>
            <a:br>
              <a:rPr lang="en-US" sz="2800" dirty="0"/>
            </a:br>
            <a:r>
              <a:rPr lang="en-US" sz="2800" dirty="0"/>
              <a:t>to the inequality is </a:t>
            </a:r>
            <a:r>
              <a:rPr lang="en-US" sz="2800" b="1" dirty="0">
                <a:solidFill>
                  <a:srgbClr val="366092"/>
                </a:solidFill>
              </a:rPr>
              <a:t>all real numbers</a:t>
            </a:r>
            <a:r>
              <a:rPr lang="en-US" sz="2800" dirty="0"/>
              <a:t>, so shade the entire number line. In interval notation, </a:t>
            </a:r>
            <a:r>
              <a:rPr lang="en-US" sz="2800" i="1" dirty="0"/>
              <a:t>x</a:t>
            </a:r>
            <a:r>
              <a:rPr lang="en-US" sz="2800" dirty="0"/>
              <a:t> is in </a:t>
            </a:r>
          </a:p>
        </p:txBody>
      </p:sp>
      <p:graphicFrame>
        <p:nvGraphicFramePr>
          <p:cNvPr id="8" name="Object 7" descr="open interval negative infinity to infinity">
            <a:extLst>
              <a:ext uri="{FF2B5EF4-FFF2-40B4-BE49-F238E27FC236}">
                <a16:creationId xmlns:a16="http://schemas.microsoft.com/office/drawing/2014/main" id="{CD21FCCF-FE9E-0D40-4305-D5C4DBEE9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420584"/>
              </p:ext>
            </p:extLst>
          </p:nvPr>
        </p:nvGraphicFramePr>
        <p:xfrm>
          <a:off x="6503987" y="5036681"/>
          <a:ext cx="11255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24943" imgH="460228" progId="Equation.DSMT4">
                  <p:embed/>
                </p:oleObj>
              </mc:Choice>
              <mc:Fallback>
                <p:oleObj name="Equation" r:id="rId3" imgW="1124943" imgH="4602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03987" y="5036681"/>
                        <a:ext cx="112553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546" name="Picture 226" descr="A number line is shown with 0 marked at the center. The entire number line is shown highlighted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5443270"/>
            <a:ext cx="3600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23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5" name="Picture 4" descr="The absolute value of open parenthesis 2 x minus 5 close parenthesis minus 5 is greater than or equal to 4.">
            <a:extLst>
              <a:ext uri="{FF2B5EF4-FFF2-40B4-BE49-F238E27FC236}">
                <a16:creationId xmlns:a16="http://schemas.microsoft.com/office/drawing/2014/main" id="{E7C8A4C1-1AE6-CDCD-95A3-C248E39A6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925" y="1772305"/>
            <a:ext cx="2066925" cy="5238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8" name="Picture 7" descr="The absolute value of open parenthesis 2 x minus 5 close parenthesis minus 5 is greater than or equal to 4.&#10;which is The absolute value of open parenthesis 2 x minus 5 close parenthesis is greater than or equal to 9.&#10;then 2 x minus 5 is less than or equal to negative 9.&#10;2 x is less than or equal to negative 4.&#10;then we get x is less than or equal to negative 2.">
            <a:extLst>
              <a:ext uri="{FF2B5EF4-FFF2-40B4-BE49-F238E27FC236}">
                <a16:creationId xmlns:a16="http://schemas.microsoft.com/office/drawing/2014/main" id="{76FC3CC9-B639-3434-A532-CE7B3E163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753222"/>
            <a:ext cx="2133600" cy="240982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05200" y="38963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pic>
        <p:nvPicPr>
          <p:cNvPr id="12" name="Picture 11" descr="2 x minus 5 is greater than or equal to 9.&#10;2 x is greater than or equal to 14.&#10;then we get x is greater than or equal to 7.">
            <a:extLst>
              <a:ext uri="{FF2B5EF4-FFF2-40B4-BE49-F238E27FC236}">
                <a16:creationId xmlns:a16="http://schemas.microsoft.com/office/drawing/2014/main" id="{73C24959-EBDE-B9A5-E675-39A2ECE9E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3800972"/>
            <a:ext cx="1619250" cy="1362075"/>
          </a:xfrm>
          <a:prstGeom prst="rect">
            <a:avLst/>
          </a:prstGeom>
        </p:spPr>
      </p:pic>
      <p:pic>
        <p:nvPicPr>
          <p:cNvPr id="17" name="Picture 16" descr="So, x is in the open interval from negative infinity to negative two union open interval from seven to infinity.">
            <a:extLst>
              <a:ext uri="{FF2B5EF4-FFF2-40B4-BE49-F238E27FC236}">
                <a16:creationId xmlns:a16="http://schemas.microsoft.com/office/drawing/2014/main" id="{95A5A8FD-1BCB-D42E-0367-DDBBDC6AAD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925" y="5322302"/>
            <a:ext cx="4076700" cy="609600"/>
          </a:xfrm>
          <a:prstGeom prst="rect">
            <a:avLst/>
          </a:prstGeom>
        </p:spPr>
      </p:pic>
      <p:pic>
        <p:nvPicPr>
          <p:cNvPr id="65093" name="Picture 581" descr="A number line is shown. The number line is highlighted left of a right square bracket at  negative 2. It is further highlighted right of a left square bracket at 7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2895600"/>
            <a:ext cx="36099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612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inequalities.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59147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0;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  <a:p>
            <a:pPr lvl="1" indent="0">
              <a:buNone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 </a:t>
            </a:r>
            <a:endParaRPr lang="en-US" i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                  </a:t>
            </a:r>
          </a:p>
          <a:p>
            <a:pPr>
              <a:tabLst>
                <a:tab pos="7150100" algn="l"/>
              </a:tabLst>
            </a:pPr>
            <a:endParaRPr lang="en-US" i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endParaRPr lang="en-US" i="1" dirty="0">
              <a:solidFill>
                <a:srgbClr val="000000"/>
              </a:solidFill>
            </a:endParaRPr>
          </a:p>
        </p:txBody>
      </p:sp>
      <p:pic>
        <p:nvPicPr>
          <p:cNvPr id="3" name="Picture 2" descr="a, If the absolute value of x less than c  then negative c less than x less than c.&#10;b, If the absolute value of open parenthesis a x plus b close parenthesis less than c, then negative c less than a x plus b  less than c.">
            <a:extLst>
              <a:ext uri="{FF2B5EF4-FFF2-40B4-BE49-F238E27FC236}">
                <a16:creationId xmlns:a16="http://schemas.microsoft.com/office/drawing/2014/main" id="{14B906B1-4869-2AB8-8D7C-908EB6110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55" y="1761779"/>
            <a:ext cx="5172631" cy="10800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8529504-EF08-2F70-0F96-3A6FEDEF9FCC}"/>
              </a:ext>
            </a:extLst>
          </p:cNvPr>
          <p:cNvSpPr txBox="1"/>
          <p:nvPr/>
        </p:nvSpPr>
        <p:spPr>
          <a:xfrm>
            <a:off x="457198" y="2841779"/>
            <a:ext cx="807720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inequalities in </a:t>
            </a:r>
            <a:r>
              <a:rPr lang="en-US" sz="2800" b="1" dirty="0">
                <a:solidFill>
                  <a:srgbClr val="C00000"/>
                </a:solidFill>
              </a:rPr>
              <a:t>a.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b="1" dirty="0">
                <a:solidFill>
                  <a:srgbClr val="C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 are also true if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sz="2800" dirty="0">
                <a:solidFill>
                  <a:srgbClr val="000000"/>
                </a:solidFill>
              </a:rPr>
              <a:t> is replaced by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Notes: Solving Absolute Value Inequalities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Examples 3 and 5.)</a:t>
            </a:r>
          </a:p>
        </p:txBody>
      </p:sp>
    </p:spTree>
    <p:extLst>
      <p:ext uri="{BB962C8B-B14F-4D97-AF65-F5344CB8AC3E}">
        <p14:creationId xmlns:p14="http://schemas.microsoft.com/office/powerpoint/2010/main" val="4218797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the absolute value inequality and graph the solution set:</a:t>
            </a:r>
          </a:p>
        </p:txBody>
      </p:sp>
      <p:pic>
        <p:nvPicPr>
          <p:cNvPr id="6" name="Picture 5" descr="The absolute value of x is less than or equal to six.">
            <a:extLst>
              <a:ext uri="{FF2B5EF4-FFF2-40B4-BE49-F238E27FC236}">
                <a16:creationId xmlns:a16="http://schemas.microsoft.com/office/drawing/2014/main" id="{D3E2CFBF-12BA-079E-D39E-2FF0D0D7F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775" y="1757213"/>
            <a:ext cx="885825" cy="5238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11" name="Picture 10" descr="The absolute value of x is less than or equal to 6, &#10;which is negative 6 is less than or equal to x is less than or equal to 6&#10;or x is in the interval from negative 6 to 6, inclusive.">
            <a:extLst>
              <a:ext uri="{FF2B5EF4-FFF2-40B4-BE49-F238E27FC236}">
                <a16:creationId xmlns:a16="http://schemas.microsoft.com/office/drawing/2014/main" id="{B772CA4E-7FB8-7664-F01C-273328629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724" y="3205162"/>
            <a:ext cx="2352675" cy="1647825"/>
          </a:xfrm>
          <a:prstGeom prst="rect">
            <a:avLst/>
          </a:prstGeom>
        </p:spPr>
      </p:pic>
      <p:pic>
        <p:nvPicPr>
          <p:cNvPr id="54209" name="Picture 961" descr="A number line is shown extended from negative 6 to 6, in increments of 3.&#10;The number line is highlighted starting at a left square bracket at negative 6, continuing to the right, up to a right square bracket at 6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657600"/>
            <a:ext cx="34385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5" name="Picture 4" descr="The absolute value of open parenthesis x plus 3 close parenthesis is less than 2">
            <a:extLst>
              <a:ext uri="{FF2B5EF4-FFF2-40B4-BE49-F238E27FC236}">
                <a16:creationId xmlns:a16="http://schemas.microsoft.com/office/drawing/2014/main" id="{23227370-14D4-FE49-906B-57FD42821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754207"/>
            <a:ext cx="1362075" cy="5238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9" name="Picture 8" descr="The absolute value of open parenthesis x plus 3 close parenthesis is less than 2.&#10;Which is negative 2 is less than x plus 3 is less than 2.&#10;Subtract 3 from all parts:&#10;Which gives negative 2 minus 3 is less than x plus 3 minus 3 is less than 2 minus 3,&#10;Then negative 5 is less than x is less than negative 1.&#10;So, x is in the interval from open parenthesis negative 5 to negative 1 close parenthesis, not inclusive.">
            <a:extLst>
              <a:ext uri="{FF2B5EF4-FFF2-40B4-BE49-F238E27FC236}">
                <a16:creationId xmlns:a16="http://schemas.microsoft.com/office/drawing/2014/main" id="{42DAD207-D630-21E7-03C3-53ECA8CB1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980670"/>
            <a:ext cx="3467100" cy="2705100"/>
          </a:xfrm>
          <a:prstGeom prst="rect">
            <a:avLst/>
          </a:prstGeom>
        </p:spPr>
      </p:pic>
      <p:pic>
        <p:nvPicPr>
          <p:cNvPr id="62234" name="Picture 794" descr="A number line is shown extended from negative 6 to 1, in increments of 1.&#10;The number line is highlighted starting just to the right of a left parenthesis at negative 5, continuing up to just before a right parenthesis at negative 1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4572000"/>
            <a:ext cx="3457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7" name="Picture 6" descr="3 times the absolute value of open parenthesis 2 x minus 7 close parenthesis is less than 15.">
            <a:extLst>
              <a:ext uri="{FF2B5EF4-FFF2-40B4-BE49-F238E27FC236}">
                <a16:creationId xmlns:a16="http://schemas.microsoft.com/office/drawing/2014/main" id="{E25C15C0-D380-9295-7ACF-9A0FF05BF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772453"/>
            <a:ext cx="1933575" cy="5238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4605" y="2261545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pSp>
        <p:nvGrpSpPr>
          <p:cNvPr id="17" name="Group 16" descr="3 times the absolute value of open parenthesis 2 x minus 7 close parenthesis is less than 15.&#10;Divide both sides by three in order to get the inequality in standard form. Remember, we must get the expression in standard form before solving an absolute value inequality.&#10;Then the absolute value of open parenthesis 2 x minus 7 close parenthesis is less than 5.&#10;Which is Negative 5 is less than 2 x minus 7 is less than 5.&#10;Add 7 to all parts: which gives negative 5 plus 7 is less than 2 x minus 7 plus 7 is less than 5 plus 7.&#10;Then Two is less than 2 x is less than 12.&#10;Divide all parts by 2: then we get one is less than x is less than 6.&#10;So, x is in the open interval from 1 to 6.">
            <a:extLst>
              <a:ext uri="{FF2B5EF4-FFF2-40B4-BE49-F238E27FC236}">
                <a16:creationId xmlns:a16="http://schemas.microsoft.com/office/drawing/2014/main" id="{A2ECA203-1FEC-54FF-FBE7-4C237F7060D1}"/>
              </a:ext>
            </a:extLst>
          </p:cNvPr>
          <p:cNvGrpSpPr/>
          <p:nvPr/>
        </p:nvGrpSpPr>
        <p:grpSpPr>
          <a:xfrm>
            <a:off x="533400" y="2763856"/>
            <a:ext cx="7994650" cy="3248025"/>
            <a:chOff x="533400" y="2763856"/>
            <a:chExt cx="7994650" cy="3248025"/>
          </a:xfrm>
        </p:grpSpPr>
        <p:pic>
          <p:nvPicPr>
            <p:cNvPr id="10" name="Picture 9" descr="3 times the absolute value of open parenthesis 2 x minus 7 close parenthesis is less than 15.&#10;Divide both sides by three in order to get the inequality in standard form. Remember, we must get the expression in standard form before solving an absolute value inequality.&#10;Then the absolute value of open parenthesis 2 x minus 7 close parenthesis is less than 5.&#10;Which is Negative 5 is less than 2 x minus 7 is less than 5.&#10;Add 7 to all parts: which gives negative 5 plus 7 is less than 2 x minus 7 plus 7 is less than 5 plus 7.&#10;Then Two is less than 2 x is less than 12.&#10;Divide all parts by 2: then we get one is less than x is less than 6.&#10;So, x is in the open interval from 1 to 6.">
              <a:extLst>
                <a:ext uri="{FF2B5EF4-FFF2-40B4-BE49-F238E27FC236}">
                  <a16:creationId xmlns:a16="http://schemas.microsoft.com/office/drawing/2014/main" id="{A1926B46-EC0E-85A5-4ABD-F50B7F1596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400" y="2763856"/>
              <a:ext cx="3181350" cy="3248025"/>
            </a:xfrm>
            <a:prstGeom prst="rect">
              <a:avLst/>
            </a:prstGeom>
          </p:spPr>
        </p:pic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44E59F80-3F6C-A3ED-8A01-59E980B0E10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5924462"/>
                </p:ext>
              </p:extLst>
            </p:nvPr>
          </p:nvGraphicFramePr>
          <p:xfrm>
            <a:off x="4191000" y="3429000"/>
            <a:ext cx="4337050" cy="1462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336869" imgH="1462443" progId="Equation.DSMT4">
                    <p:embed/>
                  </p:oleObj>
                </mc:Choice>
                <mc:Fallback>
                  <p:oleObj name="Equation" r:id="rId4" imgW="4336869" imgH="1462443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191000" y="3429000"/>
                          <a:ext cx="4337050" cy="14620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" name="Picture 4" descr="A number line is shown extended from negative 1 to 6, in increments of 1.&#10;The number line is highlighted starting just to the right of a left parenthesis at 1, continuing up to just before a right parenthesis at 6.">
            <a:extLst>
              <a:ext uri="{FF2B5EF4-FFF2-40B4-BE49-F238E27FC236}">
                <a16:creationId xmlns:a16="http://schemas.microsoft.com/office/drawing/2014/main" id="{B2C4AE00-80C5-E132-5DC4-7860EB1242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6875" y="5102279"/>
            <a:ext cx="3468925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62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143000"/>
            <a:ext cx="83820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6" name="Picture 5" descr="The absolute value of open parenthesis x plus 9 close parenthesis is less than negative one half.">
            <a:extLst>
              <a:ext uri="{FF2B5EF4-FFF2-40B4-BE49-F238E27FC236}">
                <a16:creationId xmlns:a16="http://schemas.microsoft.com/office/drawing/2014/main" id="{3B75F774-A3AC-4A50-424D-2C53F2D0E8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773515"/>
            <a:ext cx="1685925" cy="8858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74605" y="27432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0" y="3276600"/>
            <a:ext cx="84812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Since absolute value is always nonnegative (greater than</a:t>
            </a:r>
          </a:p>
          <a:p>
            <a:r>
              <a:rPr lang="en-US" sz="2800" dirty="0"/>
              <a:t>or equal to 0), no number has an absolute value less than</a:t>
            </a:r>
          </a:p>
        </p:txBody>
      </p:sp>
      <p:pic>
        <p:nvPicPr>
          <p:cNvPr id="11" name="Picture 10" descr="Negative one half.">
            <a:extLst>
              <a:ext uri="{FF2B5EF4-FFF2-40B4-BE49-F238E27FC236}">
                <a16:creationId xmlns:a16="http://schemas.microsoft.com/office/drawing/2014/main" id="{541CBFD9-6E46-FF30-CA0D-318A2364F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56" y="4059584"/>
            <a:ext cx="619125" cy="8858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226981" y="4240887"/>
                <a:ext cx="44599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Thus, there is </a:t>
                </a:r>
                <a:r>
                  <a:rPr lang="en-US" sz="2800" b="1" dirty="0"/>
                  <a:t>no solution</a:t>
                </a:r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" charset="2"/>
                        <a:sym typeface="Symbol"/>
                      </a:rPr>
                      <m:t>∅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981" y="4240887"/>
                <a:ext cx="4459939" cy="523220"/>
              </a:xfrm>
              <a:prstGeom prst="rect">
                <a:avLst/>
              </a:prstGeom>
              <a:blipFill>
                <a:blip r:embed="rId4"/>
                <a:stretch>
                  <a:fillRect l="-2732" t="-11628" r="-410" b="-325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pic>
        <p:nvPicPr>
          <p:cNvPr id="6" name="Picture 5" descr="The absolute value of open parenthesis 2 x plus 4 close parenthesis plus 4 is less than 7.">
            <a:extLst>
              <a:ext uri="{FF2B5EF4-FFF2-40B4-BE49-F238E27FC236}">
                <a16:creationId xmlns:a16="http://schemas.microsoft.com/office/drawing/2014/main" id="{DDD4C74D-4140-1828-8EA7-7743DA45B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1756708"/>
            <a:ext cx="2095500" cy="52387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20785" y="24485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pSp>
        <p:nvGrpSpPr>
          <p:cNvPr id="13" name="Group 12" descr="The absolute value of open parenthesis 2 x plus 4 close parenthesis plus 4 is less than 7.&#10;Add negative 4 to both sides in order to get the expression in standard form.&#10;Which gives The absolute value of open parenthesis 2 x plus 4 close parenthesis is less than 3.&#10;Then Negative 3 is less than 2 x plus 4 less than 3.&#10;Subtract 4 from all parts:&#10;Then we get Negative 7 is less than 2 x less than negative 1.">
            <a:extLst>
              <a:ext uri="{FF2B5EF4-FFF2-40B4-BE49-F238E27FC236}">
                <a16:creationId xmlns:a16="http://schemas.microsoft.com/office/drawing/2014/main" id="{761590F7-9A0A-2283-F857-70B1B5CCBBE9}"/>
              </a:ext>
            </a:extLst>
          </p:cNvPr>
          <p:cNvGrpSpPr/>
          <p:nvPr/>
        </p:nvGrpSpPr>
        <p:grpSpPr>
          <a:xfrm>
            <a:off x="992187" y="3189923"/>
            <a:ext cx="7713663" cy="2171700"/>
            <a:chOff x="1195387" y="3269456"/>
            <a:chExt cx="7713663" cy="2171700"/>
          </a:xfrm>
        </p:grpSpPr>
        <p:pic>
          <p:nvPicPr>
            <p:cNvPr id="11" name="Picture 10" descr="The absolute value of open parenthesis 2 x plus 4 close parenthesis plus 4 is less than 7.&#10;Add negative 4 to both sides in order to get the expression in standard form.&#10;Which gives The absolute value of open parenthesis 2 x plus 4 close parenthesis is less than 3.&#10;Then Negative 3 is less than 2 x plus 4 less than 3.&#10;Subtract 4 from all parts:&#10;Then we get Negative 7 is less than 2 x less than negative 1.">
              <a:extLst>
                <a:ext uri="{FF2B5EF4-FFF2-40B4-BE49-F238E27FC236}">
                  <a16:creationId xmlns:a16="http://schemas.microsoft.com/office/drawing/2014/main" id="{E3B79320-707D-A0B4-6835-C52FB3BD8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95387" y="3269456"/>
              <a:ext cx="2562225" cy="2171700"/>
            </a:xfrm>
            <a:prstGeom prst="rect">
              <a:avLst/>
            </a:prstGeom>
          </p:spPr>
        </p:pic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B7C19781-F1E8-5D9A-8338-4762C7F293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18736888"/>
                </p:ext>
              </p:extLst>
            </p:nvPr>
          </p:nvGraphicFramePr>
          <p:xfrm>
            <a:off x="4572000" y="4013181"/>
            <a:ext cx="4337050" cy="595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336869" imgH="595725" progId="Equation.DSMT4">
                    <p:embed/>
                  </p:oleObj>
                </mc:Choice>
                <mc:Fallback>
                  <p:oleObj name="Equation" r:id="rId4" imgW="4336869" imgH="59572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572000" y="4013181"/>
                          <a:ext cx="4337050" cy="5953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5526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510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MathType 7.0 Equation</vt:lpstr>
      <vt:lpstr>Section 8.R.2</vt:lpstr>
      <vt:lpstr>Objectives</vt:lpstr>
      <vt:lpstr>Definition: Solving Absolute Value Inequalities with &lt; (or ≤)</vt:lpstr>
      <vt:lpstr>Notes: Solving Absolute Value Inequalities1</vt:lpstr>
      <vt:lpstr>Example 1:  Solving Absolute Value Inequalities</vt:lpstr>
      <vt:lpstr>Example 2:  Solving Absolute Value Inequalities</vt:lpstr>
      <vt:lpstr>Example 3:  Solving Absolute Value Inequalities</vt:lpstr>
      <vt:lpstr>Example 4:  Solving Absolute Value Inequalities</vt:lpstr>
      <vt:lpstr>Example 5:  Solving Absolute Value Inequalities1</vt:lpstr>
      <vt:lpstr>Example 5:  Solving Absolute Value Inequalities2</vt:lpstr>
      <vt:lpstr>Notes: Solving Absolute Value Inequalities2</vt:lpstr>
      <vt:lpstr>Definition: Solving Absolute Value Inequalities with &gt; (or ≥)</vt:lpstr>
      <vt:lpstr>Example 6:  Solving Absolute Value Inequalities</vt:lpstr>
      <vt:lpstr>Example 7:  Solving Absolute Value Inequalities</vt:lpstr>
      <vt:lpstr>Example 8:  Solving Absolute Value Inequalities</vt:lpstr>
      <vt:lpstr>Example 9:  Solving Absolute Value Inequalities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400</cp:revision>
  <dcterms:created xsi:type="dcterms:W3CDTF">2013-04-26T14:43:13Z</dcterms:created>
  <dcterms:modified xsi:type="dcterms:W3CDTF">2025-08-12T11:43:13Z</dcterms:modified>
</cp:coreProperties>
</file>