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9" r:id="rId3"/>
    <p:sldId id="280" r:id="rId4"/>
    <p:sldId id="284" r:id="rId5"/>
    <p:sldId id="260" r:id="rId6"/>
    <p:sldId id="281" r:id="rId7"/>
    <p:sldId id="282" r:id="rId8"/>
    <p:sldId id="285" r:id="rId9"/>
    <p:sldId id="262" r:id="rId10"/>
    <p:sldId id="28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ACDBC00-F616-C4AB-7DCC-67AE8F08F995}" name="Hiteesha" initials="HJ" userId="S::hiteesha@hawkeslearning.com::d57a7756-eed0-4065-a00b-bd1ad0790adb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Rebecca Lebeaux" initials="RL" lastIdx="1" clrIdx="3">
    <p:extLst>
      <p:ext uri="{19B8F6BF-5375-455C-9EA6-DF929625EA0E}">
        <p15:presenceInfo xmlns:p15="http://schemas.microsoft.com/office/powerpoint/2012/main" userId="Rebecca Lebeau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99"/>
    <a:srgbClr val="000000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92" autoAdjust="0"/>
    <p:restoredTop sz="94673" autoAdjust="0"/>
  </p:normalViewPr>
  <p:slideViewPr>
    <p:cSldViewPr>
      <p:cViewPr varScale="1">
        <p:scale>
          <a:sx n="101" d="100"/>
          <a:sy n="101" d="100"/>
        </p:scale>
        <p:origin x="1260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98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C6A14-F8A9-43FF-91F1-5E371CD108E7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507B98-95EC-4CDC-A495-B3EA5059B9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98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8.R.1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1" dirty="0">
                <a:solidFill>
                  <a:srgbClr val="1F497D"/>
                </a:solidFill>
              </a:rPr>
              <a:t>Absolute Value Equations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</a:t>
            </a:r>
            <a:r>
              <a:rPr lang="en-US" dirty="0">
                <a:solidFill>
                  <a:schemeClr val="accent1"/>
                </a:solidFill>
              </a:rPr>
              <a:t>Solving Equations with Two Absolute Value Expressions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6" name="Picture 5" descr="subtract 5 on both sides, which gives Three x plus five minus five equals negative one minus five.&#10;which is Three x equals negative six.&#10;now divided 3 on both sides,&#10;which is Three x divided by three equals negative six divided by three.&#10;which is x equals negative two.">
            <a:extLst>
              <a:ext uri="{FF2B5EF4-FFF2-40B4-BE49-F238E27FC236}">
                <a16:creationId xmlns:a16="http://schemas.microsoft.com/office/drawing/2014/main" id="{C9164B03-A099-65FF-A6CD-6F3D900382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5625" y="1177580"/>
            <a:ext cx="2114550" cy="1838325"/>
          </a:xfrm>
          <a:prstGeom prst="rect">
            <a:avLst/>
          </a:prstGeom>
        </p:spPr>
      </p:pic>
      <p:sp>
        <p:nvSpPr>
          <p:cNvPr id="15" name="Rectangle 3">
            <a:extLst>
              <a:ext uri="{FF2B5EF4-FFF2-40B4-BE49-F238E27FC236}">
                <a16:creationId xmlns:a16="http://schemas.microsoft.com/office/drawing/2014/main" id="{8AF6E1A8-30FD-10D0-EA1D-AA6B1AED850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>
          <a:xfrm>
            <a:off x="914400" y="3096205"/>
            <a:ext cx="6477000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Courier New" pitchFamily="49" charset="0"/>
              <a:buNone/>
            </a:pPr>
            <a:r>
              <a:rPr lang="en-US" sz="1800" dirty="0">
                <a:solidFill>
                  <a:srgbClr val="00B050"/>
                </a:solidFill>
              </a:rPr>
              <a:t>Make sure to check that both </a:t>
            </a:r>
            <a:r>
              <a:rPr lang="en-US" sz="1800" dirty="0">
                <a:solidFill>
                  <a:srgbClr val="FF0000"/>
                </a:solidFill>
              </a:rPr>
              <a:t>4</a:t>
            </a:r>
            <a:r>
              <a:rPr lang="en-US" sz="1800" dirty="0">
                <a:solidFill>
                  <a:srgbClr val="00B050"/>
                </a:solidFill>
              </a:rPr>
              <a:t> and </a:t>
            </a: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1800" dirty="0">
                <a:solidFill>
                  <a:srgbClr val="FF0000"/>
                </a:solidFill>
              </a:rPr>
              <a:t>2</a:t>
            </a:r>
            <a:r>
              <a:rPr lang="en-US" sz="1800" dirty="0">
                <a:solidFill>
                  <a:srgbClr val="00B050"/>
                </a:solidFill>
              </a:rPr>
              <a:t> satisfy the original equation.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B300EE-42D0-4A76-93C0-CE38FB5F6FAE}"/>
              </a:ext>
            </a:extLst>
          </p:cNvPr>
          <p:cNvSpPr txBox="1"/>
          <p:nvPr/>
        </p:nvSpPr>
        <p:spPr>
          <a:xfrm>
            <a:off x="914400" y="34290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Check</a:t>
            </a:r>
          </a:p>
        </p:txBody>
      </p:sp>
      <p:pic>
        <p:nvPicPr>
          <p:cNvPr id="14" name="Picture 13" descr="The absolute value of open parenthesis 4 plus 5 close parenthesis equals the absolute value of open parenthesis 2 times 4 plus 1 close parenthesis.&#10;which is The absolute value of 9 equals the absolute value of open parenthesis 8 plus 1 close parenthesis.&#10;then we get The absolute value of 9 equals the absolute value of 9.&#10;so this is True statement.">
            <a:extLst>
              <a:ext uri="{FF2B5EF4-FFF2-40B4-BE49-F238E27FC236}">
                <a16:creationId xmlns:a16="http://schemas.microsoft.com/office/drawing/2014/main" id="{B1D2C13A-A5A8-2FB6-7899-6AF26CDC90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3921604"/>
            <a:ext cx="1809750" cy="1552575"/>
          </a:xfrm>
          <a:prstGeom prst="rect">
            <a:avLst/>
          </a:prstGeom>
        </p:spPr>
      </p:pic>
      <p:pic>
        <p:nvPicPr>
          <p:cNvPr id="18" name="Picture 17" descr="The absolute value of open parenthesis negative 2 plus 5 close parenthesis equals the absolute value of open parenthesis 2 times negative 2 plus 1 close parenthesis.&#10;which gives The absolute value of 3 equals the absolute value of open parenthesis negative 4 plus 1 close parenthesis.&#10;then we get The absolute value of 3 equals the absolute value of 3.&#10;so this is True statement.">
            <a:extLst>
              <a:ext uri="{FF2B5EF4-FFF2-40B4-BE49-F238E27FC236}">
                <a16:creationId xmlns:a16="http://schemas.microsoft.com/office/drawing/2014/main" id="{3642BC3A-7758-5A0B-984E-AB7A3B068A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7200" y="3911887"/>
            <a:ext cx="2114550" cy="1552575"/>
          </a:xfrm>
          <a:prstGeom prst="rect">
            <a:avLst/>
          </a:prstGeom>
        </p:spPr>
      </p:pic>
      <p:sp>
        <p:nvSpPr>
          <p:cNvPr id="35" name="Rectangle 3">
            <a:extLst>
              <a:ext uri="{FF2B5EF4-FFF2-40B4-BE49-F238E27FC236}">
                <a16:creationId xmlns:a16="http://schemas.microsoft.com/office/drawing/2014/main" id="{0341CD1F-F34A-05A0-FE89-BD164637BE2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>
          <a:xfrm>
            <a:off x="1202937" y="5636588"/>
            <a:ext cx="4419600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Courier New" pitchFamily="49" charset="0"/>
              <a:buNone/>
            </a:pPr>
            <a:r>
              <a:rPr lang="en-US" sz="1800" dirty="0">
                <a:solidFill>
                  <a:srgbClr val="00B050"/>
                </a:solidFill>
              </a:rPr>
              <a:t>So, </a:t>
            </a:r>
            <a:r>
              <a:rPr lang="en-US" sz="1800" i="1" dirty="0">
                <a:solidFill>
                  <a:srgbClr val="FF0000"/>
                </a:solidFill>
              </a:rPr>
              <a:t>x</a:t>
            </a:r>
            <a:r>
              <a:rPr lang="en-US" sz="1800" dirty="0">
                <a:solidFill>
                  <a:srgbClr val="FF0000"/>
                </a:solidFill>
              </a:rPr>
              <a:t> = </a:t>
            </a: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1800" dirty="0">
                <a:solidFill>
                  <a:srgbClr val="FF0000"/>
                </a:solidFill>
              </a:rPr>
              <a:t>2 </a:t>
            </a:r>
            <a:r>
              <a:rPr lang="en-US" sz="1800" dirty="0">
                <a:solidFill>
                  <a:srgbClr val="00B050"/>
                </a:solidFill>
              </a:rPr>
              <a:t>and </a:t>
            </a:r>
            <a:r>
              <a:rPr lang="en-US" sz="1800" i="1" dirty="0">
                <a:solidFill>
                  <a:srgbClr val="FF0000"/>
                </a:solidFill>
              </a:rPr>
              <a:t>x</a:t>
            </a:r>
            <a:r>
              <a:rPr lang="en-US" sz="1800" dirty="0">
                <a:solidFill>
                  <a:srgbClr val="FF0000"/>
                </a:solidFill>
              </a:rPr>
              <a:t> = 4 </a:t>
            </a:r>
            <a:r>
              <a:rPr lang="en-US" sz="1800" dirty="0">
                <a:solidFill>
                  <a:srgbClr val="00B050"/>
                </a:solidFill>
              </a:rPr>
              <a:t>are both solutions. </a:t>
            </a:r>
          </a:p>
        </p:txBody>
      </p:sp>
    </p:spTree>
    <p:extLst>
      <p:ext uri="{BB962C8B-B14F-4D97-AF65-F5344CB8AC3E}">
        <p14:creationId xmlns:p14="http://schemas.microsoft.com/office/powerpoint/2010/main" val="3505999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2506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  Solve absolute value equations.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  Solve equations with two absolute value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	expressions.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chemeClr val="accent1"/>
                </a:solidFill>
              </a:rPr>
              <a:t>Definition: Absolute Value</a:t>
            </a: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307437"/>
            <a:ext cx="8229600" cy="95410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absolute value</a:t>
            </a:r>
            <a:r>
              <a:rPr lang="en-US" dirty="0">
                <a:solidFill>
                  <a:srgbClr val="000000"/>
                </a:solidFill>
              </a:rPr>
              <a:t> of a number is its distance from 0 on a number line.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309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Definition: Solving Absolute Value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295400"/>
            <a:ext cx="8229600" cy="4401205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&gt; 0:</a:t>
            </a:r>
            <a:br>
              <a:rPr lang="en-US" dirty="0">
                <a:solidFill>
                  <a:srgbClr val="000000"/>
                </a:solidFill>
              </a:rPr>
            </a:br>
            <a:br>
              <a:rPr lang="en-US" dirty="0">
                <a:solidFill>
                  <a:srgbClr val="000000"/>
                </a:solidFill>
              </a:rPr>
            </a:br>
            <a:br>
              <a:rPr lang="en-US" dirty="0">
                <a:solidFill>
                  <a:srgbClr val="000000"/>
                </a:solidFill>
              </a:rPr>
            </a:br>
            <a:br>
              <a:rPr lang="en-US" dirty="0">
                <a:solidFill>
                  <a:srgbClr val="000000"/>
                </a:solidFill>
              </a:rPr>
            </a:br>
            <a:br>
              <a:rPr lang="en-US" dirty="0">
                <a:solidFill>
                  <a:srgbClr val="000000"/>
                </a:solidFill>
              </a:rPr>
            </a:br>
            <a:br>
              <a:rPr lang="en-US" dirty="0">
                <a:solidFill>
                  <a:srgbClr val="000000"/>
                </a:solidFill>
              </a:rPr>
            </a:br>
            <a:br>
              <a:rPr lang="en-US" dirty="0">
                <a:solidFill>
                  <a:srgbClr val="000000"/>
                </a:solidFill>
              </a:rPr>
            </a:br>
            <a:br>
              <a:rPr lang="en-US" dirty="0">
                <a:solidFill>
                  <a:srgbClr val="000000"/>
                </a:solidFill>
              </a:rPr>
            </a:br>
            <a:br>
              <a:rPr lang="en-US" dirty="0">
                <a:solidFill>
                  <a:srgbClr val="000000"/>
                </a:solidFill>
              </a:rPr>
            </a:br>
            <a:endParaRPr lang="en-US" dirty="0"/>
          </a:p>
        </p:txBody>
      </p:sp>
      <p:pic>
        <p:nvPicPr>
          <p:cNvPr id="3" name="Picture 2" descr="a, If the absolute value of x equals c, then x equals c or x equals negative c.&#10;b, If the absolute value of open parenthesis a x plus b close parenthesis equals c, then a x plus b equals c or a x plus b equals negative c.">
            <a:extLst>
              <a:ext uri="{FF2B5EF4-FFF2-40B4-BE49-F238E27FC236}">
                <a16:creationId xmlns:a16="http://schemas.microsoft.com/office/drawing/2014/main" id="{10595BDD-42A9-7309-509A-1B4ED67B7C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799" y="1904999"/>
            <a:ext cx="6037389" cy="100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A9E242F-0EA0-B7CF-1D51-932C0F253E60}"/>
              </a:ext>
            </a:extLst>
          </p:cNvPr>
          <p:cNvSpPr txBox="1"/>
          <p:nvPr/>
        </p:nvSpPr>
        <p:spPr>
          <a:xfrm>
            <a:off x="457201" y="3075275"/>
            <a:ext cx="8229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Note:</a:t>
            </a:r>
            <a:r>
              <a:rPr lang="en-US" sz="2800" dirty="0">
                <a:solidFill>
                  <a:srgbClr val="000000"/>
                </a:solidFill>
              </a:rPr>
              <a:t> 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the absolute value expression is isolated on one side of the equation, we say that the equation is in </a:t>
            </a:r>
            <a:r>
              <a:rPr lang="en-US" sz="2800" b="1" dirty="0">
                <a:solidFill>
                  <a:srgbClr val="C00000"/>
                </a:solidFill>
              </a:rPr>
              <a:t>standard form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 You may need to manipulate the absolute value equation to get it into standard form before you can solve it. (See Example 1d.)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599595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</a:t>
            </a:r>
            <a:r>
              <a:rPr lang="en-US" dirty="0">
                <a:solidFill>
                  <a:schemeClr val="accent1"/>
                </a:solidFill>
              </a:rPr>
              <a:t>Solving Absolute Value Equations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US" sz="3200" baseline="-250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990600"/>
            <a:ext cx="7467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Solve each absolute value equation.   </a:t>
            </a:r>
          </a:p>
        </p:txBody>
      </p:sp>
      <p:pic>
        <p:nvPicPr>
          <p:cNvPr id="10" name="Picture 9" descr="Example a, The absolute value of x equals five.">
            <a:extLst>
              <a:ext uri="{FF2B5EF4-FFF2-40B4-BE49-F238E27FC236}">
                <a16:creationId xmlns:a16="http://schemas.microsoft.com/office/drawing/2014/main" id="{40FAC38D-F595-5A07-C9DE-76DB46D2A8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5" y="1609725"/>
            <a:ext cx="1409700" cy="523875"/>
          </a:xfrm>
          <a:prstGeom prst="rect">
            <a:avLst/>
          </a:prstGeom>
        </p:spPr>
      </p:pic>
      <p:pic>
        <p:nvPicPr>
          <p:cNvPr id="15" name="Picture 14" descr="Example b, The absolute value of open parenthesis 3 x minus 4 close parenthesis equals 5.">
            <a:extLst>
              <a:ext uri="{FF2B5EF4-FFF2-40B4-BE49-F238E27FC236}">
                <a16:creationId xmlns:a16="http://schemas.microsoft.com/office/drawing/2014/main" id="{A92D8A8A-3884-57C8-B7A6-383BCAF954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295525"/>
            <a:ext cx="2095500" cy="523875"/>
          </a:xfrm>
          <a:prstGeom prst="rect">
            <a:avLst/>
          </a:prstGeom>
        </p:spPr>
      </p:pic>
      <p:pic>
        <p:nvPicPr>
          <p:cNvPr id="18" name="Picture 17" descr="Example c, The absolute value of open parenthesis 4 x minus 1 close parenthesis equals negative 8.">
            <a:extLst>
              <a:ext uri="{FF2B5EF4-FFF2-40B4-BE49-F238E27FC236}">
                <a16:creationId xmlns:a16="http://schemas.microsoft.com/office/drawing/2014/main" id="{C6136875-FCA4-9C46-44E9-BB1A117F66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0475" y="1533525"/>
            <a:ext cx="2314575" cy="523875"/>
          </a:xfrm>
          <a:prstGeom prst="rect">
            <a:avLst/>
          </a:prstGeom>
        </p:spPr>
      </p:pic>
      <p:pic>
        <p:nvPicPr>
          <p:cNvPr id="21" name="Picture 20" descr="Example d, 5 times the absolute value of open parenthesis 3 x plus 17 close parenthesis, minus 4 equals 51.">
            <a:extLst>
              <a:ext uri="{FF2B5EF4-FFF2-40B4-BE49-F238E27FC236}">
                <a16:creationId xmlns:a16="http://schemas.microsoft.com/office/drawing/2014/main" id="{D4E20842-AADE-5D19-41BE-A2C4420BA8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00475" y="2209800"/>
            <a:ext cx="3181350" cy="52387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54325" y="2737791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Solution</a:t>
            </a:r>
          </a:p>
          <a:p>
            <a:r>
              <a:rPr lang="en-US" sz="2800" dirty="0"/>
              <a:t>a.  </a:t>
            </a:r>
            <a:r>
              <a:rPr lang="en-US" sz="2800" i="1" dirty="0"/>
              <a:t>x</a:t>
            </a:r>
            <a:r>
              <a:rPr lang="en-US" sz="2800" dirty="0"/>
              <a:t> = 5 or </a:t>
            </a:r>
            <a:r>
              <a:rPr lang="en-US" sz="2800" i="1" dirty="0"/>
              <a:t>x</a:t>
            </a:r>
            <a:r>
              <a:rPr lang="en-US" sz="2800" dirty="0"/>
              <a:t> =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/>
              <a:t>5	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B0B202-CB61-6F9F-A4B7-A9744BE41EC5}"/>
              </a:ext>
            </a:extLst>
          </p:cNvPr>
          <p:cNvSpPr txBox="1"/>
          <p:nvPr/>
        </p:nvSpPr>
        <p:spPr>
          <a:xfrm>
            <a:off x="454325" y="3657600"/>
            <a:ext cx="31242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b.  3</a:t>
            </a:r>
            <a:r>
              <a:rPr lang="en-US" sz="2800" i="1" dirty="0"/>
              <a:t>x</a:t>
            </a:r>
            <a:r>
              <a:rPr lang="en-US" sz="2800" dirty="0"/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/>
              <a:t> 4 = 5</a:t>
            </a:r>
          </a:p>
          <a:p>
            <a:r>
              <a:rPr lang="en-US" sz="2800" dirty="0"/>
              <a:t>    </a:t>
            </a:r>
            <a:r>
              <a:rPr lang="en-US" sz="1500" dirty="0"/>
              <a:t> </a:t>
            </a:r>
            <a:r>
              <a:rPr lang="en-US" sz="2800" dirty="0"/>
              <a:t>3</a:t>
            </a:r>
            <a:r>
              <a:rPr lang="en-US" sz="2800" i="1" dirty="0"/>
              <a:t>x</a:t>
            </a:r>
            <a:r>
              <a:rPr lang="en-US" sz="2800" dirty="0"/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/>
              <a:t> 4 + 4 = 5 + 4</a:t>
            </a:r>
          </a:p>
          <a:p>
            <a:pPr indent="361950"/>
            <a:r>
              <a:rPr lang="en-US" sz="2800" dirty="0"/>
              <a:t>3</a:t>
            </a:r>
            <a:r>
              <a:rPr lang="en-US" sz="2800" i="1" dirty="0"/>
              <a:t>x</a:t>
            </a:r>
            <a:r>
              <a:rPr lang="en-US" sz="2800" dirty="0"/>
              <a:t> = 9</a:t>
            </a:r>
          </a:p>
          <a:p>
            <a:pPr marL="361950"/>
            <a:r>
              <a:rPr lang="en-US" sz="2800" i="1" dirty="0"/>
              <a:t>x</a:t>
            </a:r>
            <a:r>
              <a:rPr lang="en-US" sz="2800" dirty="0"/>
              <a:t> = 3</a:t>
            </a:r>
            <a:endParaRPr lang="en-IN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7F6DBC-0411-1D86-F57F-D3A209CB3E45}"/>
              </a:ext>
            </a:extLst>
          </p:cNvPr>
          <p:cNvSpPr txBox="1"/>
          <p:nvPr/>
        </p:nvSpPr>
        <p:spPr>
          <a:xfrm>
            <a:off x="4082092" y="4177648"/>
            <a:ext cx="533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or</a:t>
            </a:r>
            <a:endParaRPr lang="en-IN" sz="2800" dirty="0"/>
          </a:p>
        </p:txBody>
      </p:sp>
      <p:pic>
        <p:nvPicPr>
          <p:cNvPr id="14" name="Picture 13" descr="3 x minus 4 equals negative 5,&#10;add 4 on both sides,&#10;which gives, 3 x minus 4 plus 4 equals negative 5 plus 4,&#10;then 3 x equals negative 1,&#10;x equals negative 1 over 3.">
            <a:extLst>
              <a:ext uri="{FF2B5EF4-FFF2-40B4-BE49-F238E27FC236}">
                <a16:creationId xmlns:a16="http://schemas.microsoft.com/office/drawing/2014/main" id="{87F6B8C3-A953-F8D7-A9E4-2E448A93B72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19059" y="3696014"/>
            <a:ext cx="2405262" cy="223745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</a:t>
            </a:r>
            <a:r>
              <a:rPr lang="en-US" dirty="0">
                <a:solidFill>
                  <a:schemeClr val="accent1"/>
                </a:solidFill>
              </a:rPr>
              <a:t>Solving Absolute Value Equations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81000" y="1232118"/>
                <a:ext cx="8001000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42925" indent="-542925"/>
                <a:r>
                  <a:rPr lang="en-US" sz="2800" dirty="0"/>
                  <a:t>c.   There is no number that has a negative absolute</a:t>
                </a:r>
                <a:br>
                  <a:rPr lang="en-US" sz="2800" dirty="0"/>
                </a:br>
                <a:r>
                  <a:rPr lang="en-US" sz="2800" dirty="0"/>
                  <a:t>value. Therefore, this equation has no solution. </a:t>
                </a:r>
                <a:br>
                  <a:rPr lang="en-US" sz="2800" dirty="0"/>
                </a:br>
                <a:r>
                  <a:rPr lang="en-US" sz="2800" dirty="0"/>
                  <a:t>(The solution is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Symbol" charset="2"/>
                        <a:sym typeface="Symbol"/>
                      </a:rPr>
                      <m:t>∅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>
                    <a:solidFill>
                      <a:srgbClr val="366092"/>
                    </a:solidFill>
                  </a:rPr>
                  <a:t>and the equation is a</a:t>
                </a:r>
                <a:r>
                  <a:rPr lang="en-US" sz="2800" dirty="0"/>
                  <a:t> </a:t>
                </a:r>
                <a:r>
                  <a:rPr lang="en-US" sz="2800" dirty="0">
                    <a:solidFill>
                      <a:srgbClr val="366092"/>
                    </a:solidFill>
                  </a:rPr>
                  <a:t>contradiction.)</a:t>
                </a:r>
                <a:endParaRPr lang="en-IN" sz="28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1232118"/>
                <a:ext cx="8001000" cy="1815882"/>
              </a:xfrm>
              <a:prstGeom prst="rect">
                <a:avLst/>
              </a:prstGeom>
              <a:blipFill>
                <a:blip r:embed="rId2"/>
                <a:stretch>
                  <a:fillRect l="-1601" t="-3020" b="-872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Object 1" descr="d, 5 times the absolute value of open parenthesis 3 x plus 17 close parenthesis minus 4 equals 51.&#10;By adding 4 to both sides,&#10;5 times the absolute value of open parenthesis 3 x plus 17 close parenthesis minus 4 plus 4 equals 51 plus 4.&#10;">
            <a:extLst>
              <a:ext uri="{FF2B5EF4-FFF2-40B4-BE49-F238E27FC236}">
                <a16:creationId xmlns:a16="http://schemas.microsoft.com/office/drawing/2014/main" id="{653861ED-FD44-190B-0A41-1439F926A7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2444623"/>
              </p:ext>
            </p:extLst>
          </p:nvPr>
        </p:nvGraphicFramePr>
        <p:xfrm>
          <a:off x="485775" y="3657600"/>
          <a:ext cx="6370638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370064" imgH="1137328" progId="Equation.DSMT4">
                  <p:embed/>
                </p:oleObj>
              </mc:Choice>
              <mc:Fallback>
                <p:oleObj name="Equation" r:id="rId3" imgW="6370064" imgH="113732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5775" y="3657600"/>
                        <a:ext cx="6370638" cy="1136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9918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</a:t>
            </a:r>
            <a:r>
              <a:rPr lang="en-US" dirty="0">
                <a:solidFill>
                  <a:schemeClr val="accent1"/>
                </a:solidFill>
              </a:rPr>
              <a:t>Solving Absolute Value Equations</a:t>
            </a:r>
            <a:r>
              <a:rPr lang="en-US" baseline="-25000" dirty="0">
                <a:solidFill>
                  <a:schemeClr val="accent1"/>
                </a:solidFill>
              </a:rPr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5" name="Picture 4" descr="5 times the absolute value of open parenthesis 3 x plus 17 close parenthesis equals 55.&#10;Divide both sides by 5 to put the equation in standard form,&#10;Which is 5 times the absolute value of open parenthesis 3 x plus 17 close parenthesis divided by 5 equals 55 divided by 5.&#10;Simplify,&#10;The absolute value of open parenthesis 3 x plus 17 close parenthesis equals 11.">
            <a:extLst>
              <a:ext uri="{FF2B5EF4-FFF2-40B4-BE49-F238E27FC236}">
                <a16:creationId xmlns:a16="http://schemas.microsoft.com/office/drawing/2014/main" id="{E094C025-A564-8505-C003-F7BC582AE5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317" y="1495732"/>
            <a:ext cx="8172450" cy="1895475"/>
          </a:xfrm>
          <a:prstGeom prst="rect">
            <a:avLst/>
          </a:prstGeom>
        </p:spPr>
      </p:pic>
      <p:pic>
        <p:nvPicPr>
          <p:cNvPr id="11" name="Picture 10" descr="Three x plus seventeen equals eleven.&#10;which is Three x equals negative six.&#10;then we get x equals negative two.">
            <a:extLst>
              <a:ext uri="{FF2B5EF4-FFF2-40B4-BE49-F238E27FC236}">
                <a16:creationId xmlns:a16="http://schemas.microsoft.com/office/drawing/2014/main" id="{FEFC627D-568A-0CDD-E815-2DC1163F4A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317" y="4076813"/>
            <a:ext cx="1847850" cy="136207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005995" y="396240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pic>
        <p:nvPicPr>
          <p:cNvPr id="16" name="Picture 15" descr="3 x plus 17 equals negative 11,&#10;which is 3 x equals negative 28,&#10;then we get x equals negative 28 over 3.">
            <a:extLst>
              <a:ext uri="{FF2B5EF4-FFF2-40B4-BE49-F238E27FC236}">
                <a16:creationId xmlns:a16="http://schemas.microsoft.com/office/drawing/2014/main" id="{4E0694F6-C0AA-3E06-920D-0E465B0235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7200" y="4076813"/>
            <a:ext cx="212407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924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Solving Equations with Two Absolute Value Expressions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95400"/>
            <a:ext cx="8158620" cy="198823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</a:t>
            </a:r>
          </a:p>
          <a:p>
            <a:pPr>
              <a:tabLst>
                <a:tab pos="71501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                                   </a:t>
            </a:r>
            <a:br>
              <a:rPr lang="en-US" dirty="0">
                <a:solidFill>
                  <a:srgbClr val="000000"/>
                </a:solidFill>
              </a:rPr>
            </a:br>
            <a:endParaRPr lang="en-US" b="1" dirty="0">
              <a:solidFill>
                <a:srgbClr val="000000"/>
              </a:solidFill>
            </a:endParaRPr>
          </a:p>
        </p:txBody>
      </p:sp>
      <p:pic>
        <p:nvPicPr>
          <p:cNvPr id="8" name="Picture 7" descr="The absolute value of a is equal to the absolute value of b.">
            <a:extLst>
              <a:ext uri="{FF2B5EF4-FFF2-40B4-BE49-F238E27FC236}">
                <a16:creationId xmlns:a16="http://schemas.microsoft.com/office/drawing/2014/main" id="{712C246A-CA03-5F02-3611-09FD9F5E9A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315127"/>
            <a:ext cx="1162050" cy="52387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3E275A7-5279-5B00-5BF6-CFA35C46C58A}"/>
              </a:ext>
            </a:extLst>
          </p:cNvPr>
          <p:cNvSpPr txBox="1"/>
          <p:nvPr/>
        </p:nvSpPr>
        <p:spPr>
          <a:xfrm>
            <a:off x="1981200" y="1250280"/>
            <a:ext cx="4114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then either </a:t>
            </a:r>
            <a:r>
              <a:rPr lang="en-US" sz="2800" b="1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b="1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or </a:t>
            </a:r>
            <a:r>
              <a:rPr lang="en-US" sz="2800" b="1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b="1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  <a:endParaRPr lang="en-IN" sz="28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43E288B-2979-E9EF-51D9-393159E1F34C}"/>
              </a:ext>
            </a:extLst>
          </p:cNvPr>
          <p:cNvSpPr txBox="1"/>
          <p:nvPr/>
        </p:nvSpPr>
        <p:spPr>
          <a:xfrm>
            <a:off x="457200" y="1822418"/>
            <a:ext cx="2438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71501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More generally,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632D994-BC3F-CC48-7426-3AF6D8A0E647}"/>
              </a:ext>
            </a:extLst>
          </p:cNvPr>
          <p:cNvSpPr txBox="1"/>
          <p:nvPr/>
        </p:nvSpPr>
        <p:spPr>
          <a:xfrm>
            <a:off x="450011" y="2345638"/>
            <a:ext cx="381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If</a:t>
            </a:r>
            <a:endParaRPr lang="en-IN" sz="2800" dirty="0"/>
          </a:p>
        </p:txBody>
      </p:sp>
      <p:pic>
        <p:nvPicPr>
          <p:cNvPr id="13" name="Picture 12" descr="The absolute value of open parenthesis a x plus b close parenthesis is equal to the absolute value of open parenthesis c x plus d close parenthesis.">
            <a:extLst>
              <a:ext uri="{FF2B5EF4-FFF2-40B4-BE49-F238E27FC236}">
                <a16:creationId xmlns:a16="http://schemas.microsoft.com/office/drawing/2014/main" id="{33E24E48-96C0-FD51-564C-44A47F431B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345616"/>
            <a:ext cx="2514600" cy="52387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155C3A3F-93CC-7B38-79CE-85C82C307A0B}"/>
              </a:ext>
            </a:extLst>
          </p:cNvPr>
          <p:cNvSpPr txBox="1"/>
          <p:nvPr/>
        </p:nvSpPr>
        <p:spPr>
          <a:xfrm>
            <a:off x="3274219" y="2331195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then either </a:t>
            </a:r>
            <a:r>
              <a:rPr lang="en-US" sz="2800" b="1" i="1" dirty="0">
                <a:solidFill>
                  <a:srgbClr val="000000"/>
                </a:solidFill>
              </a:rPr>
              <a:t>a</a:t>
            </a:r>
            <a:r>
              <a:rPr lang="en-US" sz="100" b="1" i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x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+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b="1" i="1" dirty="0">
                <a:solidFill>
                  <a:srgbClr val="000000"/>
                </a:solidFill>
              </a:rPr>
              <a:t>cx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+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d</a:t>
            </a:r>
            <a:r>
              <a:rPr lang="en-US" sz="2800" dirty="0">
                <a:solidFill>
                  <a:srgbClr val="000000"/>
                </a:solidFill>
              </a:rPr>
              <a:t> or </a:t>
            </a:r>
            <a:endParaRPr lang="en-IN" sz="2800" dirty="0"/>
          </a:p>
        </p:txBody>
      </p:sp>
      <p:pic>
        <p:nvPicPr>
          <p:cNvPr id="5" name="Picture 4" descr="a x plus b equals negative open parenthesis c x plus d close parenthesis.">
            <a:extLst>
              <a:ext uri="{FF2B5EF4-FFF2-40B4-BE49-F238E27FC236}">
                <a16:creationId xmlns:a16="http://schemas.microsoft.com/office/drawing/2014/main" id="{D20ED85D-7133-4A78-D2EE-02FE2324E9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180" y="2836345"/>
            <a:ext cx="2611635" cy="5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005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</a:t>
            </a:r>
            <a:r>
              <a:rPr lang="en-US" dirty="0">
                <a:solidFill>
                  <a:schemeClr val="accent1"/>
                </a:solidFill>
              </a:rPr>
              <a:t>Solving Equations with Two Absolute Value Expressions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46088" y="1280160"/>
            <a:ext cx="115411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600" i="0" dirty="0">
                <a:solidFill>
                  <a:schemeClr val="tx1"/>
                </a:solidFill>
              </a:rPr>
              <a:t>Solve:</a:t>
            </a:r>
            <a:endParaRPr lang="en-US" sz="2600" dirty="0">
              <a:solidFill>
                <a:schemeClr val="tx1"/>
              </a:solidFill>
            </a:endParaRPr>
          </a:p>
        </p:txBody>
      </p:sp>
      <p:pic>
        <p:nvPicPr>
          <p:cNvPr id="5" name="Picture 4" descr="The absolute value of open parenthesis x plus 5 close parenthesis is equal to the absolute value of open parenthesis 2 x plus 1 close parenthesis.">
            <a:extLst>
              <a:ext uri="{FF2B5EF4-FFF2-40B4-BE49-F238E27FC236}">
                <a16:creationId xmlns:a16="http://schemas.microsoft.com/office/drawing/2014/main" id="{9641314D-BEA1-2AEE-DBE2-B14D844900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8693" y="1291833"/>
            <a:ext cx="2160000" cy="549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457200" y="1752600"/>
            <a:ext cx="82296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/>
              <a:t>Solution</a:t>
            </a:r>
            <a:endParaRPr lang="en-US" sz="2600" dirty="0"/>
          </a:p>
          <a:p>
            <a:r>
              <a:rPr lang="en-US" sz="2600" dirty="0"/>
              <a:t>In this case, the two expressions (</a:t>
            </a:r>
            <a:r>
              <a:rPr lang="en-US" sz="2600" i="1" dirty="0"/>
              <a:t>x </a:t>
            </a:r>
            <a:r>
              <a:rPr lang="en-US" sz="2600" dirty="0">
                <a:latin typeface="Symbol" charset="2"/>
                <a:cs typeface="Symbol" charset="2"/>
              </a:rPr>
              <a:t>+ </a:t>
            </a:r>
            <a:r>
              <a:rPr lang="en-US" sz="2600" dirty="0"/>
              <a:t>5) and (2</a:t>
            </a:r>
            <a:r>
              <a:rPr lang="en-US" sz="2600" i="1" dirty="0"/>
              <a:t>x </a:t>
            </a:r>
            <a:r>
              <a:rPr lang="en-US" sz="2600" dirty="0">
                <a:latin typeface="Symbol" charset="2"/>
                <a:cs typeface="Symbol" charset="2"/>
              </a:rPr>
              <a:t>+ </a:t>
            </a:r>
            <a:r>
              <a:rPr lang="en-US" sz="2600" dirty="0"/>
              <a:t>1) are</a:t>
            </a:r>
            <a:br>
              <a:rPr lang="en-US" sz="2600" dirty="0"/>
            </a:br>
            <a:r>
              <a:rPr lang="en-US" sz="2600" dirty="0"/>
              <a:t>equal to each other or are opposites of each other.</a:t>
            </a:r>
          </a:p>
        </p:txBody>
      </p:sp>
      <p:pic>
        <p:nvPicPr>
          <p:cNvPr id="13" name="Picture 12" descr="The absolute value of open parenthesis x plus 5 close parenthesis is equal to the absolute value of open parenthesis 2 x plus 1 close parenthesis.">
            <a:extLst>
              <a:ext uri="{FF2B5EF4-FFF2-40B4-BE49-F238E27FC236}">
                <a16:creationId xmlns:a16="http://schemas.microsoft.com/office/drawing/2014/main" id="{5AF7B48E-24CF-DFE1-5962-05BFC8ABB3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193" y="3029277"/>
            <a:ext cx="1943449" cy="521852"/>
          </a:xfrm>
          <a:prstGeom prst="rect">
            <a:avLst/>
          </a:prstGeom>
        </p:spPr>
      </p:pic>
      <p:pic>
        <p:nvPicPr>
          <p:cNvPr id="15" name="Picture 14" descr="x plus 5 equals 2 x plus 1.&#10;Subtract x from both sides:&#10;5 equals x plus 1.&#10;which is Five minus one equals x plus one minus one.&#10;Four equals x.">
            <a:extLst>
              <a:ext uri="{FF2B5EF4-FFF2-40B4-BE49-F238E27FC236}">
                <a16:creationId xmlns:a16="http://schemas.microsoft.com/office/drawing/2014/main" id="{14237D9E-D46E-9BA9-9FE5-B58F7501DC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250" y="3672007"/>
            <a:ext cx="2333368" cy="2014418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3048000" y="4200972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pic>
        <p:nvPicPr>
          <p:cNvPr id="3" name="Picture 2" descr="x plus 5 equals the negative of open parenthesis 2 x plus 1 close parenthesis.&#10;Note the use of parentheses. We want the opposite of the entire expression      (2x + 1).&#10;Then x plus 5 equals negative 2 x minus 1.&#10;Add 2 x to both sides:&#10;which gives x plus 5 plus 2 x equals negative 2 x minus 1 plus 2 x,&#10;which is 3 x plus 5 equals negative 1.">
            <a:extLst>
              <a:ext uri="{FF2B5EF4-FFF2-40B4-BE49-F238E27FC236}">
                <a16:creationId xmlns:a16="http://schemas.microsoft.com/office/drawing/2014/main" id="{6D713876-A913-A9E3-48A3-76CD4ACA21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85587" y="3515554"/>
            <a:ext cx="5192618" cy="201441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1864</TotalTime>
  <Words>341</Words>
  <Application>Microsoft Office PowerPoint</Application>
  <PresentationFormat>On-screen Show (4:3)</PresentationFormat>
  <Paragraphs>40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 Math</vt:lpstr>
      <vt:lpstr>Courier New</vt:lpstr>
      <vt:lpstr>Symbol</vt:lpstr>
      <vt:lpstr>Office Theme</vt:lpstr>
      <vt:lpstr>Equation</vt:lpstr>
      <vt:lpstr>Section 8.R.1</vt:lpstr>
      <vt:lpstr>Objectives</vt:lpstr>
      <vt:lpstr>Definition: Absolute Value</vt:lpstr>
      <vt:lpstr>Definition: Solving Absolute Value Equations</vt:lpstr>
      <vt:lpstr>Example 1:  Solving Absolute Value Equations1</vt:lpstr>
      <vt:lpstr>Example 1:  Solving Absolute Value Equations2</vt:lpstr>
      <vt:lpstr>Example 1:  Solving Absolute Value Equations3</vt:lpstr>
      <vt:lpstr>Definition: Solving Equations with Two Absolute Value Expressions</vt:lpstr>
      <vt:lpstr>Example 2:  Solving Equations with Two Absolute Value Expressions1</vt:lpstr>
      <vt:lpstr>Example 2:  Solving Equations with Two Absolute Value Expressions2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jeevan</cp:lastModifiedBy>
  <cp:revision>233</cp:revision>
  <dcterms:created xsi:type="dcterms:W3CDTF">2013-04-26T14:43:13Z</dcterms:created>
  <dcterms:modified xsi:type="dcterms:W3CDTF">2025-08-12T12:36:56Z</dcterms:modified>
</cp:coreProperties>
</file>