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6" r:id="rId2"/>
    <p:sldId id="258" r:id="rId3"/>
    <p:sldId id="259" r:id="rId4"/>
    <p:sldId id="260" r:id="rId5"/>
    <p:sldId id="261" r:id="rId6"/>
    <p:sldId id="262" r:id="rId7"/>
    <p:sldId id="263" r:id="rId8"/>
    <p:sldId id="264" r:id="rId9"/>
    <p:sldId id="265" r:id="rId10"/>
    <p:sldId id="267" r:id="rId11"/>
    <p:sldId id="268" r:id="rId12"/>
    <p:sldId id="269" r:id="rId13"/>
    <p:sldId id="270" r:id="rId14"/>
    <p:sldId id="271" r:id="rId15"/>
    <p:sldId id="272" r:id="rId16"/>
    <p:sldId id="273" r:id="rId17"/>
    <p:sldId id="274" r:id="rId18"/>
    <p:sldId id="275" r:id="rId19"/>
    <p:sldId id="281" r:id="rId20"/>
    <p:sldId id="276" r:id="rId21"/>
    <p:sldId id="277" r:id="rId22"/>
    <p:sldId id="27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2D7D9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46" autoAdjust="0"/>
    <p:restoredTop sz="94673" autoAdjust="0"/>
  </p:normalViewPr>
  <p:slideViewPr>
    <p:cSldViewPr>
      <p:cViewPr varScale="1">
        <p:scale>
          <a:sx n="105" d="100"/>
          <a:sy n="105" d="100"/>
        </p:scale>
        <p:origin x="1302"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7/17/2025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9889296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80408ED-FC68-4C6D-83AD-595AA1FB23F0}" type="datetimeFigureOut">
              <a:rPr lang="en-US" smtClean="0"/>
              <a:pPr/>
              <a:t>7/17/2025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642394-0B89-42F3-9281-890CF039710D}" type="slidenum">
              <a:rPr lang="en-US" smtClean="0"/>
              <a:pPr/>
              <a:t>‹#›</a:t>
            </a:fld>
            <a:endParaRPr lang="en-US"/>
          </a:p>
        </p:txBody>
      </p:sp>
    </p:spTree>
    <p:extLst>
      <p:ext uri="{BB962C8B-B14F-4D97-AF65-F5344CB8AC3E}">
        <p14:creationId xmlns:p14="http://schemas.microsoft.com/office/powerpoint/2010/main" val="4013699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p:spPr>
        <p:txBody>
          <a:bodyPr lIns="96661" tIns="48331" rIns="96661" bIns="48331"/>
          <a:lstStyle/>
          <a:p>
            <a:pPr eaLnBrk="1" hangingPunct="1">
              <a:spcBef>
                <a:spcPct val="0"/>
              </a:spcBef>
            </a:pPr>
            <a:endParaRPr lang="en-US"/>
          </a:p>
        </p:txBody>
      </p:sp>
      <p:sp>
        <p:nvSpPr>
          <p:cNvPr id="30724" name="Slide Number Placeholder 3"/>
          <p:cNvSpPr txBox="1">
            <a:spLocks noGrp="1"/>
          </p:cNvSpPr>
          <p:nvPr/>
        </p:nvSpPr>
        <p:spPr bwMode="auto">
          <a:xfrm>
            <a:off x="3884783" y="8685545"/>
            <a:ext cx="2972037" cy="456363"/>
          </a:xfrm>
          <a:prstGeom prst="rect">
            <a:avLst/>
          </a:prstGeom>
          <a:noFill/>
          <a:ln w="9525">
            <a:noFill/>
            <a:miter lim="800000"/>
            <a:headEnd/>
            <a:tailEnd/>
          </a:ln>
        </p:spPr>
        <p:txBody>
          <a:bodyPr lIns="96661" tIns="48331" rIns="96661" bIns="48331" anchor="b"/>
          <a:lstStyle/>
          <a:p>
            <a:pPr algn="r" defTabSz="966788"/>
            <a:fld id="{EDAA1664-C993-48C3-AD55-A28EABD95E32}" type="slidenum">
              <a:rPr lang="en-US" sz="1300">
                <a:latin typeface="Calibri" pitchFamily="34" charset="0"/>
              </a:rPr>
              <a:pPr algn="r" defTabSz="966788"/>
              <a:t>2</a:t>
            </a:fld>
            <a:endParaRPr lang="en-US" sz="1300">
              <a:latin typeface="Calibri" pitchFamily="34" charset="0"/>
            </a:endParaRPr>
          </a:p>
        </p:txBody>
      </p:sp>
    </p:spTree>
    <p:extLst>
      <p:ext uri="{BB962C8B-B14F-4D97-AF65-F5344CB8AC3E}">
        <p14:creationId xmlns:p14="http://schemas.microsoft.com/office/powerpoint/2010/main" val="16338798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E7642394-0B89-42F3-9281-890CF039710D}" type="slidenum">
              <a:rPr lang="en-US" smtClean="0"/>
              <a:pPr/>
              <a:t>22</a:t>
            </a:fld>
            <a:endParaRPr lang="en-US"/>
          </a:p>
        </p:txBody>
      </p:sp>
    </p:spTree>
    <p:extLst>
      <p:ext uri="{BB962C8B-B14F-4D97-AF65-F5344CB8AC3E}">
        <p14:creationId xmlns:p14="http://schemas.microsoft.com/office/powerpoint/2010/main" val="96005755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2.xml"/><Relationship Id="rId4" Type="http://schemas.openxmlformats.org/officeDocument/2006/relationships/image" Target="../media/image19.e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6.R.3</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Working with Formulas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Evaluating Formulas</a:t>
            </a:r>
            <a:r>
              <a:rPr lang="en-US" baseline="-25000" dirty="0"/>
              <a:t>1</a:t>
            </a:r>
            <a:endParaRPr lang="en-US" sz="3200" dirty="0">
              <a:solidFill>
                <a:schemeClr val="accent1"/>
              </a:solidFill>
            </a:endParaRPr>
          </a:p>
        </p:txBody>
      </p:sp>
      <p:sp>
        <p:nvSpPr>
          <p:cNvPr id="14339" name="Rectangle 3"/>
          <p:cNvSpPr>
            <a:spLocks noGrp="1"/>
          </p:cNvSpPr>
          <p:nvPr>
            <p:ph idx="1"/>
          </p:nvPr>
        </p:nvSpPr>
        <p:spPr>
          <a:prstGeom prst="rect">
            <a:avLst/>
          </a:prstGeom>
        </p:spPr>
        <p:txBody>
          <a:bodyPr/>
          <a:lstStyle/>
          <a:p>
            <a:pPr marL="533400" indent="-533400">
              <a:buFont typeface="Courier New" pitchFamily="49" charset="0"/>
              <a:buNone/>
            </a:pPr>
            <a:r>
              <a:rPr lang="en-US" i="0" dirty="0">
                <a:solidFill>
                  <a:schemeClr val="tx1"/>
                </a:solidFill>
              </a:rPr>
              <a:t>The lifting force </a:t>
            </a:r>
            <a:r>
              <a:rPr lang="en-US" i="1" dirty="0">
                <a:solidFill>
                  <a:schemeClr val="tx1"/>
                </a:solidFill>
              </a:rPr>
              <a:t>F</a:t>
            </a:r>
            <a:r>
              <a:rPr lang="en-US" dirty="0">
                <a:solidFill>
                  <a:schemeClr val="tx1"/>
                </a:solidFill>
              </a:rPr>
              <a:t> </a:t>
            </a:r>
            <a:r>
              <a:rPr lang="en-US" i="0" dirty="0">
                <a:solidFill>
                  <a:schemeClr val="tx1"/>
                </a:solidFill>
              </a:rPr>
              <a:t>exerted on an airplane wing is found </a:t>
            </a:r>
          </a:p>
          <a:p>
            <a:pPr marL="533400" indent="-533400">
              <a:buFont typeface="Courier New" pitchFamily="49" charset="0"/>
              <a:buNone/>
            </a:pPr>
            <a:r>
              <a:rPr lang="en-US" i="0" dirty="0">
                <a:solidFill>
                  <a:schemeClr val="tx1"/>
                </a:solidFill>
              </a:rPr>
              <a:t>by multiplying some constant </a:t>
            </a:r>
            <a:r>
              <a:rPr lang="en-US" i="1" dirty="0">
                <a:solidFill>
                  <a:schemeClr val="tx1"/>
                </a:solidFill>
              </a:rPr>
              <a:t>k</a:t>
            </a:r>
            <a:r>
              <a:rPr lang="en-US" dirty="0">
                <a:solidFill>
                  <a:schemeClr val="tx1"/>
                </a:solidFill>
              </a:rPr>
              <a:t> </a:t>
            </a:r>
            <a:r>
              <a:rPr lang="en-US" i="0" dirty="0">
                <a:solidFill>
                  <a:schemeClr val="tx1"/>
                </a:solidFill>
              </a:rPr>
              <a:t>by the area </a:t>
            </a:r>
            <a:r>
              <a:rPr lang="en-US" i="1" dirty="0">
                <a:solidFill>
                  <a:schemeClr val="tx1"/>
                </a:solidFill>
              </a:rPr>
              <a:t>A</a:t>
            </a:r>
            <a:r>
              <a:rPr lang="en-US" dirty="0">
                <a:solidFill>
                  <a:schemeClr val="tx1"/>
                </a:solidFill>
              </a:rPr>
              <a:t> </a:t>
            </a:r>
            <a:r>
              <a:rPr lang="en-US" i="0" dirty="0">
                <a:solidFill>
                  <a:schemeClr val="tx1"/>
                </a:solidFill>
              </a:rPr>
              <a:t>of the </a:t>
            </a:r>
          </a:p>
          <a:p>
            <a:pPr marL="533400" indent="-533400">
              <a:buFont typeface="Courier New" pitchFamily="49" charset="0"/>
              <a:buNone/>
            </a:pPr>
            <a:r>
              <a:rPr lang="en-US" i="0" dirty="0">
                <a:solidFill>
                  <a:schemeClr val="tx1"/>
                </a:solidFill>
              </a:rPr>
              <a:t>wing’s surface and by the square of the plane’s velocity </a:t>
            </a:r>
          </a:p>
          <a:p>
            <a:pPr marL="533400" indent="-533400">
              <a:buFont typeface="Courier New" pitchFamily="49" charset="0"/>
              <a:buNone/>
            </a:pPr>
            <a:r>
              <a:rPr lang="en-US" i="1" dirty="0">
                <a:solidFill>
                  <a:schemeClr val="tx1"/>
                </a:solidFill>
              </a:rPr>
              <a:t>v</a:t>
            </a:r>
            <a:r>
              <a:rPr lang="en-US" i="0" dirty="0">
                <a:solidFill>
                  <a:schemeClr val="tx1"/>
                </a:solidFill>
              </a:rPr>
              <a:t>.  The formula is </a:t>
            </a:r>
            <a:r>
              <a:rPr lang="en-US" i="1" dirty="0">
                <a:solidFill>
                  <a:srgbClr val="0000FF"/>
                </a:solidFill>
              </a:rPr>
              <a:t>F</a:t>
            </a:r>
            <a:r>
              <a:rPr lang="en-US" i="0" dirty="0">
                <a:solidFill>
                  <a:srgbClr val="0000FF"/>
                </a:solidFill>
              </a:rPr>
              <a:t> = </a:t>
            </a:r>
            <a:r>
              <a:rPr lang="en-US" i="1" dirty="0">
                <a:solidFill>
                  <a:srgbClr val="0000FF"/>
                </a:solidFill>
              </a:rPr>
              <a:t>kAv</a:t>
            </a:r>
            <a:r>
              <a:rPr lang="en-US" dirty="0">
                <a:solidFill>
                  <a:srgbClr val="0000FF"/>
                </a:solidFill>
              </a:rPr>
              <a:t>²</a:t>
            </a:r>
            <a:r>
              <a:rPr lang="en-US" i="0" dirty="0">
                <a:solidFill>
                  <a:schemeClr val="tx1"/>
                </a:solidFill>
              </a:rPr>
              <a:t> Find the force on a plane’s </a:t>
            </a:r>
          </a:p>
          <a:p>
            <a:pPr marL="533400" indent="-533400">
              <a:buFont typeface="Courier New" pitchFamily="49" charset="0"/>
              <a:buNone/>
            </a:pPr>
            <a:r>
              <a:rPr lang="en-US" i="0" dirty="0">
                <a:solidFill>
                  <a:schemeClr val="tx1"/>
                </a:solidFill>
              </a:rPr>
              <a:t>wing during takeoff if the area of the wing is </a:t>
            </a:r>
            <a:r>
              <a:rPr lang="en-US" i="0" dirty="0">
                <a:solidFill>
                  <a:srgbClr val="0000FF"/>
                </a:solidFill>
              </a:rPr>
              <a:t>120 ft²</a:t>
            </a:r>
            <a:r>
              <a:rPr lang="en-US" i="0" dirty="0">
                <a:solidFill>
                  <a:schemeClr val="tx1"/>
                </a:solidFill>
              </a:rPr>
              <a:t> </a:t>
            </a:r>
            <a:r>
              <a:rPr lang="en-US" i="1" dirty="0">
                <a:solidFill>
                  <a:schemeClr val="tx1"/>
                </a:solidFill>
              </a:rPr>
              <a:t>k</a:t>
            </a:r>
            <a:r>
              <a:rPr lang="en-US" dirty="0">
                <a:solidFill>
                  <a:schemeClr val="tx1"/>
                </a:solidFill>
              </a:rPr>
              <a:t> </a:t>
            </a:r>
          </a:p>
          <a:p>
            <a:pPr marL="533400" indent="-533400">
              <a:buFont typeface="Courier New" pitchFamily="49" charset="0"/>
              <a:buNone/>
            </a:pPr>
            <a:r>
              <a:rPr lang="en-US" i="0" dirty="0">
                <a:solidFill>
                  <a:schemeClr val="tx1"/>
                </a:solidFill>
              </a:rPr>
              <a:t>is</a:t>
            </a:r>
          </a:p>
        </p:txBody>
      </p:sp>
      <p:pic>
        <p:nvPicPr>
          <p:cNvPr id="6" name="Picture 5" descr="Four thirds.">
            <a:extLst>
              <a:ext uri="{FF2B5EF4-FFF2-40B4-BE49-F238E27FC236}">
                <a16:creationId xmlns:a16="http://schemas.microsoft.com/office/drawing/2014/main" id="{F24C394C-3C67-6290-EB16-3141DE785EAF}"/>
              </a:ext>
            </a:extLst>
          </p:cNvPr>
          <p:cNvPicPr>
            <a:picLocks noChangeAspect="1"/>
          </p:cNvPicPr>
          <p:nvPr/>
        </p:nvPicPr>
        <p:blipFill>
          <a:blip r:embed="rId2"/>
          <a:stretch>
            <a:fillRect/>
          </a:stretch>
        </p:blipFill>
        <p:spPr>
          <a:xfrm>
            <a:off x="838200" y="3657600"/>
            <a:ext cx="390525" cy="885825"/>
          </a:xfrm>
          <a:prstGeom prst="rect">
            <a:avLst/>
          </a:prstGeom>
        </p:spPr>
      </p:pic>
      <p:sp>
        <p:nvSpPr>
          <p:cNvPr id="8" name="TextBox 7">
            <a:extLst>
              <a:ext uri="{FF2B5EF4-FFF2-40B4-BE49-F238E27FC236}">
                <a16:creationId xmlns:a16="http://schemas.microsoft.com/office/drawing/2014/main" id="{3DE7C2A4-542A-35D9-8511-4377407F5A26}"/>
              </a:ext>
            </a:extLst>
          </p:cNvPr>
          <p:cNvSpPr txBox="1"/>
          <p:nvPr/>
        </p:nvSpPr>
        <p:spPr>
          <a:xfrm>
            <a:off x="1228724" y="3810000"/>
            <a:ext cx="7534276" cy="1054263"/>
          </a:xfrm>
          <a:prstGeom prst="rect">
            <a:avLst/>
          </a:prstGeom>
          <a:noFill/>
        </p:spPr>
        <p:txBody>
          <a:bodyPr wrap="square">
            <a:spAutoFit/>
          </a:bodyPr>
          <a:lstStyle/>
          <a:p>
            <a:pPr marL="533400" indent="-533400">
              <a:buFont typeface="Courier New" pitchFamily="49" charset="0"/>
              <a:buNone/>
            </a:pPr>
            <a:r>
              <a:rPr lang="en-US" sz="2800" i="0" dirty="0">
                <a:solidFill>
                  <a:schemeClr val="tx1"/>
                </a:solidFill>
              </a:rPr>
              <a:t>and the plane is traveling </a:t>
            </a:r>
            <a:r>
              <a:rPr lang="en-US" sz="2800" i="0" dirty="0">
                <a:solidFill>
                  <a:srgbClr val="0000FF"/>
                </a:solidFill>
              </a:rPr>
              <a:t>80 miles </a:t>
            </a:r>
            <a:r>
              <a:rPr lang="en-US" sz="2800" i="0" dirty="0">
                <a:solidFill>
                  <a:schemeClr val="tx1"/>
                </a:solidFill>
              </a:rPr>
              <a:t>per hour during </a:t>
            </a:r>
          </a:p>
          <a:p>
            <a:pPr marL="533400" indent="-533400">
              <a:lnSpc>
                <a:spcPct val="135000"/>
              </a:lnSpc>
              <a:buFont typeface="Courier New" pitchFamily="49" charset="0"/>
              <a:buNone/>
            </a:pPr>
            <a:r>
              <a:rPr lang="en-US" sz="2800" i="0" dirty="0">
                <a:solidFill>
                  <a:schemeClr val="tx1"/>
                </a:solidFill>
              </a:rPr>
              <a:t>take off.</a:t>
            </a:r>
            <a:r>
              <a:rPr lang="en-US" sz="2800" dirty="0">
                <a:solidFill>
                  <a:schemeClr val="tx1"/>
                </a:solidFill>
              </a:rPr>
              <a:t> </a:t>
            </a:r>
            <a:endParaRPr lang="en-US" sz="2800" i="0" dirty="0">
              <a:solidFill>
                <a:schemeClr val="tx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Evaluating Formulas</a:t>
            </a:r>
            <a:r>
              <a:rPr lang="en-US" baseline="-25000" dirty="0"/>
              <a:t>2</a:t>
            </a:r>
            <a:endParaRPr lang="en-US" sz="3200" dirty="0">
              <a:solidFill>
                <a:schemeClr val="accent1"/>
              </a:solidFill>
            </a:endParaRPr>
          </a:p>
        </p:txBody>
      </p:sp>
      <p:sp>
        <p:nvSpPr>
          <p:cNvPr id="15363" name="Rectangle 3"/>
          <p:cNvSpPr>
            <a:spLocks noGrp="1"/>
          </p:cNvSpPr>
          <p:nvPr>
            <p:ph idx="1"/>
          </p:nvPr>
        </p:nvSpPr>
        <p:spPr>
          <a:xfrm>
            <a:off x="457200" y="1066800"/>
            <a:ext cx="8686800" cy="954107"/>
          </a:xfrm>
          <a:prstGeom prst="rect">
            <a:avLst/>
          </a:prstGeom>
        </p:spPr>
        <p:txBody>
          <a:bodyPr wrap="square">
            <a:spAutoFit/>
          </a:bodyPr>
          <a:lstStyle/>
          <a:p>
            <a:pPr marL="533400" indent="-533400" algn="just">
              <a:lnSpc>
                <a:spcPct val="90000"/>
              </a:lnSpc>
              <a:buFont typeface="Courier New" pitchFamily="49" charset="0"/>
              <a:buNone/>
            </a:pPr>
            <a:r>
              <a:rPr lang="en-US" b="1" i="0" dirty="0">
                <a:solidFill>
                  <a:schemeClr val="tx1"/>
                </a:solidFill>
              </a:rPr>
              <a:t>Solution</a:t>
            </a:r>
          </a:p>
          <a:p>
            <a:pPr marL="533400" indent="-533400">
              <a:lnSpc>
                <a:spcPct val="90000"/>
              </a:lnSpc>
              <a:buFont typeface="Courier New" pitchFamily="49" charset="0"/>
              <a:buNone/>
            </a:pPr>
            <a:r>
              <a:rPr lang="en-US" i="0" dirty="0">
                <a:solidFill>
                  <a:schemeClr val="tx1"/>
                </a:solidFill>
              </a:rPr>
              <a:t>We know that</a:t>
            </a:r>
            <a:endParaRPr lang="en-US" dirty="0">
              <a:solidFill>
                <a:schemeClr val="tx1"/>
              </a:solidFill>
            </a:endParaRPr>
          </a:p>
        </p:txBody>
      </p:sp>
      <p:pic>
        <p:nvPicPr>
          <p:cNvPr id="5" name="Picture 4" descr="k equals four thirds.">
            <a:extLst>
              <a:ext uri="{FF2B5EF4-FFF2-40B4-BE49-F238E27FC236}">
                <a16:creationId xmlns:a16="http://schemas.microsoft.com/office/drawing/2014/main" id="{89BAC25C-4350-F1EA-779B-F8F66FB8567E}"/>
              </a:ext>
            </a:extLst>
          </p:cNvPr>
          <p:cNvPicPr>
            <a:picLocks noChangeAspect="1"/>
          </p:cNvPicPr>
          <p:nvPr/>
        </p:nvPicPr>
        <p:blipFill>
          <a:blip r:embed="rId2"/>
          <a:stretch>
            <a:fillRect/>
          </a:stretch>
        </p:blipFill>
        <p:spPr>
          <a:xfrm>
            <a:off x="2596482" y="1331277"/>
            <a:ext cx="914400" cy="885825"/>
          </a:xfrm>
          <a:prstGeom prst="rect">
            <a:avLst/>
          </a:prstGeom>
        </p:spPr>
      </p:pic>
      <p:sp>
        <p:nvSpPr>
          <p:cNvPr id="7" name="TextBox 6">
            <a:extLst>
              <a:ext uri="{FF2B5EF4-FFF2-40B4-BE49-F238E27FC236}">
                <a16:creationId xmlns:a16="http://schemas.microsoft.com/office/drawing/2014/main" id="{DF172507-BAA8-FBEC-6380-ABE15E6B3C5A}"/>
              </a:ext>
            </a:extLst>
          </p:cNvPr>
          <p:cNvSpPr txBox="1"/>
          <p:nvPr/>
        </p:nvSpPr>
        <p:spPr>
          <a:xfrm>
            <a:off x="3429000" y="1479084"/>
            <a:ext cx="5937918" cy="523220"/>
          </a:xfrm>
          <a:prstGeom prst="rect">
            <a:avLst/>
          </a:prstGeom>
          <a:noFill/>
        </p:spPr>
        <p:txBody>
          <a:bodyPr wrap="square">
            <a:spAutoFit/>
          </a:bodyPr>
          <a:lstStyle/>
          <a:p>
            <a:r>
              <a:rPr lang="en-US" sz="2800" i="1" dirty="0">
                <a:solidFill>
                  <a:schemeClr val="tx1"/>
                </a:solidFill>
              </a:rPr>
              <a:t>A</a:t>
            </a:r>
            <a:r>
              <a:rPr lang="en-US" sz="2800" dirty="0">
                <a:solidFill>
                  <a:schemeClr val="tx1"/>
                </a:solidFill>
              </a:rPr>
              <a:t> </a:t>
            </a:r>
            <a:r>
              <a:rPr lang="en-US" sz="2800" i="0" dirty="0">
                <a:solidFill>
                  <a:schemeClr val="tx1"/>
                </a:solidFill>
              </a:rPr>
              <a:t>= </a:t>
            </a:r>
            <a:r>
              <a:rPr lang="en-US" sz="2800" i="0" dirty="0">
                <a:solidFill>
                  <a:srgbClr val="0000FF"/>
                </a:solidFill>
              </a:rPr>
              <a:t>120</a:t>
            </a:r>
            <a:r>
              <a:rPr lang="en-US" sz="2800" i="0" dirty="0">
                <a:solidFill>
                  <a:schemeClr val="tx1"/>
                </a:solidFill>
              </a:rPr>
              <a:t>, and </a:t>
            </a:r>
            <a:r>
              <a:rPr lang="en-US" sz="2800" i="1" dirty="0">
                <a:solidFill>
                  <a:schemeClr val="tx1"/>
                </a:solidFill>
              </a:rPr>
              <a:t>v</a:t>
            </a:r>
            <a:r>
              <a:rPr lang="en-US" sz="2800" dirty="0">
                <a:solidFill>
                  <a:schemeClr val="tx1"/>
                </a:solidFill>
              </a:rPr>
              <a:t> </a:t>
            </a:r>
            <a:r>
              <a:rPr lang="en-US" sz="2800" i="0" dirty="0">
                <a:solidFill>
                  <a:schemeClr val="tx1"/>
                </a:solidFill>
              </a:rPr>
              <a:t>= </a:t>
            </a:r>
            <a:r>
              <a:rPr lang="en-US" sz="2800" i="0" dirty="0">
                <a:solidFill>
                  <a:srgbClr val="0000FF"/>
                </a:solidFill>
              </a:rPr>
              <a:t>80</a:t>
            </a:r>
            <a:r>
              <a:rPr lang="en-US" sz="2800" i="0" dirty="0">
                <a:solidFill>
                  <a:schemeClr val="tx1"/>
                </a:solidFill>
              </a:rPr>
              <a:t>. Substitution gives</a:t>
            </a:r>
            <a:r>
              <a:rPr lang="en-US" sz="2800" dirty="0">
                <a:solidFill>
                  <a:schemeClr val="tx1"/>
                </a:solidFill>
              </a:rPr>
              <a:t> </a:t>
            </a:r>
            <a:endParaRPr lang="en-IN" sz="2800" dirty="0"/>
          </a:p>
        </p:txBody>
      </p:sp>
      <p:pic>
        <p:nvPicPr>
          <p:cNvPr id="10" name="Picture 9" descr="F equals four thirds times 120 times 80 squared.&#10;That equals four thirds times 120 times 6,400.&#10;That equals 160 times 6,400.&#10;That equals 1,024,000.&#10;The force is measured in pounds.">
            <a:extLst>
              <a:ext uri="{FF2B5EF4-FFF2-40B4-BE49-F238E27FC236}">
                <a16:creationId xmlns:a16="http://schemas.microsoft.com/office/drawing/2014/main" id="{2C09A6C8-01A6-07E5-D7BB-1BC7869F6653}"/>
              </a:ext>
            </a:extLst>
          </p:cNvPr>
          <p:cNvPicPr>
            <a:picLocks noChangeAspect="1"/>
          </p:cNvPicPr>
          <p:nvPr/>
        </p:nvPicPr>
        <p:blipFill>
          <a:blip r:embed="rId3"/>
          <a:stretch>
            <a:fillRect/>
          </a:stretch>
        </p:blipFill>
        <p:spPr>
          <a:xfrm>
            <a:off x="586707" y="2049662"/>
            <a:ext cx="5848350" cy="3038475"/>
          </a:xfrm>
          <a:prstGeom prst="rect">
            <a:avLst/>
          </a:prstGeom>
        </p:spPr>
      </p:pic>
      <p:sp>
        <p:nvSpPr>
          <p:cNvPr id="4" name="Rectangle 3"/>
          <p:cNvSpPr/>
          <p:nvPr/>
        </p:nvSpPr>
        <p:spPr>
          <a:xfrm>
            <a:off x="457200" y="5064760"/>
            <a:ext cx="8610600" cy="954107"/>
          </a:xfrm>
          <a:prstGeom prst="rect">
            <a:avLst/>
          </a:prstGeom>
        </p:spPr>
        <p:txBody>
          <a:bodyPr wrap="square">
            <a:spAutoFit/>
          </a:bodyPr>
          <a:lstStyle/>
          <a:p>
            <a:r>
              <a:rPr lang="en-US" sz="2800" dirty="0"/>
              <a:t>Thus the force on the plane’s wing during take-off is 1,024,000 lb.</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4: Evaluating Formulas</a:t>
            </a:r>
            <a:r>
              <a:rPr lang="en-US" baseline="-25000" dirty="0"/>
              <a:t>1</a:t>
            </a:r>
            <a:endParaRPr lang="en-US" sz="3200" dirty="0">
              <a:solidFill>
                <a:schemeClr val="accent1"/>
              </a:solidFill>
            </a:endParaRPr>
          </a:p>
        </p:txBody>
      </p:sp>
      <p:sp>
        <p:nvSpPr>
          <p:cNvPr id="27651" name="Rectangle 3"/>
          <p:cNvSpPr>
            <a:spLocks noGrp="1"/>
          </p:cNvSpPr>
          <p:nvPr>
            <p:ph idx="1"/>
          </p:nvPr>
        </p:nvSpPr>
        <p:spPr>
          <a:prstGeom prst="rect">
            <a:avLst/>
          </a:prstGeom>
        </p:spPr>
        <p:txBody>
          <a:bodyPr/>
          <a:lstStyle/>
          <a:p>
            <a:pPr>
              <a:buFont typeface="Courier New" pitchFamily="49" charset="0"/>
              <a:buNone/>
            </a:pPr>
            <a:r>
              <a:rPr lang="en-US" i="0" dirty="0">
                <a:solidFill>
                  <a:schemeClr val="tx1"/>
                </a:solidFill>
              </a:rPr>
              <a:t>The perimeter of a triangle is </a:t>
            </a:r>
            <a:r>
              <a:rPr lang="en-US" i="0" dirty="0">
                <a:solidFill>
                  <a:srgbClr val="0000FF"/>
                </a:solidFill>
              </a:rPr>
              <a:t>38 feet</a:t>
            </a:r>
            <a:r>
              <a:rPr lang="en-US" i="0" dirty="0">
                <a:solidFill>
                  <a:schemeClr val="tx1"/>
                </a:solidFill>
              </a:rPr>
              <a:t>.  One side is </a:t>
            </a:r>
            <a:r>
              <a:rPr lang="en-US" i="0" dirty="0">
                <a:solidFill>
                  <a:srgbClr val="0000FF"/>
                </a:solidFill>
              </a:rPr>
              <a:t>5 feet </a:t>
            </a:r>
            <a:r>
              <a:rPr lang="en-US" i="0" dirty="0">
                <a:solidFill>
                  <a:schemeClr val="tx1"/>
                </a:solidFill>
              </a:rPr>
              <a:t>long and a second side is </a:t>
            </a:r>
            <a:r>
              <a:rPr lang="en-US" i="0" dirty="0">
                <a:solidFill>
                  <a:srgbClr val="0000FF"/>
                </a:solidFill>
              </a:rPr>
              <a:t>18 feet </a:t>
            </a:r>
            <a:r>
              <a:rPr lang="en-US" i="0" dirty="0">
                <a:solidFill>
                  <a:schemeClr val="tx1"/>
                </a:solidFill>
              </a:rPr>
              <a:t>long.  How long is the third side?</a:t>
            </a:r>
            <a:r>
              <a:rPr lang="en-US" dirty="0">
                <a:solidFill>
                  <a:schemeClr val="tx1"/>
                </a:solidFill>
              </a:rPr>
              <a:t> </a:t>
            </a:r>
          </a:p>
          <a:p>
            <a:pPr>
              <a:buFont typeface="Courier New" pitchFamily="49" charset="0"/>
              <a:buNone/>
            </a:pPr>
            <a:r>
              <a:rPr lang="en-US" b="1" i="0" dirty="0">
                <a:solidFill>
                  <a:schemeClr val="tx1"/>
                </a:solidFill>
              </a:rPr>
              <a:t>Solution</a:t>
            </a:r>
          </a:p>
          <a:p>
            <a:pPr>
              <a:buFont typeface="Courier New" pitchFamily="49" charset="0"/>
              <a:buNone/>
            </a:pPr>
            <a:r>
              <a:rPr lang="en-US" i="0" dirty="0">
                <a:solidFill>
                  <a:schemeClr val="tx1"/>
                </a:solidFill>
              </a:rPr>
              <a:t>Using the formula </a:t>
            </a:r>
            <a:r>
              <a:rPr lang="en-US" i="1" dirty="0">
                <a:solidFill>
                  <a:srgbClr val="0000FF"/>
                </a:solidFill>
              </a:rPr>
              <a:t>P</a:t>
            </a:r>
            <a:r>
              <a:rPr lang="en-US" dirty="0">
                <a:solidFill>
                  <a:srgbClr val="0000FF"/>
                </a:solidFill>
              </a:rPr>
              <a:t> </a:t>
            </a:r>
            <a:r>
              <a:rPr lang="en-US" i="0" dirty="0">
                <a:solidFill>
                  <a:srgbClr val="0000FF"/>
                </a:solidFill>
              </a:rPr>
              <a:t>= </a:t>
            </a:r>
            <a:r>
              <a:rPr lang="en-US" i="1" dirty="0">
                <a:solidFill>
                  <a:srgbClr val="0000FF"/>
                </a:solidFill>
              </a:rPr>
              <a:t>a</a:t>
            </a:r>
            <a:r>
              <a:rPr lang="en-US" dirty="0">
                <a:solidFill>
                  <a:srgbClr val="0000FF"/>
                </a:solidFill>
              </a:rPr>
              <a:t> </a:t>
            </a:r>
            <a:r>
              <a:rPr lang="en-US" i="0" dirty="0">
                <a:solidFill>
                  <a:srgbClr val="0000FF"/>
                </a:solidFill>
              </a:rPr>
              <a:t>+ </a:t>
            </a:r>
            <a:r>
              <a:rPr lang="en-US" i="1" dirty="0">
                <a:solidFill>
                  <a:srgbClr val="0000FF"/>
                </a:solidFill>
              </a:rPr>
              <a:t>b</a:t>
            </a:r>
            <a:r>
              <a:rPr lang="en-US" dirty="0">
                <a:solidFill>
                  <a:srgbClr val="0000FF"/>
                </a:solidFill>
              </a:rPr>
              <a:t> </a:t>
            </a:r>
            <a:r>
              <a:rPr lang="en-US" i="0" dirty="0">
                <a:solidFill>
                  <a:srgbClr val="0000FF"/>
                </a:solidFill>
              </a:rPr>
              <a:t>+ </a:t>
            </a:r>
            <a:r>
              <a:rPr lang="en-US" i="1" dirty="0">
                <a:solidFill>
                  <a:srgbClr val="0000FF"/>
                </a:solidFill>
              </a:rPr>
              <a:t>c</a:t>
            </a:r>
            <a:r>
              <a:rPr lang="en-US" i="0" dirty="0">
                <a:solidFill>
                  <a:schemeClr val="tx1"/>
                </a:solidFill>
              </a:rPr>
              <a:t>, substitute </a:t>
            </a:r>
            <a:r>
              <a:rPr lang="en-US" i="1" dirty="0">
                <a:solidFill>
                  <a:schemeClr val="tx1"/>
                </a:solidFill>
              </a:rPr>
              <a:t>P</a:t>
            </a:r>
            <a:r>
              <a:rPr lang="en-US" dirty="0">
                <a:solidFill>
                  <a:schemeClr val="tx1"/>
                </a:solidFill>
              </a:rPr>
              <a:t> </a:t>
            </a:r>
            <a:r>
              <a:rPr lang="en-US" i="0" dirty="0">
                <a:solidFill>
                  <a:schemeClr val="tx1"/>
                </a:solidFill>
              </a:rPr>
              <a:t>= </a:t>
            </a:r>
            <a:r>
              <a:rPr lang="en-US" i="0" dirty="0">
                <a:solidFill>
                  <a:srgbClr val="0000FF"/>
                </a:solidFill>
              </a:rPr>
              <a:t>38</a:t>
            </a:r>
            <a:r>
              <a:rPr lang="en-US" i="0" dirty="0">
                <a:solidFill>
                  <a:schemeClr val="tx1"/>
                </a:solidFill>
              </a:rPr>
              <a:t>, </a:t>
            </a:r>
            <a:r>
              <a:rPr lang="en-US" i="1" dirty="0">
                <a:solidFill>
                  <a:schemeClr val="tx1"/>
                </a:solidFill>
              </a:rPr>
              <a:t>a</a:t>
            </a:r>
            <a:r>
              <a:rPr lang="en-US" dirty="0">
                <a:solidFill>
                  <a:schemeClr val="tx1"/>
                </a:solidFill>
              </a:rPr>
              <a:t> </a:t>
            </a:r>
            <a:r>
              <a:rPr lang="en-US" i="0" dirty="0">
                <a:solidFill>
                  <a:schemeClr val="tx1"/>
                </a:solidFill>
              </a:rPr>
              <a:t>= </a:t>
            </a:r>
            <a:r>
              <a:rPr lang="en-US" i="0" dirty="0">
                <a:solidFill>
                  <a:srgbClr val="0000FF"/>
                </a:solidFill>
              </a:rPr>
              <a:t>5</a:t>
            </a:r>
            <a:r>
              <a:rPr lang="en-US" i="0" dirty="0">
                <a:solidFill>
                  <a:schemeClr val="tx1"/>
                </a:solidFill>
              </a:rPr>
              <a:t>, and </a:t>
            </a:r>
            <a:r>
              <a:rPr lang="en-US" i="1" dirty="0">
                <a:solidFill>
                  <a:schemeClr val="tx1"/>
                </a:solidFill>
              </a:rPr>
              <a:t>b</a:t>
            </a:r>
            <a:r>
              <a:rPr lang="en-US" dirty="0">
                <a:solidFill>
                  <a:schemeClr val="tx1"/>
                </a:solidFill>
              </a:rPr>
              <a:t> </a:t>
            </a:r>
            <a:r>
              <a:rPr lang="en-US" i="0" dirty="0">
                <a:solidFill>
                  <a:schemeClr val="tx1"/>
                </a:solidFill>
              </a:rPr>
              <a:t>= </a:t>
            </a:r>
            <a:r>
              <a:rPr lang="en-US" i="0" dirty="0">
                <a:solidFill>
                  <a:srgbClr val="0000FF"/>
                </a:solidFill>
              </a:rPr>
              <a:t>18</a:t>
            </a:r>
            <a:r>
              <a:rPr lang="en-US" i="0" dirty="0">
                <a:solidFill>
                  <a:schemeClr val="tx1"/>
                </a:solidFill>
              </a:rPr>
              <a:t>.  Then solve for the third side.</a:t>
            </a:r>
            <a:r>
              <a:rPr lang="en-US" dirty="0">
                <a:solidFill>
                  <a:schemeClr val="tx1"/>
                </a:solidFill>
              </a:rPr>
              <a:t> </a:t>
            </a:r>
            <a:endParaRPr lang="en-US" b="1" i="0" dirty="0">
              <a:solidFill>
                <a:schemeClr val="tx1"/>
              </a:solidFill>
            </a:endParaRPr>
          </a:p>
          <a:p>
            <a:pPr>
              <a:buFont typeface="Courier New" pitchFamily="49" charset="0"/>
              <a:buNone/>
            </a:pPr>
            <a:endParaRPr lang="en-US" dirty="0">
              <a:solidFill>
                <a:schemeClr val="tx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4: Evaluating Formulas</a:t>
            </a:r>
            <a:r>
              <a:rPr lang="en-US" baseline="-25000" dirty="0"/>
              <a:t>2</a:t>
            </a:r>
            <a:endParaRPr lang="en-US" sz="3200" dirty="0">
              <a:solidFill>
                <a:schemeClr val="accent1"/>
              </a:solidFill>
            </a:endParaRPr>
          </a:p>
        </p:txBody>
      </p:sp>
      <p:pic>
        <p:nvPicPr>
          <p:cNvPr id="8297" name="Picture 105" descr="The image shows a triangle labeled with:&#10;&#10;P equals 38&#10;a equals 5&#10;b equals 18&#10;c equals question mark"/>
          <p:cNvPicPr>
            <a:picLocks noChangeAspect="1" noChangeArrowheads="1"/>
          </p:cNvPicPr>
          <p:nvPr/>
        </p:nvPicPr>
        <p:blipFill>
          <a:blip r:embed="rId2" cstate="print"/>
          <a:srcRect/>
          <a:stretch>
            <a:fillRect/>
          </a:stretch>
        </p:blipFill>
        <p:spPr bwMode="auto">
          <a:xfrm>
            <a:off x="609600" y="1371600"/>
            <a:ext cx="3124200" cy="2486025"/>
          </a:xfrm>
          <a:prstGeom prst="rect">
            <a:avLst/>
          </a:prstGeom>
          <a:noFill/>
          <a:ln w="9525">
            <a:noFill/>
            <a:miter lim="800000"/>
            <a:headEnd/>
            <a:tailEnd/>
          </a:ln>
        </p:spPr>
      </p:pic>
      <p:pic>
        <p:nvPicPr>
          <p:cNvPr id="5" name="Picture 4" descr="P equals a plus b plus c.&#10;38 equals 5 plus 18 plus c.&#10;38 equals 23 plus c.&#10;Subtract 23 from both sides:&#10;38 minus 23 equals 23 plus c minus 23.&#10;15 equals c.">
            <a:extLst>
              <a:ext uri="{FF2B5EF4-FFF2-40B4-BE49-F238E27FC236}">
                <a16:creationId xmlns:a16="http://schemas.microsoft.com/office/drawing/2014/main" id="{D055B410-4E3B-99AE-5BFE-67F6B95539CF}"/>
              </a:ext>
            </a:extLst>
          </p:cNvPr>
          <p:cNvPicPr>
            <a:picLocks noChangeAspect="1"/>
          </p:cNvPicPr>
          <p:nvPr/>
        </p:nvPicPr>
        <p:blipFill>
          <a:blip r:embed="rId3"/>
          <a:stretch>
            <a:fillRect/>
          </a:stretch>
        </p:blipFill>
        <p:spPr>
          <a:xfrm>
            <a:off x="4953000" y="1524000"/>
            <a:ext cx="3028950" cy="2609850"/>
          </a:xfrm>
          <a:prstGeom prst="rect">
            <a:avLst/>
          </a:prstGeom>
        </p:spPr>
      </p:pic>
      <p:sp>
        <p:nvSpPr>
          <p:cNvPr id="8196" name="Rectangle 3"/>
          <p:cNvSpPr>
            <a:spLocks noGrp="1"/>
          </p:cNvSpPr>
          <p:nvPr>
            <p:ph idx="1"/>
          </p:nvPr>
        </p:nvSpPr>
        <p:spPr>
          <a:xfrm>
            <a:off x="457200" y="4419600"/>
            <a:ext cx="8229600" cy="523220"/>
          </a:xfrm>
          <a:prstGeom prst="rect">
            <a:avLst/>
          </a:prstGeom>
        </p:spPr>
        <p:txBody>
          <a:bodyPr>
            <a:spAutoFit/>
          </a:bodyPr>
          <a:lstStyle/>
          <a:p>
            <a:pPr>
              <a:buFont typeface="Courier New" pitchFamily="49" charset="0"/>
              <a:buNone/>
            </a:pPr>
            <a:r>
              <a:rPr lang="en-US" i="0" dirty="0">
                <a:solidFill>
                  <a:schemeClr val="tx1"/>
                </a:solidFill>
              </a:rPr>
              <a:t>The third side is </a:t>
            </a:r>
            <a:r>
              <a:rPr lang="en-US" i="0" dirty="0">
                <a:solidFill>
                  <a:srgbClr val="FF0008"/>
                </a:solidFill>
              </a:rPr>
              <a:t>15 feet </a:t>
            </a:r>
            <a:r>
              <a:rPr lang="en-US" dirty="0">
                <a:solidFill>
                  <a:schemeClr val="tx1"/>
                </a:solidFill>
              </a:rPr>
              <a:t>long</a:t>
            </a:r>
            <a:r>
              <a:rPr lang="en-US" i="0" dirty="0">
                <a:solidFill>
                  <a:schemeClr val="tx1"/>
                </a:solidFill>
              </a:rPr>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5: Solving for Different Variables</a:t>
            </a:r>
          </a:p>
        </p:txBody>
      </p:sp>
      <p:sp>
        <p:nvSpPr>
          <p:cNvPr id="9220" name="Rectangle 3"/>
          <p:cNvSpPr>
            <a:spLocks noGrp="1"/>
          </p:cNvSpPr>
          <p:nvPr>
            <p:ph idx="1"/>
          </p:nvPr>
        </p:nvSpPr>
        <p:spPr>
          <a:xfrm>
            <a:off x="457200" y="1280160"/>
            <a:ext cx="8229600" cy="2117503"/>
          </a:xfrm>
          <a:prstGeom prst="rect">
            <a:avLst/>
          </a:prstGeom>
        </p:spPr>
        <p:txBody>
          <a:bodyPr>
            <a:spAutoFit/>
          </a:bodyPr>
          <a:lstStyle/>
          <a:p>
            <a:pPr marL="0" indent="0">
              <a:buFont typeface="Courier New" pitchFamily="49" charset="0"/>
              <a:buNone/>
            </a:pPr>
            <a:r>
              <a:rPr lang="en-US" i="0" dirty="0">
                <a:solidFill>
                  <a:schemeClr val="tx1"/>
                </a:solidFill>
              </a:rPr>
              <a:t>Given </a:t>
            </a:r>
            <a:r>
              <a:rPr lang="en-US" i="1" dirty="0">
                <a:solidFill>
                  <a:srgbClr val="0000FF"/>
                </a:solidFill>
              </a:rPr>
              <a:t>d</a:t>
            </a:r>
            <a:r>
              <a:rPr lang="en-US" dirty="0">
                <a:solidFill>
                  <a:srgbClr val="0000FF"/>
                </a:solidFill>
              </a:rPr>
              <a:t> </a:t>
            </a:r>
            <a:r>
              <a:rPr lang="en-US" i="0" dirty="0">
                <a:solidFill>
                  <a:srgbClr val="0000FF"/>
                </a:solidFill>
              </a:rPr>
              <a:t>= </a:t>
            </a:r>
            <a:r>
              <a:rPr lang="en-US" i="1" dirty="0" err="1">
                <a:solidFill>
                  <a:srgbClr val="0000FF"/>
                </a:solidFill>
              </a:rPr>
              <a:t>rt</a:t>
            </a:r>
            <a:r>
              <a:rPr lang="en-US" i="0" dirty="0">
                <a:solidFill>
                  <a:schemeClr val="tx1"/>
                </a:solidFill>
              </a:rPr>
              <a:t>, solve for </a:t>
            </a:r>
            <a:r>
              <a:rPr lang="en-US" i="1" dirty="0">
                <a:solidFill>
                  <a:schemeClr val="tx1"/>
                </a:solidFill>
              </a:rPr>
              <a:t>t</a:t>
            </a:r>
            <a:r>
              <a:rPr lang="en-US" dirty="0">
                <a:solidFill>
                  <a:schemeClr val="tx1"/>
                </a:solidFill>
              </a:rPr>
              <a:t> </a:t>
            </a:r>
            <a:r>
              <a:rPr lang="en-US" i="0" dirty="0">
                <a:solidFill>
                  <a:schemeClr val="tx1"/>
                </a:solidFill>
              </a:rPr>
              <a:t>in terms of </a:t>
            </a:r>
            <a:r>
              <a:rPr lang="en-US" i="1" dirty="0">
                <a:solidFill>
                  <a:schemeClr val="tx1"/>
                </a:solidFill>
              </a:rPr>
              <a:t>d</a:t>
            </a:r>
            <a:r>
              <a:rPr lang="en-US" dirty="0">
                <a:solidFill>
                  <a:schemeClr val="tx1"/>
                </a:solidFill>
              </a:rPr>
              <a:t> </a:t>
            </a:r>
            <a:r>
              <a:rPr lang="en-US" i="0" dirty="0">
                <a:solidFill>
                  <a:schemeClr val="tx1"/>
                </a:solidFill>
              </a:rPr>
              <a:t>and </a:t>
            </a:r>
            <a:r>
              <a:rPr lang="en-US" i="1" dirty="0">
                <a:solidFill>
                  <a:schemeClr val="tx1"/>
                </a:solidFill>
              </a:rPr>
              <a:t>r</a:t>
            </a:r>
            <a:r>
              <a:rPr lang="en-US" i="0" dirty="0">
                <a:solidFill>
                  <a:schemeClr val="tx1"/>
                </a:solidFill>
              </a:rPr>
              <a:t>. We want to represent the time in terms of distance and rate. We will use this concept later in word problems.</a:t>
            </a:r>
          </a:p>
          <a:p>
            <a:pPr marL="0" indent="0">
              <a:lnSpc>
                <a:spcPct val="150000"/>
              </a:lnSpc>
              <a:buFont typeface="Courier New" pitchFamily="49" charset="0"/>
              <a:buNone/>
            </a:pPr>
            <a:r>
              <a:rPr lang="en-US" b="1" i="0" dirty="0">
                <a:solidFill>
                  <a:schemeClr val="tx1"/>
                </a:solidFill>
              </a:rPr>
              <a:t>Solution</a:t>
            </a:r>
            <a:endParaRPr lang="en-US" dirty="0">
              <a:solidFill>
                <a:schemeClr val="tx1"/>
              </a:solidFill>
            </a:endParaRPr>
          </a:p>
        </p:txBody>
      </p:sp>
      <p:pic>
        <p:nvPicPr>
          <p:cNvPr id="5" name="Picture 4" descr="d equals r times t.&#10;Treat r and d as constants.&#10;Divide both sides by r:&#10;d divided by r equals r times t divided by r.&#10;Simplify:&#10;d divided by r equals t.">
            <a:extLst>
              <a:ext uri="{FF2B5EF4-FFF2-40B4-BE49-F238E27FC236}">
                <a16:creationId xmlns:a16="http://schemas.microsoft.com/office/drawing/2014/main" id="{5022215D-6ADC-C526-8E18-E0844BA79B52}"/>
              </a:ext>
            </a:extLst>
          </p:cNvPr>
          <p:cNvPicPr>
            <a:picLocks noChangeAspect="1"/>
          </p:cNvPicPr>
          <p:nvPr/>
        </p:nvPicPr>
        <p:blipFill>
          <a:blip r:embed="rId2"/>
          <a:stretch>
            <a:fillRect/>
          </a:stretch>
        </p:blipFill>
        <p:spPr>
          <a:xfrm>
            <a:off x="2057400" y="3381848"/>
            <a:ext cx="5286375" cy="241935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6: Solving for Different Variables</a:t>
            </a:r>
          </a:p>
        </p:txBody>
      </p:sp>
      <p:sp>
        <p:nvSpPr>
          <p:cNvPr id="10245" name="Rectangle 3"/>
          <p:cNvSpPr>
            <a:spLocks noGrp="1"/>
          </p:cNvSpPr>
          <p:nvPr>
            <p:ph idx="1"/>
          </p:nvPr>
        </p:nvSpPr>
        <p:spPr>
          <a:xfrm>
            <a:off x="457200" y="1280160"/>
            <a:ext cx="8229600" cy="523220"/>
          </a:xfrm>
          <a:prstGeom prst="rect">
            <a:avLst/>
          </a:prstGeom>
        </p:spPr>
        <p:txBody>
          <a:bodyPr>
            <a:spAutoFit/>
          </a:bodyPr>
          <a:lstStyle/>
          <a:p>
            <a:pPr>
              <a:buFont typeface="Courier New" pitchFamily="49" charset="0"/>
              <a:buNone/>
            </a:pPr>
            <a:r>
              <a:rPr lang="en-US" i="0" dirty="0">
                <a:solidFill>
                  <a:schemeClr val="tx1"/>
                </a:solidFill>
              </a:rPr>
              <a:t>Given             </a:t>
            </a:r>
          </a:p>
        </p:txBody>
      </p:sp>
      <p:pic>
        <p:nvPicPr>
          <p:cNvPr id="8" name="Picture 7" descr="V equals k divided by p.">
            <a:extLst>
              <a:ext uri="{FF2B5EF4-FFF2-40B4-BE49-F238E27FC236}">
                <a16:creationId xmlns:a16="http://schemas.microsoft.com/office/drawing/2014/main" id="{3645E412-1660-BBF4-A162-D06BB64B6999}"/>
              </a:ext>
            </a:extLst>
          </p:cNvPr>
          <p:cNvPicPr>
            <a:picLocks noChangeAspect="1"/>
          </p:cNvPicPr>
          <p:nvPr/>
        </p:nvPicPr>
        <p:blipFill>
          <a:blip r:embed="rId2"/>
          <a:stretch>
            <a:fillRect/>
          </a:stretch>
        </p:blipFill>
        <p:spPr>
          <a:xfrm>
            <a:off x="1390650" y="1136968"/>
            <a:ext cx="971550" cy="952500"/>
          </a:xfrm>
          <a:prstGeom prst="rect">
            <a:avLst/>
          </a:prstGeom>
        </p:spPr>
      </p:pic>
      <p:sp>
        <p:nvSpPr>
          <p:cNvPr id="10" name="TextBox 9">
            <a:extLst>
              <a:ext uri="{FF2B5EF4-FFF2-40B4-BE49-F238E27FC236}">
                <a16:creationId xmlns:a16="http://schemas.microsoft.com/office/drawing/2014/main" id="{C3CC4995-7518-5441-972C-D569631FE9BE}"/>
              </a:ext>
            </a:extLst>
          </p:cNvPr>
          <p:cNvSpPr txBox="1"/>
          <p:nvPr/>
        </p:nvSpPr>
        <p:spPr>
          <a:xfrm>
            <a:off x="2336800" y="1286947"/>
            <a:ext cx="4572000" cy="523220"/>
          </a:xfrm>
          <a:prstGeom prst="rect">
            <a:avLst/>
          </a:prstGeom>
          <a:noFill/>
        </p:spPr>
        <p:txBody>
          <a:bodyPr wrap="square">
            <a:spAutoFit/>
          </a:bodyPr>
          <a:lstStyle/>
          <a:p>
            <a:pPr>
              <a:buFont typeface="Courier New" pitchFamily="49" charset="0"/>
              <a:buNone/>
            </a:pPr>
            <a:r>
              <a:rPr lang="en-US" sz="2800" i="0" dirty="0">
                <a:solidFill>
                  <a:schemeClr val="tx1"/>
                </a:solidFill>
              </a:rPr>
              <a:t>solve for </a:t>
            </a:r>
            <a:r>
              <a:rPr lang="en-US" sz="2800" i="1" dirty="0">
                <a:solidFill>
                  <a:schemeClr val="tx1"/>
                </a:solidFill>
              </a:rPr>
              <a:t>p</a:t>
            </a:r>
            <a:r>
              <a:rPr lang="en-US" sz="2800" dirty="0">
                <a:solidFill>
                  <a:schemeClr val="tx1"/>
                </a:solidFill>
              </a:rPr>
              <a:t> </a:t>
            </a:r>
            <a:r>
              <a:rPr lang="en-US" sz="2800" i="0" dirty="0">
                <a:solidFill>
                  <a:schemeClr val="tx1"/>
                </a:solidFill>
              </a:rPr>
              <a:t>in terms of </a:t>
            </a:r>
            <a:r>
              <a:rPr lang="en-US" sz="2800" i="1" dirty="0">
                <a:solidFill>
                  <a:schemeClr val="tx1"/>
                </a:solidFill>
              </a:rPr>
              <a:t>V</a:t>
            </a:r>
            <a:r>
              <a:rPr lang="en-US" sz="2800" dirty="0">
                <a:solidFill>
                  <a:schemeClr val="tx1"/>
                </a:solidFill>
              </a:rPr>
              <a:t> </a:t>
            </a:r>
            <a:r>
              <a:rPr lang="en-US" sz="2800" i="0" dirty="0">
                <a:solidFill>
                  <a:schemeClr val="tx1"/>
                </a:solidFill>
              </a:rPr>
              <a:t>and </a:t>
            </a:r>
            <a:r>
              <a:rPr lang="en-US" sz="2800" i="1" dirty="0">
                <a:solidFill>
                  <a:schemeClr val="tx1"/>
                </a:solidFill>
              </a:rPr>
              <a:t>k</a:t>
            </a:r>
            <a:r>
              <a:rPr lang="en-US" sz="2800" i="0" dirty="0">
                <a:solidFill>
                  <a:schemeClr val="tx1"/>
                </a:solidFill>
              </a:rPr>
              <a:t>.</a:t>
            </a:r>
            <a:endParaRPr lang="en-US" sz="2800" dirty="0">
              <a:solidFill>
                <a:schemeClr val="tx1"/>
              </a:solidFill>
            </a:endParaRPr>
          </a:p>
        </p:txBody>
      </p:sp>
      <p:sp>
        <p:nvSpPr>
          <p:cNvPr id="16" name="TextBox 15">
            <a:extLst>
              <a:ext uri="{FF2B5EF4-FFF2-40B4-BE49-F238E27FC236}">
                <a16:creationId xmlns:a16="http://schemas.microsoft.com/office/drawing/2014/main" id="{2D769675-C869-D715-4C8F-382F446B99AE}"/>
              </a:ext>
            </a:extLst>
          </p:cNvPr>
          <p:cNvSpPr txBox="1"/>
          <p:nvPr/>
        </p:nvSpPr>
        <p:spPr>
          <a:xfrm>
            <a:off x="476250" y="1981200"/>
            <a:ext cx="1828800" cy="523220"/>
          </a:xfrm>
          <a:prstGeom prst="rect">
            <a:avLst/>
          </a:prstGeom>
          <a:noFill/>
        </p:spPr>
        <p:txBody>
          <a:bodyPr wrap="square">
            <a:spAutoFit/>
          </a:bodyPr>
          <a:lstStyle/>
          <a:p>
            <a:r>
              <a:rPr lang="en-US" sz="2800" b="1" i="0" dirty="0">
                <a:solidFill>
                  <a:schemeClr val="tx1"/>
                </a:solidFill>
              </a:rPr>
              <a:t>Solution</a:t>
            </a:r>
            <a:endParaRPr lang="en-IN" sz="2800" dirty="0"/>
          </a:p>
        </p:txBody>
      </p:sp>
      <p:pic>
        <p:nvPicPr>
          <p:cNvPr id="14" name="Picture 13" descr="V equals k divided by p.&#10;Multiply both sides by p then, p times V equals p times k divided by p.&#10;Simplifying this we get, p times V equals k.&#10;Divide both sides by V: p times V divided by V equals k divided by V.&#10;Simplify: p equals k divided by V.">
            <a:extLst>
              <a:ext uri="{FF2B5EF4-FFF2-40B4-BE49-F238E27FC236}">
                <a16:creationId xmlns:a16="http://schemas.microsoft.com/office/drawing/2014/main" id="{A3301F6A-3161-807C-CCF4-49AC5C67C1AB}"/>
              </a:ext>
            </a:extLst>
          </p:cNvPr>
          <p:cNvPicPr>
            <a:picLocks noChangeAspect="1"/>
          </p:cNvPicPr>
          <p:nvPr/>
        </p:nvPicPr>
        <p:blipFill>
          <a:blip r:embed="rId3"/>
          <a:stretch>
            <a:fillRect/>
          </a:stretch>
        </p:blipFill>
        <p:spPr>
          <a:xfrm>
            <a:off x="2804800" y="2242807"/>
            <a:ext cx="3852000" cy="376563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7: Solving for Different Variables</a:t>
            </a:r>
            <a:r>
              <a:rPr lang="en-US" baseline="-25000" dirty="0"/>
              <a:t>1</a:t>
            </a:r>
            <a:endParaRPr lang="en-US" sz="3200" dirty="0">
              <a:solidFill>
                <a:schemeClr val="accent1"/>
              </a:solidFill>
            </a:endParaRPr>
          </a:p>
        </p:txBody>
      </p:sp>
      <p:sp>
        <p:nvSpPr>
          <p:cNvPr id="11269" name="Rectangle 3"/>
          <p:cNvSpPr>
            <a:spLocks noGrp="1"/>
          </p:cNvSpPr>
          <p:nvPr>
            <p:ph idx="1"/>
          </p:nvPr>
        </p:nvSpPr>
        <p:spPr>
          <a:xfrm>
            <a:off x="457200" y="1280160"/>
            <a:ext cx="8229600" cy="523220"/>
          </a:xfrm>
          <a:prstGeom prst="rect">
            <a:avLst/>
          </a:prstGeom>
        </p:spPr>
        <p:txBody>
          <a:bodyPr>
            <a:spAutoFit/>
          </a:bodyPr>
          <a:lstStyle/>
          <a:p>
            <a:pPr>
              <a:buFont typeface="Courier New" pitchFamily="49" charset="0"/>
              <a:buNone/>
            </a:pPr>
            <a:r>
              <a:rPr lang="en-US" i="0" dirty="0">
                <a:solidFill>
                  <a:schemeClr val="tx1"/>
                </a:solidFill>
              </a:rPr>
              <a:t>Given</a:t>
            </a:r>
            <a:endParaRPr lang="en-US" b="1" i="0" dirty="0">
              <a:solidFill>
                <a:schemeClr val="tx1"/>
              </a:solidFill>
            </a:endParaRPr>
          </a:p>
        </p:txBody>
      </p:sp>
      <p:pic>
        <p:nvPicPr>
          <p:cNvPr id="5" name="Picture 4" descr="C equals five ninths times open parentheses F minus thirty two close parentheses. ">
            <a:extLst>
              <a:ext uri="{FF2B5EF4-FFF2-40B4-BE49-F238E27FC236}">
                <a16:creationId xmlns:a16="http://schemas.microsoft.com/office/drawing/2014/main" id="{4CF93A98-E6DA-E1B2-43F1-C48CA275559E}"/>
              </a:ext>
            </a:extLst>
          </p:cNvPr>
          <p:cNvPicPr>
            <a:picLocks noChangeAspect="1"/>
          </p:cNvPicPr>
          <p:nvPr/>
        </p:nvPicPr>
        <p:blipFill>
          <a:blip r:embed="rId2"/>
          <a:stretch>
            <a:fillRect/>
          </a:stretch>
        </p:blipFill>
        <p:spPr>
          <a:xfrm>
            <a:off x="1447800" y="1142000"/>
            <a:ext cx="1944000" cy="844822"/>
          </a:xfrm>
          <a:prstGeom prst="rect">
            <a:avLst/>
          </a:prstGeom>
        </p:spPr>
      </p:pic>
      <p:sp>
        <p:nvSpPr>
          <p:cNvPr id="10" name="TextBox 9">
            <a:extLst>
              <a:ext uri="{FF2B5EF4-FFF2-40B4-BE49-F238E27FC236}">
                <a16:creationId xmlns:a16="http://schemas.microsoft.com/office/drawing/2014/main" id="{D8B9962F-E760-4DA4-21DA-ADF44CA6F472}"/>
              </a:ext>
            </a:extLst>
          </p:cNvPr>
          <p:cNvSpPr txBox="1"/>
          <p:nvPr/>
        </p:nvSpPr>
        <p:spPr>
          <a:xfrm>
            <a:off x="3371852" y="1295975"/>
            <a:ext cx="4572000" cy="523220"/>
          </a:xfrm>
          <a:prstGeom prst="rect">
            <a:avLst/>
          </a:prstGeom>
          <a:noFill/>
        </p:spPr>
        <p:txBody>
          <a:bodyPr wrap="square">
            <a:spAutoFit/>
          </a:bodyPr>
          <a:lstStyle/>
          <a:p>
            <a:r>
              <a:rPr lang="en-US" sz="2800" i="0" dirty="0">
                <a:solidFill>
                  <a:schemeClr val="tx1"/>
                </a:solidFill>
              </a:rPr>
              <a:t>as in Example 2, solve for </a:t>
            </a:r>
            <a:r>
              <a:rPr lang="en-US" sz="2800" i="1" dirty="0">
                <a:solidFill>
                  <a:schemeClr val="tx1"/>
                </a:solidFill>
              </a:rPr>
              <a:t>F</a:t>
            </a:r>
            <a:r>
              <a:rPr lang="en-US" sz="2800" dirty="0">
                <a:solidFill>
                  <a:schemeClr val="tx1"/>
                </a:solidFill>
              </a:rPr>
              <a:t> </a:t>
            </a:r>
            <a:r>
              <a:rPr lang="en-US" sz="2800" i="0" dirty="0">
                <a:solidFill>
                  <a:schemeClr val="tx1"/>
                </a:solidFill>
              </a:rPr>
              <a:t>in</a:t>
            </a:r>
            <a:endParaRPr lang="en-IN" sz="2800" dirty="0"/>
          </a:p>
        </p:txBody>
      </p:sp>
      <p:sp>
        <p:nvSpPr>
          <p:cNvPr id="12" name="TextBox 11">
            <a:extLst>
              <a:ext uri="{FF2B5EF4-FFF2-40B4-BE49-F238E27FC236}">
                <a16:creationId xmlns:a16="http://schemas.microsoft.com/office/drawing/2014/main" id="{95753C0F-6377-A17D-2FE3-757DDAB8A7AE}"/>
              </a:ext>
            </a:extLst>
          </p:cNvPr>
          <p:cNvSpPr txBox="1"/>
          <p:nvPr/>
        </p:nvSpPr>
        <p:spPr>
          <a:xfrm>
            <a:off x="457200" y="1905000"/>
            <a:ext cx="8229600" cy="1815882"/>
          </a:xfrm>
          <a:prstGeom prst="rect">
            <a:avLst/>
          </a:prstGeom>
          <a:noFill/>
        </p:spPr>
        <p:txBody>
          <a:bodyPr wrap="square">
            <a:spAutoFit/>
          </a:bodyPr>
          <a:lstStyle/>
          <a:p>
            <a:pPr>
              <a:buFont typeface="Courier New" pitchFamily="49" charset="0"/>
              <a:buNone/>
            </a:pPr>
            <a:r>
              <a:rPr lang="en-US" sz="2800" i="0" dirty="0">
                <a:solidFill>
                  <a:schemeClr val="tx1"/>
                </a:solidFill>
              </a:rPr>
              <a:t>terms of </a:t>
            </a:r>
            <a:r>
              <a:rPr lang="en-US" sz="2800" i="1" dirty="0">
                <a:solidFill>
                  <a:schemeClr val="tx1"/>
                </a:solidFill>
              </a:rPr>
              <a:t>C</a:t>
            </a:r>
            <a:r>
              <a:rPr lang="en-US" sz="2800" i="0" dirty="0">
                <a:solidFill>
                  <a:schemeClr val="tx1"/>
                </a:solidFill>
              </a:rPr>
              <a:t>.  This would give a formula for finding Fahrenheit temperature given a Celsius temperature value.</a:t>
            </a:r>
            <a:r>
              <a:rPr lang="en-US" sz="2800" dirty="0">
                <a:solidFill>
                  <a:schemeClr val="tx1"/>
                </a:solidFill>
              </a:rPr>
              <a:t> </a:t>
            </a:r>
          </a:p>
          <a:p>
            <a:pPr>
              <a:buFont typeface="Courier New" pitchFamily="49" charset="0"/>
              <a:buNone/>
            </a:pPr>
            <a:r>
              <a:rPr lang="en-US" sz="2800" b="1" dirty="0">
                <a:solidFill>
                  <a:schemeClr val="tx1"/>
                </a:solidFill>
              </a:rPr>
              <a:t>Solution</a:t>
            </a:r>
            <a:endParaRPr lang="en-US" sz="2800" dirty="0">
              <a:solidFill>
                <a:schemeClr val="tx1"/>
              </a:solidFill>
            </a:endParaRPr>
          </a:p>
        </p:txBody>
      </p:sp>
      <p:pic>
        <p:nvPicPr>
          <p:cNvPr id="8" name="Picture 7" descr="C equals 5 divided by 9 times open parenthesis F minus 32 close parenthesis.&#10;Treat C as a constant.&#10;Multiply both sides by 9 divided by 5:&#10;9 divided by 5 times C equals 9 divided by 5 times 5 divided by 9 times open parenthesis F minus 32 close parenthesis.">
            <a:extLst>
              <a:ext uri="{FF2B5EF4-FFF2-40B4-BE49-F238E27FC236}">
                <a16:creationId xmlns:a16="http://schemas.microsoft.com/office/drawing/2014/main" id="{618CAD44-3DF7-A829-27F3-6330BD3C7FEE}"/>
              </a:ext>
            </a:extLst>
          </p:cNvPr>
          <p:cNvPicPr>
            <a:picLocks noChangeAspect="1"/>
          </p:cNvPicPr>
          <p:nvPr/>
        </p:nvPicPr>
        <p:blipFill>
          <a:blip r:embed="rId3"/>
          <a:stretch>
            <a:fillRect/>
          </a:stretch>
        </p:blipFill>
        <p:spPr>
          <a:xfrm>
            <a:off x="2057400" y="3657025"/>
            <a:ext cx="5419725" cy="190500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7: Solving for Different Variables</a:t>
            </a:r>
            <a:r>
              <a:rPr lang="en-US" baseline="-25000" dirty="0"/>
              <a:t>2</a:t>
            </a:r>
            <a:endParaRPr lang="en-US" sz="3200" dirty="0">
              <a:solidFill>
                <a:schemeClr val="accent1"/>
              </a:solidFill>
            </a:endParaRPr>
          </a:p>
        </p:txBody>
      </p:sp>
      <p:pic>
        <p:nvPicPr>
          <p:cNvPr id="5" name="Picture 4" descr="Nine fifths times C equals F minus 32.&#10;Add 32 to both sides:&#10;Nine fifths times C plus 32 equals F minus 32 plus 32.&#10;Simplify:&#10;Nine fifths times C plus 32 equals F.">
            <a:extLst>
              <a:ext uri="{FF2B5EF4-FFF2-40B4-BE49-F238E27FC236}">
                <a16:creationId xmlns:a16="http://schemas.microsoft.com/office/drawing/2014/main" id="{F448E844-D554-844F-2899-6673FB9B3884}"/>
              </a:ext>
            </a:extLst>
          </p:cNvPr>
          <p:cNvPicPr>
            <a:picLocks noChangeAspect="1"/>
          </p:cNvPicPr>
          <p:nvPr/>
        </p:nvPicPr>
        <p:blipFill>
          <a:blip r:embed="rId2"/>
          <a:stretch>
            <a:fillRect/>
          </a:stretch>
        </p:blipFill>
        <p:spPr>
          <a:xfrm>
            <a:off x="1447800" y="1170583"/>
            <a:ext cx="5543550" cy="2905125"/>
          </a:xfrm>
          <a:prstGeom prst="rect">
            <a:avLst/>
          </a:prstGeom>
        </p:spPr>
      </p:pic>
      <p:sp>
        <p:nvSpPr>
          <p:cNvPr id="19" name="TextBox 18">
            <a:extLst>
              <a:ext uri="{FF2B5EF4-FFF2-40B4-BE49-F238E27FC236}">
                <a16:creationId xmlns:a16="http://schemas.microsoft.com/office/drawing/2014/main" id="{60935E74-99CF-E6B5-6483-FB263C734914}"/>
              </a:ext>
            </a:extLst>
          </p:cNvPr>
          <p:cNvSpPr txBox="1"/>
          <p:nvPr/>
        </p:nvSpPr>
        <p:spPr>
          <a:xfrm>
            <a:off x="455762" y="4343400"/>
            <a:ext cx="992038" cy="523220"/>
          </a:xfrm>
          <a:prstGeom prst="rect">
            <a:avLst/>
          </a:prstGeom>
          <a:noFill/>
        </p:spPr>
        <p:txBody>
          <a:bodyPr wrap="square">
            <a:spAutoFit/>
          </a:bodyPr>
          <a:lstStyle/>
          <a:p>
            <a:r>
              <a:rPr lang="en-US" sz="2800" i="0" dirty="0">
                <a:solidFill>
                  <a:schemeClr val="tx1"/>
                </a:solidFill>
              </a:rPr>
              <a:t>Thus</a:t>
            </a:r>
            <a:endParaRPr lang="en-IN" sz="2800" dirty="0"/>
          </a:p>
        </p:txBody>
      </p:sp>
      <p:pic>
        <p:nvPicPr>
          <p:cNvPr id="8" name="Picture 7" descr="F equals nine fifths times open parenthesis C plus 32 close parenthesis.">
            <a:extLst>
              <a:ext uri="{FF2B5EF4-FFF2-40B4-BE49-F238E27FC236}">
                <a16:creationId xmlns:a16="http://schemas.microsoft.com/office/drawing/2014/main" id="{08C23E18-FFD2-65F3-8061-6165823260AB}"/>
              </a:ext>
            </a:extLst>
          </p:cNvPr>
          <p:cNvPicPr>
            <a:picLocks noChangeAspect="1"/>
          </p:cNvPicPr>
          <p:nvPr/>
        </p:nvPicPr>
        <p:blipFill>
          <a:blip r:embed="rId3"/>
          <a:stretch>
            <a:fillRect/>
          </a:stretch>
        </p:blipFill>
        <p:spPr>
          <a:xfrm>
            <a:off x="1352550" y="4200524"/>
            <a:ext cx="1980000" cy="895714"/>
          </a:xfrm>
          <a:prstGeom prst="rect">
            <a:avLst/>
          </a:prstGeom>
        </p:spPr>
      </p:pic>
      <p:sp>
        <p:nvSpPr>
          <p:cNvPr id="13" name="TextBox 12">
            <a:extLst>
              <a:ext uri="{FF2B5EF4-FFF2-40B4-BE49-F238E27FC236}">
                <a16:creationId xmlns:a16="http://schemas.microsoft.com/office/drawing/2014/main" id="{310A862F-2F77-1DF9-827B-A603864E9328}"/>
              </a:ext>
            </a:extLst>
          </p:cNvPr>
          <p:cNvSpPr txBox="1"/>
          <p:nvPr/>
        </p:nvSpPr>
        <p:spPr>
          <a:xfrm>
            <a:off x="3282947" y="4367540"/>
            <a:ext cx="3051055" cy="523220"/>
          </a:xfrm>
          <a:prstGeom prst="rect">
            <a:avLst/>
          </a:prstGeom>
          <a:noFill/>
        </p:spPr>
        <p:txBody>
          <a:bodyPr wrap="square">
            <a:spAutoFit/>
          </a:bodyPr>
          <a:lstStyle/>
          <a:p>
            <a:r>
              <a:rPr lang="en-US" sz="2800" i="0" dirty="0">
                <a:solidFill>
                  <a:schemeClr val="tx1"/>
                </a:solidFill>
              </a:rPr>
              <a:t>is solved for </a:t>
            </a:r>
            <a:r>
              <a:rPr lang="en-US" sz="2800" i="1" dirty="0">
                <a:solidFill>
                  <a:schemeClr val="tx1"/>
                </a:solidFill>
              </a:rPr>
              <a:t>F</a:t>
            </a:r>
            <a:r>
              <a:rPr lang="en-US" sz="2800" i="0" dirty="0">
                <a:solidFill>
                  <a:schemeClr val="tx1"/>
                </a:solidFill>
              </a:rPr>
              <a:t>, and</a:t>
            </a:r>
            <a:endParaRPr lang="en-IN" sz="2800" dirty="0"/>
          </a:p>
        </p:txBody>
      </p:sp>
      <p:pic>
        <p:nvPicPr>
          <p:cNvPr id="11" name="Picture 10" descr="C equals five ninths times open parenthesis F minus 32 close parenthesis.">
            <a:extLst>
              <a:ext uri="{FF2B5EF4-FFF2-40B4-BE49-F238E27FC236}">
                <a16:creationId xmlns:a16="http://schemas.microsoft.com/office/drawing/2014/main" id="{E182062F-8489-3EF9-3D24-64C63EED797D}"/>
              </a:ext>
            </a:extLst>
          </p:cNvPr>
          <p:cNvPicPr>
            <a:picLocks noChangeAspect="1"/>
          </p:cNvPicPr>
          <p:nvPr/>
        </p:nvPicPr>
        <p:blipFill>
          <a:blip r:embed="rId4"/>
          <a:stretch>
            <a:fillRect/>
          </a:stretch>
        </p:blipFill>
        <p:spPr>
          <a:xfrm>
            <a:off x="6115050" y="4210050"/>
            <a:ext cx="2038350" cy="885825"/>
          </a:xfrm>
          <a:prstGeom prst="rect">
            <a:avLst/>
          </a:prstGeom>
        </p:spPr>
      </p:pic>
      <p:sp>
        <p:nvSpPr>
          <p:cNvPr id="15" name="TextBox 14">
            <a:extLst>
              <a:ext uri="{FF2B5EF4-FFF2-40B4-BE49-F238E27FC236}">
                <a16:creationId xmlns:a16="http://schemas.microsoft.com/office/drawing/2014/main" id="{CE6B6BB0-86DE-12A9-261A-F39040B3EA16}"/>
              </a:ext>
            </a:extLst>
          </p:cNvPr>
          <p:cNvSpPr txBox="1"/>
          <p:nvPr/>
        </p:nvSpPr>
        <p:spPr>
          <a:xfrm>
            <a:off x="485954" y="4989493"/>
            <a:ext cx="8229600" cy="954107"/>
          </a:xfrm>
          <a:prstGeom prst="rect">
            <a:avLst/>
          </a:prstGeom>
          <a:noFill/>
        </p:spPr>
        <p:txBody>
          <a:bodyPr wrap="square">
            <a:spAutoFit/>
          </a:bodyPr>
          <a:lstStyle/>
          <a:p>
            <a:pPr>
              <a:buFont typeface="Courier New" pitchFamily="49" charset="0"/>
              <a:buNone/>
            </a:pPr>
            <a:r>
              <a:rPr lang="en-US" sz="2800" i="0" dirty="0">
                <a:solidFill>
                  <a:schemeClr val="tx1"/>
                </a:solidFill>
              </a:rPr>
              <a:t>Is solved for </a:t>
            </a:r>
            <a:r>
              <a:rPr lang="en-US" sz="2800" i="1" dirty="0">
                <a:solidFill>
                  <a:schemeClr val="tx1"/>
                </a:solidFill>
              </a:rPr>
              <a:t>C</a:t>
            </a:r>
            <a:r>
              <a:rPr lang="en-US" sz="2800" i="0" dirty="0">
                <a:solidFill>
                  <a:schemeClr val="tx1"/>
                </a:solidFill>
              </a:rPr>
              <a:t>.  These are two forms of the same formula.</a:t>
            </a:r>
            <a:r>
              <a:rPr lang="en-US" sz="2800" dirty="0">
                <a:solidFill>
                  <a:schemeClr val="tx1"/>
                </a:solidFill>
              </a:rPr>
              <a:t>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8: Solving for Different Variables</a:t>
            </a:r>
            <a:r>
              <a:rPr lang="en-US" baseline="-25000" dirty="0"/>
              <a:t>1</a:t>
            </a:r>
            <a:endParaRPr lang="en-US" sz="3200" dirty="0">
              <a:solidFill>
                <a:schemeClr val="accent1"/>
              </a:solidFill>
            </a:endParaRPr>
          </a:p>
        </p:txBody>
      </p:sp>
      <p:sp>
        <p:nvSpPr>
          <p:cNvPr id="13316" name="Rectangle 3"/>
          <p:cNvSpPr>
            <a:spLocks noGrp="1"/>
          </p:cNvSpPr>
          <p:nvPr>
            <p:ph idx="1"/>
          </p:nvPr>
        </p:nvSpPr>
        <p:spPr>
          <a:xfrm>
            <a:off x="457200" y="1280160"/>
            <a:ext cx="8229600" cy="1557349"/>
          </a:xfrm>
          <a:prstGeom prst="rect">
            <a:avLst/>
          </a:prstGeom>
        </p:spPr>
        <p:txBody>
          <a:bodyPr>
            <a:spAutoFit/>
          </a:bodyPr>
          <a:lstStyle/>
          <a:p>
            <a:pPr marL="533400" indent="-533400">
              <a:buFont typeface="Courier New" pitchFamily="49" charset="0"/>
              <a:buNone/>
            </a:pPr>
            <a:r>
              <a:rPr lang="en-US" i="0" dirty="0">
                <a:solidFill>
                  <a:schemeClr val="tx1"/>
                </a:solidFill>
              </a:rPr>
              <a:t>Given the equation </a:t>
            </a:r>
            <a:r>
              <a:rPr lang="en-US" i="0" dirty="0">
                <a:solidFill>
                  <a:srgbClr val="0000FF"/>
                </a:solidFill>
              </a:rPr>
              <a:t>2</a:t>
            </a:r>
            <a:r>
              <a:rPr lang="en-US" i="1" dirty="0">
                <a:solidFill>
                  <a:srgbClr val="0000FF"/>
                </a:solidFill>
              </a:rPr>
              <a:t>x</a:t>
            </a:r>
            <a:r>
              <a:rPr lang="en-US" dirty="0">
                <a:solidFill>
                  <a:srgbClr val="0000FF"/>
                </a:solidFill>
              </a:rPr>
              <a:t> </a:t>
            </a:r>
            <a:r>
              <a:rPr lang="en-US" i="0" dirty="0">
                <a:solidFill>
                  <a:srgbClr val="0000FF"/>
                </a:solidFill>
              </a:rPr>
              <a:t>+ 4</a:t>
            </a:r>
            <a:r>
              <a:rPr lang="en-US" i="1" dirty="0">
                <a:solidFill>
                  <a:srgbClr val="0000FF"/>
                </a:solidFill>
              </a:rPr>
              <a:t>y</a:t>
            </a:r>
            <a:r>
              <a:rPr lang="en-US" dirty="0">
                <a:solidFill>
                  <a:srgbClr val="0000FF"/>
                </a:solidFill>
              </a:rPr>
              <a:t> </a:t>
            </a:r>
            <a:r>
              <a:rPr lang="en-US" i="0" dirty="0">
                <a:solidFill>
                  <a:srgbClr val="0000FF"/>
                </a:solidFill>
              </a:rPr>
              <a:t>= 10</a:t>
            </a:r>
            <a:r>
              <a:rPr lang="en-US" i="0" dirty="0">
                <a:solidFill>
                  <a:schemeClr val="tx1"/>
                </a:solidFill>
              </a:rPr>
              <a:t>,</a:t>
            </a:r>
          </a:p>
          <a:p>
            <a:pPr defTabSz="517525"/>
            <a:r>
              <a:rPr lang="en-US" b="1" i="0" dirty="0">
                <a:solidFill>
                  <a:schemeClr val="tx1"/>
                </a:solidFill>
              </a:rPr>
              <a:t>a.</a:t>
            </a:r>
            <a:r>
              <a:rPr lang="en-US" i="0" dirty="0">
                <a:solidFill>
                  <a:schemeClr val="tx1"/>
                </a:solidFill>
              </a:rPr>
              <a:t>	solve for </a:t>
            </a:r>
            <a:r>
              <a:rPr lang="en-US" i="1" dirty="0">
                <a:solidFill>
                  <a:schemeClr val="tx1"/>
                </a:solidFill>
              </a:rPr>
              <a:t>x</a:t>
            </a:r>
            <a:r>
              <a:rPr lang="en-US" dirty="0">
                <a:solidFill>
                  <a:schemeClr val="tx1"/>
                </a:solidFill>
              </a:rPr>
              <a:t> </a:t>
            </a:r>
            <a:r>
              <a:rPr lang="en-US" i="0" dirty="0">
                <a:solidFill>
                  <a:schemeClr val="tx1"/>
                </a:solidFill>
              </a:rPr>
              <a:t>in terms of </a:t>
            </a:r>
            <a:r>
              <a:rPr lang="en-US" i="1" dirty="0">
                <a:solidFill>
                  <a:schemeClr val="tx1"/>
                </a:solidFill>
              </a:rPr>
              <a:t>y</a:t>
            </a:r>
            <a:r>
              <a:rPr lang="en-US" i="0" dirty="0">
                <a:solidFill>
                  <a:schemeClr val="tx1"/>
                </a:solidFill>
              </a:rPr>
              <a:t>, and then </a:t>
            </a:r>
          </a:p>
          <a:p>
            <a:pPr defTabSz="517525"/>
            <a:r>
              <a:rPr lang="en-US" b="1" i="0" dirty="0">
                <a:solidFill>
                  <a:schemeClr val="tx1"/>
                </a:solidFill>
              </a:rPr>
              <a:t>b.</a:t>
            </a:r>
            <a:r>
              <a:rPr lang="en-US" i="0" dirty="0">
                <a:solidFill>
                  <a:schemeClr val="tx1"/>
                </a:solidFill>
              </a:rPr>
              <a:t>	solve for </a:t>
            </a:r>
            <a:r>
              <a:rPr lang="en-US" i="1" dirty="0">
                <a:solidFill>
                  <a:schemeClr val="tx1"/>
                </a:solidFill>
              </a:rPr>
              <a:t>y</a:t>
            </a:r>
            <a:r>
              <a:rPr lang="en-US" dirty="0">
                <a:solidFill>
                  <a:schemeClr val="tx1"/>
                </a:solidFill>
              </a:rPr>
              <a:t> </a:t>
            </a:r>
            <a:r>
              <a:rPr lang="en-US" i="0" dirty="0">
                <a:solidFill>
                  <a:schemeClr val="tx1"/>
                </a:solidFill>
              </a:rPr>
              <a:t>in terms of </a:t>
            </a:r>
            <a:r>
              <a:rPr lang="en-US" i="1" dirty="0">
                <a:solidFill>
                  <a:schemeClr val="tx1"/>
                </a:solidFill>
              </a:rPr>
              <a:t>x</a:t>
            </a:r>
            <a:r>
              <a:rPr lang="en-US" i="0" dirty="0">
                <a:solidFill>
                  <a:schemeClr val="tx1"/>
                </a:solidFill>
              </a:rPr>
              <a:t>.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8: Solving for Different Variables</a:t>
            </a:r>
            <a:r>
              <a:rPr lang="en-US" baseline="-25000" dirty="0"/>
              <a:t>2</a:t>
            </a:r>
            <a:endParaRPr lang="en-US" sz="3200" dirty="0">
              <a:solidFill>
                <a:schemeClr val="accent1"/>
              </a:solidFill>
            </a:endParaRPr>
          </a:p>
        </p:txBody>
      </p:sp>
      <p:sp>
        <p:nvSpPr>
          <p:cNvPr id="10" name="Content Placeholder 9"/>
          <p:cNvSpPr>
            <a:spLocks noGrp="1"/>
          </p:cNvSpPr>
          <p:nvPr>
            <p:ph idx="1"/>
          </p:nvPr>
        </p:nvSpPr>
        <p:spPr>
          <a:xfrm>
            <a:off x="457200" y="1280160"/>
            <a:ext cx="8229600" cy="523220"/>
          </a:xfrm>
        </p:spPr>
        <p:txBody>
          <a:bodyPr>
            <a:spAutoFit/>
          </a:bodyPr>
          <a:lstStyle/>
          <a:p>
            <a:pPr marL="533400" indent="-533400"/>
            <a:r>
              <a:rPr lang="en-US" b="1" dirty="0"/>
              <a:t>Solution   a. </a:t>
            </a:r>
            <a:r>
              <a:rPr lang="en-US" dirty="0"/>
              <a:t>Solving for </a:t>
            </a:r>
            <a:r>
              <a:rPr lang="en-US" i="1" dirty="0"/>
              <a:t>x</a:t>
            </a:r>
            <a:r>
              <a:rPr lang="en-US" dirty="0"/>
              <a:t> yields the following.</a:t>
            </a:r>
          </a:p>
        </p:txBody>
      </p:sp>
      <p:pic>
        <p:nvPicPr>
          <p:cNvPr id="5" name="Picture 4" descr="Treating 4y as a constant.&#10;&#10;2 x plus 4 y equals 10&#10;&#10;Subtract 4 y from both sides: 2 x plus 4 y minus 4 y equals 10 minus 4 y.&#10;&#10;by Simplifying: 2 x equals 10 minus 4 y.&#10;&#10;&#10;Divide both sides by 2: 2 x divided by 2 equals 10 over 2 minus 4 y divided by 2.&#10;&#10;Simplify: x equals 5 minus 2 y">
            <a:extLst>
              <a:ext uri="{FF2B5EF4-FFF2-40B4-BE49-F238E27FC236}">
                <a16:creationId xmlns:a16="http://schemas.microsoft.com/office/drawing/2014/main" id="{DCC16FDF-1D3F-A968-9ED3-7B14E1C4C493}"/>
              </a:ext>
            </a:extLst>
          </p:cNvPr>
          <p:cNvPicPr>
            <a:picLocks noChangeAspect="1"/>
          </p:cNvPicPr>
          <p:nvPr/>
        </p:nvPicPr>
        <p:blipFill>
          <a:blip r:embed="rId2"/>
          <a:stretch>
            <a:fillRect/>
          </a:stretch>
        </p:blipFill>
        <p:spPr>
          <a:xfrm>
            <a:off x="228600" y="2085975"/>
            <a:ext cx="8829675" cy="268605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a:prstGeom prst="rect">
            <a:avLst/>
          </a:prstGeom>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5123" name="Content Placeholder 2"/>
          <p:cNvSpPr>
            <a:spLocks noGrp="1"/>
          </p:cNvSpPr>
          <p:nvPr>
            <p:ph idx="1"/>
          </p:nvPr>
        </p:nvSpPr>
        <p:spPr>
          <a:prstGeom prst="rect">
            <a:avLst/>
          </a:prstGeom>
        </p:spPr>
        <p:txBody>
          <a:bodyPr/>
          <a:lstStyle/>
          <a:p>
            <a:pPr marL="457200" indent="-457200">
              <a:buFont typeface="Courier New" pitchFamily="49" charset="0"/>
              <a:buChar char="o"/>
            </a:pPr>
            <a:r>
              <a:rPr lang="en-US" dirty="0"/>
              <a:t>Solve applied problems by</a:t>
            </a:r>
            <a:r>
              <a:rPr lang="en-US" i="0" dirty="0">
                <a:solidFill>
                  <a:schemeClr val="tx1"/>
                </a:solidFill>
              </a:rPr>
              <a:t> </a:t>
            </a:r>
            <a:r>
              <a:rPr lang="en-US" dirty="0"/>
              <a:t>evaluating known formulas at given values of the variables.</a:t>
            </a:r>
            <a:endParaRPr lang="en-US" i="0" dirty="0">
              <a:solidFill>
                <a:schemeClr val="tx1"/>
              </a:solidFill>
            </a:endParaRPr>
          </a:p>
          <a:p>
            <a:pPr marL="457200" indent="-457200" eaLnBrk="1" hangingPunct="1">
              <a:buFont typeface="Courier New" pitchFamily="49" charset="0"/>
              <a:buChar char="o"/>
            </a:pPr>
            <a:r>
              <a:rPr lang="en-US" i="0" dirty="0">
                <a:solidFill>
                  <a:schemeClr val="tx1"/>
                </a:solidFill>
              </a:rPr>
              <a:t>Solve formulas for specified variables in terms of the other variables.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8: Solving for Different Variables</a:t>
            </a:r>
            <a:r>
              <a:rPr lang="en-US" baseline="-25000" dirty="0"/>
              <a:t>3</a:t>
            </a:r>
            <a:endParaRPr lang="en-US" sz="3200" dirty="0">
              <a:solidFill>
                <a:schemeClr val="accent1"/>
              </a:solidFill>
            </a:endParaRPr>
          </a:p>
        </p:txBody>
      </p:sp>
      <p:sp>
        <p:nvSpPr>
          <p:cNvPr id="14341" name="Rectangle 3"/>
          <p:cNvSpPr>
            <a:spLocks noGrp="1"/>
          </p:cNvSpPr>
          <p:nvPr>
            <p:ph idx="1"/>
          </p:nvPr>
        </p:nvSpPr>
        <p:spPr>
          <a:xfrm>
            <a:off x="457200" y="1280160"/>
            <a:ext cx="8229600" cy="523220"/>
          </a:xfrm>
          <a:prstGeom prst="rect">
            <a:avLst/>
          </a:prstGeom>
        </p:spPr>
        <p:txBody>
          <a:bodyPr>
            <a:spAutoFit/>
          </a:bodyPr>
          <a:lstStyle/>
          <a:p>
            <a:pPr algn="just"/>
            <a:r>
              <a:rPr lang="en-US" b="1" i="0" dirty="0">
                <a:solidFill>
                  <a:schemeClr val="tx1"/>
                </a:solidFill>
              </a:rPr>
              <a:t>b. </a:t>
            </a:r>
            <a:r>
              <a:rPr lang="en-US" i="0" dirty="0">
                <a:solidFill>
                  <a:schemeClr val="tx1"/>
                </a:solidFill>
              </a:rPr>
              <a:t>Solving for </a:t>
            </a:r>
            <a:r>
              <a:rPr lang="en-US" i="1" dirty="0">
                <a:solidFill>
                  <a:schemeClr val="tx1"/>
                </a:solidFill>
              </a:rPr>
              <a:t>y</a:t>
            </a:r>
            <a:r>
              <a:rPr lang="en-US" dirty="0">
                <a:solidFill>
                  <a:schemeClr val="tx1"/>
                </a:solidFill>
              </a:rPr>
              <a:t> </a:t>
            </a:r>
            <a:r>
              <a:rPr lang="en-US" i="0" dirty="0">
                <a:solidFill>
                  <a:schemeClr val="tx1"/>
                </a:solidFill>
              </a:rPr>
              <a:t>yields </a:t>
            </a:r>
            <a:r>
              <a:rPr lang="en-US" dirty="0"/>
              <a:t>the following.</a:t>
            </a:r>
            <a:endParaRPr lang="en-US" b="1" i="0" dirty="0">
              <a:solidFill>
                <a:schemeClr val="tx1"/>
              </a:solidFill>
            </a:endParaRPr>
          </a:p>
        </p:txBody>
      </p:sp>
      <p:pic>
        <p:nvPicPr>
          <p:cNvPr id="7" name="Picture 6" descr="Treat 2 x as a constant.&#10;2 x plus 4 y equals 10.&#10;Subtract 2 x from both sides: 2 x plus 4 y minus 2 x equals 10 minus 2 x.&#10;Simplify: 4 y equals 10 minus 2 x.&#10;Divide both sides by 4: 4 y divided by 4 equals 10 over 4 minus 2 x divided by 4.&#10;Simplified: y equals five divided by 2 minus x divided by 2.">
            <a:extLst>
              <a:ext uri="{FF2B5EF4-FFF2-40B4-BE49-F238E27FC236}">
                <a16:creationId xmlns:a16="http://schemas.microsoft.com/office/drawing/2014/main" id="{BEDBC548-0D29-B874-1FAB-928482D7A174}"/>
              </a:ext>
            </a:extLst>
          </p:cNvPr>
          <p:cNvPicPr>
            <a:picLocks noChangeAspect="1"/>
          </p:cNvPicPr>
          <p:nvPr/>
        </p:nvPicPr>
        <p:blipFill>
          <a:blip r:embed="rId2"/>
          <a:stretch>
            <a:fillRect/>
          </a:stretch>
        </p:blipFill>
        <p:spPr>
          <a:xfrm>
            <a:off x="1371600" y="2133600"/>
            <a:ext cx="6553200" cy="3295650"/>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8: Solving for Different Variables</a:t>
            </a:r>
            <a:r>
              <a:rPr lang="en-US" baseline="-25000" dirty="0"/>
              <a:t>4</a:t>
            </a:r>
            <a:endParaRPr lang="en-US" sz="3200" dirty="0">
              <a:solidFill>
                <a:schemeClr val="accent1"/>
              </a:solidFill>
            </a:endParaRPr>
          </a:p>
        </p:txBody>
      </p:sp>
      <p:sp>
        <p:nvSpPr>
          <p:cNvPr id="5" name="Content Placeholder 4"/>
          <p:cNvSpPr>
            <a:spLocks noGrp="1"/>
          </p:cNvSpPr>
          <p:nvPr>
            <p:ph idx="1"/>
          </p:nvPr>
        </p:nvSpPr>
        <p:spPr>
          <a:xfrm>
            <a:off x="457200" y="1280160"/>
            <a:ext cx="8229600" cy="523220"/>
          </a:xfrm>
        </p:spPr>
        <p:txBody>
          <a:bodyPr>
            <a:spAutoFit/>
          </a:bodyPr>
          <a:lstStyle/>
          <a:p>
            <a:r>
              <a:rPr lang="en-US" dirty="0"/>
              <a:t>Alternatively, we can write the following.</a:t>
            </a:r>
          </a:p>
        </p:txBody>
      </p:sp>
      <p:pic>
        <p:nvPicPr>
          <p:cNvPr id="6" name="Picture 5" descr="y equals open parenthesis five minus x close  parenthesis divided by two,&#10;or&#10;y equals negative one half times x plus five over two.&#10;All forms are correct.">
            <a:extLst>
              <a:ext uri="{FF2B5EF4-FFF2-40B4-BE49-F238E27FC236}">
                <a16:creationId xmlns:a16="http://schemas.microsoft.com/office/drawing/2014/main" id="{917ED3F9-0690-9F1F-0661-0CB8ACCEAE0F}"/>
              </a:ext>
            </a:extLst>
          </p:cNvPr>
          <p:cNvPicPr>
            <a:picLocks noChangeAspect="1"/>
          </p:cNvPicPr>
          <p:nvPr/>
        </p:nvPicPr>
        <p:blipFill>
          <a:blip r:embed="rId2"/>
          <a:stretch>
            <a:fillRect/>
          </a:stretch>
        </p:blipFill>
        <p:spPr>
          <a:xfrm>
            <a:off x="838200" y="2133600"/>
            <a:ext cx="6457950" cy="885825"/>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 Example 9: </a:t>
            </a:r>
            <a:r>
              <a:rPr lang="en-US" dirty="0"/>
              <a:t>Solving for Different Variables</a:t>
            </a:r>
            <a:endParaRPr lang="en-US" sz="3200" dirty="0">
              <a:solidFill>
                <a:schemeClr val="accent1"/>
              </a:solidFill>
            </a:endParaRPr>
          </a:p>
        </p:txBody>
      </p:sp>
      <p:sp>
        <p:nvSpPr>
          <p:cNvPr id="25603" name="Rectangle 3"/>
          <p:cNvSpPr>
            <a:spLocks noGrp="1"/>
          </p:cNvSpPr>
          <p:nvPr>
            <p:ph idx="1"/>
          </p:nvPr>
        </p:nvSpPr>
        <p:spPr>
          <a:prstGeom prst="rect">
            <a:avLst/>
          </a:prstGeom>
        </p:spPr>
        <p:txBody>
          <a:bodyPr/>
          <a:lstStyle/>
          <a:p>
            <a:pPr algn="just">
              <a:buFont typeface="Courier New" pitchFamily="49" charset="0"/>
              <a:buNone/>
            </a:pPr>
            <a:r>
              <a:rPr lang="en-US" i="0" dirty="0">
                <a:solidFill>
                  <a:schemeClr val="tx1"/>
                </a:solidFill>
              </a:rPr>
              <a:t>Given </a:t>
            </a:r>
            <a:r>
              <a:rPr lang="en-US" i="0" dirty="0">
                <a:solidFill>
                  <a:srgbClr val="0000FF"/>
                </a:solidFill>
              </a:rPr>
              <a:t>3</a:t>
            </a:r>
            <a:r>
              <a:rPr lang="en-US" i="1" dirty="0">
                <a:solidFill>
                  <a:srgbClr val="0000FF"/>
                </a:solidFill>
              </a:rPr>
              <a:t>x</a:t>
            </a:r>
            <a:r>
              <a:rPr lang="en-US" dirty="0">
                <a:solidFill>
                  <a:srgbClr val="0000FF"/>
                </a:solidFill>
              </a:rPr>
              <a:t> </a:t>
            </a:r>
            <a:r>
              <a:rPr lang="en-US" i="0" dirty="0">
                <a:solidFill>
                  <a:srgbClr val="0000FF"/>
                </a:solidFill>
              </a:rPr>
              <a:t>− </a:t>
            </a:r>
            <a:r>
              <a:rPr lang="en-US" i="1" dirty="0">
                <a:solidFill>
                  <a:srgbClr val="0000FF"/>
                </a:solidFill>
              </a:rPr>
              <a:t>y</a:t>
            </a:r>
            <a:r>
              <a:rPr lang="en-US" dirty="0">
                <a:solidFill>
                  <a:srgbClr val="0000FF"/>
                </a:solidFill>
              </a:rPr>
              <a:t> </a:t>
            </a:r>
            <a:r>
              <a:rPr lang="en-US" i="0" dirty="0">
                <a:solidFill>
                  <a:srgbClr val="0000FF"/>
                </a:solidFill>
              </a:rPr>
              <a:t>= 15</a:t>
            </a:r>
            <a:r>
              <a:rPr lang="en-US" i="0" dirty="0">
                <a:solidFill>
                  <a:schemeClr val="tx1"/>
                </a:solidFill>
              </a:rPr>
              <a:t>, solve for </a:t>
            </a:r>
            <a:r>
              <a:rPr lang="en-US" i="1" dirty="0">
                <a:solidFill>
                  <a:schemeClr val="tx1"/>
                </a:solidFill>
              </a:rPr>
              <a:t>y</a:t>
            </a:r>
            <a:r>
              <a:rPr lang="en-US" dirty="0">
                <a:solidFill>
                  <a:schemeClr val="tx1"/>
                </a:solidFill>
              </a:rPr>
              <a:t> </a:t>
            </a:r>
            <a:r>
              <a:rPr lang="en-US" i="0" dirty="0">
                <a:solidFill>
                  <a:schemeClr val="tx1"/>
                </a:solidFill>
              </a:rPr>
              <a:t>in terms of </a:t>
            </a:r>
            <a:r>
              <a:rPr lang="en-US" i="1" dirty="0">
                <a:solidFill>
                  <a:schemeClr val="tx1"/>
                </a:solidFill>
              </a:rPr>
              <a:t>x</a:t>
            </a:r>
            <a:r>
              <a:rPr lang="en-US" i="0" dirty="0">
                <a:solidFill>
                  <a:schemeClr val="tx1"/>
                </a:solidFill>
              </a:rPr>
              <a:t>.</a:t>
            </a:r>
            <a:endParaRPr lang="en-US" dirty="0">
              <a:solidFill>
                <a:schemeClr val="tx1"/>
              </a:solidFill>
            </a:endParaRPr>
          </a:p>
          <a:p>
            <a:r>
              <a:rPr lang="en-US" b="1" i="0" dirty="0">
                <a:solidFill>
                  <a:schemeClr val="tx1"/>
                </a:solidFill>
              </a:rPr>
              <a:t>Solution  </a:t>
            </a:r>
            <a:r>
              <a:rPr lang="en-US" dirty="0"/>
              <a:t>Supply the reasons for each step in the following solution.</a:t>
            </a:r>
            <a:endParaRPr lang="en-US" b="1" dirty="0">
              <a:solidFill>
                <a:schemeClr val="tx1"/>
              </a:solidFill>
            </a:endParaRPr>
          </a:p>
          <a:p>
            <a:pPr algn="just">
              <a:buFont typeface="Courier New" pitchFamily="49" charset="0"/>
              <a:buNone/>
            </a:pPr>
            <a:endParaRPr lang="en-US" b="1" i="0" dirty="0">
              <a:solidFill>
                <a:schemeClr val="tx1"/>
              </a:solidFill>
            </a:endParaRPr>
          </a:p>
        </p:txBody>
      </p:sp>
      <p:pic>
        <p:nvPicPr>
          <p:cNvPr id="4" name="Picture 3" descr="3 x minus y equals 15.&#10;Subtract 3 x from both sides:&#10;3 x minus y minus 3 x equals 15 minus 3 x.&#10;Simplify:&#10;Negative y equals 15 minus 3 x.&#10;Multiply both sides by negative 1:&#10;Negative 1 times negative y equals negative 1 times open parenthesis 15 minus 3 x close parenthesis.&#10;Simplify using the distributive property:&#10;y equals negative 15 plus 3 x.&#10;Or:&#10;y equals 3 x minus 15.">
            <a:extLst>
              <a:ext uri="{FF2B5EF4-FFF2-40B4-BE49-F238E27FC236}">
                <a16:creationId xmlns:a16="http://schemas.microsoft.com/office/drawing/2014/main" id="{13B123D9-2DB6-B76E-9928-52157861C7E3}"/>
              </a:ext>
            </a:extLst>
          </p:cNvPr>
          <p:cNvPicPr>
            <a:picLocks noChangeAspect="1"/>
          </p:cNvPicPr>
          <p:nvPr/>
        </p:nvPicPr>
        <p:blipFill>
          <a:blip r:embed="rId3"/>
          <a:stretch>
            <a:fillRect/>
          </a:stretch>
        </p:blipFill>
        <p:spPr>
          <a:xfrm>
            <a:off x="1295400" y="2971800"/>
            <a:ext cx="7128000" cy="301473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76200"/>
            <a:ext cx="8229600" cy="914400"/>
          </a:xfrm>
          <a:prstGeom prst="rect">
            <a:avLst/>
          </a:prstGeom>
        </p:spPr>
        <p:txBody>
          <a:bodyPr/>
          <a:lstStyle/>
          <a:p>
            <a:r>
              <a:rPr lang="en-US" sz="3200">
                <a:solidFill>
                  <a:schemeClr val="accent1"/>
                </a:solidFill>
              </a:rPr>
              <a:t>Formulas</a:t>
            </a:r>
            <a:endParaRPr lang="en-US" sz="3200" i="1">
              <a:solidFill>
                <a:schemeClr val="accent1"/>
              </a:solidFill>
            </a:endParaRPr>
          </a:p>
        </p:txBody>
      </p:sp>
      <p:sp>
        <p:nvSpPr>
          <p:cNvPr id="4" name="Content Placeholder 3"/>
          <p:cNvSpPr>
            <a:spLocks noGrp="1"/>
          </p:cNvSpPr>
          <p:nvPr>
            <p:ph idx="1"/>
          </p:nvPr>
        </p:nvSpPr>
        <p:spPr>
          <a:xfrm>
            <a:off x="457200" y="1280160"/>
            <a:ext cx="8229600" cy="3749040"/>
          </a:xfrm>
          <a:noFill/>
          <a:ln w="28575">
            <a:solidFill>
              <a:srgbClr val="FF0000"/>
            </a:solidFill>
          </a:ln>
        </p:spPr>
        <p:txBody>
          <a:bodyPr>
            <a:normAutofit lnSpcReduction="10000"/>
          </a:bodyPr>
          <a:lstStyle/>
          <a:p>
            <a:pPr algn="ctr" eaLnBrk="0" hangingPunct="0"/>
            <a:r>
              <a:rPr lang="en-US" b="1" dirty="0">
                <a:solidFill>
                  <a:srgbClr val="000000"/>
                </a:solidFill>
                <a:latin typeface="Calibri" pitchFamily="34" charset="0"/>
              </a:rPr>
              <a:t>Notes</a:t>
            </a:r>
            <a:endParaRPr lang="en-US" i="1" dirty="0">
              <a:solidFill>
                <a:srgbClr val="000000"/>
              </a:solidFill>
              <a:latin typeface="Calibri" pitchFamily="34" charset="0"/>
            </a:endParaRPr>
          </a:p>
          <a:p>
            <a:pPr eaLnBrk="0" hangingPunct="0"/>
            <a:r>
              <a:rPr lang="en-US" dirty="0">
                <a:solidFill>
                  <a:srgbClr val="000000"/>
                </a:solidFill>
                <a:latin typeface="Calibri" pitchFamily="34" charset="0"/>
              </a:rPr>
              <a:t>Be sure to use the letters just as they are given in the formulas.  In mathematics, there is little or no flexibility between capital and small letters as they are used in formulas.  In general, capital letters have special meanings that are different from corresponding small letters.  For example, capital </a:t>
            </a:r>
            <a:r>
              <a:rPr lang="en-US" b="1" i="1" dirty="0">
                <a:solidFill>
                  <a:srgbClr val="000000"/>
                </a:solidFill>
                <a:latin typeface="Calibri" pitchFamily="34" charset="0"/>
              </a:rPr>
              <a:t>A </a:t>
            </a:r>
            <a:r>
              <a:rPr lang="en-US" dirty="0">
                <a:solidFill>
                  <a:srgbClr val="000000"/>
                </a:solidFill>
                <a:latin typeface="Calibri" pitchFamily="34" charset="0"/>
              </a:rPr>
              <a:t>may mean the area of a triangle and small </a:t>
            </a:r>
            <a:r>
              <a:rPr lang="en-US" b="1" i="1" dirty="0">
                <a:solidFill>
                  <a:srgbClr val="000000"/>
                </a:solidFill>
                <a:latin typeface="Calibri" pitchFamily="34" charset="0"/>
              </a:rPr>
              <a:t>a </a:t>
            </a:r>
            <a:r>
              <a:rPr lang="en-US" dirty="0">
                <a:solidFill>
                  <a:srgbClr val="000000"/>
                </a:solidFill>
                <a:latin typeface="Calibri" pitchFamily="34" charset="0"/>
              </a:rPr>
              <a:t>may mean the length of one side, two completely different ideas.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1: </a:t>
            </a:r>
            <a:r>
              <a:rPr lang="en-US" dirty="0"/>
              <a:t>Application: Evaluating Formulas</a:t>
            </a:r>
            <a:r>
              <a:rPr lang="en-US" baseline="-25000" dirty="0"/>
              <a:t>1</a:t>
            </a:r>
            <a:endParaRPr lang="en-US" sz="3200" i="1" baseline="-25000" dirty="0">
              <a:solidFill>
                <a:schemeClr val="accent1"/>
              </a:solidFill>
            </a:endParaRPr>
          </a:p>
        </p:txBody>
      </p:sp>
      <p:sp>
        <p:nvSpPr>
          <p:cNvPr id="7171" name="Rectangle 3"/>
          <p:cNvSpPr>
            <a:spLocks noGrp="1"/>
          </p:cNvSpPr>
          <p:nvPr>
            <p:ph idx="1"/>
          </p:nvPr>
        </p:nvSpPr>
        <p:spPr>
          <a:xfrm>
            <a:off x="457200" y="1280160"/>
            <a:ext cx="8229600" cy="4228850"/>
          </a:xfrm>
          <a:prstGeom prst="rect">
            <a:avLst/>
          </a:prstGeom>
        </p:spPr>
        <p:txBody>
          <a:bodyPr>
            <a:spAutoFit/>
          </a:bodyPr>
          <a:lstStyle/>
          <a:p>
            <a:r>
              <a:rPr lang="en-US" i="0" dirty="0">
                <a:solidFill>
                  <a:schemeClr val="tx1"/>
                </a:solidFill>
              </a:rPr>
              <a:t>A loan for a period of 1 year or less </a:t>
            </a:r>
            <a:r>
              <a:rPr lang="en-US" dirty="0"/>
              <a:t>is called a </a:t>
            </a:r>
            <a:r>
              <a:rPr lang="en-US" b="1" dirty="0"/>
              <a:t>note</a:t>
            </a:r>
            <a:r>
              <a:rPr lang="en-US" i="0" dirty="0">
                <a:solidFill>
                  <a:schemeClr val="tx1"/>
                </a:solidFill>
              </a:rPr>
              <a:t>, and the interest earned (or paid) is called </a:t>
            </a:r>
            <a:r>
              <a:rPr lang="en-US" b="1" i="0" dirty="0">
                <a:solidFill>
                  <a:schemeClr val="tx1"/>
                </a:solidFill>
              </a:rPr>
              <a:t>simple interest</a:t>
            </a:r>
            <a:r>
              <a:rPr lang="en-US" i="0" dirty="0">
                <a:solidFill>
                  <a:schemeClr val="tx1"/>
                </a:solidFill>
              </a:rPr>
              <a:t>. (Simple interest was first introduced in Chapter 4.)  A note involves only one payment at the end of the term of the note and includes both principal and interest. The formula for calculating simple interest is:</a:t>
            </a:r>
            <a:r>
              <a:rPr lang="en-US" dirty="0">
                <a:solidFill>
                  <a:schemeClr val="tx1"/>
                </a:solidFill>
              </a:rPr>
              <a:t> </a:t>
            </a:r>
          </a:p>
          <a:p>
            <a:pPr algn="just">
              <a:buFont typeface="Courier New" pitchFamily="49" charset="0"/>
              <a:buNone/>
            </a:pPr>
            <a:r>
              <a:rPr lang="en-US" b="1" i="1" dirty="0">
                <a:solidFill>
                  <a:srgbClr val="0000FF"/>
                </a:solidFill>
              </a:rPr>
              <a:t>I</a:t>
            </a:r>
            <a:r>
              <a:rPr lang="en-US" b="1" dirty="0">
                <a:solidFill>
                  <a:srgbClr val="0000FF"/>
                </a:solidFill>
              </a:rPr>
              <a:t> </a:t>
            </a:r>
            <a:r>
              <a:rPr lang="en-US" i="0" dirty="0">
                <a:solidFill>
                  <a:srgbClr val="0000FF"/>
                </a:solidFill>
              </a:rPr>
              <a:t>= </a:t>
            </a:r>
            <a:r>
              <a:rPr lang="en-US" b="1" i="1" dirty="0" err="1">
                <a:solidFill>
                  <a:srgbClr val="0000FF"/>
                </a:solidFill>
              </a:rPr>
              <a:t>Prt</a:t>
            </a:r>
            <a:r>
              <a:rPr lang="en-US" b="1" dirty="0">
                <a:solidFill>
                  <a:srgbClr val="0000FF"/>
                </a:solidFill>
              </a:rPr>
              <a:t> </a:t>
            </a:r>
          </a:p>
          <a:p>
            <a:pPr algn="just">
              <a:buFont typeface="Courier New" pitchFamily="49" charset="0"/>
              <a:buNone/>
            </a:pPr>
            <a:r>
              <a:rPr lang="en-US" i="0" dirty="0">
                <a:solidFill>
                  <a:schemeClr val="tx1"/>
                </a:solidFill>
              </a:rPr>
              <a:t>where </a:t>
            </a:r>
            <a:r>
              <a:rPr lang="en-US" b="1" i="1" dirty="0">
                <a:solidFill>
                  <a:schemeClr val="tx1"/>
                </a:solidFill>
              </a:rPr>
              <a:t>I</a:t>
            </a:r>
            <a:r>
              <a:rPr lang="en-US" b="1" dirty="0">
                <a:solidFill>
                  <a:schemeClr val="tx1"/>
                </a:solidFill>
              </a:rPr>
              <a:t> </a:t>
            </a:r>
            <a:r>
              <a:rPr lang="en-US" i="0" dirty="0">
                <a:solidFill>
                  <a:schemeClr val="tx1"/>
                </a:solidFill>
              </a:rPr>
              <a:t>= </a:t>
            </a:r>
            <a:r>
              <a:rPr lang="en-US" b="1" i="0" dirty="0">
                <a:solidFill>
                  <a:schemeClr val="tx1"/>
                </a:solidFill>
              </a:rPr>
              <a:t>interest </a:t>
            </a:r>
            <a:r>
              <a:rPr lang="en-US" i="0" dirty="0">
                <a:solidFill>
                  <a:schemeClr val="tx1"/>
                </a:solidFill>
              </a:rPr>
              <a:t>(earned or paid) </a:t>
            </a:r>
          </a:p>
          <a:p>
            <a:pPr algn="just">
              <a:buFont typeface="Courier New" pitchFamily="49" charset="0"/>
              <a:buNone/>
            </a:pPr>
            <a:r>
              <a:rPr lang="en-US" i="0" dirty="0">
                <a:solidFill>
                  <a:schemeClr val="tx1"/>
                </a:solidFill>
              </a:rPr>
              <a:t>	</a:t>
            </a:r>
            <a:r>
              <a:rPr lang="en-US" b="1" i="1" dirty="0">
                <a:solidFill>
                  <a:schemeClr val="tx1"/>
                </a:solidFill>
              </a:rPr>
              <a:t>P</a:t>
            </a:r>
            <a:r>
              <a:rPr lang="en-US" b="1" dirty="0">
                <a:solidFill>
                  <a:schemeClr val="tx1"/>
                </a:solidFill>
              </a:rPr>
              <a:t> </a:t>
            </a:r>
            <a:r>
              <a:rPr lang="en-US" i="0" dirty="0">
                <a:solidFill>
                  <a:schemeClr val="tx1"/>
                </a:solidFill>
              </a:rPr>
              <a:t>= </a:t>
            </a:r>
            <a:r>
              <a:rPr lang="en-US" b="1" i="0" dirty="0">
                <a:solidFill>
                  <a:schemeClr val="tx1"/>
                </a:solidFill>
              </a:rPr>
              <a:t>principal </a:t>
            </a:r>
            <a:r>
              <a:rPr lang="en-US" i="0" dirty="0">
                <a:solidFill>
                  <a:schemeClr val="tx1"/>
                </a:solidFill>
              </a:rPr>
              <a:t>(the amount invested or borrowed)</a:t>
            </a:r>
            <a:r>
              <a:rPr lang="en-US" dirty="0">
                <a:solidFill>
                  <a:schemeClr val="tx1"/>
                </a:solidFill>
              </a:rPr>
              <a:t> </a:t>
            </a:r>
            <a:endParaRPr lang="en-US" b="1" i="0"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1: </a:t>
            </a:r>
            <a:r>
              <a:rPr lang="en-US" dirty="0"/>
              <a:t>Application: Evaluating Formulas</a:t>
            </a:r>
            <a:r>
              <a:rPr lang="en-US" baseline="-25000" dirty="0"/>
              <a:t>2</a:t>
            </a:r>
            <a:endParaRPr lang="en-US" sz="3200" dirty="0">
              <a:solidFill>
                <a:schemeClr val="accent1"/>
              </a:solidFill>
            </a:endParaRPr>
          </a:p>
        </p:txBody>
      </p:sp>
      <p:sp>
        <p:nvSpPr>
          <p:cNvPr id="8195" name="Rectangle 3"/>
          <p:cNvSpPr>
            <a:spLocks noGrp="1"/>
          </p:cNvSpPr>
          <p:nvPr>
            <p:ph idx="1"/>
          </p:nvPr>
        </p:nvSpPr>
        <p:spPr>
          <a:prstGeom prst="rect">
            <a:avLst/>
          </a:prstGeom>
        </p:spPr>
        <p:txBody>
          <a:bodyPr/>
          <a:lstStyle/>
          <a:p>
            <a:pPr algn="just" eaLnBrk="0" hangingPunct="0">
              <a:lnSpc>
                <a:spcPct val="90000"/>
              </a:lnSpc>
            </a:pPr>
            <a:r>
              <a:rPr lang="en-US" b="1" i="1" dirty="0">
                <a:latin typeface="Calibri" pitchFamily="34" charset="0"/>
              </a:rPr>
              <a:t>r </a:t>
            </a:r>
            <a:r>
              <a:rPr lang="en-US" dirty="0">
                <a:latin typeface="Calibri" pitchFamily="34" charset="0"/>
              </a:rPr>
              <a:t>= </a:t>
            </a:r>
            <a:r>
              <a:rPr lang="en-US" b="1" dirty="0">
                <a:latin typeface="Calibri" pitchFamily="34" charset="0"/>
              </a:rPr>
              <a:t>rate of interest </a:t>
            </a:r>
            <a:r>
              <a:rPr lang="en-US" dirty="0">
                <a:latin typeface="Calibri" pitchFamily="34" charset="0"/>
              </a:rPr>
              <a:t>(stated as an annual or yearly rate in percent form) </a:t>
            </a:r>
          </a:p>
          <a:p>
            <a:pPr algn="just" eaLnBrk="0" hangingPunct="0">
              <a:lnSpc>
                <a:spcPct val="90000"/>
              </a:lnSpc>
            </a:pPr>
            <a:r>
              <a:rPr lang="en-US" b="1" i="1" dirty="0">
                <a:latin typeface="Calibri" pitchFamily="34" charset="0"/>
              </a:rPr>
              <a:t>t </a:t>
            </a:r>
            <a:r>
              <a:rPr lang="en-US" dirty="0">
                <a:latin typeface="Calibri" pitchFamily="34" charset="0"/>
              </a:rPr>
              <a:t>= </a:t>
            </a:r>
            <a:r>
              <a:rPr lang="en-US" b="1" dirty="0">
                <a:latin typeface="Calibri" pitchFamily="34" charset="0"/>
              </a:rPr>
              <a:t>time </a:t>
            </a:r>
            <a:r>
              <a:rPr lang="en-US" dirty="0">
                <a:latin typeface="Calibri" pitchFamily="34" charset="0"/>
              </a:rPr>
              <a:t>(in years). </a:t>
            </a:r>
          </a:p>
          <a:p>
            <a:pPr algn="just" eaLnBrk="0" hangingPunct="0">
              <a:lnSpc>
                <a:spcPct val="90000"/>
              </a:lnSpc>
            </a:pPr>
            <a:endParaRPr lang="en-US" b="1" dirty="0">
              <a:latin typeface="Calibri" pitchFamily="34" charset="0"/>
            </a:endParaRPr>
          </a:p>
          <a:p>
            <a:pPr eaLnBrk="0" hangingPunct="0">
              <a:lnSpc>
                <a:spcPct val="90000"/>
              </a:lnSpc>
            </a:pPr>
            <a:r>
              <a:rPr lang="en-US" b="1" dirty="0">
                <a:latin typeface="Calibri" pitchFamily="34" charset="0"/>
              </a:rPr>
              <a:t>Note: </a:t>
            </a:r>
            <a:r>
              <a:rPr lang="en-US" dirty="0">
                <a:latin typeface="Calibri" pitchFamily="34" charset="0"/>
              </a:rPr>
              <a:t>The rate of interest is usually given in percent form and converted to decimal or fraction form for calculations. </a:t>
            </a:r>
            <a:endParaRPr lang="en-US" i="1" dirty="0">
              <a:latin typeface="Calibri" pitchFamily="34" charset="0"/>
            </a:endParaRPr>
          </a:p>
          <a:p>
            <a:pPr marL="533400" indent="-533400" algn="just">
              <a:buFont typeface="Courier New" pitchFamily="49" charset="0"/>
              <a:buNone/>
            </a:pPr>
            <a:endParaRPr lang="en-US" dirty="0">
              <a:solidFill>
                <a:schemeClr val="tx1"/>
              </a:solidFill>
            </a:endParaRPr>
          </a:p>
          <a:p>
            <a:pPr marL="533400" indent="-533400" algn="just">
              <a:buFont typeface="Courier New" pitchFamily="49" charset="0"/>
              <a:buNone/>
            </a:pPr>
            <a:endParaRPr lang="en-US" dirty="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1: </a:t>
            </a:r>
            <a:r>
              <a:rPr lang="en-US" dirty="0"/>
              <a:t>Application: Evaluating Formulas</a:t>
            </a:r>
            <a:r>
              <a:rPr lang="en-US" baseline="-25000" dirty="0"/>
              <a:t>3</a:t>
            </a:r>
            <a:endParaRPr lang="en-US" sz="3200" dirty="0">
              <a:solidFill>
                <a:schemeClr val="accent1"/>
              </a:solidFill>
            </a:endParaRPr>
          </a:p>
        </p:txBody>
      </p:sp>
      <p:sp>
        <p:nvSpPr>
          <p:cNvPr id="1028" name="Rectangle 3"/>
          <p:cNvSpPr>
            <a:spLocks noGrp="1"/>
          </p:cNvSpPr>
          <p:nvPr>
            <p:ph idx="1"/>
          </p:nvPr>
        </p:nvSpPr>
        <p:spPr>
          <a:prstGeom prst="rect">
            <a:avLst/>
          </a:prstGeom>
        </p:spPr>
        <p:txBody>
          <a:bodyPr/>
          <a:lstStyle/>
          <a:p>
            <a:pPr algn="just">
              <a:lnSpc>
                <a:spcPct val="90000"/>
              </a:lnSpc>
            </a:pPr>
            <a:r>
              <a:rPr lang="en-US" i="0" dirty="0">
                <a:solidFill>
                  <a:schemeClr val="tx1"/>
                </a:solidFill>
              </a:rPr>
              <a:t>Maribel loaned </a:t>
            </a:r>
            <a:r>
              <a:rPr lang="en-US" i="0" dirty="0">
                <a:solidFill>
                  <a:srgbClr val="0000FF"/>
                </a:solidFill>
              </a:rPr>
              <a:t>$5000 </a:t>
            </a:r>
            <a:r>
              <a:rPr lang="en-US" i="0" dirty="0">
                <a:solidFill>
                  <a:schemeClr val="tx1"/>
                </a:solidFill>
              </a:rPr>
              <a:t>to a friend for </a:t>
            </a:r>
            <a:r>
              <a:rPr lang="en-US" dirty="0">
                <a:solidFill>
                  <a:srgbClr val="0000FF"/>
                </a:solidFill>
              </a:rPr>
              <a:t>3 months </a:t>
            </a:r>
            <a:r>
              <a:rPr lang="en-US" i="0" dirty="0">
                <a:solidFill>
                  <a:schemeClr val="tx1"/>
                </a:solidFill>
              </a:rPr>
              <a:t>at an </a:t>
            </a:r>
          </a:p>
          <a:p>
            <a:pPr algn="just">
              <a:lnSpc>
                <a:spcPct val="90000"/>
              </a:lnSpc>
              <a:buFont typeface="Courier New" pitchFamily="49" charset="0"/>
              <a:buNone/>
            </a:pPr>
            <a:r>
              <a:rPr lang="en-US" i="0" dirty="0">
                <a:solidFill>
                  <a:schemeClr val="tx1"/>
                </a:solidFill>
              </a:rPr>
              <a:t>annual interest rate of </a:t>
            </a:r>
            <a:r>
              <a:rPr lang="en-US" i="0" dirty="0">
                <a:solidFill>
                  <a:srgbClr val="0000FF"/>
                </a:solidFill>
              </a:rPr>
              <a:t>8%</a:t>
            </a:r>
            <a:r>
              <a:rPr lang="en-US" i="0" dirty="0">
                <a:solidFill>
                  <a:schemeClr val="tx1"/>
                </a:solidFill>
              </a:rPr>
              <a:t>. How much will her friend </a:t>
            </a:r>
          </a:p>
          <a:p>
            <a:pPr algn="just">
              <a:lnSpc>
                <a:spcPct val="90000"/>
              </a:lnSpc>
              <a:buFont typeface="Courier New" pitchFamily="49" charset="0"/>
              <a:buNone/>
            </a:pPr>
            <a:r>
              <a:rPr lang="en-US" i="0" dirty="0">
                <a:solidFill>
                  <a:schemeClr val="tx1"/>
                </a:solidFill>
              </a:rPr>
              <a:t>pay her at the end of the </a:t>
            </a:r>
            <a:r>
              <a:rPr lang="en-US" i="0" dirty="0">
                <a:solidFill>
                  <a:srgbClr val="0000FF"/>
                </a:solidFill>
              </a:rPr>
              <a:t>3 months</a:t>
            </a:r>
            <a:r>
              <a:rPr lang="en-US" i="0" dirty="0">
                <a:solidFill>
                  <a:schemeClr val="tx1"/>
                </a:solidFill>
              </a:rPr>
              <a:t>?</a:t>
            </a:r>
            <a:r>
              <a:rPr lang="en-US" dirty="0">
                <a:solidFill>
                  <a:schemeClr val="tx1"/>
                </a:solidFill>
              </a:rPr>
              <a:t> </a:t>
            </a:r>
          </a:p>
          <a:p>
            <a:pPr algn="just">
              <a:lnSpc>
                <a:spcPct val="90000"/>
              </a:lnSpc>
              <a:buFont typeface="Courier New" pitchFamily="49" charset="0"/>
              <a:buNone/>
            </a:pPr>
            <a:r>
              <a:rPr lang="en-US" b="1" i="0" dirty="0">
                <a:solidFill>
                  <a:schemeClr val="tx1"/>
                </a:solidFill>
              </a:rPr>
              <a:t>Solution</a:t>
            </a:r>
          </a:p>
          <a:p>
            <a:pPr algn="just">
              <a:lnSpc>
                <a:spcPct val="90000"/>
              </a:lnSpc>
              <a:buFont typeface="Courier New" pitchFamily="49" charset="0"/>
              <a:buNone/>
            </a:pPr>
            <a:r>
              <a:rPr lang="en-US" i="0" dirty="0">
                <a:solidFill>
                  <a:schemeClr val="tx1"/>
                </a:solidFill>
              </a:rPr>
              <a:t>Here,</a:t>
            </a:r>
            <a:r>
              <a:rPr lang="en-US" dirty="0">
                <a:solidFill>
                  <a:schemeClr val="tx1"/>
                </a:solidFill>
              </a:rPr>
              <a:t> </a:t>
            </a:r>
          </a:p>
        </p:txBody>
      </p:sp>
      <p:pic>
        <p:nvPicPr>
          <p:cNvPr id="5" name="Picture 4" descr="P equals 5,000 dollars,&#10;r equals 8 percent which is 0.08,&#10;t equals 3 months that equals three twelfths year, which equals one fourth year.">
            <a:extLst>
              <a:ext uri="{FF2B5EF4-FFF2-40B4-BE49-F238E27FC236}">
                <a16:creationId xmlns:a16="http://schemas.microsoft.com/office/drawing/2014/main" id="{B06E73C1-5D10-E363-23D3-42E53C779696}"/>
              </a:ext>
            </a:extLst>
          </p:cNvPr>
          <p:cNvPicPr>
            <a:picLocks noChangeAspect="1"/>
          </p:cNvPicPr>
          <p:nvPr/>
        </p:nvPicPr>
        <p:blipFill>
          <a:blip r:embed="rId2"/>
          <a:stretch>
            <a:fillRect/>
          </a:stretch>
        </p:blipFill>
        <p:spPr>
          <a:xfrm>
            <a:off x="2362200" y="3276600"/>
            <a:ext cx="4600575" cy="189547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1: </a:t>
            </a:r>
            <a:r>
              <a:rPr lang="en-US" dirty="0"/>
              <a:t>Application: Evaluating Formulas</a:t>
            </a:r>
            <a:r>
              <a:rPr lang="en-US" baseline="-25000" dirty="0"/>
              <a:t>4</a:t>
            </a:r>
            <a:endParaRPr lang="en-US" sz="3200" dirty="0">
              <a:solidFill>
                <a:schemeClr val="accent1"/>
              </a:solidFill>
            </a:endParaRPr>
          </a:p>
        </p:txBody>
      </p:sp>
      <p:sp>
        <p:nvSpPr>
          <p:cNvPr id="2052" name="Rectangle 3"/>
          <p:cNvSpPr>
            <a:spLocks noGrp="1"/>
          </p:cNvSpPr>
          <p:nvPr>
            <p:ph idx="1"/>
          </p:nvPr>
        </p:nvSpPr>
        <p:spPr>
          <a:xfrm>
            <a:off x="457200" y="1280160"/>
            <a:ext cx="8229600" cy="1988237"/>
          </a:xfrm>
          <a:prstGeom prst="rect">
            <a:avLst/>
          </a:prstGeom>
          <a:noFill/>
        </p:spPr>
        <p:txBody>
          <a:bodyPr>
            <a:spAutoFit/>
          </a:bodyPr>
          <a:lstStyle/>
          <a:p>
            <a:pPr>
              <a:buFont typeface="Courier New" pitchFamily="49" charset="0"/>
              <a:buNone/>
            </a:pPr>
            <a:r>
              <a:rPr lang="en-US" i="0" dirty="0">
                <a:solidFill>
                  <a:schemeClr val="tx1"/>
                </a:solidFill>
              </a:rPr>
              <a:t>Find the interest by substituting in the formula </a:t>
            </a:r>
            <a:r>
              <a:rPr lang="en-US" i="1" dirty="0">
                <a:solidFill>
                  <a:srgbClr val="0000FF"/>
                </a:solidFill>
              </a:rPr>
              <a:t>I</a:t>
            </a:r>
            <a:r>
              <a:rPr lang="en-US" dirty="0">
                <a:solidFill>
                  <a:srgbClr val="0000FF"/>
                </a:solidFill>
              </a:rPr>
              <a:t> </a:t>
            </a:r>
            <a:r>
              <a:rPr lang="en-US" i="0" dirty="0">
                <a:solidFill>
                  <a:srgbClr val="0000FF"/>
                </a:solidFill>
              </a:rPr>
              <a:t>= </a:t>
            </a:r>
            <a:r>
              <a:rPr lang="en-US" i="1" dirty="0" err="1">
                <a:solidFill>
                  <a:srgbClr val="0000FF"/>
                </a:solidFill>
              </a:rPr>
              <a:t>Prt</a:t>
            </a:r>
            <a:r>
              <a:rPr lang="en-US" dirty="0">
                <a:solidFill>
                  <a:srgbClr val="0000FF"/>
                </a:solidFill>
              </a:rPr>
              <a:t> </a:t>
            </a:r>
            <a:r>
              <a:rPr lang="en-US" i="0" dirty="0">
                <a:solidFill>
                  <a:schemeClr val="tx1"/>
                </a:solidFill>
              </a:rPr>
              <a:t>and evaluating. </a:t>
            </a:r>
          </a:p>
          <a:p>
            <a:pPr algn="just">
              <a:buFont typeface="Courier New" pitchFamily="49" charset="0"/>
              <a:buNone/>
            </a:pPr>
            <a:endParaRPr lang="en-US" i="0" dirty="0">
              <a:solidFill>
                <a:schemeClr val="tx1"/>
              </a:solidFill>
            </a:endParaRPr>
          </a:p>
          <a:p>
            <a:pPr algn="just">
              <a:buFont typeface="Courier New" pitchFamily="49" charset="0"/>
              <a:buNone/>
            </a:pPr>
            <a:endParaRPr lang="en-US" i="0" dirty="0">
              <a:solidFill>
                <a:schemeClr val="tx1"/>
              </a:solidFill>
            </a:endParaRPr>
          </a:p>
        </p:txBody>
      </p:sp>
      <p:pic>
        <p:nvPicPr>
          <p:cNvPr id="5" name="Picture 4" descr="I equals five thousand times zero point zero eight times one fourth,&#10;which equals five thousand times zero point zero two,&#10;which equals one hundred dollars.">
            <a:extLst>
              <a:ext uri="{FF2B5EF4-FFF2-40B4-BE49-F238E27FC236}">
                <a16:creationId xmlns:a16="http://schemas.microsoft.com/office/drawing/2014/main" id="{12782FB1-964A-FD1D-5156-F7D9521415D2}"/>
              </a:ext>
            </a:extLst>
          </p:cNvPr>
          <p:cNvPicPr>
            <a:picLocks noChangeAspect="1"/>
          </p:cNvPicPr>
          <p:nvPr/>
        </p:nvPicPr>
        <p:blipFill>
          <a:blip r:embed="rId2"/>
          <a:stretch>
            <a:fillRect/>
          </a:stretch>
        </p:blipFill>
        <p:spPr>
          <a:xfrm>
            <a:off x="1447800" y="2514600"/>
            <a:ext cx="6134100" cy="1028700"/>
          </a:xfrm>
          <a:prstGeom prst="rect">
            <a:avLst/>
          </a:prstGeom>
        </p:spPr>
      </p:pic>
      <p:sp>
        <p:nvSpPr>
          <p:cNvPr id="7" name="TextBox 6">
            <a:extLst>
              <a:ext uri="{FF2B5EF4-FFF2-40B4-BE49-F238E27FC236}">
                <a16:creationId xmlns:a16="http://schemas.microsoft.com/office/drawing/2014/main" id="{B9B85D28-8008-73C2-BD09-E8DC0C8C29B7}"/>
              </a:ext>
            </a:extLst>
          </p:cNvPr>
          <p:cNvSpPr txBox="1"/>
          <p:nvPr/>
        </p:nvSpPr>
        <p:spPr>
          <a:xfrm>
            <a:off x="457200" y="3596793"/>
            <a:ext cx="8229600" cy="1384995"/>
          </a:xfrm>
          <a:prstGeom prst="rect">
            <a:avLst/>
          </a:prstGeom>
          <a:noFill/>
        </p:spPr>
        <p:txBody>
          <a:bodyPr wrap="square">
            <a:spAutoFit/>
          </a:bodyPr>
          <a:lstStyle/>
          <a:p>
            <a:pPr>
              <a:buFont typeface="Courier New" pitchFamily="49" charset="0"/>
              <a:buNone/>
            </a:pPr>
            <a:r>
              <a:rPr lang="en-US" sz="2800" i="0" dirty="0">
                <a:solidFill>
                  <a:schemeClr val="tx1"/>
                </a:solidFill>
              </a:rPr>
              <a:t>The interest is </a:t>
            </a:r>
            <a:r>
              <a:rPr lang="en-US" sz="2800" i="0" dirty="0">
                <a:solidFill>
                  <a:srgbClr val="0000FF"/>
                </a:solidFill>
              </a:rPr>
              <a:t>$100</a:t>
            </a:r>
            <a:r>
              <a:rPr lang="en-US" sz="2800" i="0" dirty="0">
                <a:solidFill>
                  <a:schemeClr val="tx1"/>
                </a:solidFill>
              </a:rPr>
              <a:t>, and the amount to be paid at the end of </a:t>
            </a:r>
            <a:r>
              <a:rPr lang="en-US" sz="2800" i="0" dirty="0">
                <a:solidFill>
                  <a:srgbClr val="0000FF"/>
                </a:solidFill>
              </a:rPr>
              <a:t>3 months </a:t>
            </a:r>
            <a:r>
              <a:rPr lang="en-US" sz="2800" i="0" dirty="0">
                <a:solidFill>
                  <a:schemeClr val="tx1"/>
                </a:solidFill>
              </a:rPr>
              <a:t>is principal + interest </a:t>
            </a:r>
            <a:br>
              <a:rPr lang="en-US" sz="2800" i="0" dirty="0">
                <a:solidFill>
                  <a:schemeClr val="tx1"/>
                </a:solidFill>
              </a:rPr>
            </a:br>
            <a:r>
              <a:rPr lang="en-US" sz="2800" i="0" dirty="0">
                <a:solidFill>
                  <a:srgbClr val="000099"/>
                </a:solidFill>
              </a:rPr>
              <a:t>= $5000 + $100 = </a:t>
            </a:r>
            <a:r>
              <a:rPr lang="en-US" sz="2800" i="0" dirty="0">
                <a:solidFill>
                  <a:srgbClr val="FF0000"/>
                </a:solidFill>
              </a:rPr>
              <a:t>$5100</a:t>
            </a:r>
            <a:r>
              <a:rPr lang="en-US" sz="2800" i="0" dirty="0">
                <a:solidFill>
                  <a:schemeClr val="tx1"/>
                </a:solidFill>
              </a:rPr>
              <a:t>.</a:t>
            </a:r>
            <a:r>
              <a:rPr lang="en-US" sz="2800" dirty="0">
                <a:solidFill>
                  <a:schemeClr val="tx1"/>
                </a:solidFill>
              </a:rPr>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2: Evaluating Formulas</a:t>
            </a:r>
            <a:r>
              <a:rPr lang="en-US" baseline="-25000" dirty="0"/>
              <a:t>1</a:t>
            </a:r>
            <a:endParaRPr lang="en-US" sz="3200" dirty="0">
              <a:solidFill>
                <a:schemeClr val="accent1"/>
              </a:solidFill>
            </a:endParaRPr>
          </a:p>
        </p:txBody>
      </p:sp>
      <p:sp>
        <p:nvSpPr>
          <p:cNvPr id="11267" name="Rectangle 3"/>
          <p:cNvSpPr>
            <a:spLocks noGrp="1"/>
          </p:cNvSpPr>
          <p:nvPr>
            <p:ph idx="1"/>
          </p:nvPr>
        </p:nvSpPr>
        <p:spPr>
          <a:xfrm>
            <a:off x="457200" y="1179853"/>
            <a:ext cx="8229600" cy="480131"/>
          </a:xfrm>
          <a:prstGeom prst="rect">
            <a:avLst/>
          </a:prstGeom>
        </p:spPr>
        <p:txBody>
          <a:bodyPr>
            <a:spAutoFit/>
          </a:bodyPr>
          <a:lstStyle/>
          <a:p>
            <a:pPr eaLnBrk="0" hangingPunct="0">
              <a:lnSpc>
                <a:spcPct val="90000"/>
              </a:lnSpc>
            </a:pPr>
            <a:r>
              <a:rPr lang="en-US" dirty="0">
                <a:latin typeface="Calibri" pitchFamily="34" charset="0"/>
              </a:rPr>
              <a:t>Given the formula</a:t>
            </a:r>
            <a:endParaRPr lang="en-US" b="1" dirty="0">
              <a:latin typeface="Calibri" pitchFamily="34" charset="0"/>
            </a:endParaRPr>
          </a:p>
        </p:txBody>
      </p:sp>
      <p:pic>
        <p:nvPicPr>
          <p:cNvPr id="4" name="Picture 3" descr="C equals five ninths times open parenthesis  F minus thirty two close parenthesis.">
            <a:extLst>
              <a:ext uri="{FF2B5EF4-FFF2-40B4-BE49-F238E27FC236}">
                <a16:creationId xmlns:a16="http://schemas.microsoft.com/office/drawing/2014/main" id="{88F002F2-C432-F098-2B4A-9BA9BB16DFE1}"/>
              </a:ext>
            </a:extLst>
          </p:cNvPr>
          <p:cNvPicPr>
            <a:picLocks noChangeAspect="1"/>
          </p:cNvPicPr>
          <p:nvPr/>
        </p:nvPicPr>
        <p:blipFill>
          <a:blip r:embed="rId2"/>
          <a:stretch>
            <a:fillRect/>
          </a:stretch>
        </p:blipFill>
        <p:spPr>
          <a:xfrm>
            <a:off x="3171825" y="990600"/>
            <a:ext cx="2162175" cy="885825"/>
          </a:xfrm>
          <a:prstGeom prst="rect">
            <a:avLst/>
          </a:prstGeom>
        </p:spPr>
      </p:pic>
      <p:sp>
        <p:nvSpPr>
          <p:cNvPr id="6" name="TextBox 5">
            <a:extLst>
              <a:ext uri="{FF2B5EF4-FFF2-40B4-BE49-F238E27FC236}">
                <a16:creationId xmlns:a16="http://schemas.microsoft.com/office/drawing/2014/main" id="{4AA8F35B-B897-1665-5A17-93BDEF2F7E1F}"/>
              </a:ext>
            </a:extLst>
          </p:cNvPr>
          <p:cNvSpPr txBox="1"/>
          <p:nvPr/>
        </p:nvSpPr>
        <p:spPr>
          <a:xfrm>
            <a:off x="5295107" y="1143000"/>
            <a:ext cx="3315493" cy="523220"/>
          </a:xfrm>
          <a:prstGeom prst="rect">
            <a:avLst/>
          </a:prstGeom>
          <a:noFill/>
        </p:spPr>
        <p:txBody>
          <a:bodyPr wrap="square">
            <a:spAutoFit/>
          </a:bodyPr>
          <a:lstStyle/>
          <a:p>
            <a:r>
              <a:rPr lang="en-US" sz="2800" dirty="0">
                <a:latin typeface="Calibri" pitchFamily="34" charset="0"/>
              </a:rPr>
              <a:t>first find </a:t>
            </a:r>
            <a:r>
              <a:rPr lang="en-US" sz="2800" i="1" dirty="0">
                <a:solidFill>
                  <a:srgbClr val="0000FF"/>
                </a:solidFill>
                <a:latin typeface="Calibri" pitchFamily="34" charset="0"/>
              </a:rPr>
              <a:t>C</a:t>
            </a:r>
            <a:r>
              <a:rPr lang="en-US" sz="2800" i="1" dirty="0">
                <a:latin typeface="Calibri" pitchFamily="34" charset="0"/>
              </a:rPr>
              <a:t> </a:t>
            </a:r>
            <a:r>
              <a:rPr lang="en-US" sz="2800" dirty="0">
                <a:latin typeface="Calibri" pitchFamily="34" charset="0"/>
              </a:rPr>
              <a:t>if </a:t>
            </a:r>
            <a:r>
              <a:rPr lang="en-US" sz="2800" i="1" dirty="0">
                <a:solidFill>
                  <a:srgbClr val="0000FF"/>
                </a:solidFill>
                <a:latin typeface="Calibri" pitchFamily="34" charset="0"/>
              </a:rPr>
              <a:t>F</a:t>
            </a:r>
            <a:r>
              <a:rPr lang="en-US" sz="2800" dirty="0">
                <a:solidFill>
                  <a:srgbClr val="0000FF"/>
                </a:solidFill>
                <a:latin typeface="Calibri" pitchFamily="34" charset="0"/>
              </a:rPr>
              <a:t> = 212</a:t>
            </a:r>
            <a:r>
              <a:rPr lang="en-US" sz="2800" dirty="0">
                <a:solidFill>
                  <a:srgbClr val="0000FF"/>
                </a:solidFill>
                <a:latin typeface="Symbol" charset="2"/>
                <a:cs typeface="Symbol" charset="2"/>
                <a:sym typeface="Symbol"/>
              </a:rPr>
              <a:t>°</a:t>
            </a:r>
            <a:endParaRPr lang="en-IN" sz="2800" dirty="0"/>
          </a:p>
        </p:txBody>
      </p:sp>
      <p:sp>
        <p:nvSpPr>
          <p:cNvPr id="8" name="TextBox 7">
            <a:extLst>
              <a:ext uri="{FF2B5EF4-FFF2-40B4-BE49-F238E27FC236}">
                <a16:creationId xmlns:a16="http://schemas.microsoft.com/office/drawing/2014/main" id="{280417D5-21B5-7DAA-6BC3-0DD1F0F99122}"/>
              </a:ext>
            </a:extLst>
          </p:cNvPr>
          <p:cNvSpPr txBox="1"/>
          <p:nvPr/>
        </p:nvSpPr>
        <p:spPr>
          <a:xfrm>
            <a:off x="475891" y="1799070"/>
            <a:ext cx="8210909" cy="1686616"/>
          </a:xfrm>
          <a:prstGeom prst="rect">
            <a:avLst/>
          </a:prstGeom>
          <a:noFill/>
        </p:spPr>
        <p:txBody>
          <a:bodyPr wrap="square">
            <a:spAutoFit/>
          </a:bodyPr>
          <a:lstStyle/>
          <a:p>
            <a:pPr eaLnBrk="0" hangingPunct="0">
              <a:lnSpc>
                <a:spcPct val="90000"/>
              </a:lnSpc>
              <a:spcBef>
                <a:spcPts val="1800"/>
              </a:spcBef>
            </a:pPr>
            <a:r>
              <a:rPr lang="en-US" sz="2800" dirty="0">
                <a:latin typeface="Calibri" pitchFamily="34" charset="0"/>
              </a:rPr>
              <a:t>(212 degrees Fahrenheit) and then find </a:t>
            </a:r>
            <a:r>
              <a:rPr lang="en-US" sz="2800" i="1" dirty="0">
                <a:solidFill>
                  <a:srgbClr val="0000FF"/>
                </a:solidFill>
                <a:latin typeface="Calibri" pitchFamily="34" charset="0"/>
              </a:rPr>
              <a:t>F</a:t>
            </a:r>
            <a:r>
              <a:rPr lang="en-US" sz="2800" i="1" dirty="0">
                <a:latin typeface="Calibri" pitchFamily="34" charset="0"/>
              </a:rPr>
              <a:t> </a:t>
            </a:r>
            <a:r>
              <a:rPr lang="en-US" sz="2800" dirty="0">
                <a:latin typeface="Calibri" pitchFamily="34" charset="0"/>
              </a:rPr>
              <a:t>if </a:t>
            </a:r>
            <a:r>
              <a:rPr lang="en-US" sz="2800" i="1" dirty="0">
                <a:solidFill>
                  <a:srgbClr val="0000FF"/>
                </a:solidFill>
                <a:latin typeface="Calibri" pitchFamily="34" charset="0"/>
              </a:rPr>
              <a:t>C</a:t>
            </a:r>
            <a:r>
              <a:rPr lang="en-US" sz="2800" dirty="0">
                <a:solidFill>
                  <a:srgbClr val="0000FF"/>
                </a:solidFill>
                <a:latin typeface="Calibri" pitchFamily="34" charset="0"/>
              </a:rPr>
              <a:t> = 20</a:t>
            </a:r>
            <a:r>
              <a:rPr lang="en-US" sz="2800" dirty="0">
                <a:solidFill>
                  <a:srgbClr val="0000FF"/>
                </a:solidFill>
                <a:latin typeface="Symbol" charset="2"/>
                <a:cs typeface="Symbol" charset="2"/>
                <a:sym typeface="Symbol"/>
              </a:rPr>
              <a:t>°</a:t>
            </a:r>
            <a:r>
              <a:rPr lang="en-US" sz="2800" dirty="0">
                <a:solidFill>
                  <a:srgbClr val="0000FF"/>
                </a:solidFill>
                <a:latin typeface="Calibri" pitchFamily="34" charset="0"/>
                <a:sym typeface="Symbol"/>
              </a:rPr>
              <a:t> </a:t>
            </a:r>
            <a:br>
              <a:rPr lang="en-US" sz="2800" dirty="0">
                <a:solidFill>
                  <a:srgbClr val="0000FF"/>
                </a:solidFill>
                <a:latin typeface="Calibri" pitchFamily="34" charset="0"/>
                <a:sym typeface="Symbol"/>
              </a:rPr>
            </a:br>
            <a:r>
              <a:rPr lang="en-US" sz="2800" dirty="0">
                <a:latin typeface="Calibri" pitchFamily="34" charset="0"/>
              </a:rPr>
              <a:t>(20 degrees Celsius).</a:t>
            </a:r>
          </a:p>
          <a:p>
            <a:pPr eaLnBrk="0" hangingPunct="0">
              <a:lnSpc>
                <a:spcPct val="95000"/>
              </a:lnSpc>
              <a:spcBef>
                <a:spcPts val="0"/>
              </a:spcBef>
            </a:pPr>
            <a:r>
              <a:rPr lang="en-US" sz="2800" b="1" dirty="0">
                <a:latin typeface="Calibri" pitchFamily="34" charset="0"/>
              </a:rPr>
              <a:t>Solution</a:t>
            </a:r>
          </a:p>
          <a:p>
            <a:pPr eaLnBrk="0" hangingPunct="0">
              <a:lnSpc>
                <a:spcPct val="95000"/>
              </a:lnSpc>
              <a:spcBef>
                <a:spcPts val="0"/>
              </a:spcBef>
            </a:pPr>
            <a:r>
              <a:rPr lang="en-US" sz="2800" i="1" dirty="0">
                <a:solidFill>
                  <a:srgbClr val="0000FF"/>
                </a:solidFill>
                <a:latin typeface="Calibri" pitchFamily="34" charset="0"/>
              </a:rPr>
              <a:t>F </a:t>
            </a:r>
            <a:r>
              <a:rPr lang="en-US" sz="2800" dirty="0">
                <a:solidFill>
                  <a:srgbClr val="0000FF"/>
                </a:solidFill>
                <a:latin typeface="Calibri" pitchFamily="34" charset="0"/>
              </a:rPr>
              <a:t>= 212</a:t>
            </a:r>
            <a:r>
              <a:rPr lang="en-US" sz="2800" dirty="0">
                <a:solidFill>
                  <a:srgbClr val="0000FF"/>
                </a:solidFill>
                <a:latin typeface="Symbol" charset="2"/>
                <a:cs typeface="Symbol" charset="2"/>
                <a:sym typeface="Symbol"/>
              </a:rPr>
              <a:t>°</a:t>
            </a:r>
            <a:r>
              <a:rPr lang="en-US" sz="2800" dirty="0">
                <a:latin typeface="Calibri" pitchFamily="34" charset="0"/>
              </a:rPr>
              <a:t>, so substitute </a:t>
            </a:r>
            <a:r>
              <a:rPr lang="en-US" sz="2800" dirty="0">
                <a:solidFill>
                  <a:srgbClr val="0000FF"/>
                </a:solidFill>
                <a:latin typeface="Calibri" pitchFamily="34" charset="0"/>
              </a:rPr>
              <a:t>212</a:t>
            </a:r>
            <a:r>
              <a:rPr lang="en-US" sz="2800" dirty="0">
                <a:latin typeface="Calibri" pitchFamily="34" charset="0"/>
              </a:rPr>
              <a:t> for </a:t>
            </a:r>
            <a:r>
              <a:rPr lang="en-US" sz="2800" i="1" dirty="0">
                <a:solidFill>
                  <a:srgbClr val="0000FF"/>
                </a:solidFill>
                <a:latin typeface="Calibri" pitchFamily="34" charset="0"/>
              </a:rPr>
              <a:t>F</a:t>
            </a:r>
            <a:r>
              <a:rPr lang="en-US" sz="2800" i="1" dirty="0">
                <a:latin typeface="Calibri" pitchFamily="34" charset="0"/>
              </a:rPr>
              <a:t> </a:t>
            </a:r>
            <a:r>
              <a:rPr lang="en-US" sz="2800" dirty="0">
                <a:latin typeface="Calibri" pitchFamily="34" charset="0"/>
              </a:rPr>
              <a:t>in the formula.</a:t>
            </a:r>
            <a:r>
              <a:rPr lang="en-US" sz="2800" i="1" dirty="0">
                <a:latin typeface="Calibri" pitchFamily="34" charset="0"/>
              </a:rPr>
              <a:t> </a:t>
            </a:r>
          </a:p>
        </p:txBody>
      </p:sp>
      <p:pic>
        <p:nvPicPr>
          <p:cNvPr id="13" name="Picture 12" descr="C equals five ninths times open parentheses two hundred twelve minus thirty two close parentheses, equals five ninths times one hundred eighty, which equals one hundred.">
            <a:extLst>
              <a:ext uri="{FF2B5EF4-FFF2-40B4-BE49-F238E27FC236}">
                <a16:creationId xmlns:a16="http://schemas.microsoft.com/office/drawing/2014/main" id="{13BB804A-C22D-A5FF-B4F3-B249885E2F94}"/>
              </a:ext>
            </a:extLst>
          </p:cNvPr>
          <p:cNvPicPr>
            <a:picLocks noChangeAspect="1"/>
          </p:cNvPicPr>
          <p:nvPr/>
        </p:nvPicPr>
        <p:blipFill>
          <a:blip r:embed="rId3"/>
          <a:stretch>
            <a:fillRect/>
          </a:stretch>
        </p:blipFill>
        <p:spPr>
          <a:xfrm>
            <a:off x="2314575" y="3495675"/>
            <a:ext cx="4362450" cy="847725"/>
          </a:xfrm>
          <a:prstGeom prst="rect">
            <a:avLst/>
          </a:prstGeom>
        </p:spPr>
      </p:pic>
      <p:sp>
        <p:nvSpPr>
          <p:cNvPr id="9" name="Rectangle 3"/>
          <p:cNvSpPr txBox="1">
            <a:spLocks/>
          </p:cNvSpPr>
          <p:nvPr/>
        </p:nvSpPr>
        <p:spPr>
          <a:xfrm>
            <a:off x="381000" y="4376273"/>
            <a:ext cx="8229600" cy="1650708"/>
          </a:xfrm>
          <a:prstGeom prst="rect">
            <a:avLst/>
          </a:prstGeom>
        </p:spPr>
        <p:txBody>
          <a:bodyPr>
            <a:spAutoFit/>
          </a:bodyPr>
          <a:lstStyle/>
          <a:p>
            <a:pPr lvl="0" eaLnBrk="0" hangingPunct="0">
              <a:lnSpc>
                <a:spcPct val="90000"/>
              </a:lnSpc>
              <a:spcBef>
                <a:spcPct val="20000"/>
              </a:spcBef>
            </a:pP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That is, </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212</a:t>
            </a:r>
            <a:r>
              <a:rPr lang="en-US" sz="2800" dirty="0">
                <a:solidFill>
                  <a:srgbClr val="0000FF"/>
                </a:solidFill>
                <a:latin typeface="Symbol" charset="2"/>
                <a:cs typeface="Symbol" charset="2"/>
                <a:sym typeface="Symbol"/>
              </a:rPr>
              <a:t>°</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F</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 is the same as </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100</a:t>
            </a:r>
            <a:r>
              <a:rPr lang="en-US" sz="2800" dirty="0">
                <a:solidFill>
                  <a:srgbClr val="FF0000"/>
                </a:solidFill>
                <a:latin typeface="Symbol" charset="2"/>
                <a:cs typeface="Symbol" charset="2"/>
                <a:sym typeface="Symbol"/>
              </a:rPr>
              <a:t>°</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C</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  Water will boil at </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212</a:t>
            </a:r>
            <a:r>
              <a:rPr lang="en-US" sz="2800" dirty="0">
                <a:solidFill>
                  <a:srgbClr val="0000FF"/>
                </a:solidFill>
                <a:latin typeface="Symbol" charset="2"/>
                <a:cs typeface="Symbol" charset="2"/>
                <a:sym typeface="Symbol"/>
              </a:rPr>
              <a:t>°</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F </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at sea level.  This means that if the temperature is measured in degrees Celsius instead of degrees Fahrenheit, water will boil at </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100</a:t>
            </a:r>
            <a:r>
              <a:rPr lang="en-US" sz="2800" dirty="0">
                <a:solidFill>
                  <a:srgbClr val="FF0000"/>
                </a:solidFill>
                <a:latin typeface="Symbol" charset="2"/>
                <a:cs typeface="Symbol" charset="2"/>
                <a:sym typeface="Symbol"/>
              </a:rPr>
              <a:t>°</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C </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at sea level.</a:t>
            </a: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2: Evaluating Formulas</a:t>
            </a:r>
            <a:r>
              <a:rPr lang="en-US" baseline="-25000" dirty="0"/>
              <a:t>2</a:t>
            </a:r>
            <a:endParaRPr lang="en-US" sz="3200" dirty="0">
              <a:solidFill>
                <a:schemeClr val="accent1"/>
              </a:solidFill>
            </a:endParaRPr>
          </a:p>
        </p:txBody>
      </p:sp>
      <p:sp>
        <p:nvSpPr>
          <p:cNvPr id="12291" name="Rectangle 3"/>
          <p:cNvSpPr>
            <a:spLocks noGrp="1"/>
          </p:cNvSpPr>
          <p:nvPr>
            <p:ph idx="1"/>
          </p:nvPr>
        </p:nvSpPr>
        <p:spPr>
          <a:xfrm>
            <a:off x="457200" y="1280160"/>
            <a:ext cx="8229600" cy="487313"/>
          </a:xfrm>
          <a:prstGeom prst="rect">
            <a:avLst/>
          </a:prstGeom>
        </p:spPr>
        <p:txBody>
          <a:bodyPr>
            <a:spAutoFit/>
          </a:bodyPr>
          <a:lstStyle/>
          <a:p>
            <a:pPr marL="342900" indent="-342900" algn="just" eaLnBrk="0" hangingPunct="0">
              <a:lnSpc>
                <a:spcPct val="90000"/>
              </a:lnSpc>
            </a:pPr>
            <a:r>
              <a:rPr lang="en-US" i="1" dirty="0">
                <a:solidFill>
                  <a:srgbClr val="0000FF"/>
                </a:solidFill>
                <a:latin typeface="Calibri" pitchFamily="34" charset="0"/>
              </a:rPr>
              <a:t>C </a:t>
            </a:r>
            <a:r>
              <a:rPr lang="en-US" dirty="0">
                <a:solidFill>
                  <a:srgbClr val="0000FF"/>
                </a:solidFill>
                <a:latin typeface="Calibri" pitchFamily="34" charset="0"/>
              </a:rPr>
              <a:t>= 20</a:t>
            </a:r>
            <a:r>
              <a:rPr lang="en-US" dirty="0">
                <a:solidFill>
                  <a:srgbClr val="0000FF"/>
                </a:solidFill>
                <a:latin typeface="Symbol" charset="2"/>
                <a:cs typeface="Symbol" charset="2"/>
                <a:sym typeface="Symbol"/>
              </a:rPr>
              <a:t>°</a:t>
            </a:r>
            <a:r>
              <a:rPr lang="en-US" dirty="0">
                <a:latin typeface="Calibri" pitchFamily="34" charset="0"/>
              </a:rPr>
              <a:t>, so substitute </a:t>
            </a:r>
            <a:r>
              <a:rPr lang="en-US" dirty="0">
                <a:solidFill>
                  <a:srgbClr val="0000FF"/>
                </a:solidFill>
                <a:latin typeface="Calibri" pitchFamily="34" charset="0"/>
              </a:rPr>
              <a:t>20</a:t>
            </a:r>
            <a:r>
              <a:rPr lang="en-US" dirty="0">
                <a:latin typeface="Calibri" pitchFamily="34" charset="0"/>
              </a:rPr>
              <a:t> for </a:t>
            </a:r>
            <a:r>
              <a:rPr lang="en-US" i="1" dirty="0">
                <a:solidFill>
                  <a:srgbClr val="0000FF"/>
                </a:solidFill>
                <a:latin typeface="Calibri" pitchFamily="34" charset="0"/>
              </a:rPr>
              <a:t>C</a:t>
            </a:r>
            <a:r>
              <a:rPr lang="en-US" i="1" dirty="0">
                <a:latin typeface="Calibri" pitchFamily="34" charset="0"/>
              </a:rPr>
              <a:t> </a:t>
            </a:r>
            <a:r>
              <a:rPr lang="en-US" dirty="0">
                <a:latin typeface="Calibri" pitchFamily="34" charset="0"/>
              </a:rPr>
              <a:t>in the formula.</a:t>
            </a:r>
            <a:endParaRPr lang="en-US" dirty="0"/>
          </a:p>
        </p:txBody>
      </p:sp>
      <p:pic>
        <p:nvPicPr>
          <p:cNvPr id="4" name="Picture 3" descr="20 equals five ninths times open parenthesis F minus 32 close parenthesis.&#10;Multiply both sides by nine fifths:&#10;Then, nine fifths times 20 equals nine fifths times five ninths times open parenthesis F minus 32 close parenthesis.&#10;Simplifying this, we get, 36 equals F minus 32.&#10;Add 32 to both sides, it looks, 36 plus 32 equals F minus 32 plus 32.&#10;This implies 68 equals F.">
            <a:extLst>
              <a:ext uri="{FF2B5EF4-FFF2-40B4-BE49-F238E27FC236}">
                <a16:creationId xmlns:a16="http://schemas.microsoft.com/office/drawing/2014/main" id="{25ABD312-984D-D3CE-92D3-BB7C2BFEC915}"/>
              </a:ext>
            </a:extLst>
          </p:cNvPr>
          <p:cNvPicPr>
            <a:picLocks noChangeAspect="1"/>
          </p:cNvPicPr>
          <p:nvPr/>
        </p:nvPicPr>
        <p:blipFill>
          <a:blip r:embed="rId2"/>
          <a:stretch>
            <a:fillRect/>
          </a:stretch>
        </p:blipFill>
        <p:spPr>
          <a:xfrm>
            <a:off x="1828800" y="1679466"/>
            <a:ext cx="5657850" cy="3371850"/>
          </a:xfrm>
          <a:prstGeom prst="rect">
            <a:avLst/>
          </a:prstGeom>
        </p:spPr>
      </p:pic>
      <p:sp>
        <p:nvSpPr>
          <p:cNvPr id="9" name="Rectangle 3"/>
          <p:cNvSpPr txBox="1">
            <a:spLocks/>
          </p:cNvSpPr>
          <p:nvPr/>
        </p:nvSpPr>
        <p:spPr>
          <a:xfrm>
            <a:off x="457200" y="5065693"/>
            <a:ext cx="8229600" cy="954107"/>
          </a:xfrm>
          <a:prstGeom prst="rect">
            <a:avLst/>
          </a:prstGeom>
        </p:spPr>
        <p:txBody>
          <a:bodyPr>
            <a:spAutoFit/>
          </a:bodyPr>
          <a:lstStyle/>
          <a:p>
            <a:pPr lvl="0"/>
            <a:r>
              <a:rPr kumimoji="0" lang="en-US" sz="2800" b="0" i="0" u="none" strike="noStrike" kern="1200" cap="none" spc="0" normalizeH="0" baseline="0" noProof="0" dirty="0">
                <a:ln>
                  <a:noFill/>
                </a:ln>
                <a:solidFill>
                  <a:schemeClr val="tx1"/>
                </a:solidFill>
                <a:effectLst/>
                <a:uLnTx/>
                <a:uFillTx/>
                <a:latin typeface="+mn-lt"/>
                <a:ea typeface="+mn-ea"/>
                <a:cs typeface="+mn-cs"/>
              </a:rPr>
              <a:t>That is, a temperature of </a:t>
            </a:r>
            <a:r>
              <a:rPr kumimoji="0" lang="en-US" sz="2800" b="0" i="0" u="none" strike="noStrike" kern="1200" cap="none" spc="0" normalizeH="0" baseline="0" noProof="0" dirty="0">
                <a:ln>
                  <a:noFill/>
                </a:ln>
                <a:solidFill>
                  <a:srgbClr val="0000FF"/>
                </a:solidFill>
                <a:effectLst/>
                <a:uLnTx/>
                <a:uFillTx/>
                <a:latin typeface="+mn-lt"/>
                <a:ea typeface="+mn-ea"/>
                <a:cs typeface="+mn-cs"/>
              </a:rPr>
              <a:t>20</a:t>
            </a:r>
            <a:r>
              <a:rPr lang="en-US" sz="2800" dirty="0">
                <a:solidFill>
                  <a:srgbClr val="0000FF"/>
                </a:solidFill>
                <a:latin typeface="Symbol" charset="2"/>
                <a:cs typeface="Symbol" charset="2"/>
                <a:sym typeface="Symbol"/>
              </a:rPr>
              <a:t>°</a:t>
            </a:r>
            <a:r>
              <a:rPr kumimoji="0" lang="en-US" sz="2800" b="0" i="0" u="none" strike="noStrike" kern="1200" cap="none" spc="0" normalizeH="0" baseline="0" noProof="0" dirty="0">
                <a:ln>
                  <a:noFill/>
                </a:ln>
                <a:solidFill>
                  <a:srgbClr val="0000FF"/>
                </a:solidFill>
                <a:effectLst/>
                <a:uLnTx/>
                <a:uFillTx/>
                <a:latin typeface="+mn-lt"/>
                <a:ea typeface="+mn-ea"/>
                <a:cs typeface="+mn-cs"/>
              </a:rPr>
              <a:t>C </a:t>
            </a:r>
            <a:r>
              <a:rPr kumimoji="0" lang="en-US" sz="2800" b="0" i="0" u="none" strike="noStrike" kern="1200" cap="none" spc="0" normalizeH="0" baseline="0" noProof="0" dirty="0">
                <a:ln>
                  <a:noFill/>
                </a:ln>
                <a:solidFill>
                  <a:schemeClr val="tx1"/>
                </a:solidFill>
                <a:effectLst/>
                <a:uLnTx/>
                <a:uFillTx/>
                <a:latin typeface="+mn-lt"/>
                <a:ea typeface="+mn-ea"/>
                <a:cs typeface="+mn-cs"/>
              </a:rPr>
              <a:t>is the same as a comfortable spring day temperature of </a:t>
            </a:r>
            <a:r>
              <a:rPr kumimoji="0" lang="en-US" sz="2800" b="0" i="0" u="none" strike="noStrike" kern="1200" cap="none" spc="0" normalizeH="0" baseline="0" noProof="0" dirty="0">
                <a:ln>
                  <a:noFill/>
                </a:ln>
                <a:solidFill>
                  <a:srgbClr val="FF0000"/>
                </a:solidFill>
                <a:effectLst/>
                <a:uLnTx/>
                <a:uFillTx/>
                <a:latin typeface="+mn-lt"/>
                <a:ea typeface="+mn-ea"/>
                <a:cs typeface="+mn-cs"/>
              </a:rPr>
              <a:t>68</a:t>
            </a:r>
            <a:r>
              <a:rPr lang="en-US" sz="2800" dirty="0">
                <a:solidFill>
                  <a:srgbClr val="FF0000"/>
                </a:solidFill>
                <a:latin typeface="Symbol" charset="2"/>
                <a:cs typeface="Symbol" charset="2"/>
                <a:sym typeface="Symbol"/>
              </a:rPr>
              <a:t>°</a:t>
            </a:r>
            <a:r>
              <a:rPr kumimoji="0" lang="en-US" sz="2800" b="0" i="0" u="none" strike="noStrike" kern="1200" cap="none" spc="0" normalizeH="0" baseline="0" noProof="0" dirty="0">
                <a:ln>
                  <a:noFill/>
                </a:ln>
                <a:solidFill>
                  <a:srgbClr val="FF0000"/>
                </a:solidFill>
                <a:effectLst/>
                <a:uLnTx/>
                <a:uFillTx/>
                <a:latin typeface="+mn-lt"/>
                <a:ea typeface="+mn-ea"/>
                <a:cs typeface="+mn-cs"/>
              </a:rPr>
              <a:t>F</a:t>
            </a:r>
            <a:r>
              <a:rPr kumimoji="0" lang="en-US" sz="2800" b="0" i="0" u="none" strike="noStrike" kern="1200" cap="none" spc="0" normalizeH="0" baseline="0" noProof="0" dirty="0">
                <a:ln>
                  <a:noFill/>
                </a:ln>
                <a:solidFill>
                  <a:schemeClr val="tx1"/>
                </a:solidFill>
                <a:effectLst/>
                <a:uLnTx/>
                <a:uFillTx/>
                <a:latin typeface="+mn-lt"/>
                <a:ea typeface="+mn-ea"/>
                <a:cs typeface="+mn-cs"/>
              </a:rPr>
              <a:t>. </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1227</TotalTime>
  <Words>961</Words>
  <Application>Microsoft Office PowerPoint</Application>
  <PresentationFormat>On-screen Show (4:3)</PresentationFormat>
  <Paragraphs>88</Paragraphs>
  <Slides>22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Courier New</vt:lpstr>
      <vt:lpstr>Symbol</vt:lpstr>
      <vt:lpstr>Office Theme</vt:lpstr>
      <vt:lpstr>Section 6.R.3</vt:lpstr>
      <vt:lpstr>Objectives</vt:lpstr>
      <vt:lpstr>Formulas</vt:lpstr>
      <vt:lpstr>Example 1: Application: Evaluating Formulas1</vt:lpstr>
      <vt:lpstr>Example 1: Application: Evaluating Formulas2</vt:lpstr>
      <vt:lpstr>Example 1: Application: Evaluating Formulas3</vt:lpstr>
      <vt:lpstr>Example 1: Application: Evaluating Formulas4</vt:lpstr>
      <vt:lpstr>Example 2: Evaluating Formulas1</vt:lpstr>
      <vt:lpstr>Example 2: Evaluating Formulas2</vt:lpstr>
      <vt:lpstr>Example 3: Application: Evaluating Formulas1</vt:lpstr>
      <vt:lpstr>Example 3: Application: Evaluating Formulas2</vt:lpstr>
      <vt:lpstr>Example 4: Evaluating Formulas1</vt:lpstr>
      <vt:lpstr>Example 4: Evaluating Formulas2</vt:lpstr>
      <vt:lpstr>Example 5: Solving for Different Variables</vt:lpstr>
      <vt:lpstr>Example 6: Solving for Different Variables</vt:lpstr>
      <vt:lpstr>Example 7: Solving for Different Variables1</vt:lpstr>
      <vt:lpstr>Example 7: Solving for Different Variables2</vt:lpstr>
      <vt:lpstr>Example 8: Solving for Different Variables1</vt:lpstr>
      <vt:lpstr>Example 8: Solving for Different Variables2</vt:lpstr>
      <vt:lpstr>Example 8: Solving for Different Variables3</vt:lpstr>
      <vt:lpstr>Example 8: Solving for Different Variables4</vt:lpstr>
      <vt:lpstr> Example 9: Solving for Different Variables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 Plus Integrated Review</dc:title>
  <dc:creator>Hawkes Learning</dc:creator>
  <cp:lastModifiedBy>Kodanda Ram Bade</cp:lastModifiedBy>
  <cp:revision>121</cp:revision>
  <dcterms:created xsi:type="dcterms:W3CDTF">2013-04-26T14:43:13Z</dcterms:created>
  <dcterms:modified xsi:type="dcterms:W3CDTF">2025-07-17T04:14:55Z</dcterms:modified>
</cp:coreProperties>
</file>