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1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  <p:cmAuthor id="7" name="Belloit, Nicholas G" initials="BNG [7]" lastIdx="1" clrIdx="6"/>
  <p:cmAuthor id="8" name="Belloit, Nicholas G" initials="BNG [8]" lastIdx="1" clrIdx="7"/>
  <p:cmAuthor id="9" name="Belloit, Nicholas G" initials="BNG [9]" lastIdx="1" clrIdx="8"/>
  <p:cmAuthor id="10" name="Belloit, Nicholas G" initials="BNG [10]" lastIdx="1" clrIdx="9"/>
  <p:cmAuthor id="11" name="Belloit, Nicholas G" initials="BNG [11]" lastIdx="1" clrIdx="10"/>
  <p:cmAuthor id="12" name="Belloit, Nicholas G" initials="BNG [12]" lastIdx="1" clrIdx="11"/>
  <p:cmAuthor id="13" name="hiteesha" initials="h" lastIdx="3" clrIdx="12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302"/>
    <a:srgbClr val="2D7D9F"/>
    <a:srgbClr val="000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830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738AD4D-301D-424B-8613-6FFA15F04A82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9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</a:t>
            </a:r>
            <a:r>
              <a:rPr lang="en-US" sz="100" b="1" i="1" dirty="0">
                <a:solidFill>
                  <a:srgbClr val="1F497D"/>
                </a:solidFill>
              </a:rPr>
              <a:t>   </a:t>
            </a:r>
            <a:r>
              <a:rPr lang="en-US" b="1" i="1" dirty="0">
                <a:solidFill>
                  <a:srgbClr val="1F497D"/>
                </a:solidFill>
              </a:rPr>
              <a:t>x + b = c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pic>
        <p:nvPicPr>
          <p:cNvPr id="5" name="Picture 4" descr="Negative one thousand eight hundred twenty z equals negative nine hundred ten. Divide both sides by negative one thousand eight hundred twenty: negative one thousand eight hundred twenty z divided by negative one thousand eight hundred twenty equals negative nine hundred ten divided by negative one thousand eight hundred twenty. Simplify: z equals zero point five, or z equals one half.">
            <a:extLst>
              <a:ext uri="{FF2B5EF4-FFF2-40B4-BE49-F238E27FC236}">
                <a16:creationId xmlns:a16="http://schemas.microsoft.com/office/drawing/2014/main" id="{1E8EE004-0F17-3622-D761-ADAC5A8835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217613"/>
            <a:ext cx="6296025" cy="2190750"/>
          </a:xfrm>
          <a:prstGeom prst="rect">
            <a:avLst/>
          </a:prstGeom>
        </p:spPr>
      </p:pic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4" name="Picture 3" descr="Sixteen point five three minus eighteen point two z minus six point two three equals one point two. Substitute z equals zero point five: sixteen point five three minus eighteen point two times zero point five minus six point two three is compared to one point two.&#10;&#10;Simplify: sixteen point five three minus nine point one minus six point two three is compared to one point two. Further simplify: one point two equals one point two. &#10;This is a true statement.">
            <a:extLst>
              <a:ext uri="{FF2B5EF4-FFF2-40B4-BE49-F238E27FC236}">
                <a16:creationId xmlns:a16="http://schemas.microsoft.com/office/drawing/2014/main" id="{163DAC98-F2B6-DFBB-82FB-0A3F0680EC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0000" y="3528709"/>
            <a:ext cx="5760000" cy="252717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</a:t>
            </a:r>
            <a:r>
              <a:rPr lang="en-US" i="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i="0" dirty="0">
                <a:solidFill>
                  <a:srgbClr val="0000FF"/>
                </a:solidFill>
              </a:rPr>
              <a:t>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i="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i="0" dirty="0">
                <a:solidFill>
                  <a:srgbClr val="0000FF"/>
                </a:solidFill>
              </a:rPr>
              <a:t>9.1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Five point one x plus seven point four minus one point eight x equals negative nine point one.&#10;Combine like terms: three point three x plus seven point four equals negative nine point one.&#10;Subtract seven point four from both sides:&#10;Three point three x plus seven point four minus seven point four equals negative nine point one minus seven point four.">
            <a:extLst>
              <a:ext uri="{FF2B5EF4-FFF2-40B4-BE49-F238E27FC236}">
                <a16:creationId xmlns:a16="http://schemas.microsoft.com/office/drawing/2014/main" id="{68C3FD8B-214F-D5FD-9946-C94AE5311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4267200"/>
            <a:ext cx="7086600" cy="14954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Three point three x equals negative sixteen point five.&#10;Divide both sides by three point three:&#10;Three point three x divided by three point three equals negative sixteen point five divided by three point three.&#10;simplify.&#10;x equals negative five.&#10;">
            <a:extLst>
              <a:ext uri="{FF2B5EF4-FFF2-40B4-BE49-F238E27FC236}">
                <a16:creationId xmlns:a16="http://schemas.microsoft.com/office/drawing/2014/main" id="{2F9CC0A4-E0EB-B02C-BC82-8EB40412F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862" y="1174750"/>
            <a:ext cx="6772275" cy="1943100"/>
          </a:xfrm>
          <a:prstGeom prst="rect">
            <a:avLst/>
          </a:prstGeom>
        </p:spPr>
      </p:pic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2" descr="Five point one x plus seven point four minus one point eight x equals negative nine point one. Substitute x equals negative five: five point one times negative five plus seven point four minus one point eight times negative five is compared to negative nine point one. Simplify: negative twenty-five point five plus seven point four plus nine is compared to negative nine point one. Further simplify: negative nine point one equals negative nine point one. This is a true statement.">
            <a:extLst>
              <a:ext uri="{FF2B5EF4-FFF2-40B4-BE49-F238E27FC236}">
                <a16:creationId xmlns:a16="http://schemas.microsoft.com/office/drawing/2014/main" id="{7608B8D2-3281-0ED8-63F6-E2CD791572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612" y="3276600"/>
            <a:ext cx="7248525" cy="26479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 descr="five divided by six times x minus five halves equals negative ten divided by nine.">
            <a:extLst>
              <a:ext uri="{FF2B5EF4-FFF2-40B4-BE49-F238E27FC236}">
                <a16:creationId xmlns:a16="http://schemas.microsoft.com/office/drawing/2014/main" id="{888E2495-E33B-E475-5B2D-68D40314B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1238" y="1128366"/>
            <a:ext cx="2114550" cy="88582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962FD2B-9E73-9086-293B-6DCF6EEADB63}"/>
              </a:ext>
            </a:extLst>
          </p:cNvPr>
          <p:cNvSpPr txBox="1"/>
          <p:nvPr/>
        </p:nvSpPr>
        <p:spPr>
          <a:xfrm>
            <a:off x="481838" y="2040685"/>
            <a:ext cx="18041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14" name="Picture 13" descr="Five divided by six times x minus five halves equals negative ten divided by nine.&#10;Multiply both sides by the LCM of the denominators which is eighteen:&#10;Eighteen times open parenthesis five divided by six times x minus five halves close parenthesis equals eighteen times negative ten divided by nine.&#10;Apply the distributive property:&#10;Eighteen times five divided by six times x minus eighteen times five halves equals eighteen times negative ten divided by nine.">
            <a:extLst>
              <a:ext uri="{FF2B5EF4-FFF2-40B4-BE49-F238E27FC236}">
                <a16:creationId xmlns:a16="http://schemas.microsoft.com/office/drawing/2014/main" id="{BF4F9B81-5303-0E6A-F3BE-03FF8F4DEB5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3567"/>
          <a:stretch/>
        </p:blipFill>
        <p:spPr>
          <a:xfrm>
            <a:off x="600075" y="2667000"/>
            <a:ext cx="8315325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Eighteen times five sixths x minus eighteen times five halves equals eighteen times negative ten ninths.&#10;Simplify: fifteen x minus forty five equals negative twenty.&#10;Add forty five to both sides: fifteen x minus forty five plus forty five equals negative twenty plus forty five.&#10;Simplify: fifteen x equals twenty five.&#10;Divide both sides by fifteen: fifteen x over fifteen equals twenty five over fifteen.&#10;Simplify: x equals five thirds.">
            <a:extLst>
              <a:ext uri="{FF2B5EF4-FFF2-40B4-BE49-F238E27FC236}">
                <a16:creationId xmlns:a16="http://schemas.microsoft.com/office/drawing/2014/main" id="{37D52619-81F3-73E1-39E1-DC50C621F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219200"/>
            <a:ext cx="6934200" cy="431482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pic>
        <p:nvPicPr>
          <p:cNvPr id="4" name="Picture 3" descr="Five divided by six times x minus five halves equals negative ten divided by nine. Substitute x equals five divided by three: five divided by six times five divided by three minus five halves is compared to negative ten divided by nine. Simplify: twenty-five divided by eighteen minus forty-five divided by eighteen is compared to negative twenty divided by eighteen. Further simplify: negative twenty divided by eighteen equals negative twenty divided by eighteen. This is a true statement.">
            <a:extLst>
              <a:ext uri="{FF2B5EF4-FFF2-40B4-BE49-F238E27FC236}">
                <a16:creationId xmlns:a16="http://schemas.microsoft.com/office/drawing/2014/main" id="{F42072DF-7CE1-3B57-A121-C0930583D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295400"/>
            <a:ext cx="4695825" cy="39814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4" name="Picture 3" descr="One half x plus three fourths x plus five halves minus two thirds x equals negative one.">
            <a:extLst>
              <a:ext uri="{FF2B5EF4-FFF2-40B4-BE49-F238E27FC236}">
                <a16:creationId xmlns:a16="http://schemas.microsoft.com/office/drawing/2014/main" id="{7108ACC3-6F86-5464-C210-A20E8A7A7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7400" y="1093153"/>
            <a:ext cx="3429000" cy="9048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1E9C391-46C8-B804-6E6C-FAFE63E9931A}"/>
              </a:ext>
            </a:extLst>
          </p:cNvPr>
          <p:cNvSpPr txBox="1"/>
          <p:nvPr/>
        </p:nvSpPr>
        <p:spPr>
          <a:xfrm>
            <a:off x="463296" y="2094230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3" name="Picture 2" descr="One half times x plus three fourths times x plus five halves minus two thirds times x equals negative one. Multiply both sides by twelve, the least common multiple of the denominators: twelve times the quantity one half x plus three fourths x plus five halves minus two thirds x equals twelve times negative one. Apply the distributive property: twelve times one half x plus twelve times three fourths x plus twelve times five halves minus twelve times two thirds x equals twelve times negative one. ">
            <a:extLst>
              <a:ext uri="{FF2B5EF4-FFF2-40B4-BE49-F238E27FC236}">
                <a16:creationId xmlns:a16="http://schemas.microsoft.com/office/drawing/2014/main" id="{B98D8023-E914-DC6C-2178-624F9FD7C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2853203"/>
            <a:ext cx="9000000" cy="244039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Simplify: six x plus nine x plus thirty minus eight x equals negative twelve. Combine like terms: seven x plus thirty equals negative twelve. Subtract thirty from both sides: seven x plus thirty minus thirty equals negative twelve minus thirty. Simplify: seven x equals negative forty two. Divide both sides by seven: seven x divided by seven equals negative forty two divided by seven. Therefore, x equals negative six.&#10;">
            <a:extLst>
              <a:ext uri="{FF2B5EF4-FFF2-40B4-BE49-F238E27FC236}">
                <a16:creationId xmlns:a16="http://schemas.microsoft.com/office/drawing/2014/main" id="{D8AD5D5B-E087-7E35-2251-B38BD599E4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295400"/>
            <a:ext cx="8686800" cy="31527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 Solving Equations Involving </a:t>
            </a:r>
            <a:r>
              <a:rPr lang="en-US" dirty="0"/>
              <a:t>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 </a:t>
            </a:r>
          </a:p>
        </p:txBody>
      </p:sp>
      <p:pic>
        <p:nvPicPr>
          <p:cNvPr id="6" name="Picture 5" descr="Three divided by four times y plus one half equals five divided by eight">
            <a:extLst>
              <a:ext uri="{FF2B5EF4-FFF2-40B4-BE49-F238E27FC236}">
                <a16:creationId xmlns:a16="http://schemas.microsoft.com/office/drawing/2014/main" id="{C62587E1-6DCF-53CC-1515-FB3F3789EA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8543" y="1118097"/>
            <a:ext cx="1571625" cy="8858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DD6715B-DA94-874C-2237-C22AE343C163}"/>
              </a:ext>
            </a:extLst>
          </p:cNvPr>
          <p:cNvSpPr txBox="1"/>
          <p:nvPr/>
        </p:nvSpPr>
        <p:spPr>
          <a:xfrm>
            <a:off x="457200" y="2209800"/>
            <a:ext cx="1600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12" name="Picture 11" descr="Three divided by four times y plus one half equals five divided by eight. Multiply both sides by eight: eight times open parenthesis three divided by four times y plus one half close parenthesis equals eight times five divided by eight. Apply the distributive property: eight times three divided by four times y plus eight times one half equals eight times five divided by eight. Simplify: six y plus four equals five.">
            <a:extLst>
              <a:ext uri="{FF2B5EF4-FFF2-40B4-BE49-F238E27FC236}">
                <a16:creationId xmlns:a16="http://schemas.microsoft.com/office/drawing/2014/main" id="{A0787016-3DF4-9AF8-7CEE-E9F6EE76AA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" y="2305706"/>
            <a:ext cx="7543800" cy="363855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Subtract four from both sides: six y plus four minus four equals five minus four. Simplify: six y equals one. Divide both sides by six: six y divided by six equals one divided by six. Therefore, y equals one sixth.">
            <a:extLst>
              <a:ext uri="{FF2B5EF4-FFF2-40B4-BE49-F238E27FC236}">
                <a16:creationId xmlns:a16="http://schemas.microsoft.com/office/drawing/2014/main" id="{B72EF443-AF3A-8F78-5F67-54DCC149B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295400"/>
            <a:ext cx="5848350" cy="33718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sz="100" i="1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+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</a:t>
            </a:r>
            <a:r>
              <a:rPr lang="en-US" sz="100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=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c</a:t>
            </a:r>
            <a:r>
              <a:rPr lang="en-US" sz="100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542925" indent="-542925" eaLnBrk="0" hangingPunct="0"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	Combine like terms on both sides of the equation. </a:t>
            </a:r>
          </a:p>
          <a:p>
            <a:pPr marL="542925" indent="-542925" eaLnBrk="0" hangingPunct="0"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2.	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42925" indent="-542925" eaLnBrk="0" hangingPunct="0"/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3.	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pPr marL="542925" indent="-542925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</a:t>
            </a:r>
            <a:r>
              <a:rPr lang="en-US" sz="100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=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c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58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42925" indent="-542925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	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Three x plus three equals negative eighteen.&#10;add negative 3 to both sides.&#10;Three x plus three minus three equals negative eighteen minus three.&#10;simplify.&#10;Three x equals negative twenty one.&#10;divide both sides by 3.&#10;Three x divided by three equals negative twenty one divided by three.&#10;simplify.&#10;x equals negative seven.">
            <a:extLst>
              <a:ext uri="{FF2B5EF4-FFF2-40B4-BE49-F238E27FC236}">
                <a16:creationId xmlns:a16="http://schemas.microsoft.com/office/drawing/2014/main" id="{CFDC70F7-B54C-8F42-94D3-4C01F2E73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076450"/>
            <a:ext cx="5353050" cy="27051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hree x plus three equals negative eighteen. Substitute x equals negative seven: three times negative seven plus three is compared to negative eighteen. Simplify: negative twenty one plus three is compared to negative eighteen. Simplify further: negative eighteen equals negative eighteen. This is a true statement.">
            <a:extLst>
              <a:ext uri="{FF2B5EF4-FFF2-40B4-BE49-F238E27FC236}">
                <a16:creationId xmlns:a16="http://schemas.microsoft.com/office/drawing/2014/main" id="{B7BC86C0-362D-E412-21D0-31F8A4928E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371600"/>
            <a:ext cx="4410075" cy="27336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458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Solve the equation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26 = 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-14 -4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5" name="Picture 4" descr="Negative twenty six equals two y minus fourteen minus four y. Combine like terms on the right hand side: negative twenty six equals negative two y minus fourteen. Add fourteen to both sides: negative twenty six plus fourteen equals negative two y minus fourteen plus fourteen. Simplify: negative twelve equals negative two y. Divide both sides by negative two: negative twelve divided by negative two equals negative two y divided by negative two. Simplify: six equals y.">
            <a:extLst>
              <a:ext uri="{FF2B5EF4-FFF2-40B4-BE49-F238E27FC236}">
                <a16:creationId xmlns:a16="http://schemas.microsoft.com/office/drawing/2014/main" id="{3C058FD0-F382-6F8E-7823-8BA3ECF24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975" y="1981200"/>
            <a:ext cx="6677025" cy="36957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100" i="1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pic>
        <p:nvPicPr>
          <p:cNvPr id="4" name="Picture 3" descr="Negative twenty six equals two y minus fourteen minus four y. Substitute y equals six: negative twenty six is compared to two times six minus fourteen minus four times six. Simplify: negative twenty six is compared to twelve minus fourteen minus twenty four. Further simplify: negative twenty six equals negative twenty six. This is a true statement.">
            <a:extLst>
              <a:ext uri="{FF2B5EF4-FFF2-40B4-BE49-F238E27FC236}">
                <a16:creationId xmlns:a16="http://schemas.microsoft.com/office/drawing/2014/main" id="{C563B156-CEB7-51BE-5391-02A4C5805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362075"/>
            <a:ext cx="5848350" cy="28289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pic>
        <p:nvPicPr>
          <p:cNvPr id="4" name="Picture 3" descr="Sixteen point five three minus eighteen point two z minus six point two three equals one point two. &#10;Multiply both sides by one hundred: one hundred times open parenthesis sixteen point five three minus eighteen point two z minus six point two three close parenthesis equals one hundred times one point two. &#10;Simplify: one thousand six hundred fifty-three minus one thousand eight hundred twenty z minus six hundred twenty-three equals one hundred twenty. &#10;Combine like terms: one thousand thirty minus one thousand eight hundred twenty z equals one hundred twenty. &#10;Subtract one thousand thirty from both sides: one thousand thirty minus one thousand eight hundred twenty z minus one thousand thirty equals one hundred twenty minus one thousand thirty.">
            <a:extLst>
              <a:ext uri="{FF2B5EF4-FFF2-40B4-BE49-F238E27FC236}">
                <a16:creationId xmlns:a16="http://schemas.microsoft.com/office/drawing/2014/main" id="{2A36964E-6B64-0C4C-0D51-3396B9E53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" y="2422142"/>
            <a:ext cx="8676000" cy="2760162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9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414</Words>
  <Application>Microsoft Office PowerPoint</Application>
  <PresentationFormat>On-screen Show (4:3)</PresentationFormat>
  <Paragraphs>47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Section 6.R.2</vt:lpstr>
      <vt:lpstr>Objectives</vt:lpstr>
      <vt:lpstr>Procedure: Procedure for Solving Linear Equations that Simplify to the Form a x + b = c 1 </vt:lpstr>
      <vt:lpstr>Procedure: Procedure for Solving Linear Equations that Simplify to the Form a x + b = c2 </vt:lpstr>
      <vt:lpstr>Example 1:  Solving Linear Equations of the Form a x + b = c1</vt:lpstr>
      <vt:lpstr>Example 1:  Solving Linear Equations of the Form a x + b = c2</vt:lpstr>
      <vt:lpstr>Example 2:  Solving Linear Equations of the Form a x + b = c1</vt:lpstr>
      <vt:lpstr>Example 2:  Solving Linear Equations of the Form a x + b = c2</vt:lpstr>
      <vt:lpstr>Example 3:  Solving Linear Equations Involving Decimals1</vt:lpstr>
      <vt:lpstr>Example 3:  Solving Linear Equations Involving Decimals2</vt:lpstr>
      <vt:lpstr>Example 4:  Solving Linear Equations Involving Decimals1</vt:lpstr>
      <vt:lpstr>Example 4:  Solving Linear Equations Involving Decimals2</vt:lpstr>
      <vt:lpstr>Example 5:  Solving Linear Equations Involving  Fractions1</vt:lpstr>
      <vt:lpstr>Example 5:  Solving Linear Equations Involving Fractions2</vt:lpstr>
      <vt:lpstr>Example 5:  Solving Linear Equations Involving Fractions3</vt:lpstr>
      <vt:lpstr>Example 6:  Solving Linear Equations Involving Fractions1</vt:lpstr>
      <vt:lpstr>Example 6:  Solving Linear Equations Involving Fractions2</vt:lpstr>
      <vt:lpstr>Example 7:  Solving Equations Involving Fractions1</vt:lpstr>
      <vt:lpstr>Example 7: Solving Equations Involving Fractions2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jeevan</cp:lastModifiedBy>
  <cp:revision>150</cp:revision>
  <dcterms:created xsi:type="dcterms:W3CDTF">2013-04-26T14:43:13Z</dcterms:created>
  <dcterms:modified xsi:type="dcterms:W3CDTF">2025-08-18T11:44:36Z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B8DB4CF0-F080-42FC-A62A-B6BA585C9C80</vt:lpwstr>
  </property>
  <property fmtid="{D5CDD505-2E9C-101B-9397-08002B2CF9AE}" pid="3" name="ArticulatePath">
    <vt:lpwstr>DEV2e_9_2</vt:lpwstr>
  </property>
</Properties>
</file>