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9" r:id="rId3"/>
    <p:sldId id="277" r:id="rId4"/>
    <p:sldId id="261" r:id="rId5"/>
    <p:sldId id="263" r:id="rId6"/>
    <p:sldId id="264" r:id="rId7"/>
    <p:sldId id="265" r:id="rId8"/>
    <p:sldId id="266" r:id="rId9"/>
    <p:sldId id="268" r:id="rId10"/>
    <p:sldId id="278" r:id="rId11"/>
    <p:sldId id="269" r:id="rId12"/>
    <p:sldId id="271" r:id="rId13"/>
    <p:sldId id="272" r:id="rId14"/>
    <p:sldId id="274" r:id="rId15"/>
    <p:sldId id="275" r:id="rId16"/>
    <p:sldId id="276" r:id="rId17"/>
  </p:sldIdLst>
  <p:sldSz cx="9144000" cy="6858000" type="screen4x3"/>
  <p:notesSz cx="6858000" cy="9144000"/>
  <p:embeddedFontLst>
    <p:embeddedFont>
      <p:font typeface="Cambria Math" panose="02040503050406030204" pitchFamily="18"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6.R.1 Area" id="{007018D2-F2DE-8340-903C-4B82B58CF2CF}">
          <p14:sldIdLst>
            <p14:sldId id="256"/>
            <p14:sldId id="259"/>
            <p14:sldId id="277"/>
            <p14:sldId id="261"/>
            <p14:sldId id="263"/>
            <p14:sldId id="264"/>
            <p14:sldId id="265"/>
            <p14:sldId id="266"/>
            <p14:sldId id="268"/>
            <p14:sldId id="278"/>
            <p14:sldId id="269"/>
            <p14:sldId id="271"/>
            <p14:sldId id="272"/>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7E7E"/>
    <a:srgbClr val="2B7B9E"/>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39" autoAdjust="0"/>
    <p:restoredTop sz="94673" autoAdjust="0"/>
  </p:normalViewPr>
  <p:slideViewPr>
    <p:cSldViewPr>
      <p:cViewPr varScale="1">
        <p:scale>
          <a:sx n="101" d="100"/>
          <a:sy n="101" d="100"/>
        </p:scale>
        <p:origin x="2010" y="12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54092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02CB65-7721-4237-BC43-C1B064A33E8B}"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B9D4EA-E722-4005-8E7A-9AC36B887707}" type="slidenum">
              <a:rPr lang="en-US" smtClean="0"/>
              <a:pPr/>
              <a:t>‹#›</a:t>
            </a:fld>
            <a:endParaRPr lang="en-US"/>
          </a:p>
        </p:txBody>
      </p:sp>
    </p:spTree>
    <p:extLst>
      <p:ext uri="{BB962C8B-B14F-4D97-AF65-F5344CB8AC3E}">
        <p14:creationId xmlns:p14="http://schemas.microsoft.com/office/powerpoint/2010/main" val="823569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emf"/><Relationship Id="rId5" Type="http://schemas.openxmlformats.org/officeDocument/2006/relationships/image" Target="../media/image17.emf"/><Relationship Id="rId4" Type="http://schemas.openxmlformats.org/officeDocument/2006/relationships/image" Target="../media/image16.emf"/></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Area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3: </a:t>
            </a:r>
            <a:r>
              <a:rPr lang="en-US" dirty="0"/>
              <a:t>Calculating the Area of a Composite Figure</a:t>
            </a:r>
            <a:r>
              <a:rPr lang="en-US" baseline="-25000" dirty="0"/>
              <a:t>3</a:t>
            </a:r>
            <a:endParaRPr lang="en-US" sz="3200" dirty="0">
              <a:solidFill>
                <a:schemeClr val="tx1"/>
              </a:solidFill>
            </a:endParaRPr>
          </a:p>
        </p:txBody>
      </p:sp>
      <p:sp>
        <p:nvSpPr>
          <p:cNvPr id="14339" name="Rectangle 3"/>
          <p:cNvSpPr>
            <a:spLocks noGrp="1"/>
          </p:cNvSpPr>
          <p:nvPr>
            <p:ph idx="1"/>
          </p:nvPr>
        </p:nvSpPr>
        <p:spPr>
          <a:xfrm>
            <a:off x="457200" y="1280160"/>
            <a:ext cx="8229600" cy="4511040"/>
          </a:xfrm>
          <a:prstGeom prst="rect">
            <a:avLst/>
          </a:prstGeom>
        </p:spPr>
        <p:txBody>
          <a:bodyPr>
            <a:noAutofit/>
          </a:bodyPr>
          <a:lstStyle/>
          <a:p>
            <a:pPr marL="4763" indent="-4763"/>
            <a:r>
              <a:rPr lang="en-US" dirty="0">
                <a:solidFill>
                  <a:srgbClr val="0000FF"/>
                </a:solidFill>
              </a:rPr>
              <a:t>Total area</a:t>
            </a:r>
            <a:r>
              <a:rPr lang="en-US" dirty="0"/>
              <a:t> = </a:t>
            </a:r>
            <a:r>
              <a:rPr lang="en-US" dirty="0">
                <a:solidFill>
                  <a:schemeClr val="accent1"/>
                </a:solidFill>
              </a:rPr>
              <a:t>6 cm² + 3cm² + 1cm² </a:t>
            </a:r>
            <a:r>
              <a:rPr lang="en-US" dirty="0"/>
              <a:t>= </a:t>
            </a:r>
            <a:r>
              <a:rPr lang="en-US" dirty="0">
                <a:solidFill>
                  <a:srgbClr val="FF0000"/>
                </a:solidFill>
              </a:rPr>
              <a:t>10 cm²</a:t>
            </a:r>
            <a:endParaRPr lang="en-IN" dirty="0">
              <a:solidFill>
                <a:srgbClr val="FF0000"/>
              </a:solidFill>
            </a:endParaRPr>
          </a:p>
          <a:p>
            <a:pPr marL="4763" indent="-4763"/>
            <a:r>
              <a:rPr lang="en-US" dirty="0"/>
              <a:t>The area of the composite figure is </a:t>
            </a:r>
            <a:r>
              <a:rPr lang="en-US" dirty="0">
                <a:solidFill>
                  <a:srgbClr val="FF0000"/>
                </a:solidFill>
              </a:rPr>
              <a:t>10 cm².</a:t>
            </a:r>
            <a:endParaRPr 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a:t>
            </a:r>
            <a:r>
              <a:rPr lang="en-US" dirty="0"/>
              <a:t>Calculating Area</a:t>
            </a:r>
            <a:r>
              <a:rPr lang="en-US" baseline="-25000" dirty="0"/>
              <a:t>1</a:t>
            </a:r>
            <a:endParaRPr lang="en-US" sz="3200" dirty="0">
              <a:solidFill>
                <a:schemeClr val="accent1"/>
              </a:solidFill>
            </a:endParaRPr>
          </a:p>
        </p:txBody>
      </p:sp>
      <p:sp>
        <p:nvSpPr>
          <p:cNvPr id="15363" name="Rectangle 3"/>
          <p:cNvSpPr>
            <a:spLocks noGrp="1"/>
          </p:cNvSpPr>
          <p:nvPr>
            <p:ph idx="1"/>
          </p:nvPr>
        </p:nvSpPr>
        <p:spPr>
          <a:prstGeom prst="rect">
            <a:avLst/>
          </a:prstGeom>
        </p:spPr>
        <p:txBody>
          <a:bodyPr/>
          <a:lstStyle/>
          <a:p>
            <a:pPr marL="0" indent="0" eaLnBrk="1" hangingPunct="1">
              <a:spcBef>
                <a:spcPct val="50000"/>
              </a:spcBef>
              <a:buFont typeface="Courier New" pitchFamily="49" charset="0"/>
              <a:buNone/>
            </a:pPr>
            <a:r>
              <a:rPr lang="en-US" i="0" dirty="0">
                <a:solidFill>
                  <a:schemeClr val="tx1"/>
                </a:solidFill>
              </a:rPr>
              <a:t>A square is cut out of a rectangle as shown. Calculate the area of the </a:t>
            </a:r>
            <a:r>
              <a:rPr lang="en-US" dirty="0">
                <a:solidFill>
                  <a:schemeClr val="tx1"/>
                </a:solidFill>
              </a:rPr>
              <a:t>blue-</a:t>
            </a:r>
            <a:r>
              <a:rPr lang="en-US" i="0" dirty="0">
                <a:solidFill>
                  <a:schemeClr val="tx1"/>
                </a:solidFill>
              </a:rPr>
              <a:t>shaded region.</a:t>
            </a:r>
          </a:p>
        </p:txBody>
      </p:sp>
      <p:sp>
        <p:nvSpPr>
          <p:cNvPr id="5" name="Rectangle 4"/>
          <p:cNvSpPr/>
          <p:nvPr/>
        </p:nvSpPr>
        <p:spPr>
          <a:xfrm>
            <a:off x="457200" y="2258704"/>
            <a:ext cx="5257800" cy="3616375"/>
          </a:xfrm>
          <a:prstGeom prst="rect">
            <a:avLst/>
          </a:prstGeom>
        </p:spPr>
        <p:txBody>
          <a:bodyPr wrap="square">
            <a:spAutoFit/>
          </a:bodyPr>
          <a:lstStyle/>
          <a:p>
            <a:pPr>
              <a:spcBef>
                <a:spcPts val="600"/>
              </a:spcBef>
              <a:spcAft>
                <a:spcPts val="600"/>
              </a:spcAft>
              <a:tabLst>
                <a:tab pos="1257300" algn="l"/>
              </a:tabLst>
            </a:pPr>
            <a:r>
              <a:rPr lang="en-US" sz="2800" b="1" dirty="0"/>
              <a:t>Solution</a:t>
            </a:r>
          </a:p>
          <a:p>
            <a:r>
              <a:rPr lang="en-US" sz="2800" dirty="0"/>
              <a:t>There are three steps in calculating the area of the shaded region. First, calculate the area of the outer figure. Then, calculate the area of the inner figure. Finally,</a:t>
            </a:r>
          </a:p>
          <a:p>
            <a:r>
              <a:rPr lang="en-US" sz="2800" dirty="0"/>
              <a:t>calculate the difference between the areas.</a:t>
            </a:r>
          </a:p>
        </p:txBody>
      </p:sp>
      <p:pic>
        <p:nvPicPr>
          <p:cNvPr id="16385" name="Picture 1" descr="A Rectangle shown with a width of 25 feet and length of 30 feet. A square with sides of length 10 feet has been cut out from the middle of the rectangle."/>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791200" y="2133600"/>
            <a:ext cx="3048000" cy="2390775"/>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p:cNvSpPr>
          <p:nvPr>
            <p:ph type="title"/>
          </p:nvPr>
        </p:nvSpPr>
        <p:spPr>
          <a:xfrm>
            <a:off x="457200" y="76200"/>
            <a:ext cx="8229600" cy="914400"/>
          </a:xfrm>
          <a:prstGeom prst="rect">
            <a:avLst/>
          </a:prstGeom>
          <a:noFill/>
        </p:spPr>
        <p:txBody>
          <a:bodyPr/>
          <a:lstStyle/>
          <a:p>
            <a:r>
              <a:rPr lang="en-US" dirty="0">
                <a:solidFill>
                  <a:schemeClr val="accent1"/>
                </a:solidFill>
              </a:rPr>
              <a:t>Example 4:  </a:t>
            </a:r>
            <a:r>
              <a:rPr lang="en-US" dirty="0"/>
              <a:t>Calculating Area</a:t>
            </a:r>
            <a:r>
              <a:rPr lang="en-US" baseline="-25000" dirty="0"/>
              <a:t>2</a:t>
            </a:r>
            <a:endParaRPr lang="en-US" sz="3200" dirty="0">
              <a:solidFill>
                <a:schemeClr val="accent1"/>
              </a:solidFill>
            </a:endParaRPr>
          </a:p>
        </p:txBody>
      </p:sp>
      <p:sp>
        <p:nvSpPr>
          <p:cNvPr id="17411" name="Rectangle 5"/>
          <p:cNvSpPr>
            <a:spLocks noGrp="1"/>
          </p:cNvSpPr>
          <p:nvPr>
            <p:ph idx="1"/>
          </p:nvPr>
        </p:nvSpPr>
        <p:spPr>
          <a:prstGeom prst="rect">
            <a:avLst/>
          </a:prstGeom>
          <a:noFill/>
        </p:spPr>
        <p:txBody>
          <a:bodyPr>
            <a:noAutofit/>
          </a:bodyPr>
          <a:lstStyle/>
          <a:p>
            <a:pPr>
              <a:tabLst>
                <a:tab pos="1257300" algn="l"/>
              </a:tabLst>
            </a:pPr>
            <a:r>
              <a:rPr lang="en-US" b="1" dirty="0">
                <a:solidFill>
                  <a:schemeClr val="tx1"/>
                </a:solidFill>
              </a:rPr>
              <a:t>Step 1:	</a:t>
            </a:r>
            <a:r>
              <a:rPr lang="en-US" dirty="0">
                <a:solidFill>
                  <a:schemeClr val="tx1"/>
                </a:solidFill>
              </a:rPr>
              <a:t>Calculate the area of the rectangle.</a:t>
            </a:r>
          </a:p>
          <a:p>
            <a:pPr marL="0" indent="0">
              <a:buFont typeface="Courier New" pitchFamily="49" charset="0"/>
              <a:buNone/>
              <a:tabLst>
                <a:tab pos="1257300" algn="l"/>
              </a:tabLst>
            </a:pPr>
            <a:r>
              <a:rPr lang="en-US" b="1" i="0" dirty="0">
                <a:solidFill>
                  <a:schemeClr val="tx1"/>
                </a:solidFill>
              </a:rPr>
              <a:t>			</a:t>
            </a:r>
            <a:r>
              <a:rPr lang="en-US" i="1" dirty="0">
                <a:solidFill>
                  <a:srgbClr val="0000FF"/>
                </a:solidFill>
              </a:rPr>
              <a:t>A </a:t>
            </a:r>
            <a:r>
              <a:rPr lang="en-US" dirty="0">
                <a:solidFill>
                  <a:srgbClr val="0000FF"/>
                </a:solidFill>
              </a:rPr>
              <a:t>=</a:t>
            </a:r>
            <a:r>
              <a:rPr lang="en-US" i="1" dirty="0">
                <a:solidFill>
                  <a:srgbClr val="0000FF"/>
                </a:solidFill>
              </a:rPr>
              <a:t> </a:t>
            </a:r>
            <a:r>
              <a:rPr lang="en-US" i="1" dirty="0" err="1">
                <a:solidFill>
                  <a:srgbClr val="0000FF"/>
                </a:solidFill>
              </a:rPr>
              <a:t>lw</a:t>
            </a:r>
            <a:endParaRPr lang="en-US" i="1" dirty="0">
              <a:solidFill>
                <a:srgbClr val="0000FF"/>
              </a:solidFill>
            </a:endParaRPr>
          </a:p>
          <a:p>
            <a:pPr marL="0" indent="0">
              <a:buFont typeface="Courier New" pitchFamily="49" charset="0"/>
              <a:buNone/>
              <a:tabLst>
                <a:tab pos="1257300" algn="l"/>
              </a:tabLst>
            </a:pPr>
            <a:r>
              <a:rPr lang="en-US" b="1" i="0" dirty="0">
                <a:solidFill>
                  <a:schemeClr val="tx1"/>
                </a:solidFill>
              </a:rPr>
              <a:t>			</a:t>
            </a:r>
            <a:r>
              <a:rPr lang="en-US" i="1" dirty="0">
                <a:solidFill>
                  <a:schemeClr val="accent1"/>
                </a:solidFill>
              </a:rPr>
              <a:t>A </a:t>
            </a:r>
            <a:r>
              <a:rPr lang="en-US" dirty="0">
                <a:solidFill>
                  <a:schemeClr val="accent1"/>
                </a:solidFill>
              </a:rPr>
              <a:t>= 30ft </a:t>
            </a:r>
            <a:r>
              <a:rPr lang="en-US" dirty="0">
                <a:solidFill>
                  <a:schemeClr val="accent1"/>
                </a:solidFill>
                <a:latin typeface="Cambria Math" panose="02040503050406030204" pitchFamily="18" charset="0"/>
                <a:ea typeface="Cambria Math" panose="02040503050406030204" pitchFamily="18" charset="0"/>
              </a:rPr>
              <a:t>⋅ </a:t>
            </a:r>
            <a:r>
              <a:rPr lang="en-US" dirty="0">
                <a:solidFill>
                  <a:schemeClr val="accent1"/>
                </a:solidFill>
              </a:rPr>
              <a:t>25ft = </a:t>
            </a:r>
            <a:r>
              <a:rPr lang="en-US" dirty="0">
                <a:solidFill>
                  <a:srgbClr val="FF0000"/>
                </a:solidFill>
              </a:rPr>
              <a:t>750 ft² </a:t>
            </a:r>
          </a:p>
          <a:p>
            <a:pPr>
              <a:spcBef>
                <a:spcPts val="0"/>
              </a:spcBef>
              <a:tabLst>
                <a:tab pos="1257300" algn="l"/>
              </a:tabLst>
            </a:pPr>
            <a:r>
              <a:rPr lang="en-US" b="1" i="0" dirty="0">
                <a:solidFill>
                  <a:schemeClr val="tx1"/>
                </a:solidFill>
              </a:rPr>
              <a:t>Step 2:	</a:t>
            </a:r>
            <a:r>
              <a:rPr lang="en-US" dirty="0">
                <a:solidFill>
                  <a:schemeClr val="tx1"/>
                </a:solidFill>
              </a:rPr>
              <a:t> Calculate</a:t>
            </a:r>
            <a:r>
              <a:rPr lang="en-US" i="0" dirty="0">
                <a:solidFill>
                  <a:schemeClr val="tx1"/>
                </a:solidFill>
              </a:rPr>
              <a:t> the area of the square.</a:t>
            </a:r>
            <a:r>
              <a:rPr lang="en-US" dirty="0">
                <a:solidFill>
                  <a:schemeClr val="tx1"/>
                </a:solidFill>
              </a:rPr>
              <a:t> </a:t>
            </a:r>
          </a:p>
          <a:p>
            <a:pPr>
              <a:tabLst>
                <a:tab pos="1257300" algn="l"/>
              </a:tabLst>
            </a:pPr>
            <a:r>
              <a:rPr lang="en-US" b="1" i="0" dirty="0">
                <a:solidFill>
                  <a:schemeClr val="tx1"/>
                </a:solidFill>
              </a:rPr>
              <a:t>			</a:t>
            </a:r>
            <a:r>
              <a:rPr lang="en-US" i="1" dirty="0">
                <a:solidFill>
                  <a:srgbClr val="0000FF"/>
                </a:solidFill>
              </a:rPr>
              <a:t> A </a:t>
            </a:r>
            <a:r>
              <a:rPr lang="en-US" dirty="0">
                <a:solidFill>
                  <a:srgbClr val="0000FF"/>
                </a:solidFill>
              </a:rPr>
              <a:t>=</a:t>
            </a:r>
            <a:r>
              <a:rPr lang="en-US" i="1" dirty="0">
                <a:solidFill>
                  <a:srgbClr val="0000FF"/>
                </a:solidFill>
              </a:rPr>
              <a:t> s</a:t>
            </a:r>
            <a:r>
              <a:rPr lang="en-US" dirty="0">
                <a:solidFill>
                  <a:srgbClr val="0000FF"/>
                </a:solidFill>
              </a:rPr>
              <a:t>²</a:t>
            </a:r>
            <a:endParaRPr lang="en-US" b="1" dirty="0">
              <a:solidFill>
                <a:schemeClr val="tx1"/>
              </a:solidFill>
            </a:endParaRPr>
          </a:p>
          <a:p>
            <a:pPr>
              <a:tabLst>
                <a:tab pos="1257300" algn="l"/>
              </a:tabLst>
            </a:pPr>
            <a:r>
              <a:rPr lang="en-US" b="1" dirty="0">
                <a:solidFill>
                  <a:schemeClr val="tx1"/>
                </a:solidFill>
              </a:rPr>
              <a:t>			</a:t>
            </a:r>
            <a:endParaRPr lang="en-US" dirty="0">
              <a:solidFill>
                <a:schemeClr val="tx1"/>
              </a:solidFill>
            </a:endParaRPr>
          </a:p>
        </p:txBody>
      </p:sp>
      <p:pic>
        <p:nvPicPr>
          <p:cNvPr id="5" name="Picture 4" descr="A equals open parenthesis 10 feet close parenthesis squared,&#10;which equals 100 square feet.">
            <a:extLst>
              <a:ext uri="{FF2B5EF4-FFF2-40B4-BE49-F238E27FC236}">
                <a16:creationId xmlns:a16="http://schemas.microsoft.com/office/drawing/2014/main" id="{3DEAB100-725B-34ED-460D-3F56D31B1CA9}"/>
              </a:ext>
            </a:extLst>
          </p:cNvPr>
          <p:cNvPicPr>
            <a:picLocks noChangeAspect="1"/>
          </p:cNvPicPr>
          <p:nvPr/>
        </p:nvPicPr>
        <p:blipFill>
          <a:blip r:embed="rId2"/>
          <a:stretch>
            <a:fillRect/>
          </a:stretch>
        </p:blipFill>
        <p:spPr>
          <a:xfrm>
            <a:off x="3276599" y="3731930"/>
            <a:ext cx="2700000" cy="5400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2F21D43E-2C13-6F37-B292-789CD8C95B89}"/>
                  </a:ext>
                </a:extLst>
              </p:cNvPr>
              <p:cNvSpPr txBox="1"/>
              <p:nvPr/>
            </p:nvSpPr>
            <p:spPr>
              <a:xfrm>
                <a:off x="457199" y="4265618"/>
                <a:ext cx="8560250" cy="1969770"/>
              </a:xfrm>
              <a:prstGeom prst="rect">
                <a:avLst/>
              </a:prstGeom>
              <a:noFill/>
            </p:spPr>
            <p:txBody>
              <a:bodyPr wrap="square" rtlCol="0">
                <a:spAutoFit/>
              </a:bodyPr>
              <a:lstStyle/>
              <a:p>
                <a:pPr>
                  <a:tabLst>
                    <a:tab pos="1257300" algn="l"/>
                  </a:tabLst>
                </a:pPr>
                <a:r>
                  <a:rPr lang="en-US" sz="2800" b="1" i="0" dirty="0">
                    <a:solidFill>
                      <a:schemeClr val="tx1"/>
                    </a:solidFill>
                  </a:rPr>
                  <a:t>Step 3:	</a:t>
                </a:r>
                <a:r>
                  <a:rPr lang="en-US" sz="2800" dirty="0">
                    <a:solidFill>
                      <a:schemeClr val="tx1"/>
                    </a:solidFill>
                  </a:rPr>
                  <a:t> Find</a:t>
                </a:r>
                <a:r>
                  <a:rPr lang="en-US" sz="2800" i="0" dirty="0">
                    <a:solidFill>
                      <a:schemeClr val="tx1"/>
                    </a:solidFill>
                  </a:rPr>
                  <a:t> the difference between the two areas.</a:t>
                </a:r>
                <a:r>
                  <a:rPr lang="en-US" sz="2800" dirty="0">
                    <a:solidFill>
                      <a:schemeClr val="tx1"/>
                    </a:solidFill>
                  </a:rPr>
                  <a:t> </a:t>
                </a:r>
              </a:p>
              <a:p>
                <a:pPr marL="0" indent="0">
                  <a:buFont typeface="Courier New" pitchFamily="49" charset="0"/>
                  <a:buNone/>
                  <a:tabLst>
                    <a:tab pos="1257300" algn="l"/>
                  </a:tabLst>
                </a:pPr>
                <a:r>
                  <a:rPr lang="en-US" sz="2800" i="0" dirty="0">
                    <a:solidFill>
                      <a:schemeClr val="tx1"/>
                    </a:solidFill>
                  </a:rPr>
                  <a:t>Area of shaded region = 750 ft² </a:t>
                </a:r>
                <a14:m>
                  <m:oMath xmlns:m="http://schemas.openxmlformats.org/officeDocument/2006/math">
                    <m:r>
                      <a:rPr lang="en-US" sz="2800" i="1" smtClean="0">
                        <a:solidFill>
                          <a:schemeClr val="tx1"/>
                        </a:solidFill>
                        <a:latin typeface="Cambria Math" panose="02040503050406030204" pitchFamily="18" charset="0"/>
                      </a:rPr>
                      <m:t>−</m:t>
                    </m:r>
                  </m:oMath>
                </a14:m>
                <a:r>
                  <a:rPr lang="en-US" sz="2800" i="0" dirty="0">
                    <a:solidFill>
                      <a:schemeClr val="tx1"/>
                    </a:solidFill>
                  </a:rPr>
                  <a:t> 100 ft² = </a:t>
                </a:r>
                <a:r>
                  <a:rPr lang="en-US" sz="2800" i="0" dirty="0">
                    <a:solidFill>
                      <a:srgbClr val="FF0000"/>
                    </a:solidFill>
                  </a:rPr>
                  <a:t>650ft²</a:t>
                </a:r>
              </a:p>
              <a:p>
                <a:pPr>
                  <a:spcBef>
                    <a:spcPts val="1200"/>
                  </a:spcBef>
                  <a:tabLst>
                    <a:tab pos="1257300" algn="l"/>
                  </a:tabLst>
                </a:pPr>
                <a:r>
                  <a:rPr lang="en-US" sz="2800" i="0" dirty="0">
                    <a:solidFill>
                      <a:schemeClr val="tx1"/>
                    </a:solidFill>
                  </a:rPr>
                  <a:t>The area of the shaded region is </a:t>
                </a:r>
                <a:r>
                  <a:rPr lang="en-US" sz="2800" i="0" dirty="0">
                    <a:solidFill>
                      <a:srgbClr val="FF0000"/>
                    </a:solidFill>
                  </a:rPr>
                  <a:t>650 ft</a:t>
                </a:r>
                <a:r>
                  <a:rPr lang="en-US" sz="2800" dirty="0">
                    <a:solidFill>
                      <a:srgbClr val="FF0000"/>
                    </a:solidFill>
                  </a:rPr>
                  <a:t>²</a:t>
                </a:r>
                <a:r>
                  <a:rPr lang="en-US" sz="2800" i="0" dirty="0">
                    <a:solidFill>
                      <a:schemeClr val="tx1"/>
                    </a:solidFill>
                  </a:rPr>
                  <a:t>.</a:t>
                </a:r>
                <a:r>
                  <a:rPr lang="en-US" sz="2800" dirty="0">
                    <a:solidFill>
                      <a:schemeClr val="tx1"/>
                    </a:solidFill>
                  </a:rPr>
                  <a:t> </a:t>
                </a:r>
              </a:p>
              <a:p>
                <a:endParaRPr lang="en-IN" sz="2800" dirty="0"/>
              </a:p>
            </p:txBody>
          </p:sp>
        </mc:Choice>
        <mc:Fallback xmlns="">
          <p:sp>
            <p:nvSpPr>
              <p:cNvPr id="6" name="TextBox 5">
                <a:extLst>
                  <a:ext uri="{FF2B5EF4-FFF2-40B4-BE49-F238E27FC236}">
                    <a16:creationId xmlns:a16="http://schemas.microsoft.com/office/drawing/2014/main" id="{2F21D43E-2C13-6F37-B292-789CD8C95B89}"/>
                  </a:ext>
                </a:extLst>
              </p:cNvPr>
              <p:cNvSpPr txBox="1">
                <a:spLocks noRot="1" noChangeAspect="1" noMove="1" noResize="1" noEditPoints="1" noAdjustHandles="1" noChangeArrowheads="1" noChangeShapeType="1" noTextEdit="1"/>
              </p:cNvSpPr>
              <p:nvPr/>
            </p:nvSpPr>
            <p:spPr>
              <a:xfrm>
                <a:off x="457199" y="4265618"/>
                <a:ext cx="8560250" cy="1969770"/>
              </a:xfrm>
              <a:prstGeom prst="rect">
                <a:avLst/>
              </a:prstGeom>
              <a:blipFill>
                <a:blip r:embed="rId3"/>
                <a:stretch>
                  <a:fillRect l="-1425" t="-3096"/>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p:cNvSpPr>
          <p:nvPr>
            <p:ph type="title"/>
          </p:nvPr>
        </p:nvSpPr>
        <p:spPr>
          <a:xfrm>
            <a:off x="457200" y="76200"/>
            <a:ext cx="8229600" cy="914400"/>
          </a:xfrm>
          <a:prstGeom prst="rect">
            <a:avLst/>
          </a:prstGeom>
          <a:noFill/>
        </p:spPr>
        <p:txBody>
          <a:bodyPr/>
          <a:lstStyle/>
          <a:p>
            <a:r>
              <a:rPr lang="en-US" sz="3200" dirty="0">
                <a:solidFill>
                  <a:schemeClr val="accent1"/>
                </a:solidFill>
              </a:rPr>
              <a:t>Example 5:  </a:t>
            </a:r>
            <a:r>
              <a:rPr lang="en-US" dirty="0"/>
              <a:t>Calculating Area</a:t>
            </a:r>
            <a:r>
              <a:rPr lang="en-US" baseline="-25000" dirty="0"/>
              <a:t>1</a:t>
            </a:r>
            <a:endParaRPr lang="en-US" sz="3200" dirty="0">
              <a:solidFill>
                <a:schemeClr val="accent1"/>
              </a:solidFill>
            </a:endParaRPr>
          </a:p>
        </p:txBody>
      </p:sp>
      <p:sp>
        <p:nvSpPr>
          <p:cNvPr id="5" name="Content Placeholder 4"/>
          <p:cNvSpPr>
            <a:spLocks noGrp="1"/>
          </p:cNvSpPr>
          <p:nvPr>
            <p:ph idx="1"/>
          </p:nvPr>
        </p:nvSpPr>
        <p:spPr/>
        <p:txBody>
          <a:bodyPr/>
          <a:lstStyle/>
          <a:p>
            <a:pPr eaLnBrk="0" hangingPunct="0"/>
            <a:r>
              <a:rPr lang="en-US" dirty="0">
                <a:latin typeface="Calibri" pitchFamily="34" charset="0"/>
              </a:rPr>
              <a:t>The polygon shown here is a rectangle with a rectangular piece missing. Find the area of the polygon.</a:t>
            </a:r>
          </a:p>
          <a:p>
            <a:endParaRPr lang="en-US" dirty="0">
              <a:latin typeface="Calibri" pitchFamily="34" charset="0"/>
            </a:endParaRPr>
          </a:p>
          <a:p>
            <a:pPr eaLnBrk="0" hangingPunct="0"/>
            <a:endParaRPr lang="en-US" i="1" dirty="0">
              <a:latin typeface="Calibri" pitchFamily="34" charset="0"/>
            </a:endParaRPr>
          </a:p>
          <a:p>
            <a:endParaRPr lang="en-US" dirty="0"/>
          </a:p>
        </p:txBody>
      </p:sp>
      <p:sp>
        <p:nvSpPr>
          <p:cNvPr id="6" name="Rectangle 5"/>
          <p:cNvSpPr/>
          <p:nvPr/>
        </p:nvSpPr>
        <p:spPr>
          <a:xfrm>
            <a:off x="457200" y="2301657"/>
            <a:ext cx="4572000" cy="3185487"/>
          </a:xfrm>
          <a:prstGeom prst="rect">
            <a:avLst/>
          </a:prstGeom>
        </p:spPr>
        <p:txBody>
          <a:bodyPr>
            <a:spAutoFit/>
          </a:bodyPr>
          <a:lstStyle/>
          <a:p>
            <a:pPr marL="12700" indent="-12700">
              <a:spcAft>
                <a:spcPts val="600"/>
              </a:spcAft>
              <a:buFont typeface="Courier New" pitchFamily="49" charset="0"/>
              <a:buNone/>
            </a:pPr>
            <a:r>
              <a:rPr lang="en-US" sz="2800" b="1" dirty="0"/>
              <a:t>Solution</a:t>
            </a:r>
          </a:p>
          <a:p>
            <a:pPr marL="12700" indent="-12700">
              <a:buFont typeface="Courier New" pitchFamily="49" charset="0"/>
              <a:buNone/>
            </a:pPr>
            <a:r>
              <a:rPr lang="en-US" sz="2800" dirty="0"/>
              <a:t>There are several ways of finding the area of this figure. One way is to find the area of each of the three parts as illustrated here and then adding the three areas.</a:t>
            </a:r>
          </a:p>
        </p:txBody>
      </p:sp>
      <p:pic>
        <p:nvPicPr>
          <p:cNvPr id="18433" name="Picture 1" descr="A composite figure is shown consisting of three rectangles. The first rectangle is at the bottom and the other two rectangles are drawn 4 inches away from each other on its either end, sharing their widths with the length of the bottom rectangle. The length of the bottom rectangle is 12 inches. The width of the rectangle on the left is 2 inches. The length of the rectangle on the right is 6 inches and the width is 5 inches. The length of the rectangle on the right and the width of the rectangle at the bottom are together labeled 8 inches."/>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2514600"/>
            <a:ext cx="3038475" cy="228726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p:cNvSpPr>
          <p:nvPr>
            <p:ph type="title"/>
          </p:nvPr>
        </p:nvSpPr>
        <p:spPr>
          <a:xfrm>
            <a:off x="457200" y="76200"/>
            <a:ext cx="8229600" cy="914400"/>
          </a:xfrm>
          <a:prstGeom prst="rect">
            <a:avLst/>
          </a:prstGeom>
          <a:noFill/>
        </p:spPr>
        <p:txBody>
          <a:bodyPr/>
          <a:lstStyle/>
          <a:p>
            <a:r>
              <a:rPr lang="en-US" sz="3200" dirty="0">
                <a:solidFill>
                  <a:schemeClr val="accent1"/>
                </a:solidFill>
              </a:rPr>
              <a:t>Example 5:  </a:t>
            </a:r>
            <a:r>
              <a:rPr lang="en-US" dirty="0"/>
              <a:t>Calculating Area</a:t>
            </a:r>
            <a:r>
              <a:rPr lang="en-US" baseline="-25000" dirty="0"/>
              <a:t>2</a:t>
            </a:r>
            <a:r>
              <a:rPr lang="en-US" sz="3200" dirty="0">
                <a:solidFill>
                  <a:srgbClr val="FF0000"/>
                </a:solidFill>
              </a:rPr>
              <a:t> </a:t>
            </a:r>
          </a:p>
        </p:txBody>
      </p:sp>
      <p:pic>
        <p:nvPicPr>
          <p:cNvPr id="6169" name="Picture 25" descr="The same Polygon as above, now shown to be a complex shape comprised of three rectangles, labelled A sub 1, A sub 2 and A sub 3. A sub 1 is a rectangle of width 5in. and length 2in. A sub 2 is a rectangle of width 5in. and length 6in. A sub 3 is a rectangle of width 3in. and length 12in."/>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05146" y="1528886"/>
            <a:ext cx="2979774" cy="2171700"/>
          </a:xfrm>
          <a:prstGeom prst="rect">
            <a:avLst/>
          </a:prstGeom>
          <a:noFill/>
          <a:ln w="9525">
            <a:noFill/>
            <a:miter lim="800000"/>
            <a:headEnd/>
            <a:tailEnd/>
          </a:ln>
        </p:spPr>
      </p:pic>
      <p:pic>
        <p:nvPicPr>
          <p:cNvPr id="4" name="Picture 3" descr="A sub one equals 2 inches times 5 inches equals 10 square inches.">
            <a:extLst>
              <a:ext uri="{FF2B5EF4-FFF2-40B4-BE49-F238E27FC236}">
                <a16:creationId xmlns:a16="http://schemas.microsoft.com/office/drawing/2014/main" id="{3E6819A6-2B51-FD03-0AFF-F24594DF08CE}"/>
              </a:ext>
            </a:extLst>
          </p:cNvPr>
          <p:cNvPicPr>
            <a:picLocks noChangeAspect="1"/>
          </p:cNvPicPr>
          <p:nvPr/>
        </p:nvPicPr>
        <p:blipFill>
          <a:blip r:embed="rId3"/>
          <a:stretch>
            <a:fillRect/>
          </a:stretch>
        </p:blipFill>
        <p:spPr>
          <a:xfrm>
            <a:off x="4419600" y="1510284"/>
            <a:ext cx="3252216" cy="470916"/>
          </a:xfrm>
          <a:prstGeom prst="rect">
            <a:avLst/>
          </a:prstGeom>
        </p:spPr>
      </p:pic>
      <p:pic>
        <p:nvPicPr>
          <p:cNvPr id="6" name="Picture 5" descr="A sub two equals 5 inches times 6 inches equals 30 square inches.">
            <a:extLst>
              <a:ext uri="{FF2B5EF4-FFF2-40B4-BE49-F238E27FC236}">
                <a16:creationId xmlns:a16="http://schemas.microsoft.com/office/drawing/2014/main" id="{7A5A57F6-8C0F-4AC1-A1CD-BC034EAF341B}"/>
              </a:ext>
            </a:extLst>
          </p:cNvPr>
          <p:cNvPicPr>
            <a:picLocks noChangeAspect="1"/>
          </p:cNvPicPr>
          <p:nvPr/>
        </p:nvPicPr>
        <p:blipFill>
          <a:blip r:embed="rId4"/>
          <a:stretch>
            <a:fillRect/>
          </a:stretch>
        </p:blipFill>
        <p:spPr>
          <a:xfrm>
            <a:off x="4419600" y="2043684"/>
            <a:ext cx="3290316" cy="470916"/>
          </a:xfrm>
          <a:prstGeom prst="rect">
            <a:avLst/>
          </a:prstGeom>
        </p:spPr>
      </p:pic>
      <p:pic>
        <p:nvPicPr>
          <p:cNvPr id="8" name="Picture 7" descr="A sub three equals 12 inches times 3 inches equals 36 square inches.">
            <a:extLst>
              <a:ext uri="{FF2B5EF4-FFF2-40B4-BE49-F238E27FC236}">
                <a16:creationId xmlns:a16="http://schemas.microsoft.com/office/drawing/2014/main" id="{1291E068-1B67-050D-2A13-AD2AF1884503}"/>
              </a:ext>
            </a:extLst>
          </p:cNvPr>
          <p:cNvPicPr>
            <a:picLocks noChangeAspect="1"/>
          </p:cNvPicPr>
          <p:nvPr/>
        </p:nvPicPr>
        <p:blipFill>
          <a:blip r:embed="rId5"/>
          <a:stretch>
            <a:fillRect/>
          </a:stretch>
        </p:blipFill>
        <p:spPr>
          <a:xfrm>
            <a:off x="4419600" y="2653284"/>
            <a:ext cx="3442716" cy="470916"/>
          </a:xfrm>
          <a:prstGeom prst="rect">
            <a:avLst/>
          </a:prstGeom>
        </p:spPr>
      </p:pic>
      <p:sp>
        <p:nvSpPr>
          <p:cNvPr id="13" name="Rectangle 12">
            <a:extLst>
              <a:ext uri="{FF2B5EF4-FFF2-40B4-BE49-F238E27FC236}">
                <a16:creationId xmlns:a16="http://schemas.microsoft.com/office/drawing/2014/main" id="{8F52CC75-D761-7179-AAC9-3AD5CFD8A000}"/>
              </a:ext>
            </a:extLst>
          </p:cNvPr>
          <p:cNvSpPr/>
          <p:nvPr/>
        </p:nvSpPr>
        <p:spPr>
          <a:xfrm>
            <a:off x="4267200" y="3316069"/>
            <a:ext cx="4724400" cy="646331"/>
          </a:xfrm>
          <a:prstGeom prst="rect">
            <a:avLst/>
          </a:prstGeom>
        </p:spPr>
        <p:txBody>
          <a:bodyPr wrap="square">
            <a:spAutoFit/>
          </a:bodyPr>
          <a:lstStyle/>
          <a:p>
            <a:r>
              <a:rPr lang="en-US" dirty="0">
                <a:solidFill>
                  <a:srgbClr val="00B050"/>
                </a:solidFill>
              </a:rPr>
              <a:t>Note that the height of </a:t>
            </a:r>
          </a:p>
          <a:p>
            <a:r>
              <a:rPr lang="en-US" dirty="0">
                <a:solidFill>
                  <a:srgbClr val="00B050"/>
                </a:solidFill>
              </a:rPr>
              <a:t>The bottom rectangle is 8 in. </a:t>
            </a:r>
            <a:r>
              <a:rPr lang="en-US" dirty="0">
                <a:solidFill>
                  <a:srgbClr val="00B05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B050"/>
                </a:solidFill>
              </a:rPr>
              <a:t> 5 in. = 3 in.</a:t>
            </a:r>
          </a:p>
        </p:txBody>
      </p:sp>
      <p:pic>
        <p:nvPicPr>
          <p:cNvPr id="11" name="Picture 10" descr="A sub total equals 10 square inches plus 30 square inches plus 36 square inches equals 76 square inches.">
            <a:extLst>
              <a:ext uri="{FF2B5EF4-FFF2-40B4-BE49-F238E27FC236}">
                <a16:creationId xmlns:a16="http://schemas.microsoft.com/office/drawing/2014/main" id="{97C37009-6A60-38C2-8D84-7F2301832E27}"/>
              </a:ext>
            </a:extLst>
          </p:cNvPr>
          <p:cNvPicPr>
            <a:picLocks noChangeAspect="1"/>
          </p:cNvPicPr>
          <p:nvPr/>
        </p:nvPicPr>
        <p:blipFill>
          <a:blip r:embed="rId6"/>
          <a:stretch>
            <a:fillRect/>
          </a:stretch>
        </p:blipFill>
        <p:spPr>
          <a:xfrm>
            <a:off x="657467" y="4196453"/>
            <a:ext cx="5867400" cy="514350"/>
          </a:xfrm>
          <a:prstGeom prst="rect">
            <a:avLst/>
          </a:prstGeom>
        </p:spPr>
      </p:pic>
      <p:sp>
        <p:nvSpPr>
          <p:cNvPr id="14" name="Rectangle 13"/>
          <p:cNvSpPr/>
          <p:nvPr/>
        </p:nvSpPr>
        <p:spPr>
          <a:xfrm>
            <a:off x="609600" y="4953000"/>
            <a:ext cx="5638800" cy="523220"/>
          </a:xfrm>
          <a:prstGeom prst="rect">
            <a:avLst/>
          </a:prstGeom>
        </p:spPr>
        <p:txBody>
          <a:bodyPr wrap="square">
            <a:spAutoFit/>
          </a:bodyPr>
          <a:lstStyle/>
          <a:p>
            <a:r>
              <a:rPr lang="en-US" sz="2800" dirty="0"/>
              <a:t>The area of the polygon is </a:t>
            </a:r>
            <a:r>
              <a:rPr lang="en-US" sz="2800" dirty="0">
                <a:solidFill>
                  <a:srgbClr val="FF0000"/>
                </a:solidFill>
              </a:rPr>
              <a:t>76 in.²</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p:cNvSpPr>
          <p:nvPr>
            <p:ph type="title"/>
          </p:nvPr>
        </p:nvSpPr>
        <p:spPr>
          <a:xfrm>
            <a:off x="457200" y="76200"/>
            <a:ext cx="8229600" cy="914400"/>
          </a:xfrm>
          <a:prstGeom prst="rect">
            <a:avLst/>
          </a:prstGeom>
          <a:noFill/>
        </p:spPr>
        <p:txBody>
          <a:bodyPr/>
          <a:lstStyle/>
          <a:p>
            <a:r>
              <a:rPr lang="en-US" sz="3200" dirty="0">
                <a:solidFill>
                  <a:schemeClr val="accent1"/>
                </a:solidFill>
              </a:rPr>
              <a:t>Example 6: </a:t>
            </a:r>
            <a:r>
              <a:rPr lang="en-US" dirty="0"/>
              <a:t>Application: Calculating Perimeter and Area</a:t>
            </a:r>
            <a:r>
              <a:rPr lang="en-US" baseline="-25000" dirty="0"/>
              <a:t>1</a:t>
            </a:r>
            <a:endParaRPr lang="en-US" sz="3200" dirty="0">
              <a:solidFill>
                <a:schemeClr val="accent1"/>
              </a:solidFill>
            </a:endParaRPr>
          </a:p>
        </p:txBody>
      </p:sp>
      <p:sp>
        <p:nvSpPr>
          <p:cNvPr id="21507" name="Rectangle 5"/>
          <p:cNvSpPr>
            <a:spLocks noGrp="1"/>
          </p:cNvSpPr>
          <p:nvPr>
            <p:ph idx="1"/>
          </p:nvPr>
        </p:nvSpPr>
        <p:spPr>
          <a:prstGeom prst="rect">
            <a:avLst/>
          </a:prstGeom>
          <a:noFill/>
        </p:spPr>
        <p:txBody>
          <a:bodyPr>
            <a:normAutofit/>
          </a:bodyPr>
          <a:lstStyle/>
          <a:p>
            <a:pPr marL="0" indent="0">
              <a:buFont typeface="Courier New" pitchFamily="49" charset="0"/>
              <a:buNone/>
              <a:tabLst>
                <a:tab pos="520700" algn="l"/>
              </a:tabLst>
            </a:pPr>
            <a:r>
              <a:rPr lang="en-US" i="0" dirty="0">
                <a:solidFill>
                  <a:schemeClr val="tx1"/>
                </a:solidFill>
              </a:rPr>
              <a:t>A baseball infield is in the shape of a square </a:t>
            </a:r>
            <a:r>
              <a:rPr lang="en-US" i="0" dirty="0">
                <a:solidFill>
                  <a:srgbClr val="0000FF"/>
                </a:solidFill>
              </a:rPr>
              <a:t>90 feet </a:t>
            </a:r>
            <a:r>
              <a:rPr lang="en-US" i="0" dirty="0">
                <a:solidFill>
                  <a:schemeClr val="tx1"/>
                </a:solidFill>
              </a:rPr>
              <a:t>on each side. </a:t>
            </a:r>
          </a:p>
          <a:p>
            <a:pPr marL="542925" indent="-542925">
              <a:tabLst>
                <a:tab pos="520700" algn="l"/>
              </a:tabLst>
            </a:pPr>
            <a:r>
              <a:rPr lang="en-US" i="0" dirty="0">
                <a:solidFill>
                  <a:schemeClr val="tx1"/>
                </a:solidFill>
              </a:rPr>
              <a:t>a.	What is the perimeter of the infield?</a:t>
            </a:r>
          </a:p>
          <a:p>
            <a:pPr marL="542925" indent="-542925">
              <a:tabLst>
                <a:tab pos="520700" algn="l"/>
              </a:tabLst>
            </a:pPr>
            <a:r>
              <a:rPr lang="en-US" i="0" dirty="0">
                <a:solidFill>
                  <a:schemeClr val="tx1"/>
                </a:solidFill>
              </a:rPr>
              <a:t>b.	What is the area of the infield?</a:t>
            </a:r>
            <a:endParaRPr lang="en-US" dirty="0">
              <a:solidFill>
                <a:schemeClr val="tx1"/>
              </a:solidFill>
            </a:endParaRPr>
          </a:p>
        </p:txBody>
      </p:sp>
      <p:pic>
        <p:nvPicPr>
          <p:cNvPr id="4" name="Picture 24" descr="Diagram of the infield of a baseball field. The sides of the square defined by the bases are marked and labeled as length of  90 feet."/>
          <p:cNvPicPr>
            <a:picLocks noChangeAspect="1" noChangeArrowheads="1"/>
          </p:cNvPicPr>
          <p:nvPr/>
        </p:nvPicPr>
        <p:blipFill>
          <a:blip r:embed="rId2" cstate="print"/>
          <a:srcRect/>
          <a:stretch>
            <a:fillRect/>
          </a:stretch>
        </p:blipFill>
        <p:spPr bwMode="auto">
          <a:xfrm>
            <a:off x="5715000" y="2895600"/>
            <a:ext cx="3143250" cy="29337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p:cNvSpPr>
          <p:nvPr>
            <p:ph type="title"/>
          </p:nvPr>
        </p:nvSpPr>
        <p:spPr>
          <a:xfrm>
            <a:off x="457200" y="76200"/>
            <a:ext cx="8229600" cy="914400"/>
          </a:xfrm>
          <a:prstGeom prst="rect">
            <a:avLst/>
          </a:prstGeom>
          <a:noFill/>
        </p:spPr>
        <p:txBody>
          <a:bodyPr/>
          <a:lstStyle/>
          <a:p>
            <a:r>
              <a:rPr lang="en-US" sz="3200" dirty="0">
                <a:solidFill>
                  <a:schemeClr val="accent1"/>
                </a:solidFill>
              </a:rPr>
              <a:t>Example 6: </a:t>
            </a:r>
            <a:r>
              <a:rPr lang="en-US" dirty="0"/>
              <a:t>Application: Calculating Perimeter and Area</a:t>
            </a:r>
            <a:r>
              <a:rPr lang="en-US" baseline="-25000" dirty="0"/>
              <a:t>2</a:t>
            </a:r>
            <a:endParaRPr lang="en-US" sz="3200" dirty="0">
              <a:solidFill>
                <a:schemeClr val="accent1"/>
              </a:solidFill>
            </a:endParaRPr>
          </a:p>
        </p:txBody>
      </p:sp>
      <p:sp>
        <p:nvSpPr>
          <p:cNvPr id="22531" name="Rectangle 5"/>
          <p:cNvSpPr>
            <a:spLocks noGrp="1"/>
          </p:cNvSpPr>
          <p:nvPr>
            <p:ph idx="1"/>
          </p:nvPr>
        </p:nvSpPr>
        <p:spPr>
          <a:prstGeom prst="rect">
            <a:avLst/>
          </a:prstGeom>
          <a:noFill/>
        </p:spPr>
        <p:txBody>
          <a:bodyPr/>
          <a:lstStyle/>
          <a:p>
            <a:pPr marL="0" indent="0">
              <a:buFont typeface="Courier New" pitchFamily="49" charset="0"/>
              <a:buNone/>
            </a:pPr>
            <a:r>
              <a:rPr lang="en-US" b="1" i="0" dirty="0">
                <a:solidFill>
                  <a:schemeClr val="tx1"/>
                </a:solidFill>
              </a:rPr>
              <a:t>Solution</a:t>
            </a:r>
          </a:p>
          <a:p>
            <a:r>
              <a:rPr lang="en-US" dirty="0">
                <a:solidFill>
                  <a:schemeClr val="tx1"/>
                </a:solidFill>
              </a:rPr>
              <a:t>a</a:t>
            </a:r>
            <a:r>
              <a:rPr lang="en-US" i="1" dirty="0">
                <a:solidFill>
                  <a:schemeClr val="tx1"/>
                </a:solidFill>
              </a:rPr>
              <a:t>.  </a:t>
            </a:r>
            <a:r>
              <a:rPr lang="en-US" i="1" dirty="0">
                <a:solidFill>
                  <a:srgbClr val="0000FF"/>
                </a:solidFill>
              </a:rPr>
              <a:t>P</a:t>
            </a:r>
            <a:r>
              <a:rPr lang="en-US" i="0" dirty="0">
                <a:solidFill>
                  <a:srgbClr val="0000FF"/>
                </a:solidFill>
              </a:rPr>
              <a:t> = 4</a:t>
            </a:r>
            <a:r>
              <a:rPr lang="en-US" sz="100" i="0" dirty="0">
                <a:solidFill>
                  <a:srgbClr val="0000FF"/>
                </a:solidFill>
              </a:rPr>
              <a:t> </a:t>
            </a:r>
            <a:r>
              <a:rPr lang="en-US" i="1" dirty="0">
                <a:solidFill>
                  <a:srgbClr val="0000FF"/>
                </a:solidFill>
              </a:rPr>
              <a:t>s</a:t>
            </a:r>
            <a:r>
              <a:rPr lang="en-US" i="0" dirty="0">
                <a:solidFill>
                  <a:srgbClr val="0000FF"/>
                </a:solidFill>
              </a:rPr>
              <a:t> </a:t>
            </a:r>
          </a:p>
          <a:p>
            <a:pPr marL="0" indent="0">
              <a:buFont typeface="Courier New" pitchFamily="49" charset="0"/>
              <a:buNone/>
            </a:pPr>
            <a:r>
              <a:rPr lang="en-US" b="1" dirty="0">
                <a:solidFill>
                  <a:schemeClr val="accent1"/>
                </a:solidFill>
              </a:rPr>
              <a:t>     </a:t>
            </a:r>
            <a:r>
              <a:rPr lang="en-US" i="1" dirty="0">
                <a:solidFill>
                  <a:schemeClr val="accent1"/>
                </a:solidFill>
              </a:rPr>
              <a:t>P </a:t>
            </a:r>
            <a:r>
              <a:rPr lang="en-US" dirty="0">
                <a:solidFill>
                  <a:schemeClr val="accent1"/>
                </a:solidFill>
              </a:rPr>
              <a:t>=</a:t>
            </a:r>
            <a:r>
              <a:rPr lang="en-US" i="1" dirty="0">
                <a:solidFill>
                  <a:schemeClr val="accent1"/>
                </a:solidFill>
              </a:rPr>
              <a:t> </a:t>
            </a:r>
            <a:r>
              <a:rPr lang="en-US" dirty="0">
                <a:solidFill>
                  <a:schemeClr val="accent1"/>
                </a:solidFill>
              </a:rPr>
              <a:t>4 </a:t>
            </a:r>
            <a:r>
              <a:rPr lang="en-US" dirty="0">
                <a:solidFill>
                  <a:schemeClr val="accent1"/>
                </a:solidFill>
                <a:latin typeface="Cambria Math" panose="02040503050406030204" pitchFamily="18" charset="0"/>
                <a:ea typeface="Cambria Math" panose="02040503050406030204" pitchFamily="18" charset="0"/>
              </a:rPr>
              <a:t>⋅ </a:t>
            </a:r>
            <a:r>
              <a:rPr lang="en-US" dirty="0">
                <a:solidFill>
                  <a:schemeClr val="accent1"/>
                </a:solidFill>
              </a:rPr>
              <a:t>90 ft </a:t>
            </a:r>
            <a:r>
              <a:rPr lang="en-US" dirty="0">
                <a:solidFill>
                  <a:schemeClr val="tx1"/>
                </a:solidFill>
              </a:rPr>
              <a:t>= </a:t>
            </a:r>
            <a:r>
              <a:rPr lang="en-US" dirty="0">
                <a:solidFill>
                  <a:srgbClr val="FF0000"/>
                </a:solidFill>
              </a:rPr>
              <a:t>360 ft</a:t>
            </a:r>
          </a:p>
          <a:p>
            <a:pPr marL="0" indent="0">
              <a:buFont typeface="Courier New" pitchFamily="49" charset="0"/>
              <a:buNone/>
            </a:pPr>
            <a:endParaRPr lang="en-US" b="1" i="0" dirty="0">
              <a:solidFill>
                <a:schemeClr val="tx1"/>
              </a:solidFill>
            </a:endParaRPr>
          </a:p>
          <a:p>
            <a:r>
              <a:rPr lang="en-US" dirty="0">
                <a:solidFill>
                  <a:schemeClr val="tx1"/>
                </a:solidFill>
              </a:rPr>
              <a:t>b</a:t>
            </a:r>
            <a:r>
              <a:rPr lang="en-US" i="1" dirty="0">
                <a:solidFill>
                  <a:schemeClr val="tx1"/>
                </a:solidFill>
              </a:rPr>
              <a:t>.   </a:t>
            </a:r>
            <a:r>
              <a:rPr lang="en-US" i="1" dirty="0">
                <a:solidFill>
                  <a:srgbClr val="0000FF"/>
                </a:solidFill>
              </a:rPr>
              <a:t>A</a:t>
            </a:r>
            <a:r>
              <a:rPr lang="en-US" i="0" dirty="0">
                <a:solidFill>
                  <a:srgbClr val="0000FF"/>
                </a:solidFill>
              </a:rPr>
              <a:t> = </a:t>
            </a:r>
            <a:r>
              <a:rPr lang="en-US" i="1" dirty="0">
                <a:solidFill>
                  <a:srgbClr val="0000FF"/>
                </a:solidFill>
              </a:rPr>
              <a:t>s</a:t>
            </a:r>
            <a:r>
              <a:rPr lang="en-US" dirty="0">
                <a:solidFill>
                  <a:srgbClr val="0000FF"/>
                </a:solidFill>
              </a:rPr>
              <a:t>²</a:t>
            </a:r>
            <a:endParaRPr lang="en-US" dirty="0">
              <a:solidFill>
                <a:schemeClr val="tx1"/>
              </a:solidFill>
            </a:endParaRPr>
          </a:p>
        </p:txBody>
      </p:sp>
      <p:pic>
        <p:nvPicPr>
          <p:cNvPr id="3" name="Picture 2" descr="A equals open parenthesis 90 feet close parenthesis squared,&#10;which equals 8,100 square feet.">
            <a:extLst>
              <a:ext uri="{FF2B5EF4-FFF2-40B4-BE49-F238E27FC236}">
                <a16:creationId xmlns:a16="http://schemas.microsoft.com/office/drawing/2014/main" id="{1A0679FF-1D55-0D06-179D-0F69AF1DF990}"/>
              </a:ext>
            </a:extLst>
          </p:cNvPr>
          <p:cNvPicPr>
            <a:picLocks noChangeAspect="1"/>
          </p:cNvPicPr>
          <p:nvPr/>
        </p:nvPicPr>
        <p:blipFill>
          <a:blip r:embed="rId2"/>
          <a:stretch>
            <a:fillRect/>
          </a:stretch>
        </p:blipFill>
        <p:spPr>
          <a:xfrm>
            <a:off x="990600" y="3838869"/>
            <a:ext cx="2858823" cy="540000"/>
          </a:xfrm>
          <a:prstGeom prst="rect">
            <a:avLst/>
          </a:prstGeom>
        </p:spPr>
      </p:pic>
      <p:sp>
        <p:nvSpPr>
          <p:cNvPr id="4" name="TextBox 3">
            <a:extLst>
              <a:ext uri="{FF2B5EF4-FFF2-40B4-BE49-F238E27FC236}">
                <a16:creationId xmlns:a16="http://schemas.microsoft.com/office/drawing/2014/main" id="{72A9BDA4-639C-1564-6FB2-C7543E97EE6C}"/>
              </a:ext>
            </a:extLst>
          </p:cNvPr>
          <p:cNvSpPr txBox="1"/>
          <p:nvPr/>
        </p:nvSpPr>
        <p:spPr>
          <a:xfrm>
            <a:off x="463062" y="4507525"/>
            <a:ext cx="8124092" cy="1409650"/>
          </a:xfrm>
          <a:prstGeom prst="rect">
            <a:avLst/>
          </a:prstGeom>
          <a:noFill/>
        </p:spPr>
        <p:txBody>
          <a:bodyPr wrap="square" rtlCol="0">
            <a:spAutoFit/>
          </a:bodyPr>
          <a:lstStyle/>
          <a:p>
            <a:r>
              <a:rPr lang="en-US" sz="2800" i="0" dirty="0">
                <a:solidFill>
                  <a:schemeClr val="tx1"/>
                </a:solidFill>
              </a:rPr>
              <a:t>The perimeter of the infield is </a:t>
            </a:r>
            <a:r>
              <a:rPr lang="en-US" sz="2800" i="0" dirty="0">
                <a:solidFill>
                  <a:srgbClr val="FF0008"/>
                </a:solidFill>
              </a:rPr>
              <a:t>360 feet</a:t>
            </a:r>
            <a:r>
              <a:rPr lang="en-US" sz="2800" i="0" dirty="0">
                <a:solidFill>
                  <a:schemeClr val="tx1"/>
                </a:solidFill>
              </a:rPr>
              <a:t> and the area is</a:t>
            </a:r>
            <a:r>
              <a:rPr lang="en-US" sz="2800" dirty="0">
                <a:solidFill>
                  <a:srgbClr val="FF0000"/>
                </a:solidFill>
              </a:rPr>
              <a:t> 8100 ft²</a:t>
            </a:r>
            <a:r>
              <a:rPr lang="en-US" sz="2800" i="0" dirty="0">
                <a:solidFill>
                  <a:schemeClr val="tx1"/>
                </a:solidFill>
              </a:rPr>
              <a:t>.</a:t>
            </a:r>
            <a:r>
              <a:rPr lang="en-US" sz="2800" dirty="0">
                <a:solidFill>
                  <a:schemeClr val="tx1"/>
                </a:solidFill>
              </a:rPr>
              <a:t> </a:t>
            </a:r>
          </a:p>
          <a:p>
            <a:endParaRPr lang="en-IN"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76200"/>
            <a:ext cx="8229600" cy="914400"/>
          </a:xfrm>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523220"/>
          </a:xfrm>
          <a:prstGeom prst="rect">
            <a:avLst/>
          </a:prstGeom>
        </p:spPr>
        <p:txBody>
          <a:bodyPr>
            <a:spAutoFit/>
          </a:bodyPr>
          <a:lstStyle/>
          <a:p>
            <a:pPr marL="461963" indent="-461963">
              <a:buFont typeface="Courier New" pitchFamily="49" charset="0"/>
              <a:buChar char="o"/>
            </a:pPr>
            <a:r>
              <a:rPr lang="en-US" dirty="0"/>
              <a:t>Calculate the areas of polygons.</a:t>
            </a: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Finding the Area of a Polygon</a:t>
            </a:r>
          </a:p>
        </p:txBody>
      </p:sp>
      <p:graphicFrame>
        <p:nvGraphicFramePr>
          <p:cNvPr id="4" name="Content Placeholder 3" descr="Table one shows area unit conversions between Metric System and US Customary System.&#10;First Column is: From the Metric System:&#10;square millimeters, written as millimeters squared;&#10;square centimeters, written as centimeters squared;&#10;square meters, written as meters squared;&#10;square kilometers, written as kilometers squared.&#10;&#10;From the US Customary System:&#10;square inches, written as inches squared;&#10;square feet, written as feet squared;&#10;square yards, written as yards squared;&#10;square miles, written as miles squared."/>
          <p:cNvGraphicFramePr>
            <a:graphicFrameLocks noGrp="1"/>
          </p:cNvGraphicFramePr>
          <p:nvPr>
            <p:ph idx="1"/>
            <p:extLst>
              <p:ext uri="{D42A27DB-BD31-4B8C-83A1-F6EECF244321}">
                <p14:modId xmlns:p14="http://schemas.microsoft.com/office/powerpoint/2010/main" val="3544789818"/>
              </p:ext>
            </p:extLst>
          </p:nvPr>
        </p:nvGraphicFramePr>
        <p:xfrm>
          <a:off x="1066800" y="1574800"/>
          <a:ext cx="7012940" cy="1849120"/>
        </p:xfrm>
        <a:graphic>
          <a:graphicData uri="http://schemas.openxmlformats.org/drawingml/2006/table">
            <a:tbl>
              <a:tblPr firstRow="1" bandRow="1">
                <a:tableStyleId>{5940675A-B579-460E-94D1-54222C63F5DA}</a:tableStyleId>
              </a:tblPr>
              <a:tblGrid>
                <a:gridCol w="358394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0">
                <a:tc>
                  <a:txBody>
                    <a:bodyPr/>
                    <a:lstStyle/>
                    <a:p>
                      <a:pPr>
                        <a:tabLst>
                          <a:tab pos="687388" algn="l"/>
                        </a:tabLst>
                      </a:pPr>
                      <a:r>
                        <a:rPr lang="en-US" sz="1800" b="1" kern="1200" baseline="0" dirty="0">
                          <a:solidFill>
                            <a:srgbClr val="000000"/>
                          </a:solidFill>
                        </a:rPr>
                        <a:t>Table 1:	From the Metric System</a:t>
                      </a:r>
                      <a:endParaRPr lang="en-US" dirty="0">
                        <a:solidFill>
                          <a:srgbClr val="000000"/>
                        </a:solidFill>
                      </a:endParaRPr>
                    </a:p>
                  </a:txBody>
                  <a:tcPr/>
                </a:tc>
                <a:tc>
                  <a:txBody>
                    <a:bodyPr/>
                    <a:lstStyle/>
                    <a:p>
                      <a:r>
                        <a:rPr lang="en-US" sz="1800" b="1" kern="1200" baseline="0" dirty="0">
                          <a:solidFill>
                            <a:srgbClr val="000000"/>
                          </a:solidFill>
                        </a:rPr>
                        <a:t>From the US Customary System</a:t>
                      </a:r>
                      <a:endParaRPr lang="en-US" dirty="0"/>
                    </a:p>
                  </a:txBody>
                  <a:tcPr/>
                </a:tc>
                <a:extLst>
                  <a:ext uri="{0D108BD9-81ED-4DB2-BD59-A6C34878D82A}">
                    <a16:rowId xmlns:a16="http://schemas.microsoft.com/office/drawing/2014/main" val="10000"/>
                  </a:ext>
                </a:extLst>
              </a:tr>
              <a:tr h="370840">
                <a:tc>
                  <a:txBody>
                    <a:bodyPr/>
                    <a:lstStyle/>
                    <a:p>
                      <a:r>
                        <a:rPr lang="en-US" sz="1800" kern="1200" baseline="0" dirty="0">
                          <a:solidFill>
                            <a:srgbClr val="000000"/>
                          </a:solidFill>
                        </a:rPr>
                        <a:t>square millimeters (mm</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tc>
                  <a:txBody>
                    <a:bodyPr/>
                    <a:lstStyle/>
                    <a:p>
                      <a:r>
                        <a:rPr lang="en-US" sz="1800" kern="1200" baseline="0" dirty="0">
                          <a:solidFill>
                            <a:srgbClr val="000000"/>
                          </a:solidFill>
                        </a:rPr>
                        <a:t>square inches (in.</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1"/>
                  </a:ext>
                </a:extLst>
              </a:tr>
              <a:tr h="370840">
                <a:tc>
                  <a:txBody>
                    <a:bodyPr/>
                    <a:lstStyle/>
                    <a:p>
                      <a:r>
                        <a:rPr lang="en-US" sz="1800" kern="1200" baseline="0" dirty="0">
                          <a:solidFill>
                            <a:srgbClr val="000000"/>
                          </a:solidFill>
                        </a:rPr>
                        <a:t>square centimeters (cm</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tc>
                  <a:txBody>
                    <a:bodyPr/>
                    <a:lstStyle/>
                    <a:p>
                      <a:r>
                        <a:rPr lang="en-US" sz="1800" kern="1200" baseline="0" dirty="0">
                          <a:solidFill>
                            <a:srgbClr val="000000"/>
                          </a:solidFill>
                        </a:rPr>
                        <a:t>square feet (ft</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r>
                        <a:rPr lang="en-US" sz="1800" kern="1200" baseline="0" dirty="0">
                          <a:solidFill>
                            <a:srgbClr val="000000"/>
                          </a:solidFill>
                        </a:rPr>
                        <a:t>square meters (m</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tc>
                  <a:txBody>
                    <a:bodyPr/>
                    <a:lstStyle/>
                    <a:p>
                      <a:r>
                        <a:rPr lang="en-US" sz="1800" kern="1200" baseline="0" dirty="0">
                          <a:solidFill>
                            <a:srgbClr val="000000"/>
                          </a:solidFill>
                        </a:rPr>
                        <a:t>square yards (yd</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3"/>
                  </a:ext>
                </a:extLst>
              </a:tr>
              <a:tr h="370840">
                <a:tc>
                  <a:txBody>
                    <a:bodyPr/>
                    <a:lstStyle/>
                    <a:p>
                      <a:r>
                        <a:rPr lang="en-US" sz="1800" kern="1200" baseline="0" dirty="0">
                          <a:solidFill>
                            <a:srgbClr val="000000"/>
                          </a:solidFill>
                        </a:rPr>
                        <a:t>square kilometers (km</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tc>
                  <a:txBody>
                    <a:bodyPr/>
                    <a:lstStyle/>
                    <a:p>
                      <a:r>
                        <a:rPr lang="en-US" sz="1800" kern="1200" baseline="0" dirty="0">
                          <a:solidFill>
                            <a:srgbClr val="000000"/>
                          </a:solidFill>
                        </a:rPr>
                        <a:t>square miles (mi</a:t>
                      </a:r>
                      <a:r>
                        <a:rPr lang="en-US" sz="1800" kern="1200" baseline="30000" dirty="0">
                          <a:solidFill>
                            <a:srgbClr val="000000"/>
                          </a:solidFill>
                        </a:rPr>
                        <a:t>2</a:t>
                      </a:r>
                      <a:r>
                        <a:rPr lang="en-US" sz="1800" kern="1200" baseline="0" dirty="0">
                          <a:solidFill>
                            <a:srgbClr val="000000"/>
                          </a:solidFill>
                        </a:rPr>
                        <a:t>)</a:t>
                      </a:r>
                      <a:endParaRPr lang="en-US" dirty="0">
                        <a:solidFill>
                          <a:srgbClr val="000000"/>
                        </a:solidFill>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xfrm>
            <a:off x="457200" y="76200"/>
            <a:ext cx="8229600" cy="914400"/>
          </a:xfrm>
          <a:prstGeom prst="rect">
            <a:avLst/>
          </a:prstGeom>
        </p:spPr>
        <p:txBody>
          <a:bodyPr/>
          <a:lstStyle/>
          <a:p>
            <a:r>
              <a:rPr lang="en-US" dirty="0"/>
              <a:t>Formula: Area Formulas for Five Polygons</a:t>
            </a:r>
            <a:endParaRPr lang="en-US" sz="3200" dirty="0">
              <a:solidFill>
                <a:schemeClr val="accent1"/>
              </a:solidFill>
            </a:endParaRPr>
          </a:p>
        </p:txBody>
      </p:sp>
      <p:sp>
        <p:nvSpPr>
          <p:cNvPr id="5" name="Content Placeholder 4">
            <a:extLst>
              <a:ext uri="{C183D7F6-B498-43B3-948B-1728B52AA6E4}">
                <adec:decorative xmlns:adec="http://schemas.microsoft.com/office/drawing/2017/decorative" val="1"/>
              </a:ext>
            </a:extLst>
          </p:cNvPr>
          <p:cNvSpPr>
            <a:spLocks noGrp="1"/>
          </p:cNvSpPr>
          <p:nvPr>
            <p:ph idx="1"/>
          </p:nvPr>
        </p:nvSpPr>
        <p:spPr>
          <a:xfrm>
            <a:off x="467264" y="1193683"/>
            <a:ext cx="8229600" cy="4470634"/>
          </a:xfrm>
          <a:solidFill>
            <a:srgbClr val="FFFFCC"/>
          </a:solidFill>
          <a:ln w="28575">
            <a:solidFill>
              <a:srgbClr val="000000"/>
            </a:solidFill>
          </a:ln>
        </p:spPr>
        <p:txBody>
          <a:bodyPr>
            <a:normAutofit/>
          </a:bodyPr>
          <a:lstStyle/>
          <a:p>
            <a:endParaRPr lang="en-US" dirty="0">
              <a:solidFill>
                <a:srgbClr val="000000"/>
              </a:solidFill>
            </a:endParaRPr>
          </a:p>
          <a:p>
            <a:pPr marL="15875" indent="-15875" algn="ctr" eaLnBrk="0" hangingPunct="0"/>
            <a:endParaRPr lang="en-US" dirty="0">
              <a:solidFill>
                <a:srgbClr val="000000"/>
              </a:solidFill>
              <a:latin typeface="Calibri" pitchFamily="34" charset="0"/>
            </a:endParaRPr>
          </a:p>
        </p:txBody>
      </p:sp>
      <p:pic>
        <p:nvPicPr>
          <p:cNvPr id="7" name="Picture 6" descr="In the following image it shows five different shapes.&#10;&#10;A Triangle shown with base b and height h.&#10;Formula written as A equals one half times b h.&#10;&#10;A Rectangle shown with length l, width w.&#10;Formula Written as A equals l times w.&#10;&#10;A Square shown with side s.&#10;Formula Written as A equals s squared.&#10;&#10;A Parallelogram shown with base b and height h.&#10;Formula Written as A equals b h.&#10;&#10;A Trapezoid shown with bases b, c and height h.&#10;Formula Written as A equals one half times h times open parentheses b plus c close parentheses.">
            <a:extLst>
              <a:ext uri="{FF2B5EF4-FFF2-40B4-BE49-F238E27FC236}">
                <a16:creationId xmlns:a16="http://schemas.microsoft.com/office/drawing/2014/main" id="{81132179-C3A4-2D08-52C1-3F99FD2752F4}"/>
              </a:ext>
            </a:extLst>
          </p:cNvPr>
          <p:cNvPicPr>
            <a:picLocks noChangeAspect="1"/>
          </p:cNvPicPr>
          <p:nvPr/>
        </p:nvPicPr>
        <p:blipFill>
          <a:blip r:embed="rId2"/>
          <a:stretch>
            <a:fillRect/>
          </a:stretch>
        </p:blipFill>
        <p:spPr>
          <a:xfrm>
            <a:off x="609602" y="1295400"/>
            <a:ext cx="7919998" cy="2448001"/>
          </a:xfrm>
          <a:prstGeom prst="rect">
            <a:avLst/>
          </a:prstGeom>
        </p:spPr>
      </p:pic>
      <p:sp>
        <p:nvSpPr>
          <p:cNvPr id="9" name="TextBox 8">
            <a:extLst>
              <a:ext uri="{FF2B5EF4-FFF2-40B4-BE49-F238E27FC236}">
                <a16:creationId xmlns:a16="http://schemas.microsoft.com/office/drawing/2014/main" id="{1A4ACA15-EF92-F20D-779B-E1EA5C395C7E}"/>
              </a:ext>
            </a:extLst>
          </p:cNvPr>
          <p:cNvSpPr txBox="1"/>
          <p:nvPr/>
        </p:nvSpPr>
        <p:spPr>
          <a:xfrm>
            <a:off x="609602" y="3946484"/>
            <a:ext cx="7919998" cy="1384995"/>
          </a:xfrm>
          <a:prstGeom prst="rect">
            <a:avLst/>
          </a:prstGeom>
          <a:noFill/>
        </p:spPr>
        <p:txBody>
          <a:bodyPr wrap="square">
            <a:spAutoFit/>
          </a:bodyPr>
          <a:lstStyle/>
          <a:p>
            <a:r>
              <a:rPr lang="en-US" sz="2800" b="1" dirty="0">
                <a:solidFill>
                  <a:srgbClr val="000000"/>
                </a:solidFill>
              </a:rPr>
              <a:t>Note: </a:t>
            </a:r>
            <a:r>
              <a:rPr lang="en-US" sz="2800" dirty="0">
                <a:solidFill>
                  <a:srgbClr val="000000"/>
                </a:solidFill>
              </a:rPr>
              <a:t>The letter </a:t>
            </a:r>
            <a:r>
              <a:rPr lang="en-US" sz="2800" i="1" dirty="0">
                <a:solidFill>
                  <a:srgbClr val="000000"/>
                </a:solidFill>
              </a:rPr>
              <a:t>h</a:t>
            </a:r>
            <a:r>
              <a:rPr lang="en-US" sz="2800" dirty="0">
                <a:solidFill>
                  <a:srgbClr val="000000"/>
                </a:solidFill>
              </a:rPr>
              <a:t> is used to represent the </a:t>
            </a:r>
            <a:r>
              <a:rPr lang="en-US" sz="2800" b="1" dirty="0">
                <a:solidFill>
                  <a:srgbClr val="C00000"/>
                </a:solidFill>
              </a:rPr>
              <a:t>height</a:t>
            </a:r>
            <a:r>
              <a:rPr lang="en-US" sz="2800" dirty="0">
                <a:solidFill>
                  <a:srgbClr val="000000"/>
                </a:solidFill>
              </a:rPr>
              <a:t> of the figure. The height is also called the </a:t>
            </a:r>
            <a:r>
              <a:rPr lang="en-US" sz="2800" b="1" dirty="0">
                <a:solidFill>
                  <a:srgbClr val="C00000"/>
                </a:solidFill>
              </a:rPr>
              <a:t>altitude</a:t>
            </a:r>
            <a:r>
              <a:rPr lang="en-US" sz="2800" b="1" dirty="0">
                <a:solidFill>
                  <a:srgbClr val="000000"/>
                </a:solidFill>
              </a:rPr>
              <a:t> </a:t>
            </a:r>
            <a:r>
              <a:rPr lang="en-US" sz="2800" dirty="0">
                <a:solidFill>
                  <a:srgbClr val="000000"/>
                </a:solidFill>
              </a:rPr>
              <a:t>and is perpendicular to the base.</a:t>
            </a:r>
            <a:endParaRPr lang="en-IN" sz="2800"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r>
              <a:rPr lang="en-US" dirty="0"/>
              <a:t>Example 1: Calculating the Area of a Triangle Using a Formula</a:t>
            </a:r>
            <a:endParaRPr lang="en-US" sz="3200" dirty="0">
              <a:solidFill>
                <a:schemeClr val="accent1"/>
              </a:solidFill>
            </a:endParaRPr>
          </a:p>
        </p:txBody>
      </p:sp>
      <p:sp>
        <p:nvSpPr>
          <p:cNvPr id="9219" name="Rectangle 3"/>
          <p:cNvSpPr>
            <a:spLocks noGrp="1"/>
          </p:cNvSpPr>
          <p:nvPr>
            <p:ph idx="1"/>
          </p:nvPr>
        </p:nvSpPr>
        <p:spPr>
          <a:xfrm>
            <a:off x="457200" y="1097280"/>
            <a:ext cx="8229600" cy="4572000"/>
          </a:xfrm>
          <a:prstGeom prst="rect">
            <a:avLst/>
          </a:prstGeom>
        </p:spPr>
        <p:txBody>
          <a:bodyPr>
            <a:noAutofit/>
          </a:bodyPr>
          <a:lstStyle/>
          <a:p>
            <a:pPr>
              <a:spcBef>
                <a:spcPts val="0"/>
              </a:spcBef>
            </a:pPr>
            <a:r>
              <a:rPr lang="en-US" dirty="0">
                <a:solidFill>
                  <a:schemeClr val="tx1"/>
                </a:solidFill>
              </a:rPr>
              <a:t>Calculate the area of a triangle with height </a:t>
            </a:r>
            <a:r>
              <a:rPr lang="en-US" dirty="0">
                <a:solidFill>
                  <a:srgbClr val="0000FF"/>
                </a:solidFill>
              </a:rPr>
              <a:t>4 in. </a:t>
            </a:r>
            <a:r>
              <a:rPr lang="en-US" dirty="0">
                <a:solidFill>
                  <a:schemeClr val="tx1"/>
                </a:solidFill>
              </a:rPr>
              <a:t>and base </a:t>
            </a:r>
            <a:r>
              <a:rPr lang="en-US" dirty="0">
                <a:solidFill>
                  <a:srgbClr val="0000FF"/>
                </a:solidFill>
              </a:rPr>
              <a:t>10 in. </a:t>
            </a:r>
            <a:r>
              <a:rPr lang="en-US" dirty="0">
                <a:solidFill>
                  <a:schemeClr val="tx1"/>
                </a:solidFill>
              </a:rPr>
              <a:t>(Be sure to label the answer in square inches.)</a:t>
            </a: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a:spcBef>
                <a:spcPts val="0"/>
              </a:spcBef>
            </a:pPr>
            <a:r>
              <a:rPr lang="en-US" dirty="0"/>
              <a:t>Now, using the formula for the area of a triangle, we have the following.</a:t>
            </a:r>
            <a:endParaRPr lang="en-US" dirty="0">
              <a:solidFill>
                <a:srgbClr val="FF0000"/>
              </a:solidFill>
            </a:endParaRPr>
          </a:p>
        </p:txBody>
      </p:sp>
      <p:pic>
        <p:nvPicPr>
          <p:cNvPr id="5" name="Picture 4" descr="A equals one half b h.&#10;A equals one half times ten inches times four inches.&#10;Simplifying the expression it equals twenty squared inches.">
            <a:extLst>
              <a:ext uri="{FF2B5EF4-FFF2-40B4-BE49-F238E27FC236}">
                <a16:creationId xmlns:a16="http://schemas.microsoft.com/office/drawing/2014/main" id="{961DFCA3-93A1-1054-5417-780FB2C1D5AB}"/>
              </a:ext>
            </a:extLst>
          </p:cNvPr>
          <p:cNvPicPr>
            <a:picLocks noChangeAspect="1"/>
          </p:cNvPicPr>
          <p:nvPr/>
        </p:nvPicPr>
        <p:blipFill>
          <a:blip r:embed="rId2"/>
          <a:stretch>
            <a:fillRect/>
          </a:stretch>
        </p:blipFill>
        <p:spPr>
          <a:xfrm>
            <a:off x="3564000" y="3574716"/>
            <a:ext cx="2016000" cy="1878156"/>
          </a:xfrm>
          <a:prstGeom prst="rect">
            <a:avLst/>
          </a:prstGeom>
        </p:spPr>
      </p:pic>
      <p:sp>
        <p:nvSpPr>
          <p:cNvPr id="7" name="TextBox 6">
            <a:extLst>
              <a:ext uri="{FF2B5EF4-FFF2-40B4-BE49-F238E27FC236}">
                <a16:creationId xmlns:a16="http://schemas.microsoft.com/office/drawing/2014/main" id="{45F707D5-6AFA-DA7C-F12F-1223466FF2F9}"/>
              </a:ext>
            </a:extLst>
          </p:cNvPr>
          <p:cNvSpPr txBox="1"/>
          <p:nvPr/>
        </p:nvSpPr>
        <p:spPr>
          <a:xfrm>
            <a:off x="457200" y="5452872"/>
            <a:ext cx="5638800" cy="523220"/>
          </a:xfrm>
          <a:prstGeom prst="rect">
            <a:avLst/>
          </a:prstGeom>
          <a:noFill/>
        </p:spPr>
        <p:txBody>
          <a:bodyPr wrap="square">
            <a:spAutoFit/>
          </a:bodyPr>
          <a:lstStyle/>
          <a:p>
            <a:r>
              <a:rPr lang="en-US" sz="2800" i="0" dirty="0">
                <a:solidFill>
                  <a:schemeClr val="tx1"/>
                </a:solidFill>
              </a:rPr>
              <a:t>The area of the triangle is </a:t>
            </a:r>
            <a:r>
              <a:rPr lang="en-US" sz="2800" i="0" dirty="0">
                <a:solidFill>
                  <a:srgbClr val="FF0000"/>
                </a:solidFill>
              </a:rPr>
              <a:t>20 in.²</a:t>
            </a:r>
            <a:r>
              <a:rPr lang="en-US" sz="2800" dirty="0">
                <a:solidFill>
                  <a:srgbClr val="FF0000"/>
                </a:solidFill>
              </a:rPr>
              <a:t> </a:t>
            </a:r>
            <a:endParaRPr lang="en-I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r>
              <a:rPr lang="en-US" dirty="0"/>
              <a:t>Example 2: Calculating the Area of a Trapezoid Using a Formula</a:t>
            </a:r>
            <a:r>
              <a:rPr lang="en-US" baseline="-25000" dirty="0"/>
              <a:t>1</a:t>
            </a:r>
            <a:endParaRPr lang="en-US" sz="3200" baseline="-25000" dirty="0">
              <a:solidFill>
                <a:schemeClr val="accent1"/>
              </a:solidFill>
            </a:endParaRPr>
          </a:p>
        </p:txBody>
      </p:sp>
      <p:sp>
        <p:nvSpPr>
          <p:cNvPr id="1024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a trapezoid with altitude </a:t>
            </a:r>
            <a:r>
              <a:rPr lang="en-US" i="0" dirty="0">
                <a:solidFill>
                  <a:srgbClr val="0000FF"/>
                </a:solidFill>
              </a:rPr>
              <a:t>6 in. </a:t>
            </a:r>
            <a:r>
              <a:rPr lang="en-US" i="0" dirty="0">
                <a:solidFill>
                  <a:schemeClr val="tx1"/>
                </a:solidFill>
              </a:rPr>
              <a:t>and parallel sides of length </a:t>
            </a:r>
            <a:r>
              <a:rPr lang="en-US" i="0" dirty="0">
                <a:solidFill>
                  <a:srgbClr val="0000FF"/>
                </a:solidFill>
              </a:rPr>
              <a:t>12 in. </a:t>
            </a:r>
            <a:r>
              <a:rPr lang="en-US" i="0" dirty="0">
                <a:solidFill>
                  <a:schemeClr val="tx1"/>
                </a:solidFill>
              </a:rPr>
              <a:t>and </a:t>
            </a:r>
            <a:r>
              <a:rPr lang="en-US" i="0" dirty="0">
                <a:solidFill>
                  <a:srgbClr val="0000FF"/>
                </a:solidFill>
              </a:rPr>
              <a:t>24 in.</a:t>
            </a:r>
            <a:endParaRPr lang="en-US" dirty="0">
              <a:solidFill>
                <a:srgbClr val="0000FF"/>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draw a figure and label the lengths of the known parts.</a:t>
            </a:r>
          </a:p>
        </p:txBody>
      </p:sp>
      <p:pic>
        <p:nvPicPr>
          <p:cNvPr id="11265" name="Picture 1" descr="A Trapezoid shown with a height of 6 inches and parallel sides with lengths of 12 inches and 24 inches."/>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48000" y="3619500"/>
            <a:ext cx="3552825" cy="18669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76200"/>
            <a:ext cx="8229600" cy="914400"/>
          </a:xfrm>
          <a:prstGeom prst="rect">
            <a:avLst/>
          </a:prstGeom>
        </p:spPr>
        <p:txBody>
          <a:bodyPr/>
          <a:lstStyle/>
          <a:p>
            <a:r>
              <a:rPr lang="en-US" dirty="0"/>
              <a:t>Example 2: Calculating the Area of a Trapezoid Using a Formula</a:t>
            </a:r>
            <a:r>
              <a:rPr lang="en-US" baseline="-25000" dirty="0"/>
              <a:t>2</a:t>
            </a:r>
            <a:endParaRPr lang="en-US" sz="3200" dirty="0">
              <a:solidFill>
                <a:schemeClr val="accent1"/>
              </a:solidFill>
            </a:endParaRPr>
          </a:p>
        </p:txBody>
      </p:sp>
      <p:sp>
        <p:nvSpPr>
          <p:cNvPr id="11268" name="Rectangle 4"/>
          <p:cNvSpPr>
            <a:spLocks/>
          </p:cNvSpPr>
          <p:nvPr/>
        </p:nvSpPr>
        <p:spPr bwMode="auto">
          <a:xfrm>
            <a:off x="457200" y="1122462"/>
            <a:ext cx="8001000" cy="4114800"/>
          </a:xfrm>
          <a:prstGeom prst="rect">
            <a:avLst/>
          </a:prstGeom>
          <a:noFill/>
          <a:ln w="9525">
            <a:noFill/>
            <a:miter lim="800000"/>
            <a:headEnd/>
            <a:tailEnd/>
          </a:ln>
        </p:spPr>
        <p:txBody>
          <a:bodyPr/>
          <a:lstStyle/>
          <a:p>
            <a:r>
              <a:rPr lang="en-US" sz="2800" dirty="0"/>
              <a:t>Now, using the formula for the area of a</a:t>
            </a:r>
          </a:p>
          <a:p>
            <a:r>
              <a:rPr lang="en-US" sz="2800" dirty="0"/>
              <a:t>trapezoid, we have the following.</a:t>
            </a: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p:txBody>
      </p:sp>
      <p:pic>
        <p:nvPicPr>
          <p:cNvPr id="5" name="Picture 4" descr="A equals one half times h times open parenthesis b plus c close parenthesis.&#10;By substituting the known values, A equals one half times 6 inches times open parenthesis 24 inches plus 12 inches close parenthesis.&#10;That equals 3 inches times 36 inches.&#10;A equals 108 squared inches.">
            <a:extLst>
              <a:ext uri="{FF2B5EF4-FFF2-40B4-BE49-F238E27FC236}">
                <a16:creationId xmlns:a16="http://schemas.microsoft.com/office/drawing/2014/main" id="{E38CAADE-FE10-8E02-3C87-194352E90CCF}"/>
              </a:ext>
            </a:extLst>
          </p:cNvPr>
          <p:cNvPicPr>
            <a:picLocks noChangeAspect="1"/>
          </p:cNvPicPr>
          <p:nvPr/>
        </p:nvPicPr>
        <p:blipFill>
          <a:blip r:embed="rId2"/>
          <a:stretch>
            <a:fillRect/>
          </a:stretch>
        </p:blipFill>
        <p:spPr>
          <a:xfrm>
            <a:off x="3695700" y="2038350"/>
            <a:ext cx="3600450" cy="2781300"/>
          </a:xfrm>
          <a:prstGeom prst="rect">
            <a:avLst/>
          </a:prstGeom>
        </p:spPr>
      </p:pic>
      <p:sp>
        <p:nvSpPr>
          <p:cNvPr id="7" name="TextBox 6">
            <a:extLst>
              <a:ext uri="{FF2B5EF4-FFF2-40B4-BE49-F238E27FC236}">
                <a16:creationId xmlns:a16="http://schemas.microsoft.com/office/drawing/2014/main" id="{B45782A1-2D2C-604A-45FD-1C4CD3E9E732}"/>
              </a:ext>
            </a:extLst>
          </p:cNvPr>
          <p:cNvSpPr txBox="1"/>
          <p:nvPr/>
        </p:nvSpPr>
        <p:spPr>
          <a:xfrm>
            <a:off x="457200" y="4975652"/>
            <a:ext cx="6477000" cy="523220"/>
          </a:xfrm>
          <a:prstGeom prst="rect">
            <a:avLst/>
          </a:prstGeom>
          <a:noFill/>
        </p:spPr>
        <p:txBody>
          <a:bodyPr wrap="square">
            <a:spAutoFit/>
          </a:bodyPr>
          <a:lstStyle/>
          <a:p>
            <a:r>
              <a:rPr lang="en-US" sz="2800" dirty="0">
                <a:latin typeface="Calibri" pitchFamily="34" charset="0"/>
              </a:rPr>
              <a:t>The area of the trapezoid is </a:t>
            </a:r>
            <a:r>
              <a:rPr lang="en-US" sz="2800" dirty="0">
                <a:solidFill>
                  <a:srgbClr val="FF0000"/>
                </a:solidFill>
                <a:latin typeface="Calibri" pitchFamily="34" charset="0"/>
              </a:rPr>
              <a:t>108 in.²</a:t>
            </a:r>
            <a:r>
              <a:rPr lang="en-US" sz="2800" i="1" dirty="0">
                <a:latin typeface="Calibri" pitchFamily="34"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Calculating the Area of a Composite Figure</a:t>
            </a:r>
            <a:r>
              <a:rPr lang="en-US" baseline="-25000" dirty="0"/>
              <a:t>1</a:t>
            </a:r>
            <a:endParaRPr lang="en-US" sz="3200" dirty="0">
              <a:solidFill>
                <a:schemeClr val="accent1"/>
              </a:solidFill>
            </a:endParaRPr>
          </a:p>
        </p:txBody>
      </p:sp>
      <p:sp>
        <p:nvSpPr>
          <p:cNvPr id="12291" name="Rectangle 3"/>
          <p:cNvSpPr>
            <a:spLocks noGrp="1"/>
          </p:cNvSpPr>
          <p:nvPr>
            <p:ph idx="1"/>
          </p:nvPr>
        </p:nvSpPr>
        <p:spPr>
          <a:xfrm>
            <a:off x="457200" y="1143000"/>
            <a:ext cx="8229600" cy="4572000"/>
          </a:xfrm>
          <a:prstGeom prst="rect">
            <a:avLst/>
          </a:prstGeom>
        </p:spPr>
        <p:txBody>
          <a:bodyPr/>
          <a:lstStyle/>
          <a:p>
            <a:pPr marL="0" indent="0">
              <a:buFont typeface="Courier New" pitchFamily="49" charset="0"/>
              <a:buNone/>
            </a:pPr>
            <a:r>
              <a:rPr lang="en-US" i="0" dirty="0">
                <a:solidFill>
                  <a:schemeClr val="tx1"/>
                </a:solidFill>
              </a:rPr>
              <a:t>Calculate the area of the composite figure made up of a rectangle and two triangles.</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sp>
        <p:nvSpPr>
          <p:cNvPr id="5" name="Rectangle 4"/>
          <p:cNvSpPr/>
          <p:nvPr/>
        </p:nvSpPr>
        <p:spPr>
          <a:xfrm>
            <a:off x="457200" y="2286000"/>
            <a:ext cx="4572000" cy="2754600"/>
          </a:xfrm>
          <a:prstGeom prst="rect">
            <a:avLst/>
          </a:prstGeom>
        </p:spPr>
        <p:txBody>
          <a:bodyPr>
            <a:spAutoFit/>
          </a:bodyPr>
          <a:lstStyle/>
          <a:p>
            <a:pPr>
              <a:spcAft>
                <a:spcPts val="600"/>
              </a:spcAft>
            </a:pPr>
            <a:r>
              <a:rPr lang="en-US" sz="2800" b="1" dirty="0">
                <a:latin typeface="Calibri" pitchFamily="34" charset="0"/>
              </a:rPr>
              <a:t>Solution</a:t>
            </a:r>
          </a:p>
          <a:p>
            <a:r>
              <a:rPr lang="en-US" sz="2800" dirty="0">
                <a:latin typeface="Calibri" pitchFamily="34" charset="0"/>
              </a:rPr>
              <a:t>To find the area of this figure, calculate the area of each part and then add the three areas.  The figure is made up of two triangles and one rectangle.  </a:t>
            </a:r>
          </a:p>
        </p:txBody>
      </p:sp>
      <p:pic>
        <p:nvPicPr>
          <p:cNvPr id="6" name="Picture 1" descr="Figure with A rectangle with its length measuring 3 centimeters and width measuring 2&#10;centimeters is shown. A triangle of height 2 centimeters is drawn along the length of the rectangle. Another triangle of height 1 centimeter is drawn along the width of the rectangle.">
            <a:extLst>
              <a:ext uri="{FF2B5EF4-FFF2-40B4-BE49-F238E27FC236}">
                <a16:creationId xmlns:a16="http://schemas.microsoft.com/office/drawing/2014/main" id="{6DC9D87E-3DD0-4B08-B8EB-1ABD68E6AB2E}"/>
              </a:ext>
            </a:extLst>
          </p:cNvPr>
          <p:cNvPicPr>
            <a:picLocks noChangeAspect="1" noChangeArrowheads="1"/>
          </p:cNvPicPr>
          <p:nvPr/>
        </p:nvPicPr>
        <p:blipFill>
          <a:blip r:embed="rId2" cstate="print"/>
          <a:srcRect/>
          <a:stretch>
            <a:fillRect/>
          </a:stretch>
        </p:blipFill>
        <p:spPr bwMode="auto">
          <a:xfrm>
            <a:off x="5254752" y="3476776"/>
            <a:ext cx="3164032" cy="22098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3: </a:t>
            </a:r>
            <a:r>
              <a:rPr lang="en-US" dirty="0"/>
              <a:t>Calculating the Area of a Composite Figure</a:t>
            </a:r>
            <a:r>
              <a:rPr lang="en-US" baseline="-25000" dirty="0"/>
              <a:t>2</a:t>
            </a:r>
            <a:endParaRPr lang="en-US" sz="3200" dirty="0">
              <a:solidFill>
                <a:schemeClr val="tx1"/>
              </a:solidFill>
            </a:endParaRPr>
          </a:p>
        </p:txBody>
      </p:sp>
      <p:pic>
        <p:nvPicPr>
          <p:cNvPr id="4" name="Picture 3" descr="Rectangle&#10;A equals l times w.&#10;A equals 2 centimeters times 3 centimeters which equals 6 square centimeters.">
            <a:extLst>
              <a:ext uri="{FF2B5EF4-FFF2-40B4-BE49-F238E27FC236}">
                <a16:creationId xmlns:a16="http://schemas.microsoft.com/office/drawing/2014/main" id="{06279B4A-4779-C833-EF0E-9B49BFF820CA}"/>
              </a:ext>
            </a:extLst>
          </p:cNvPr>
          <p:cNvPicPr>
            <a:picLocks noChangeAspect="1"/>
          </p:cNvPicPr>
          <p:nvPr/>
        </p:nvPicPr>
        <p:blipFill>
          <a:blip r:embed="rId2"/>
          <a:stretch>
            <a:fillRect/>
          </a:stretch>
        </p:blipFill>
        <p:spPr>
          <a:xfrm>
            <a:off x="715153" y="1293500"/>
            <a:ext cx="3371850" cy="1609725"/>
          </a:xfrm>
          <a:prstGeom prst="rect">
            <a:avLst/>
          </a:prstGeom>
        </p:spPr>
      </p:pic>
      <p:pic>
        <p:nvPicPr>
          <p:cNvPr id="8" name="Picture 7" descr="Larger triangle.&#10;A equals one half times b times h.&#10;A equals one half times 3 centimeters times 2 centimeters.&#10;Simplifying this it equals 3 square centimeters.">
            <a:extLst>
              <a:ext uri="{FF2B5EF4-FFF2-40B4-BE49-F238E27FC236}">
                <a16:creationId xmlns:a16="http://schemas.microsoft.com/office/drawing/2014/main" id="{9442A135-7E27-8ECD-3392-2874BB969851}"/>
              </a:ext>
            </a:extLst>
          </p:cNvPr>
          <p:cNvPicPr>
            <a:picLocks noChangeAspect="1"/>
          </p:cNvPicPr>
          <p:nvPr/>
        </p:nvPicPr>
        <p:blipFill>
          <a:blip r:embed="rId3"/>
          <a:stretch>
            <a:fillRect/>
          </a:stretch>
        </p:blipFill>
        <p:spPr>
          <a:xfrm>
            <a:off x="5056998" y="1221637"/>
            <a:ext cx="3762375" cy="2428875"/>
          </a:xfrm>
          <a:prstGeom prst="rect">
            <a:avLst/>
          </a:prstGeom>
        </p:spPr>
      </p:pic>
      <p:pic>
        <p:nvPicPr>
          <p:cNvPr id="16" name="Picture 15" descr="Smaller triangle.&#10;A equals one half times b times h.&#10;A equals one half times 2 centimeters times 1 centimeter&#10;Simplifying this it equals 1 square centimeter.">
            <a:extLst>
              <a:ext uri="{FF2B5EF4-FFF2-40B4-BE49-F238E27FC236}">
                <a16:creationId xmlns:a16="http://schemas.microsoft.com/office/drawing/2014/main" id="{DE6AFB63-6B1C-8A45-0202-F7780AB6D45D}"/>
              </a:ext>
            </a:extLst>
          </p:cNvPr>
          <p:cNvPicPr>
            <a:picLocks noChangeAspect="1"/>
          </p:cNvPicPr>
          <p:nvPr/>
        </p:nvPicPr>
        <p:blipFill>
          <a:blip r:embed="rId4"/>
          <a:stretch>
            <a:fillRect/>
          </a:stretch>
        </p:blipFill>
        <p:spPr>
          <a:xfrm>
            <a:off x="534178" y="3540974"/>
            <a:ext cx="3733800" cy="2428875"/>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1229</TotalTime>
  <Words>714</Words>
  <Application>Microsoft Office PowerPoint</Application>
  <PresentationFormat>On-screen Show (4:3)</PresentationFormat>
  <Paragraphs>78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Cambria Math</vt:lpstr>
      <vt:lpstr>Courier New</vt:lpstr>
      <vt:lpstr>Calibri</vt:lpstr>
      <vt:lpstr>Arial</vt:lpstr>
      <vt:lpstr>Office Theme</vt:lpstr>
      <vt:lpstr>Section 6.R.1</vt:lpstr>
      <vt:lpstr>Objectives</vt:lpstr>
      <vt:lpstr>Finding the Area of a Polygon</vt:lpstr>
      <vt:lpstr>Formula: Area Formulas for Five Polygons</vt:lpstr>
      <vt:lpstr>Example 1: Calculating the Area of a Triangle Using a Formula</vt:lpstr>
      <vt:lpstr>Example 2: Calculating the Area of a Trapezoid Using a Formula1</vt:lpstr>
      <vt:lpstr>Example 2: Calculating the Area of a Trapezoid Using a Formula2</vt:lpstr>
      <vt:lpstr>Example 3: Calculating the Area of a Composite Figure1</vt:lpstr>
      <vt:lpstr>Example 3: Calculating the Area of a Composite Figure2</vt:lpstr>
      <vt:lpstr>Example 3: Calculating the Area of a Composite Figure3</vt:lpstr>
      <vt:lpstr>Example 4:  Calculating Area1</vt:lpstr>
      <vt:lpstr>Example 4:  Calculating Area2</vt:lpstr>
      <vt:lpstr>Example 5:  Calculating Area1</vt:lpstr>
      <vt:lpstr>Example 5:  Calculating Area2 </vt:lpstr>
      <vt:lpstr>Example 6: Application: Calculating Perimeter and Area1</vt:lpstr>
      <vt:lpstr>Example 6: Application: Calculating Perimeter and Area2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jeevan</cp:lastModifiedBy>
  <cp:revision>111</cp:revision>
  <dcterms:created xsi:type="dcterms:W3CDTF">2013-04-26T14:43:13Z</dcterms:created>
  <dcterms:modified xsi:type="dcterms:W3CDTF">2025-08-18T11:43:46Z</dcterms:modified>
</cp:coreProperties>
</file>