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6" r:id="rId4"/>
    <p:sldId id="286" r:id="rId5"/>
    <p:sldId id="287" r:id="rId6"/>
    <p:sldId id="268" r:id="rId7"/>
    <p:sldId id="269" r:id="rId8"/>
    <p:sldId id="270" r:id="rId9"/>
    <p:sldId id="278" r:id="rId10"/>
    <p:sldId id="280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F497D"/>
    <a:srgbClr val="000000"/>
    <a:srgbClr val="000099"/>
    <a:srgbClr val="2D7D9F"/>
    <a:srgbClr val="FF00FF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0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E19F630F-CC71-44EA-86F9-DEC7157A6DE0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emf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emf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emf"/><Relationship Id="rId4" Type="http://schemas.openxmlformats.org/officeDocument/2006/relationships/image" Target="../media/image13.png"/><Relationship Id="rId9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Compound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dirty="0"/>
              <a:t>Solve the compound inequality                      </a:t>
            </a:r>
          </a:p>
        </p:txBody>
      </p:sp>
      <p:pic>
        <p:nvPicPr>
          <p:cNvPr id="17" name="Picture 16" descr="Zero is less than the fraction three x minus five all over four which is less than three.">
            <a:extLst>
              <a:ext uri="{FF2B5EF4-FFF2-40B4-BE49-F238E27FC236}">
                <a16:creationId xmlns:a16="http://schemas.microsoft.com/office/drawing/2014/main" id="{55E3211E-100F-34E9-4335-105090063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150326"/>
            <a:ext cx="2028825" cy="88582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1099378-5A97-40DD-3943-72D52BDC390E}"/>
              </a:ext>
            </a:extLst>
          </p:cNvPr>
          <p:cNvSpPr txBox="1"/>
          <p:nvPr/>
        </p:nvSpPr>
        <p:spPr>
          <a:xfrm>
            <a:off x="457200" y="1836003"/>
            <a:ext cx="811530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 graph the solution set. Write the solution set using interval notation.</a:t>
            </a:r>
          </a:p>
          <a:p>
            <a:pPr>
              <a:spcBef>
                <a:spcPts val="1800"/>
              </a:spcBef>
            </a:pPr>
            <a:r>
              <a:rPr lang="en-US" sz="2800" b="1" dirty="0">
                <a:solidFill>
                  <a:schemeClr val="tx1"/>
                </a:solidFill>
              </a:rPr>
              <a:t>Solution</a:t>
            </a:r>
            <a:endParaRPr lang="en-US" sz="2800" dirty="0"/>
          </a:p>
        </p:txBody>
      </p:sp>
      <p:pic>
        <p:nvPicPr>
          <p:cNvPr id="27" name="Picture 26" descr="Zero is less than open parentheses three x minus five close parentheses divided by four is less than three.&#10;Multiply each part by four, we get Zero times four is less than open fraction open parentheses three x minus five close parentheses divided by four close fraction times 4 is less than 3 times 4.&#10;After simplifying, we have Zero is less than three x minus five is less than twelve.">
            <a:extLst>
              <a:ext uri="{FF2B5EF4-FFF2-40B4-BE49-F238E27FC236}">
                <a16:creationId xmlns:a16="http://schemas.microsoft.com/office/drawing/2014/main" id="{7000FBB9-1EF8-C945-3A43-807795974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9000"/>
            <a:ext cx="6810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74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26" name="Picture 25" descr="By adding each part by 5, we get Zero plus five is less than three x minus five plus five is less than twelve plus five.&#10;After Simplifying, Five is less than three x is less than seventeen.&#10;Dividing each part by 3 gives Five thirds is less than 3 x divided by 3 is less than seventeen thirds.&#10;which is Five thirds is less than x is less than seventeen thirds.">
            <a:extLst>
              <a:ext uri="{FF2B5EF4-FFF2-40B4-BE49-F238E27FC236}">
                <a16:creationId xmlns:a16="http://schemas.microsoft.com/office/drawing/2014/main" id="{CBD56087-2B4D-2621-9EF7-B87230F29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82370"/>
            <a:ext cx="6610350" cy="2990850"/>
          </a:xfrm>
          <a:prstGeom prst="rect">
            <a:avLst/>
          </a:prstGeom>
        </p:spPr>
      </p:pic>
      <p:pic>
        <p:nvPicPr>
          <p:cNvPr id="108001" name="Picture 1505" descr="The graph is shown from 0 to 6, with a solid line between five thirds and seventeen thirds, and parentheses at five thirds and seventeen third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6113" y="4173220"/>
            <a:ext cx="34671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9070"/>
            <a:ext cx="8229600" cy="4419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solution set is the open interval</a:t>
            </a:r>
          </a:p>
        </p:txBody>
      </p:sp>
      <p:pic>
        <p:nvPicPr>
          <p:cNvPr id="23" name="Picture 22" descr="Open parenthesis five thirds comma seventeen thirds close parenthesis.">
            <a:extLst>
              <a:ext uri="{FF2B5EF4-FFF2-40B4-BE49-F238E27FC236}">
                <a16:creationId xmlns:a16="http://schemas.microsoft.com/office/drawing/2014/main" id="{3881C6C2-522E-4424-4C23-72F006D588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3213" y="4975225"/>
            <a:ext cx="1362075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71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Solving Compound Inequalities Containing OR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</p:spPr>
        <p:txBody>
          <a:bodyPr/>
          <a:lstStyle/>
          <a:p>
            <a:r>
              <a:rPr lang="en-US" dirty="0"/>
              <a:t>Solve the compound inequality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 &gt; </a:t>
            </a:r>
            <a:r>
              <a:rPr lang="en-US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or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7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≥</a:t>
            </a:r>
            <a:r>
              <a:rPr lang="en-US" dirty="0">
                <a:solidFill>
                  <a:srgbClr val="0000FF"/>
                </a:solidFill>
              </a:rPr>
              <a:t> 22</a:t>
            </a:r>
            <a:r>
              <a:rPr lang="en-US" dirty="0"/>
              <a:t> and graph the solution set. Write </a:t>
            </a:r>
            <a:br>
              <a:rPr lang="en-US" dirty="0"/>
            </a:br>
            <a:r>
              <a:rPr lang="en-US" dirty="0"/>
              <a:t>the solution set using interval notation.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Solve the inequalities separately.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 descr="Two x minus three is greater than negative two.&#10;adding each part by 3, we get Two x minus three plus three is greater than negative two plus three.&#10;which is Two x is greater than one.">
            <a:extLst>
              <a:ext uri="{FF2B5EF4-FFF2-40B4-BE49-F238E27FC236}">
                <a16:creationId xmlns:a16="http://schemas.microsoft.com/office/drawing/2014/main" id="{C2EE5F53-5DC1-AC00-51C7-ECC24E417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25" y="3851095"/>
            <a:ext cx="2647950" cy="1447800"/>
          </a:xfrm>
          <a:prstGeom prst="rect">
            <a:avLst/>
          </a:prstGeom>
        </p:spPr>
      </p:pic>
      <p:pic>
        <p:nvPicPr>
          <p:cNvPr id="15" name="Picture 14" descr="or">
            <a:extLst>
              <a:ext uri="{FF2B5EF4-FFF2-40B4-BE49-F238E27FC236}">
                <a16:creationId xmlns:a16="http://schemas.microsoft.com/office/drawing/2014/main" id="{9A27D79F-AD3E-2F85-CD38-ECDB00CBB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704" y="3916680"/>
            <a:ext cx="344424" cy="217932"/>
          </a:xfrm>
          <a:prstGeom prst="rect">
            <a:avLst/>
          </a:prstGeom>
        </p:spPr>
      </p:pic>
      <p:pic>
        <p:nvPicPr>
          <p:cNvPr id="18" name="Picture 17" descr="Negative five x plus seven is greater than or equal to twenty two.&#10;subtract each part by 7, then we get Negative five x plus seven minus seven is greater than or equal to twenty two minus seven.&#10;which is Negative five x is greater than or equal to fifteen.">
            <a:extLst>
              <a:ext uri="{FF2B5EF4-FFF2-40B4-BE49-F238E27FC236}">
                <a16:creationId xmlns:a16="http://schemas.microsoft.com/office/drawing/2014/main" id="{DAEB922F-88E7-75F0-A4C1-5D786571E2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841570"/>
            <a:ext cx="283845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324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Solving Compound Inequalities Containing OR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11" name="Picture 10" descr="Two x divided by two is greater than one half.&#10;then x is greater than one half.">
            <a:extLst>
              <a:ext uri="{FF2B5EF4-FFF2-40B4-BE49-F238E27FC236}">
                <a16:creationId xmlns:a16="http://schemas.microsoft.com/office/drawing/2014/main" id="{03F2AFD0-BA53-AD3F-5191-00EA40486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197205"/>
            <a:ext cx="1066800" cy="1905000"/>
          </a:xfrm>
          <a:prstGeom prst="rect">
            <a:avLst/>
          </a:prstGeom>
        </p:spPr>
      </p:pic>
      <p:pic>
        <p:nvPicPr>
          <p:cNvPr id="14" name="Picture 13" descr="Negative five x divided by negative five is less than or equal to fifteen divided by negative five.&#10;then x is less than or equal to negative three.">
            <a:extLst>
              <a:ext uri="{FF2B5EF4-FFF2-40B4-BE49-F238E27FC236}">
                <a16:creationId xmlns:a16="http://schemas.microsoft.com/office/drawing/2014/main" id="{73216EA6-69E9-2C94-E187-D712EC27E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348228"/>
            <a:ext cx="1504950" cy="13906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62D4704-4252-A3FE-5E94-5E1BE8250237}"/>
              </a:ext>
            </a:extLst>
          </p:cNvPr>
          <p:cNvSpPr txBox="1"/>
          <p:nvPr/>
        </p:nvSpPr>
        <p:spPr>
          <a:xfrm>
            <a:off x="457200" y="3079375"/>
            <a:ext cx="47720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graph of the solution set is</a:t>
            </a:r>
          </a:p>
        </p:txBody>
      </p:sp>
      <p:pic>
        <p:nvPicPr>
          <p:cNvPr id="85489" name="Picture 497" descr="The graph represents all values of x such that there is a solid line extending to the left from negative 3 with a bracket at negative 3, and a solid line extending to the right from one half with a parenthesis at one-half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3162300"/>
            <a:ext cx="3581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C4C95A6-635B-4908-0453-5AAF37C42417}"/>
              </a:ext>
            </a:extLst>
          </p:cNvPr>
          <p:cNvSpPr txBox="1"/>
          <p:nvPr/>
        </p:nvSpPr>
        <p:spPr>
          <a:xfrm>
            <a:off x="457200" y="4141085"/>
            <a:ext cx="563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800"/>
              </a:spcBef>
            </a:pPr>
            <a:r>
              <a:rPr lang="en-US" sz="2800" dirty="0"/>
              <a:t>In interval notation the solution set is</a:t>
            </a:r>
          </a:p>
        </p:txBody>
      </p:sp>
      <p:pic>
        <p:nvPicPr>
          <p:cNvPr id="17" name="Picture 16" descr="Open parenthesis negative infinity comma negative three closed bracket union open parenthesis one half comma infinity close parenthesis.">
            <a:extLst>
              <a:ext uri="{FF2B5EF4-FFF2-40B4-BE49-F238E27FC236}">
                <a16:creationId xmlns:a16="http://schemas.microsoft.com/office/drawing/2014/main" id="{939A72F6-0B89-C4CE-E3F1-0DA721D0BF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3962400"/>
            <a:ext cx="2867025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450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Solving Compound Inequalities Containing OR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compound inequality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≥ 1 </a:t>
            </a:r>
            <a:r>
              <a:rPr lang="en-US" dirty="0"/>
              <a:t>or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 7 ≤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3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dirty="0"/>
              <a:t>and graph the solution set. Write the solution set using interval notation.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Solve the inequalities separately.</a:t>
            </a:r>
          </a:p>
        </p:txBody>
      </p:sp>
      <p:pic>
        <p:nvPicPr>
          <p:cNvPr id="15" name="Picture 14" descr="Three x plus four is greater than or equal to one.&#10;subtract each part by 4, we get Three x plus four minus four is greater than or equal to one minus four.&#10;which is Three x is greater than or equal to negative three.">
            <a:extLst>
              <a:ext uri="{FF2B5EF4-FFF2-40B4-BE49-F238E27FC236}">
                <a16:creationId xmlns:a16="http://schemas.microsoft.com/office/drawing/2014/main" id="{5CC11957-7447-8469-C294-62B02D9A1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712" y="3865473"/>
            <a:ext cx="2476500" cy="1457325"/>
          </a:xfrm>
          <a:prstGeom prst="rect">
            <a:avLst/>
          </a:prstGeom>
        </p:spPr>
      </p:pic>
      <p:pic>
        <p:nvPicPr>
          <p:cNvPr id="17" name="Picture 16" descr="or">
            <a:extLst>
              <a:ext uri="{FF2B5EF4-FFF2-40B4-BE49-F238E27FC236}">
                <a16:creationId xmlns:a16="http://schemas.microsoft.com/office/drawing/2014/main" id="{A95E0C80-53F7-2406-983E-B40141900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220" y="3945387"/>
            <a:ext cx="344424" cy="217932"/>
          </a:xfrm>
          <a:prstGeom prst="rect">
            <a:avLst/>
          </a:prstGeom>
        </p:spPr>
      </p:pic>
      <p:pic>
        <p:nvPicPr>
          <p:cNvPr id="21" name="Picture 20" descr="Two x minus seven is less than or equal to negative three.&#10;add each part by 7, we getTwo x minus seven plus seven is less than or equal to negative three plus seven.&#10;which is Two x is less than or equal to four.">
            <a:extLst>
              <a:ext uri="{FF2B5EF4-FFF2-40B4-BE49-F238E27FC236}">
                <a16:creationId xmlns:a16="http://schemas.microsoft.com/office/drawing/2014/main" id="{4413105E-0679-574F-A661-EB984C578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5751" y="3865473"/>
            <a:ext cx="26479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2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Solving Compound Inequalities Containing OR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13" name="Picture 12" descr="Three x over three is greater than or equal to negative three over three.&#10;then x is greater than or equal to negative one.">
            <a:extLst>
              <a:ext uri="{FF2B5EF4-FFF2-40B4-BE49-F238E27FC236}">
                <a16:creationId xmlns:a16="http://schemas.microsoft.com/office/drawing/2014/main" id="{2FC6BBB6-97B5-91DE-B599-539773AEF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830" y="1397787"/>
            <a:ext cx="1266825" cy="1362075"/>
          </a:xfrm>
          <a:prstGeom prst="rect">
            <a:avLst/>
          </a:prstGeom>
        </p:spPr>
      </p:pic>
      <p:pic>
        <p:nvPicPr>
          <p:cNvPr id="16" name="Picture 15" descr="Two x over two is less than or equal to four over two.&#10;then x is less than or equal to two.">
            <a:extLst>
              <a:ext uri="{FF2B5EF4-FFF2-40B4-BE49-F238E27FC236}">
                <a16:creationId xmlns:a16="http://schemas.microsoft.com/office/drawing/2014/main" id="{8AFBE594-4A71-A3FB-693F-732620AED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1397786"/>
            <a:ext cx="1076325" cy="13620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626DA9-7898-00C7-59D8-4D0B2732162F}"/>
              </a:ext>
            </a:extLst>
          </p:cNvPr>
          <p:cNvSpPr txBox="1"/>
          <p:nvPr/>
        </p:nvSpPr>
        <p:spPr>
          <a:xfrm>
            <a:off x="381000" y="3200400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graph of the solution set is</a:t>
            </a:r>
          </a:p>
        </p:txBody>
      </p:sp>
      <p:pic>
        <p:nvPicPr>
          <p:cNvPr id="91518" name="Picture 382" descr="The number line shows integers from negative 3 to 3. marked with solid spans the entire line in both directions, indicating that all real numbers from negative infinity to positive infinity are included.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699545"/>
            <a:ext cx="35623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6485FAB-C57C-6476-E856-19083133F9A6}"/>
              </a:ext>
            </a:extLst>
          </p:cNvPr>
          <p:cNvSpPr txBox="1"/>
          <p:nvPr/>
        </p:nvSpPr>
        <p:spPr>
          <a:xfrm>
            <a:off x="457200" y="4584463"/>
            <a:ext cx="60825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In interval notation the solution set is</a:t>
            </a:r>
            <a:endParaRPr lang="en-IN" sz="2800" dirty="0"/>
          </a:p>
        </p:txBody>
      </p:sp>
      <p:pic>
        <p:nvPicPr>
          <p:cNvPr id="10" name="Picture 9" descr="Open parenthesis negative infinity comma infinity close parenthesis.">
            <a:extLst>
              <a:ext uri="{FF2B5EF4-FFF2-40B4-BE49-F238E27FC236}">
                <a16:creationId xmlns:a16="http://schemas.microsoft.com/office/drawing/2014/main" id="{C3444D8B-8C85-A953-6EA6-D672E14C08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4584463"/>
            <a:ext cx="1220724" cy="59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5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Graph compound inequalities on a real number line.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Solve compound inequalities containing AND.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Solve compound inequalities containing OR.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/>
              <a:t>Graphing Compound Inequalities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0523AC-BFD2-6140-AE86-B8960448A33F}"/>
              </a:ext>
            </a:extLst>
          </p:cNvPr>
          <p:cNvSpPr txBox="1"/>
          <p:nvPr/>
        </p:nvSpPr>
        <p:spPr>
          <a:xfrm>
            <a:off x="457194" y="1297008"/>
            <a:ext cx="228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Graph the set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12" name="Picture 11" descr="the set of all x such that x is less than or equal to 2 and x is greater than or equal to 0.">
            <a:extLst>
              <a:ext uri="{FF2B5EF4-FFF2-40B4-BE49-F238E27FC236}">
                <a16:creationId xmlns:a16="http://schemas.microsoft.com/office/drawing/2014/main" id="{A9DCBA41-8F5B-9535-CEDD-A178947EF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354455"/>
            <a:ext cx="3000375" cy="4381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388508C-A8C8-4663-681F-1A1ED580DCED}"/>
              </a:ext>
            </a:extLst>
          </p:cNvPr>
          <p:cNvSpPr txBox="1"/>
          <p:nvPr/>
        </p:nvSpPr>
        <p:spPr>
          <a:xfrm>
            <a:off x="5489097" y="1295400"/>
            <a:ext cx="31977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word </a:t>
            </a:r>
            <a:r>
              <a:rPr lang="en-US" sz="2800" b="1" dirty="0"/>
              <a:t>and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8742A8-0BB8-D563-FC8F-8B445355CF7B}"/>
              </a:ext>
            </a:extLst>
          </p:cNvPr>
          <p:cNvSpPr txBox="1"/>
          <p:nvPr/>
        </p:nvSpPr>
        <p:spPr>
          <a:xfrm>
            <a:off x="457198" y="1762780"/>
            <a:ext cx="8229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implies those values of </a:t>
            </a:r>
            <a:r>
              <a:rPr lang="en-US" sz="2800" i="1" dirty="0"/>
              <a:t>x </a:t>
            </a:r>
            <a:r>
              <a:rPr lang="en-US" sz="2800" dirty="0"/>
              <a:t>that satisfy both inequalities.</a:t>
            </a:r>
            <a:endParaRPr lang="en-IN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13DEA8-A91F-C1FF-B278-419A329D78B1}"/>
              </a:ext>
            </a:extLst>
          </p:cNvPr>
          <p:cNvSpPr txBox="1"/>
          <p:nvPr/>
        </p:nvSpPr>
        <p:spPr>
          <a:xfrm>
            <a:off x="489966" y="2304530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18" name="Picture 17" descr="x is less than or equal to 2.">
            <a:extLst>
              <a:ext uri="{FF2B5EF4-FFF2-40B4-BE49-F238E27FC236}">
                <a16:creationId xmlns:a16="http://schemas.microsoft.com/office/drawing/2014/main" id="{6794D83F-36CF-B71F-4E7F-AC531BBEE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" y="2896621"/>
            <a:ext cx="699516" cy="294132"/>
          </a:xfrm>
          <a:prstGeom prst="rect">
            <a:avLst/>
          </a:prstGeom>
        </p:spPr>
      </p:pic>
      <p:pic>
        <p:nvPicPr>
          <p:cNvPr id="106674" name="Picture 1202" descr="The graph shows values from negative 1 to 3 marked on a number line, with a solid arrow extending to the left from 2 with a bracket at 2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2743200"/>
            <a:ext cx="34004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x is greater than or equal to 0.">
            <a:extLst>
              <a:ext uri="{FF2B5EF4-FFF2-40B4-BE49-F238E27FC236}">
                <a16:creationId xmlns:a16="http://schemas.microsoft.com/office/drawing/2014/main" id="{D98DA3A0-3621-84B3-BE1E-42E6669FAB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486" y="3892720"/>
            <a:ext cx="699516" cy="294132"/>
          </a:xfrm>
          <a:prstGeom prst="rect">
            <a:avLst/>
          </a:prstGeom>
        </p:spPr>
      </p:pic>
      <p:pic>
        <p:nvPicPr>
          <p:cNvPr id="106675" name="Picture 1203" descr="The graph shows values from negative 1 to 3 marked on a number line, with a solid arrow extending to the right from 0 with a bracket at 0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14800" y="3810000"/>
            <a:ext cx="34956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 descr="x is less than or equal to 2 and x is greater than or equal to 0.">
            <a:extLst>
              <a:ext uri="{FF2B5EF4-FFF2-40B4-BE49-F238E27FC236}">
                <a16:creationId xmlns:a16="http://schemas.microsoft.com/office/drawing/2014/main" id="{96B3091F-1C72-1EDB-20F4-E374CB7722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486" y="5138482"/>
            <a:ext cx="2072640" cy="318516"/>
          </a:xfrm>
          <a:prstGeom prst="rect">
            <a:avLst/>
          </a:prstGeom>
        </p:spPr>
      </p:pic>
      <p:pic>
        <p:nvPicPr>
          <p:cNvPr id="106676" name="Picture 1204" descr="The graph is shown from negative 1 to 3. A solid bar is marked between 0 and 2, with brackets at both 0 and 2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62400" y="5038725"/>
            <a:ext cx="34956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</a:t>
            </a:r>
            <a:r>
              <a:rPr lang="en-US" dirty="0">
                <a:solidFill>
                  <a:schemeClr val="accent1"/>
                </a:solidFill>
              </a:rPr>
              <a:t>:  </a:t>
            </a:r>
            <a:r>
              <a:rPr lang="en-US" dirty="0"/>
              <a:t>Graphing Compound Inequalities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62484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The solution graph shows the intersection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" name="Picture 10" descr="intersection symbol">
            <a:extLst>
              <a:ext uri="{FF2B5EF4-FFF2-40B4-BE49-F238E27FC236}">
                <a16:creationId xmlns:a16="http://schemas.microsoft.com/office/drawing/2014/main" id="{8F0DBAEC-3570-0775-29BF-25ECE06DA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7693" y="1314105"/>
            <a:ext cx="458907" cy="3622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97AB95-A735-D98F-CA09-8C988265714D}"/>
              </a:ext>
            </a:extLst>
          </p:cNvPr>
          <p:cNvSpPr txBox="1"/>
          <p:nvPr/>
        </p:nvSpPr>
        <p:spPr>
          <a:xfrm>
            <a:off x="6991350" y="1258615"/>
            <a:ext cx="106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863F52-E343-F54C-EE1C-78B63EC288B8}"/>
              </a:ext>
            </a:extLst>
          </p:cNvPr>
          <p:cNvSpPr txBox="1"/>
          <p:nvPr/>
        </p:nvSpPr>
        <p:spPr>
          <a:xfrm>
            <a:off x="483078" y="1676400"/>
            <a:ext cx="8203721" cy="179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two graphs. In other words, the third graph shows the points in common between the first two graphs in this example.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800" dirty="0"/>
              <a:t>This set can also be indicated as</a:t>
            </a:r>
            <a:endParaRPr lang="en-IN" sz="2800" dirty="0"/>
          </a:p>
        </p:txBody>
      </p:sp>
      <p:pic>
        <p:nvPicPr>
          <p:cNvPr id="5" name="Picture 4" descr="The set of all x such that 0 is less than or equal to x is less than or equal to 2.">
            <a:extLst>
              <a:ext uri="{FF2B5EF4-FFF2-40B4-BE49-F238E27FC236}">
                <a16:creationId xmlns:a16="http://schemas.microsoft.com/office/drawing/2014/main" id="{7059C985-1001-13E0-FA44-F9A8EA252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3000375"/>
            <a:ext cx="2019300" cy="4286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/>
              <a:t>Graphing Compound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484889-4862-BC5B-06AE-0EED82A0E0F0}"/>
              </a:ext>
            </a:extLst>
          </p:cNvPr>
          <p:cNvSpPr txBox="1"/>
          <p:nvPr/>
        </p:nvSpPr>
        <p:spPr>
          <a:xfrm>
            <a:off x="429883" y="1115080"/>
            <a:ext cx="228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Graph the set</a:t>
            </a:r>
            <a:endParaRPr lang="en-IN" sz="2800" dirty="0"/>
          </a:p>
        </p:txBody>
      </p:sp>
      <p:pic>
        <p:nvPicPr>
          <p:cNvPr id="12" name="Picture 11" descr="of all x such that x is greater than 5 or x is less than or equal to 4.">
            <a:extLst>
              <a:ext uri="{FF2B5EF4-FFF2-40B4-BE49-F238E27FC236}">
                <a16:creationId xmlns:a16="http://schemas.microsoft.com/office/drawing/2014/main" id="{F1E29A96-8BE9-E077-B2B2-9CEBF7206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200150"/>
            <a:ext cx="2790825" cy="4381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F672671-EA0F-4662-E9C2-849D8C50F8DA}"/>
              </a:ext>
            </a:extLst>
          </p:cNvPr>
          <p:cNvSpPr txBox="1"/>
          <p:nvPr/>
        </p:nvSpPr>
        <p:spPr>
          <a:xfrm>
            <a:off x="5305425" y="1132634"/>
            <a:ext cx="312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word </a:t>
            </a:r>
            <a:r>
              <a:rPr lang="en-US" sz="2800" b="1" dirty="0"/>
              <a:t>or </a:t>
            </a:r>
            <a:r>
              <a:rPr lang="en-US" sz="2800" dirty="0"/>
              <a:t>implies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732159-3CEF-3986-EF29-A5277E08894B}"/>
              </a:ext>
            </a:extLst>
          </p:cNvPr>
          <p:cNvSpPr txBox="1"/>
          <p:nvPr/>
        </p:nvSpPr>
        <p:spPr>
          <a:xfrm>
            <a:off x="486314" y="1545130"/>
            <a:ext cx="82004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those values of </a:t>
            </a:r>
            <a:r>
              <a:rPr lang="en-US" sz="2800" i="1" dirty="0"/>
              <a:t>x </a:t>
            </a:r>
            <a:r>
              <a:rPr lang="en-US" sz="2800" dirty="0"/>
              <a:t>that satisfy </a:t>
            </a:r>
            <a:r>
              <a:rPr lang="en-US" sz="2800" b="1" dirty="0"/>
              <a:t>at least one </a:t>
            </a:r>
            <a:r>
              <a:rPr lang="en-US" sz="2800" dirty="0"/>
              <a:t>of the inequalities.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8A544C-F41A-232A-96B1-80E74DDD63E5}"/>
              </a:ext>
            </a:extLst>
          </p:cNvPr>
          <p:cNvSpPr txBox="1"/>
          <p:nvPr/>
        </p:nvSpPr>
        <p:spPr>
          <a:xfrm>
            <a:off x="486314" y="2430509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29" name="Picture 28" descr="x is greater than 5">
            <a:extLst>
              <a:ext uri="{FF2B5EF4-FFF2-40B4-BE49-F238E27FC236}">
                <a16:creationId xmlns:a16="http://schemas.microsoft.com/office/drawing/2014/main" id="{C4B23804-EBB9-0ABE-21EE-A26871A3E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86" y="3050667"/>
            <a:ext cx="699516" cy="280416"/>
          </a:xfrm>
          <a:prstGeom prst="rect">
            <a:avLst/>
          </a:prstGeom>
        </p:spPr>
      </p:pic>
      <p:pic>
        <p:nvPicPr>
          <p:cNvPr id="108652" name="Picture 1132" descr="The graph shows values from 1 to 8 marked on a number line, with a solid arrow extending to the right from 5 with a parenthesis at 5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2925" y="2819400"/>
            <a:ext cx="35718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 descr="x is less than or equal to 4">
            <a:extLst>
              <a:ext uri="{FF2B5EF4-FFF2-40B4-BE49-F238E27FC236}">
                <a16:creationId xmlns:a16="http://schemas.microsoft.com/office/drawing/2014/main" id="{8DD171B0-07C6-630B-22C7-34770BBBB3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473" y="3755203"/>
            <a:ext cx="736092" cy="292608"/>
          </a:xfrm>
          <a:prstGeom prst="rect">
            <a:avLst/>
          </a:prstGeom>
        </p:spPr>
      </p:pic>
      <p:pic>
        <p:nvPicPr>
          <p:cNvPr id="108653" name="Picture 1133" descr="The graph shows values from 1 to 8 marked on a number line, with a solid arrow extending to the left from 4 with a parenthesis at 4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62450" y="3547145"/>
            <a:ext cx="35623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2" descr="x is greater than 5 or x is less than or equal to 4.">
            <a:extLst>
              <a:ext uri="{FF2B5EF4-FFF2-40B4-BE49-F238E27FC236}">
                <a16:creationId xmlns:a16="http://schemas.microsoft.com/office/drawing/2014/main" id="{C188DBB1-FFD7-CC9D-5A2E-4FE257FB2A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3473" y="4533272"/>
            <a:ext cx="1856232" cy="318516"/>
          </a:xfrm>
          <a:prstGeom prst="rect">
            <a:avLst/>
          </a:prstGeom>
        </p:spPr>
      </p:pic>
      <p:pic>
        <p:nvPicPr>
          <p:cNvPr id="108654" name="Picture 1134" descr="The graph is shown from 1 to 8, with a solid line extending to the left from 4 with a bracket at 4, and another solid line extending to the right from 5 with a parenthesis at 5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26622" y="4419600"/>
            <a:ext cx="3581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7245CE3-E55C-AEF8-5BF1-51CA6482964C}"/>
              </a:ext>
            </a:extLst>
          </p:cNvPr>
          <p:cNvSpPr txBox="1"/>
          <p:nvPr/>
        </p:nvSpPr>
        <p:spPr>
          <a:xfrm>
            <a:off x="429883" y="5181600"/>
            <a:ext cx="58048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600"/>
              </a:spcBef>
            </a:pPr>
            <a:r>
              <a:rPr lang="en-US" sz="2800" dirty="0"/>
              <a:t>The solution graph shows the union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3" name="Picture 2" descr="union symbol">
            <a:extLst>
              <a:ext uri="{FF2B5EF4-FFF2-40B4-BE49-F238E27FC236}">
                <a16:creationId xmlns:a16="http://schemas.microsoft.com/office/drawing/2014/main" id="{D599F322-5055-E6A8-FD03-F45EE8669A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44721" y="5301317"/>
            <a:ext cx="427479" cy="33748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F5F0E42-AC82-1060-8590-8D2AB0F655B4}"/>
              </a:ext>
            </a:extLst>
          </p:cNvPr>
          <p:cNvSpPr txBox="1"/>
          <p:nvPr/>
        </p:nvSpPr>
        <p:spPr>
          <a:xfrm>
            <a:off x="442823" y="5549512"/>
            <a:ext cx="39487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of the first two graphs.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637408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Solve the compound inequality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5 ≤ 4x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1 &lt; 11</a:t>
            </a:r>
            <a:br>
              <a:rPr lang="en-US" dirty="0"/>
            </a:br>
            <a:r>
              <a:rPr lang="en-US" dirty="0"/>
              <a:t>and graph the solution set. Write the solution</a:t>
            </a:r>
            <a:br>
              <a:rPr lang="en-US" dirty="0"/>
            </a:br>
            <a:r>
              <a:rPr lang="en-US" dirty="0"/>
              <a:t>set using interval notation.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7" name="Picture 16" descr="Negative five is less than or equal to four x minus one, which is less than eleven.&#10;By adding each part by one, we get negative five plus one is less than or equal to four x minus one plus one is less than eleven plus one.&#10;After simplifying, we have negative four is less than or equal to four x is less than twelve.&#10;Dividing each part by four, then negative four divided by four is less than or equal to four x divided by four is less than twelve divided by four.&#10;After simplifying, negative one is less than or equal to x is less than three.&#10;">
            <a:extLst>
              <a:ext uri="{FF2B5EF4-FFF2-40B4-BE49-F238E27FC236}">
                <a16:creationId xmlns:a16="http://schemas.microsoft.com/office/drawing/2014/main" id="{06527ADB-5609-3E31-5017-E0A1B974F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048000"/>
            <a:ext cx="5991225" cy="29051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4078" name="Picture 110" descr="The graph is shown from negative 2 to 5, with a solid line between negative 1 and 3, a bracket at negative 1, and a parenthesis at 3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524000"/>
            <a:ext cx="34671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09700" y="2374900"/>
            <a:ext cx="61530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solution set is the half-open interval </a:t>
            </a:r>
          </a:p>
        </p:txBody>
      </p:sp>
      <p:pic>
        <p:nvPicPr>
          <p:cNvPr id="4" name="Picture 3" descr="Open bracket negative one comma three close parenthesis.">
            <a:extLst>
              <a:ext uri="{FF2B5EF4-FFF2-40B4-BE49-F238E27FC236}">
                <a16:creationId xmlns:a16="http://schemas.microsoft.com/office/drawing/2014/main" id="{93032564-FCC4-33EA-7CC5-E771A5654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374900"/>
            <a:ext cx="1094232" cy="5989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85001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/>
              <a:t>Solve the compound inequality </a:t>
            </a:r>
            <a:r>
              <a:rPr lang="en-US" dirty="0">
                <a:solidFill>
                  <a:srgbClr val="0000FF"/>
                </a:solidFill>
              </a:rPr>
              <a:t>0.5 ≤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0.3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dirty="0">
                <a:solidFill>
                  <a:srgbClr val="0000FF"/>
                </a:solidFill>
              </a:rPr>
              <a:t>0.2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and             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0.3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 0.2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≤ 1.3 </a:t>
            </a:r>
            <a:r>
              <a:rPr lang="en-US" dirty="0"/>
              <a:t>and graph the solution set. Write the solution set using interval notation.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To begin, we write this inequality in abbreviated notation as 0.5 ≤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0.3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 0.2x ≤ 1.3.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6" name="Picture 25" descr="0.5 is less than or equal to negative 0.3 minus 0.2 x is less than or equal to 1.3.&#10;Multiply each part by 10,&#10;We get Ten times 0.5 is less than or equal to ten times open parentheses negative 0.3 minus 0.2 x close parentheses is less than or equal to ten times 1.3.&#10;After simplifying, Five is less than or equal to negative three minus two x is less than or equal to thirteen.">
            <a:extLst>
              <a:ext uri="{FF2B5EF4-FFF2-40B4-BE49-F238E27FC236}">
                <a16:creationId xmlns:a16="http://schemas.microsoft.com/office/drawing/2014/main" id="{DA0773F5-826E-F88A-B866-C24E0E4A6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" y="3993011"/>
            <a:ext cx="7734300" cy="20383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Solving Compound Inequalities Containing AND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7" name="Picture 6" descr="Multiply each part by 3, we get Five plus three is less than or equal to negative three minus two x plus three is less than or equal to thirteen plus three.&#10;Which is Eight is less than or equal to negative two x is less than or equal to sixteen.&#10;After dividing each part by negative 2, Note that the inequalities change sense.&#10;We have Eight divided by negative two is greater than or equal to negative two x divided by negative two is greater than or equal to sixteen divided by negative two.&#10;Then we get Negative four is greater than or equal to x is greater than or equal to negative eight, &#10;Or, negative eight is less than or equal to x is less than or equal to negative four.">
            <a:extLst>
              <a:ext uri="{FF2B5EF4-FFF2-40B4-BE49-F238E27FC236}">
                <a16:creationId xmlns:a16="http://schemas.microsoft.com/office/drawing/2014/main" id="{EEA8248C-455C-81B6-5C6B-AF7EB85C0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70497"/>
            <a:ext cx="7467600" cy="3228975"/>
          </a:xfrm>
          <a:prstGeom prst="rect">
            <a:avLst/>
          </a:prstGeom>
        </p:spPr>
      </p:pic>
      <p:pic>
        <p:nvPicPr>
          <p:cNvPr id="104248" name="Picture 1848" descr="The graph is shown from negative 9 to negative 3, with a solid bar between negative 8 and negative 4, and brackets at negative 8 and negative 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419600"/>
            <a:ext cx="34671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/>
          <p:nvPr/>
        </p:nvSpPr>
        <p:spPr>
          <a:xfrm>
            <a:off x="655521" y="5334000"/>
            <a:ext cx="5585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solution set is the closed interval</a:t>
            </a:r>
          </a:p>
        </p:txBody>
      </p:sp>
      <p:pic>
        <p:nvPicPr>
          <p:cNvPr id="12" name="Picture 11" descr="Open bracket negative eight comma negative four closed bracket.">
            <a:extLst>
              <a:ext uri="{FF2B5EF4-FFF2-40B4-BE49-F238E27FC236}">
                <a16:creationId xmlns:a16="http://schemas.microsoft.com/office/drawing/2014/main" id="{4CC73DCB-EAC8-F197-C8BA-B0E7A49EB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5334000"/>
            <a:ext cx="1347216" cy="59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40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</TotalTime>
  <Words>444</Words>
  <Application>Microsoft Office PowerPoint</Application>
  <PresentationFormat>On-screen Show (4:3)</PresentationFormat>
  <Paragraphs>56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Section 5.R.3</vt:lpstr>
      <vt:lpstr>Objectives</vt:lpstr>
      <vt:lpstr>Example 1:  Graphing Compound Inequalities1</vt:lpstr>
      <vt:lpstr>Example 1:  Graphing Compound Inequalities2</vt:lpstr>
      <vt:lpstr>Example 2:  Graphing Compound Inequalities</vt:lpstr>
      <vt:lpstr>Example 3:  Solving Compound Inequalities Containing AND1</vt:lpstr>
      <vt:lpstr>Example 3:  Solving Compound Inequalities Containing AND2</vt:lpstr>
      <vt:lpstr>Example 4:  Solving Compound Inequalities Containing AND1</vt:lpstr>
      <vt:lpstr>Example 4:  Solving Compound Inequalities Containing AND2</vt:lpstr>
      <vt:lpstr>Example 5:  Solving Compound Inequalities Containing AND1</vt:lpstr>
      <vt:lpstr>Example 5:  Solving Compound Inequalities Containing AND2</vt:lpstr>
      <vt:lpstr>Example 6:  Solving Compound Inequalities Containing OR1</vt:lpstr>
      <vt:lpstr>Example 6:  Solving Compound Inequalities Containing OR2</vt:lpstr>
      <vt:lpstr>Example 7:  Solving Compound Inequalities Containing OR1</vt:lpstr>
      <vt:lpstr>Example 7:  Solving Compound Inequalities Containing OR2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 Systems</dc:creator>
  <cp:lastModifiedBy>Sangeetha Pallikala</cp:lastModifiedBy>
  <cp:revision>448</cp:revision>
  <dcterms:created xsi:type="dcterms:W3CDTF">2013-04-26T14:43:13Z</dcterms:created>
  <dcterms:modified xsi:type="dcterms:W3CDTF">2025-07-16T05:49:23Z</dcterms:modified>
</cp:coreProperties>
</file>