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8" r:id="rId3"/>
    <p:sldId id="279" r:id="rId4"/>
    <p:sldId id="259" r:id="rId5"/>
    <p:sldId id="273" r:id="rId6"/>
    <p:sldId id="263" r:id="rId7"/>
    <p:sldId id="27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1F497D"/>
    <a:srgbClr val="000099"/>
    <a:srgbClr val="2D7D9F"/>
    <a:srgbClr val="0000FF"/>
    <a:srgbClr val="FF00FF"/>
    <a:srgbClr val="666699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66" autoAdjust="0"/>
    <p:restoredTop sz="94673" autoAdjust="0"/>
  </p:normalViewPr>
  <p:slideViewPr>
    <p:cSldViewPr>
      <p:cViewPr>
        <p:scale>
          <a:sx n="100" d="100"/>
          <a:sy n="100" d="100"/>
        </p:scale>
        <p:origin x="1392" y="120"/>
      </p:cViewPr>
      <p:guideLst>
        <p:guide orient="horz" pos="2160"/>
        <p:guide pos="2880"/>
      </p:guideLst>
    </p:cSldViewPr>
  </p:slideViewPr>
  <p:notesTextViewPr>
    <p:cViewPr>
      <p:scale>
        <a:sx n="33" d="100"/>
        <a:sy n="33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967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AEF74-9B86-4FF0-9F40-B0C3B06244AF}" type="datetimeFigureOut">
              <a:rPr lang="en-US" smtClean="0"/>
              <a:pPr/>
              <a:t>8/12/2025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0B283-AB0B-4748-A537-B9BC9BF1E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46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 lIns="96661" tIns="48331" rIns="96661" bIns="48331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E19F630F-CC71-44EA-86F9-DEC7157A6DE0}" type="slidenum">
              <a:rPr lang="en-US" sz="1300">
                <a:latin typeface="Calibri" pitchFamily="34" charset="0"/>
              </a:rPr>
              <a:pPr algn="r" defTabSz="966788"/>
              <a:t>2</a:t>
            </a:fld>
            <a:endParaRPr lang="en-US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Union and Intersection of Sets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Find the union and intersection of two sets.</a:t>
            </a: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/>
              <a:t>Definition: Union and Intersection</a:t>
            </a:r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3586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union 				 </a:t>
            </a: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C00000"/>
                </a:solidFill>
              </a:rPr>
              <a:t>							</a:t>
            </a:r>
          </a:p>
          <a:p>
            <a:pPr>
              <a:spcBef>
                <a:spcPts val="1200"/>
              </a:spcBef>
            </a:pPr>
            <a:endParaRPr lang="en-US" b="1" dirty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 descr=" symbolized union, as in A union B ">
            <a:extLst>
              <a:ext uri="{FF2B5EF4-FFF2-40B4-BE49-F238E27FC236}">
                <a16:creationId xmlns:a16="http://schemas.microsoft.com/office/drawing/2014/main" id="{A35BD539-DCEC-634C-1841-09DB4B00C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413016"/>
            <a:ext cx="3552632" cy="3600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C4C2545-86BE-F377-6724-6063C912E3CD}"/>
              </a:ext>
            </a:extLst>
          </p:cNvPr>
          <p:cNvSpPr txBox="1"/>
          <p:nvPr/>
        </p:nvSpPr>
        <p:spPr>
          <a:xfrm>
            <a:off x="5613400" y="1287598"/>
            <a:ext cx="274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of two (or more)</a:t>
            </a:r>
            <a:endParaRPr lang="en-IN" sz="28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CD49D20-87BB-ACF7-458E-480ED7B9D95C}"/>
              </a:ext>
            </a:extLst>
          </p:cNvPr>
          <p:cNvSpPr txBox="1"/>
          <p:nvPr/>
        </p:nvSpPr>
        <p:spPr>
          <a:xfrm>
            <a:off x="494492" y="1674475"/>
            <a:ext cx="819230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sets is the set of all elements that belong to either one set or the other set or to both sets.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AA083D0-024D-73F0-98C0-347910B053A9}"/>
              </a:ext>
            </a:extLst>
          </p:cNvPr>
          <p:cNvSpPr txBox="1"/>
          <p:nvPr/>
        </p:nvSpPr>
        <p:spPr>
          <a:xfrm>
            <a:off x="451449" y="2501467"/>
            <a:ext cx="2590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intersection</a:t>
            </a:r>
            <a:endParaRPr lang="en-IN" sz="2800" dirty="0"/>
          </a:p>
        </p:txBody>
      </p:sp>
      <p:pic>
        <p:nvPicPr>
          <p:cNvPr id="7" name="Picture 6" descr="symbolized intersection, as in A intersection B">
            <a:extLst>
              <a:ext uri="{FF2B5EF4-FFF2-40B4-BE49-F238E27FC236}">
                <a16:creationId xmlns:a16="http://schemas.microsoft.com/office/drawing/2014/main" id="{7A001DAE-5A7C-BDC8-4917-13215DD529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2279" y="2623820"/>
            <a:ext cx="3552632" cy="3600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93FD9198-15B5-50E0-AEC0-3160EADF5542}"/>
              </a:ext>
            </a:extLst>
          </p:cNvPr>
          <p:cNvSpPr txBox="1"/>
          <p:nvPr/>
        </p:nvSpPr>
        <p:spPr>
          <a:xfrm>
            <a:off x="494492" y="2908518"/>
            <a:ext cx="803990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of two (or more) sets is the set of all elements that belong to both sets.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The word </a:t>
            </a:r>
            <a:r>
              <a:rPr lang="en-US" sz="2800" b="1" dirty="0">
                <a:solidFill>
                  <a:srgbClr val="C00000"/>
                </a:solidFill>
              </a:rPr>
              <a:t>or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used to indicate union and the word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is used to indicate intersection.</a:t>
            </a:r>
          </a:p>
        </p:txBody>
      </p:sp>
    </p:spTree>
    <p:extLst>
      <p:ext uri="{BB962C8B-B14F-4D97-AF65-F5344CB8AC3E}">
        <p14:creationId xmlns:p14="http://schemas.microsoft.com/office/powerpoint/2010/main" val="261918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 </a:t>
            </a:r>
            <a:r>
              <a:rPr lang="en-US" dirty="0"/>
              <a:t>Finding the Union and Intersection of Two Sets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Consider the two sets                           </a:t>
            </a:r>
            <a:r>
              <a:rPr lang="en-US" i="1" dirty="0">
                <a:solidFill>
                  <a:srgbClr val="0000FF"/>
                </a:solidFill>
              </a:rPr>
              <a:t>                          </a:t>
            </a:r>
            <a:endParaRPr lang="en-US" dirty="0"/>
          </a:p>
          <a:p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tabLst>
                <a:tab pos="534988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b="1" dirty="0"/>
              <a:t>	</a:t>
            </a:r>
            <a:endParaRPr lang="en-US" dirty="0"/>
          </a:p>
          <a:p>
            <a:pPr>
              <a:tabLst>
                <a:tab pos="534988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99"/>
                </a:solidFill>
              </a:rPr>
              <a:t>  </a:t>
            </a:r>
            <a:r>
              <a:rPr lang="en-US" b="1" dirty="0"/>
              <a:t>	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6" name="Picture 15" descr="A equals the set of 0, 1, 5, and 7, and B equals the set containing negative 3, 0, 5, 6, and 7.">
            <a:extLst>
              <a:ext uri="{FF2B5EF4-FFF2-40B4-BE49-F238E27FC236}">
                <a16:creationId xmlns:a16="http://schemas.microsoft.com/office/drawing/2014/main" id="{93E8E97A-445F-96F7-0DF7-C1BCA8B7DD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0450" y="1328302"/>
            <a:ext cx="4943475" cy="514350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CFA7362A-6CFE-BC34-5ABA-C149EA542177}"/>
              </a:ext>
            </a:extLst>
          </p:cNvPr>
          <p:cNvSpPr txBox="1"/>
          <p:nvPr/>
        </p:nvSpPr>
        <p:spPr>
          <a:xfrm>
            <a:off x="476250" y="1781419"/>
            <a:ext cx="37338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Then determine the sets</a:t>
            </a:r>
            <a:endParaRPr lang="en-IN" sz="2800" dirty="0"/>
          </a:p>
        </p:txBody>
      </p:sp>
      <p:pic>
        <p:nvPicPr>
          <p:cNvPr id="19" name="Picture 18" descr="a. A union B and, b. A intersection B.">
            <a:extLst>
              <a:ext uri="{FF2B5EF4-FFF2-40B4-BE49-F238E27FC236}">
                <a16:creationId xmlns:a16="http://schemas.microsoft.com/office/drawing/2014/main" id="{93AE3D50-61C2-CD1E-A61B-6D87E58376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2892" y="1866489"/>
            <a:ext cx="3343275" cy="438150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2ADBA96B-016B-5B8F-2806-34A038B71A43}"/>
              </a:ext>
            </a:extLst>
          </p:cNvPr>
          <p:cNvSpPr txBox="1"/>
          <p:nvPr/>
        </p:nvSpPr>
        <p:spPr>
          <a:xfrm>
            <a:off x="476250" y="2313188"/>
            <a:ext cx="14544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24" name="Picture 23" descr="a. A union B equals the set of negative three, zero, one, five, six, seven.&#10;These elements belong to A or to B or to both A and B.">
            <a:extLst>
              <a:ext uri="{FF2B5EF4-FFF2-40B4-BE49-F238E27FC236}">
                <a16:creationId xmlns:a16="http://schemas.microsoft.com/office/drawing/2014/main" id="{7DE5FBAD-2E89-05C6-FC9A-A18B0E7F00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2885081"/>
            <a:ext cx="7277100" cy="676275"/>
          </a:xfrm>
          <a:prstGeom prst="rect">
            <a:avLst/>
          </a:prstGeom>
        </p:spPr>
      </p:pic>
      <p:pic>
        <p:nvPicPr>
          <p:cNvPr id="27" name="Picture 26" descr="b. A intersection B equals the set containing zero, five, seven.&#10;These elements belong to both A and B.">
            <a:extLst>
              <a:ext uri="{FF2B5EF4-FFF2-40B4-BE49-F238E27FC236}">
                <a16:creationId xmlns:a16="http://schemas.microsoft.com/office/drawing/2014/main" id="{8B74160D-97DD-50F7-A78A-260872793DF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500" y="3655305"/>
            <a:ext cx="6838950" cy="3714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 </a:t>
            </a:r>
            <a:r>
              <a:rPr lang="en-US" dirty="0"/>
              <a:t>Finding the Union and Intersection of Two Sets</a:t>
            </a:r>
            <a:endParaRPr lang="en-US" sz="3200" i="1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5028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Find </a:t>
            </a:r>
            <a:r>
              <a:rPr lang="en-US" b="1" dirty="0"/>
              <a:t>a. </a:t>
            </a:r>
            <a:r>
              <a:rPr lang="en-US" dirty="0"/>
              <a:t>the union and </a:t>
            </a:r>
            <a:r>
              <a:rPr lang="en-US" b="1" dirty="0"/>
              <a:t>b. </a:t>
            </a:r>
            <a:r>
              <a:rPr lang="en-US" dirty="0"/>
              <a:t>the intersection of the two sets</a:t>
            </a:r>
          </a:p>
          <a:p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spcBef>
                <a:spcPts val="2400"/>
              </a:spcBef>
              <a:buFont typeface="Courier New" pitchFamily="49" charset="0"/>
              <a:buNone/>
            </a:pPr>
            <a:endParaRPr lang="en-US" i="0" dirty="0"/>
          </a:p>
          <a:p>
            <a:pPr marL="0" indent="0">
              <a:spcBef>
                <a:spcPts val="3000"/>
              </a:spcBef>
              <a:buFont typeface="Courier New" pitchFamily="49" charset="0"/>
              <a:buNone/>
            </a:pPr>
            <a:endParaRPr lang="en-US" dirty="0"/>
          </a:p>
        </p:txBody>
      </p:sp>
      <p:pic>
        <p:nvPicPr>
          <p:cNvPr id="6" name="Picture 5" descr="P equals the set of negative six, negative 3.5, negative one half, zero, two, four, six;&#10;and Q equals the set  of negative six, negative four, negative two, zero, two.">
            <a:extLst>
              <a:ext uri="{FF2B5EF4-FFF2-40B4-BE49-F238E27FC236}">
                <a16:creationId xmlns:a16="http://schemas.microsoft.com/office/drawing/2014/main" id="{451EB708-990B-DBDD-F57B-BE9E857F3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894109"/>
            <a:ext cx="7915275" cy="10096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B50A8887-AB09-4320-9C93-890CF9F55FDC}"/>
              </a:ext>
            </a:extLst>
          </p:cNvPr>
          <p:cNvSpPr txBox="1"/>
          <p:nvPr/>
        </p:nvSpPr>
        <p:spPr>
          <a:xfrm>
            <a:off x="470140" y="2976960"/>
            <a:ext cx="1600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chemeClr val="tx1"/>
                </a:solidFill>
              </a:rPr>
              <a:t>Solution</a:t>
            </a:r>
            <a:endParaRPr lang="en-IN" sz="2800" dirty="0"/>
          </a:p>
        </p:txBody>
      </p:sp>
      <p:pic>
        <p:nvPicPr>
          <p:cNvPr id="3" name="Picture 2" descr="a. P union Q equals the set of negative six, negative four, negative three point five, negative two, negative one half, zero, two, four, six.&#10;These elements belong to P or to Q or to both P and Q.&#10;&#10;b. P intersection Q equals the set of negative six, zero, two.&#10;These elements belong to both P and Q.">
            <a:extLst>
              <a:ext uri="{FF2B5EF4-FFF2-40B4-BE49-F238E27FC236}">
                <a16:creationId xmlns:a16="http://schemas.microsoft.com/office/drawing/2014/main" id="{DD5C9C7F-6A3F-CFE0-9CFD-3120DDB85C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9" y="3500179"/>
            <a:ext cx="8460000" cy="169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64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 Finding the Union and Intersection of Two Sets</a:t>
            </a:r>
            <a:r>
              <a:rPr lang="en-US" baseline="-25000" dirty="0"/>
              <a:t>1</a:t>
            </a:r>
            <a:endParaRPr lang="en-US" sz="3200" baseline="-250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en-US" dirty="0"/>
              <a:t>Find the union and the intersection of the two sets.</a:t>
            </a:r>
          </a:p>
        </p:txBody>
      </p:sp>
      <p:pic>
        <p:nvPicPr>
          <p:cNvPr id="4" name="Picture 3" descr="F equals the set of all y such that y is a positive even integer less than 6,&#10;and&#10;G equals the set of all y such that y is a positive odd integer less than 6.">
            <a:extLst>
              <a:ext uri="{FF2B5EF4-FFF2-40B4-BE49-F238E27FC236}">
                <a16:creationId xmlns:a16="http://schemas.microsoft.com/office/drawing/2014/main" id="{81698538-B982-AA1D-7B81-D07B588F38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60600"/>
            <a:ext cx="6810375" cy="17430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B4023F-7F86-6AF5-EAC2-C175435F0D5B}"/>
              </a:ext>
            </a:extLst>
          </p:cNvPr>
          <p:cNvSpPr txBox="1"/>
          <p:nvPr/>
        </p:nvSpPr>
        <p:spPr>
          <a:xfrm>
            <a:off x="457200" y="3823514"/>
            <a:ext cx="8229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hangingPunct="0"/>
            <a:r>
              <a:rPr lang="en-US" sz="2800" b="1" dirty="0">
                <a:solidFill>
                  <a:schemeClr val="tx1"/>
                </a:solidFill>
              </a:rPr>
              <a:t>Solution</a:t>
            </a:r>
          </a:p>
          <a:p>
            <a:r>
              <a:rPr lang="en-US" sz="2800" dirty="0"/>
              <a:t>Although these sets are given in set-builder form they are easier to relate if they are both in roster form as </a:t>
            </a:r>
            <a:br>
              <a:rPr lang="en-US" sz="2800" dirty="0"/>
            </a:br>
            <a:r>
              <a:rPr lang="en-US" sz="2800" i="1" dirty="0"/>
              <a:t>F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{2,4} and </a:t>
            </a:r>
            <a:r>
              <a:rPr lang="en-US" sz="2800" i="1" dirty="0"/>
              <a:t>G </a:t>
            </a:r>
            <a:r>
              <a:rPr lang="en-US" sz="2800" dirty="0">
                <a:latin typeface="Symbol" charset="2"/>
                <a:cs typeface="Symbol" charset="2"/>
              </a:rPr>
              <a:t>=</a:t>
            </a:r>
            <a:r>
              <a:rPr lang="en-US" sz="2800" dirty="0"/>
              <a:t> {1,3,5}. Now we have the following.</a:t>
            </a:r>
            <a:endParaRPr lang="en-IN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</a:t>
            </a:r>
            <a:r>
              <a:rPr lang="en-US" dirty="0"/>
              <a:t>3:  Finding the Union and Intersection of Two Sets</a:t>
            </a:r>
            <a:r>
              <a:rPr lang="en-US" baseline="-25000" dirty="0"/>
              <a:t>2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4" name="Picture 3" descr="Union: F union G equals  the set containing one, two, three, four, and five">
            <a:extLst>
              <a:ext uri="{FF2B5EF4-FFF2-40B4-BE49-F238E27FC236}">
                <a16:creationId xmlns:a16="http://schemas.microsoft.com/office/drawing/2014/main" id="{AB8E2EA7-F6C6-AF28-0CE1-930CC3BA1B3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371000"/>
            <a:ext cx="4038600" cy="428625"/>
          </a:xfrm>
          <a:prstGeom prst="rect">
            <a:avLst/>
          </a:prstGeom>
        </p:spPr>
      </p:pic>
      <p:pic>
        <p:nvPicPr>
          <p:cNvPr id="9" name="Picture 8" descr="These are the elements that belong to F or G or to both F and G.">
            <a:extLst>
              <a:ext uri="{FF2B5EF4-FFF2-40B4-BE49-F238E27FC236}">
                <a16:creationId xmlns:a16="http://schemas.microsoft.com/office/drawing/2014/main" id="{C446D6FB-B2B0-13DD-954B-CC6C0923FA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319374"/>
            <a:ext cx="4587240" cy="531876"/>
          </a:xfrm>
          <a:prstGeom prst="rect">
            <a:avLst/>
          </a:prstGeom>
        </p:spPr>
      </p:pic>
      <p:pic>
        <p:nvPicPr>
          <p:cNvPr id="11" name="Picture 10" descr="Intersection: F intersection G equals the empty set.">
            <a:extLst>
              <a:ext uri="{FF2B5EF4-FFF2-40B4-BE49-F238E27FC236}">
                <a16:creationId xmlns:a16="http://schemas.microsoft.com/office/drawing/2014/main" id="{B8950FE9-E936-A9B5-95A4-EABB22B754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8958" y="2217978"/>
            <a:ext cx="3609975" cy="352425"/>
          </a:xfrm>
          <a:prstGeom prst="rect">
            <a:avLst/>
          </a:prstGeom>
        </p:spPr>
      </p:pic>
      <p:pic>
        <p:nvPicPr>
          <p:cNvPr id="12" name="Picture 11" descr="The solution is the empty set since there are no elements in both F and G.">
            <a:extLst>
              <a:ext uri="{FF2B5EF4-FFF2-40B4-BE49-F238E27FC236}">
                <a16:creationId xmlns:a16="http://schemas.microsoft.com/office/drawing/2014/main" id="{27AC2886-6DEA-5DFD-DE9B-C98DA6DED3B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3143" y="2179912"/>
            <a:ext cx="4509516" cy="53187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1751</TotalTime>
  <Words>232</Words>
  <Application>Microsoft Office PowerPoint</Application>
  <PresentationFormat>On-screen Show (4:3)</PresentationFormat>
  <Paragraphs>33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Courier New</vt:lpstr>
      <vt:lpstr>Calibri</vt:lpstr>
      <vt:lpstr>Arial</vt:lpstr>
      <vt:lpstr>Symbol</vt:lpstr>
      <vt:lpstr>Office Theme</vt:lpstr>
      <vt:lpstr>Section 4.R.5</vt:lpstr>
      <vt:lpstr>Objectives</vt:lpstr>
      <vt:lpstr>Definition: Union and Intersection</vt:lpstr>
      <vt:lpstr>Example 1:  Finding the Union and Intersection of Two Sets</vt:lpstr>
      <vt:lpstr>Example 2:  Finding the Union and Intersection of Two Sets</vt:lpstr>
      <vt:lpstr>Example 3:  Finding the Union and Intersection of Two Sets1</vt:lpstr>
      <vt:lpstr>Example 3:  Finding the Union and Intersection of Two Sets2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Beginning Statistics 3rd Edition Plus Integrated Review</dc:title>
  <dc:creator>Hawkes Learning Systems</dc:creator>
  <cp:lastModifiedBy>anil</cp:lastModifiedBy>
  <cp:revision>443</cp:revision>
  <dcterms:created xsi:type="dcterms:W3CDTF">2013-04-26T14:43:13Z</dcterms:created>
  <dcterms:modified xsi:type="dcterms:W3CDTF">2025-08-12T06:10:55Z</dcterms:modified>
</cp:coreProperties>
</file>