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59" r:id="rId3"/>
    <p:sldId id="260" r:id="rId4"/>
    <p:sldId id="261" r:id="rId5"/>
    <p:sldId id="262" r:id="rId6"/>
    <p:sldId id="263" r:id="rId7"/>
    <p:sldId id="264" r:id="rId8"/>
    <p:sldId id="265" r:id="rId9"/>
    <p:sldId id="266" r:id="rId10"/>
    <p:sldId id="294" r:id="rId11"/>
    <p:sldId id="268" r:id="rId12"/>
    <p:sldId id="295" r:id="rId13"/>
    <p:sldId id="296" r:id="rId14"/>
    <p:sldId id="269" r:id="rId15"/>
    <p:sldId id="297" r:id="rId16"/>
    <p:sldId id="298" r:id="rId17"/>
    <p:sldId id="299" r:id="rId18"/>
    <p:sldId id="300" r:id="rId19"/>
    <p:sldId id="301" r:id="rId20"/>
    <p:sldId id="302" r:id="rId21"/>
    <p:sldId id="303" r:id="rId22"/>
    <p:sldId id="270"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Lst>
  <p:sldSz cx="9144000" cy="6858000" type="screen4x3"/>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8" name="Nicholas Belloit" initials="NB [8]" lastIdx="1" clrIdx="7"/>
  <p:cmAuthor id="2" name="Nicholas Belloit" initials="NB [2]" lastIdx="1" clrIdx="1"/>
  <p:cmAuthor id="9" name="Nicholas Belloit" initials="NB [9]" lastIdx="1" clrIdx="8"/>
  <p:cmAuthor id="3" name="Nicholas Belloit" initials="NB [3]" lastIdx="1" clrIdx="2"/>
  <p:cmAuthor id="10" name="Nicholas Belloit" initials="NB [10]" lastIdx="1" clrIdx="9"/>
  <p:cmAuthor id="4" name="Nicholas Belloit" initials="NB [4]" lastIdx="1" clrIdx="3"/>
  <p:cmAuthor id="11" name="Nicholas Belloit" initials="NB [11]" lastIdx="1" clrIdx="10"/>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969696"/>
    <a:srgbClr val="FF00FF"/>
    <a:srgbClr val="007E7E"/>
    <a:srgbClr val="008080"/>
    <a:srgbClr val="000000"/>
    <a:srgbClr val="3C86A6"/>
    <a:srgbClr val="1F497D"/>
    <a:srgbClr val="000099"/>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p:cViewPr varScale="1">
        <p:scale>
          <a:sx n="107" d="100"/>
          <a:sy n="107" d="100"/>
        </p:scale>
        <p:origin x="1614" y="126"/>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4198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93170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 Id="rId5" Type="http://schemas.openxmlformats.org/officeDocument/2006/relationships/image" Target="../media/image35.emf"/><Relationship Id="rId4" Type="http://schemas.openxmlformats.org/officeDocument/2006/relationships/image" Target="../media/image34.emf"/></Relationships>
</file>

<file path=ppt/slides/_rels/slide21.x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9.emf"/><Relationship Id="rId4" Type="http://schemas.openxmlformats.org/officeDocument/2006/relationships/image" Target="../media/image38.emf"/></Relationships>
</file>

<file path=ppt/slides/_rels/slide23.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2.xml"/><Relationship Id="rId5" Type="http://schemas.openxmlformats.org/officeDocument/2006/relationships/image" Target="../media/image43.emf"/><Relationship Id="rId4" Type="http://schemas.openxmlformats.org/officeDocument/2006/relationships/image" Target="../media/image42.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44.emf"/><Relationship Id="rId1" Type="http://schemas.openxmlformats.org/officeDocument/2006/relationships/slideLayout" Target="../slideLayouts/slideLayout2.xml"/><Relationship Id="rId4" Type="http://schemas.openxmlformats.org/officeDocument/2006/relationships/image" Target="../media/image45.wmf"/></Relationships>
</file>

<file path=ppt/slides/_rels/slide25.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slideLayout" Target="../slideLayouts/slideLayout2.xml"/><Relationship Id="rId4" Type="http://schemas.openxmlformats.org/officeDocument/2006/relationships/image" Target="../media/image50.emf"/></Relationships>
</file>

<file path=ppt/slides/_rels/slide28.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slideLayout" Target="../slideLayouts/slideLayout2.xml"/><Relationship Id="rId4" Type="http://schemas.openxmlformats.org/officeDocument/2006/relationships/image" Target="../media/image53.emf"/></Relationships>
</file>

<file path=ppt/slides/_rels/slide29.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6.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60.emf"/><Relationship Id="rId4" Type="http://schemas.openxmlformats.org/officeDocument/2006/relationships/image" Target="../media/image59.emf"/></Relationships>
</file>

<file path=ppt/slides/_rels/slide33.x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image" Target="../media/image61.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4.emf"/><Relationship Id="rId2" Type="http://schemas.openxmlformats.org/officeDocument/2006/relationships/image" Target="../media/image63.emf"/><Relationship Id="rId1" Type="http://schemas.openxmlformats.org/officeDocument/2006/relationships/slideLayout" Target="../slideLayouts/slideLayout2.xml"/><Relationship Id="rId4" Type="http://schemas.openxmlformats.org/officeDocument/2006/relationships/image" Target="../media/image65.emf"/></Relationships>
</file>

<file path=ppt/slides/_rels/slide35.xml.rels><?xml version="1.0" encoding="UTF-8" standalone="yes"?>
<Relationships xmlns="http://schemas.openxmlformats.org/package/2006/relationships"><Relationship Id="rId3" Type="http://schemas.openxmlformats.org/officeDocument/2006/relationships/image" Target="../media/image67.emf"/><Relationship Id="rId2" Type="http://schemas.openxmlformats.org/officeDocument/2006/relationships/image" Target="../media/image66.emf"/><Relationship Id="rId1" Type="http://schemas.openxmlformats.org/officeDocument/2006/relationships/slideLayout" Target="../slideLayouts/slideLayout2.xml"/><Relationship Id="rId4" Type="http://schemas.openxmlformats.org/officeDocument/2006/relationships/image" Target="../media/image68.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Addition and Subtraction with Fractions</a:t>
            </a:r>
            <a:endParaRPr lang="en-US" b="1" i="1" dirty="0">
              <a:solidFill>
                <a:srgbClr val="1F497D"/>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Adding Fractions with Different Denominators </a:t>
            </a:r>
          </a:p>
        </p:txBody>
      </p:sp>
      <p:sp>
        <p:nvSpPr>
          <p:cNvPr id="4" name="Content Placeholder 3"/>
          <p:cNvSpPr txBox="1">
            <a:spLocks/>
          </p:cNvSpPr>
          <p:nvPr/>
        </p:nvSpPr>
        <p:spPr>
          <a:xfrm>
            <a:off x="457200" y="1280161"/>
            <a:ext cx="8229600" cy="4587240"/>
          </a:xfrm>
          <a:prstGeom prst="rect">
            <a:avLst/>
          </a:prstGeom>
          <a:ln w="28575">
            <a:solidFill>
              <a:srgbClr val="FF0000"/>
            </a:solidFill>
          </a:ln>
        </p:spPr>
        <p:txBody>
          <a:bodyPr>
            <a:noAutofit/>
          </a:bodyPr>
          <a:lstStyle/>
          <a:p>
            <a:pPr algn="ctr"/>
            <a:r>
              <a:rPr lang="en-US" sz="2400" b="1" dirty="0">
                <a:solidFill>
                  <a:srgbClr val="FF0008"/>
                </a:solidFill>
                <a:latin typeface="Calibri" pitchFamily="34" charset="0"/>
              </a:rPr>
              <a:t>Common Error</a:t>
            </a:r>
          </a:p>
          <a:p>
            <a:r>
              <a:rPr lang="en-US" sz="2400" dirty="0">
                <a:solidFill>
                  <a:srgbClr val="000000"/>
                </a:solidFill>
              </a:rPr>
              <a:t>The following common error must be avoided. </a:t>
            </a:r>
          </a:p>
          <a:p>
            <a:pPr>
              <a:lnSpc>
                <a:spcPct val="150000"/>
              </a:lnSpc>
            </a:pPr>
            <a:r>
              <a:rPr lang="en-US" sz="2400" dirty="0">
                <a:solidFill>
                  <a:srgbClr val="000000"/>
                </a:solidFill>
              </a:rPr>
              <a:t>Add: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pic>
        <p:nvPicPr>
          <p:cNvPr id="5" name="Picture 4" descr="three divided by five plus one divided by fifteen.">
            <a:extLst>
              <a:ext uri="{FF2B5EF4-FFF2-40B4-BE49-F238E27FC236}">
                <a16:creationId xmlns:a16="http://schemas.microsoft.com/office/drawing/2014/main" id="{D746319D-F00B-490C-ABA8-CF314F5F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19200" y="1993900"/>
            <a:ext cx="828000" cy="731400"/>
          </a:xfrm>
          <a:prstGeom prst="rect">
            <a:avLst/>
          </a:prstGeom>
        </p:spPr>
      </p:pic>
      <p:pic>
        <p:nvPicPr>
          <p:cNvPr id="19" name="Picture 18" descr="This is a common error box with wrong solutions and correct solutions.&#10;&#10;To add, Three divided by five plus one divided by fifteen, the following common error must be avoided.&#10;&#10;You cannot divide out across the plus sign. &#10;&#10;This common mistake often occurs when adding fractions. Here's the incorrect method: Three fifths plus one fifteenth is wrongly written as one divided by five plus one divided by five, which equals two divided by five. This is incorrect because you cannot cancel or divide across a plus sign.&#10;&#10;Now, the correct method: Use the least common denominator, which is 15. Convert three fifths to an equivalent fraction with denominator 15 by multiplying both the numerator and the denominator by 3. This gives nine divided by fifteen.&#10;&#10;Now add: Nine divided by fifteen plus one divided by fifteen equals ten divided by fifteen.&#10;&#10;Next, reduce the result. Both the numerator and the denominator share a common factor of 5. Divide both by 5: Ten divided by fifteen becomes two divided by three.">
            <a:extLst>
              <a:ext uri="{FF2B5EF4-FFF2-40B4-BE49-F238E27FC236}">
                <a16:creationId xmlns:a16="http://schemas.microsoft.com/office/drawing/2014/main" id="{70245B10-63A5-D170-3FAE-0B9CFBB6F359}"/>
              </a:ext>
            </a:extLst>
          </p:cNvPr>
          <p:cNvPicPr>
            <a:picLocks noChangeAspect="1"/>
          </p:cNvPicPr>
          <p:nvPr/>
        </p:nvPicPr>
        <p:blipFill>
          <a:blip r:embed="rId3"/>
          <a:stretch>
            <a:fillRect/>
          </a:stretch>
        </p:blipFill>
        <p:spPr>
          <a:xfrm>
            <a:off x="808948" y="2791581"/>
            <a:ext cx="7268252" cy="247513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a:noFill/>
        </p:spPr>
        <p:txBody>
          <a:bodyPr/>
          <a:lstStyle/>
          <a:p>
            <a:r>
              <a:rPr lang="en-US" dirty="0"/>
              <a:t>Example 4: Adding Fractions with Different Denominators</a:t>
            </a:r>
            <a:r>
              <a:rPr lang="en-US" baseline="-25000" dirty="0"/>
              <a:t>1</a:t>
            </a:r>
            <a:endParaRPr lang="en-US" sz="3200" dirty="0">
              <a:solidFill>
                <a:schemeClr val="accent1"/>
              </a:solidFill>
            </a:endParaRPr>
          </a:p>
        </p:txBody>
      </p:sp>
      <p:sp>
        <p:nvSpPr>
          <p:cNvPr id="5" name="Rectangle 3"/>
          <p:cNvSpPr txBox="1">
            <a:spLocks/>
          </p:cNvSpPr>
          <p:nvPr/>
        </p:nvSpPr>
        <p:spPr>
          <a:xfrm>
            <a:off x="457200" y="1280160"/>
            <a:ext cx="833553" cy="523220"/>
          </a:xfrm>
          <a:prstGeom prst="rect">
            <a:avLst/>
          </a:prstGeom>
          <a:noFill/>
        </p:spPr>
        <p:txBody>
          <a:bodyPr wrap="square">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pic>
        <p:nvPicPr>
          <p:cNvPr id="3" name="Picture 2" descr="seven divided by forty five plus seven divided by thirty six.">
            <a:extLst>
              <a:ext uri="{FF2B5EF4-FFF2-40B4-BE49-F238E27FC236}">
                <a16:creationId xmlns:a16="http://schemas.microsoft.com/office/drawing/2014/main" id="{73A2C200-7CB2-4C2F-7797-21BBBD12B89C}"/>
              </a:ext>
            </a:extLst>
          </p:cNvPr>
          <p:cNvPicPr>
            <a:picLocks noChangeAspect="1"/>
          </p:cNvPicPr>
          <p:nvPr/>
        </p:nvPicPr>
        <p:blipFill>
          <a:blip r:embed="rId2"/>
          <a:stretch>
            <a:fillRect/>
          </a:stretch>
        </p:blipFill>
        <p:spPr>
          <a:xfrm>
            <a:off x="1290753" y="1141212"/>
            <a:ext cx="1259566" cy="864000"/>
          </a:xfrm>
          <a:prstGeom prst="rect">
            <a:avLst/>
          </a:prstGeom>
        </p:spPr>
      </p:pic>
      <p:sp>
        <p:nvSpPr>
          <p:cNvPr id="4" name="TextBox 3">
            <a:extLst>
              <a:ext uri="{FF2B5EF4-FFF2-40B4-BE49-F238E27FC236}">
                <a16:creationId xmlns:a16="http://schemas.microsoft.com/office/drawing/2014/main" id="{6DFE1C22-7A00-1797-AFF7-047BCBDFF90F}"/>
              </a:ext>
            </a:extLst>
          </p:cNvPr>
          <p:cNvSpPr txBox="1"/>
          <p:nvPr/>
        </p:nvSpPr>
        <p:spPr>
          <a:xfrm>
            <a:off x="457200" y="1944684"/>
            <a:ext cx="4572000" cy="1194173"/>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Step 1: </a:t>
            </a:r>
            <a:r>
              <a:rPr kumimoji="0" lang="en-US" sz="2800" b="0" i="0" u="none" strike="noStrike" kern="1200" cap="none" spc="0" normalizeH="0" baseline="0" noProof="0">
                <a:ln>
                  <a:noFill/>
                </a:ln>
                <a:solidFill>
                  <a:srgbClr val="366092"/>
                </a:solidFill>
                <a:effectLst/>
                <a:uLnTx/>
                <a:uFillTx/>
                <a:latin typeface="Calibri"/>
                <a:ea typeface="+mn-ea"/>
                <a:cs typeface="+mn-cs"/>
              </a:rPr>
              <a:t>Find the LCD.</a:t>
            </a:r>
            <a:endParaRPr lang="en-IN" dirty="0"/>
          </a:p>
        </p:txBody>
      </p:sp>
      <p:pic>
        <p:nvPicPr>
          <p:cNvPr id="6" name="Picture 5" descr="Forty five equals three times three times five and thirty six equals two times two times three times three. Therefore the least common denominator or LCD is two times two times three times three times five which equals one hundred eighty. To convert each denominator to the LCD we multiply forty five by two times two which is four and we multiply thirty six by five. So forty five times four equals one hundred eighty and thirty six times five also equals one hundred eighty.">
            <a:extLst>
              <a:ext uri="{FF2B5EF4-FFF2-40B4-BE49-F238E27FC236}">
                <a16:creationId xmlns:a16="http://schemas.microsoft.com/office/drawing/2014/main" id="{CB00244E-BBEB-84EE-F63D-57EABE712ADB}"/>
              </a:ext>
            </a:extLst>
          </p:cNvPr>
          <p:cNvPicPr>
            <a:picLocks noChangeAspect="1"/>
          </p:cNvPicPr>
          <p:nvPr/>
        </p:nvPicPr>
        <p:blipFill>
          <a:blip r:embed="rId3"/>
          <a:stretch>
            <a:fillRect/>
          </a:stretch>
        </p:blipFill>
        <p:spPr>
          <a:xfrm>
            <a:off x="609600" y="3068860"/>
            <a:ext cx="6220693" cy="204816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Adding Fractions with Different Denominators</a:t>
            </a:r>
            <a:r>
              <a:rPr lang="en-US" baseline="-25000" dirty="0"/>
              <a:t>2</a:t>
            </a:r>
            <a:endParaRPr lang="en-US" dirty="0"/>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endParaRPr lang="en-US" b="1" dirty="0"/>
          </a:p>
        </p:txBody>
      </p:sp>
      <p:pic>
        <p:nvPicPr>
          <p:cNvPr id="7" name="Picture 6" descr="Seven divided by forty five plus seven divided by thirty six.&#10;Equals seven divided by forty five times four divided by four, plus seven divided by thirty six times five divided by five.&#10;That equals twenty eight divided by one hundred eighty, plus thirty five divided by one hundred eighty.&#10;Which equals sixty three divided by one hundred eighty.&#10;Sixty three is three times three times seven.&#10;One hundred eighty is two times two times three times three times five.&#10;Canceling out common factors, we get seven divided by twenty.">
            <a:extLst>
              <a:ext uri="{FF2B5EF4-FFF2-40B4-BE49-F238E27FC236}">
                <a16:creationId xmlns:a16="http://schemas.microsoft.com/office/drawing/2014/main" id="{2083A964-81AC-7A11-0CB6-B64A9B771D7B}"/>
              </a:ext>
            </a:extLst>
          </p:cNvPr>
          <p:cNvPicPr>
            <a:picLocks noChangeAspect="1"/>
          </p:cNvPicPr>
          <p:nvPr/>
        </p:nvPicPr>
        <p:blipFill>
          <a:blip r:embed="rId2"/>
          <a:stretch>
            <a:fillRect/>
          </a:stretch>
        </p:blipFill>
        <p:spPr>
          <a:xfrm>
            <a:off x="457200" y="1905000"/>
            <a:ext cx="4590975" cy="2700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Adding Fractions with Different Denominators</a:t>
            </a:r>
            <a:r>
              <a:rPr lang="en-US" baseline="-25000" dirty="0"/>
              <a:t>3</a:t>
            </a:r>
            <a:endParaRPr lang="en-US" dirty="0"/>
          </a:p>
        </p:txBody>
      </p:sp>
      <p:sp>
        <p:nvSpPr>
          <p:cNvPr id="4" name="Rectangle 3">
            <a:extLst>
              <a:ext uri="{FF2B5EF4-FFF2-40B4-BE49-F238E27FC236}">
                <a16:creationId xmlns:a16="http://schemas.microsoft.com/office/drawing/2014/main" id="{9051654E-2809-432C-A876-99DE09D62BAB}"/>
              </a:ext>
            </a:extLst>
          </p:cNvPr>
          <p:cNvSpPr/>
          <p:nvPr/>
        </p:nvSpPr>
        <p:spPr>
          <a:xfrm>
            <a:off x="620456" y="1115283"/>
            <a:ext cx="8066343" cy="954107"/>
          </a:xfrm>
          <a:prstGeom prst="rect">
            <a:avLst/>
          </a:prstGeom>
        </p:spPr>
        <p:txBody>
          <a:bodyPr wrap="square">
            <a:spAutoFit/>
          </a:bodyPr>
          <a:lstStyle/>
          <a:p>
            <a:r>
              <a:rPr lang="en-US" sz="2800" dirty="0"/>
              <a:t>Note that in adding fractions, we also may choose to write them vertically. The process is the same.</a:t>
            </a:r>
          </a:p>
        </p:txBody>
      </p:sp>
      <p:pic>
        <p:nvPicPr>
          <p:cNvPr id="11" name="Picture 10" descr="Seven divided by forty five equals seven divided by forty five times four divided by four, which equals twenty eight divided by one hundred eighty.&#10;Plus seven divided by thirty six equals plus seven divided by thirty six times five divided by five, which equals plus thirty five divided by one hundred eighty.&#10;Adding both we get, sixty three divided by one hundred eighty equals three times three times seven divided by two times two times three times three times five, which simplifies to seven divided by twenty.">
            <a:extLst>
              <a:ext uri="{FF2B5EF4-FFF2-40B4-BE49-F238E27FC236}">
                <a16:creationId xmlns:a16="http://schemas.microsoft.com/office/drawing/2014/main" id="{8FC4718B-DBC9-B8A8-757E-C4AE9F19C70C}"/>
              </a:ext>
            </a:extLst>
          </p:cNvPr>
          <p:cNvPicPr>
            <a:picLocks noChangeAspect="1"/>
          </p:cNvPicPr>
          <p:nvPr/>
        </p:nvPicPr>
        <p:blipFill>
          <a:blip r:embed="rId2"/>
          <a:stretch>
            <a:fillRect/>
          </a:stretch>
        </p:blipFill>
        <p:spPr>
          <a:xfrm>
            <a:off x="990600" y="2286000"/>
            <a:ext cx="6449325" cy="289600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914400" cy="523220"/>
          </a:xfrm>
          <a:prstGeom prst="rect">
            <a:avLst/>
          </a:prstGeom>
          <a:noFill/>
        </p:spPr>
        <p:txBody>
          <a:bodyPr wrap="square">
            <a:spAutoFit/>
          </a:bodyPr>
          <a:lstStyle/>
          <a:p>
            <a:pPr>
              <a:spcAft>
                <a:spcPts val="1200"/>
              </a:spcAft>
              <a:buFont typeface="Courier New" pitchFamily="49" charset="0"/>
              <a:buNone/>
            </a:pPr>
            <a:r>
              <a:rPr lang="en-US" sz="2800" i="0" dirty="0">
                <a:solidFill>
                  <a:schemeClr val="tx1"/>
                </a:solidFill>
              </a:rPr>
              <a:t>Add:</a:t>
            </a:r>
            <a:endParaRPr lang="en-US" sz="2800" b="1" i="0" dirty="0">
              <a:solidFill>
                <a:schemeClr val="tx1"/>
              </a:solidFill>
            </a:endParaRPr>
          </a:p>
        </p:txBody>
      </p:sp>
      <p:pic>
        <p:nvPicPr>
          <p:cNvPr id="3" name="Picture 2" descr="two divided by three plus one divided by six plus five divided by twelve">
            <a:extLst>
              <a:ext uri="{FF2B5EF4-FFF2-40B4-BE49-F238E27FC236}">
                <a16:creationId xmlns:a16="http://schemas.microsoft.com/office/drawing/2014/main" id="{9739D68B-38B7-452B-8096-A3690BFA74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1106804"/>
            <a:ext cx="1485900" cy="838200"/>
          </a:xfrm>
          <a:prstGeom prst="rect">
            <a:avLst/>
          </a:prstGeom>
        </p:spPr>
      </p:pic>
      <p:sp>
        <p:nvSpPr>
          <p:cNvPr id="2" name="TextBox 1">
            <a:extLst>
              <a:ext uri="{FF2B5EF4-FFF2-40B4-BE49-F238E27FC236}">
                <a16:creationId xmlns:a16="http://schemas.microsoft.com/office/drawing/2014/main" id="{18A0C962-5208-FAEB-40D4-7CEA18C5660A}"/>
              </a:ext>
            </a:extLst>
          </p:cNvPr>
          <p:cNvSpPr txBox="1"/>
          <p:nvPr/>
        </p:nvSpPr>
        <p:spPr>
          <a:xfrm>
            <a:off x="457200" y="1945004"/>
            <a:ext cx="2667000" cy="1194173"/>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a:t>
            </a:r>
            <a:r>
              <a:rPr kumimoji="0" lang="en-US" sz="2800" b="0" i="0" u="none" strike="noStrike" kern="1200" cap="none" spc="0" normalizeH="0" baseline="0" noProof="0" dirty="0">
                <a:ln>
                  <a:noFill/>
                </a:ln>
                <a:solidFill>
                  <a:srgbClr val="366092"/>
                </a:solidFill>
                <a:effectLst/>
                <a:uLnTx/>
                <a:uFillTx/>
                <a:latin typeface="Calibri"/>
                <a:ea typeface="+mn-ea"/>
                <a:cs typeface="+mn-cs"/>
              </a:rPr>
              <a:t> LCD = 12</a:t>
            </a:r>
            <a:endParaRPr lang="en-IN" dirty="0"/>
          </a:p>
        </p:txBody>
      </p:sp>
      <p:sp>
        <p:nvSpPr>
          <p:cNvPr id="16" name="TextBox 15"/>
          <p:cNvSpPr txBox="1"/>
          <p:nvPr/>
        </p:nvSpPr>
        <p:spPr>
          <a:xfrm>
            <a:off x="3200400" y="2667000"/>
            <a:ext cx="59436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sp>
        <p:nvSpPr>
          <p:cNvPr id="6" name="TextBox 5">
            <a:extLst>
              <a:ext uri="{FF2B5EF4-FFF2-40B4-BE49-F238E27FC236}">
                <a16:creationId xmlns:a16="http://schemas.microsoft.com/office/drawing/2014/main" id="{25FE745D-DDA8-5C44-2AD9-CD8099BADC53}"/>
              </a:ext>
            </a:extLst>
          </p:cNvPr>
          <p:cNvSpPr txBox="1"/>
          <p:nvPr/>
        </p:nvSpPr>
        <p:spPr>
          <a:xfrm>
            <a:off x="457200" y="3271456"/>
            <a:ext cx="80010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Step 2: </a:t>
            </a:r>
            <a:r>
              <a:rPr kumimoji="0" lang="en-US" sz="2800" b="0" i="0" u="none" strike="noStrike" kern="1200" cap="none" spc="0" normalizeH="0" baseline="0" noProof="0">
                <a:ln>
                  <a:noFill/>
                </a:ln>
                <a:solidFill>
                  <a:srgbClr val="366092"/>
                </a:solidFill>
                <a:effectLst/>
                <a:uLnTx/>
                <a:uFillTx/>
                <a:latin typeface="Calibri"/>
                <a:ea typeface="+mn-ea"/>
                <a:cs typeface="+mn-cs"/>
              </a:rPr>
              <a:t>Steps 2, 3, and 4 can be written in one step.</a:t>
            </a:r>
            <a:endParaRPr lang="en-IN" dirty="0"/>
          </a:p>
        </p:txBody>
      </p:sp>
      <p:pic>
        <p:nvPicPr>
          <p:cNvPr id="8" name="Picture 7" descr="two divided by three plus one divided by six plus five divided by twelve equals two divided by three times four divided by four plus one divided by six times two divided by two plus five divided by twelve.&#10;It equals eight divided by twelve plus two divided by twelve plus five divided twelve, equals fifteen divided by twelve, writing it's factors results, three times five whole divided by two times two times three, by cancelling out the common factors we get, five divided by four, that results as one and one divided by four.">
            <a:extLst>
              <a:ext uri="{FF2B5EF4-FFF2-40B4-BE49-F238E27FC236}">
                <a16:creationId xmlns:a16="http://schemas.microsoft.com/office/drawing/2014/main" id="{9893010C-F867-5085-C48D-05DF48893D6E}"/>
              </a:ext>
            </a:extLst>
          </p:cNvPr>
          <p:cNvPicPr>
            <a:picLocks noChangeAspect="1"/>
          </p:cNvPicPr>
          <p:nvPr/>
        </p:nvPicPr>
        <p:blipFill>
          <a:blip r:embed="rId3"/>
          <a:stretch>
            <a:fillRect/>
          </a:stretch>
        </p:blipFill>
        <p:spPr>
          <a:xfrm>
            <a:off x="533400" y="3924720"/>
            <a:ext cx="6791226" cy="1836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6: </a:t>
            </a:r>
            <a:r>
              <a:rPr lang="en-US" dirty="0"/>
              <a:t>Application: Adding Fractions</a:t>
            </a:r>
            <a:r>
              <a:rPr lang="en-US" baseline="-25000" dirty="0"/>
              <a:t>1</a:t>
            </a:r>
            <a:r>
              <a:rPr lang="en-US" dirty="0"/>
              <a:t> </a:t>
            </a:r>
          </a:p>
        </p:txBody>
      </p:sp>
      <p:sp>
        <p:nvSpPr>
          <p:cNvPr id="3" name="Content Placeholder 2"/>
          <p:cNvSpPr>
            <a:spLocks noGrp="1"/>
          </p:cNvSpPr>
          <p:nvPr>
            <p:ph idx="1"/>
          </p:nvPr>
        </p:nvSpPr>
        <p:spPr/>
        <p:txBody>
          <a:bodyPr>
            <a:normAutofit/>
          </a:bodyPr>
          <a:lstStyle/>
          <a:p>
            <a:pPr>
              <a:lnSpc>
                <a:spcPct val="110000"/>
              </a:lnSpc>
            </a:pPr>
            <a:r>
              <a:rPr lang="en-US" dirty="0"/>
              <a:t>Rachel is mailing two letters at the post office. One</a:t>
            </a:r>
            <a:endParaRPr lang="en-US" b="1" dirty="0"/>
          </a:p>
        </p:txBody>
      </p:sp>
      <p:pic>
        <p:nvPicPr>
          <p:cNvPr id="9" name="Picture 8" descr="letter weighs 1 divided by 3 ounces and the other weighs 3 divided by 7 ounces.">
            <a:extLst>
              <a:ext uri="{FF2B5EF4-FFF2-40B4-BE49-F238E27FC236}">
                <a16:creationId xmlns:a16="http://schemas.microsoft.com/office/drawing/2014/main" id="{A55CCD65-936E-533D-5A14-19EF83EBF021}"/>
              </a:ext>
            </a:extLst>
          </p:cNvPr>
          <p:cNvPicPr>
            <a:picLocks noChangeAspect="1"/>
          </p:cNvPicPr>
          <p:nvPr/>
        </p:nvPicPr>
        <p:blipFill>
          <a:blip r:embed="rId2"/>
          <a:stretch>
            <a:fillRect/>
          </a:stretch>
        </p:blipFill>
        <p:spPr>
          <a:xfrm>
            <a:off x="540543" y="1699216"/>
            <a:ext cx="8129928" cy="864000"/>
          </a:xfrm>
          <a:prstGeom prst="rect">
            <a:avLst/>
          </a:prstGeom>
        </p:spPr>
      </p:pic>
      <p:sp>
        <p:nvSpPr>
          <p:cNvPr id="4" name="TextBox 3">
            <a:extLst>
              <a:ext uri="{FF2B5EF4-FFF2-40B4-BE49-F238E27FC236}">
                <a16:creationId xmlns:a16="http://schemas.microsoft.com/office/drawing/2014/main" id="{963D1286-F6EC-42F2-2B92-C853FFAAC959}"/>
              </a:ext>
            </a:extLst>
          </p:cNvPr>
          <p:cNvSpPr txBox="1"/>
          <p:nvPr/>
        </p:nvSpPr>
        <p:spPr>
          <a:xfrm>
            <a:off x="457200" y="2386015"/>
            <a:ext cx="8382000" cy="2548390"/>
          </a:xfrm>
          <a:prstGeom prst="rect">
            <a:avLst/>
          </a:prstGeom>
          <a:noFill/>
        </p:spPr>
        <p:txBody>
          <a:bodyPr wrap="square" rtlCol="0">
            <a:spAutoFit/>
          </a:bodyPr>
          <a:lstStyle/>
          <a:p>
            <a:pPr marL="0" marR="0" lvl="0" indent="0" algn="l" defTabSz="914400" rtl="0" eaLnBrk="1" fontAlgn="auto" latinLnBrk="0" hangingPunct="1">
              <a:lnSpc>
                <a:spcPct val="11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What is the combined weight of the letters?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a:t>
            </a:r>
            <a:r>
              <a:rPr kumimoji="0" lang="en-US" sz="2800" b="0" i="0" u="none" strike="noStrike" kern="1200" cap="none" spc="0" normalizeH="0" baseline="0" noProof="0" dirty="0">
                <a:ln>
                  <a:noFill/>
                </a:ln>
                <a:solidFill>
                  <a:srgbClr val="366092"/>
                </a:solidFill>
                <a:effectLst/>
                <a:uLnTx/>
                <a:uFillTx/>
                <a:latin typeface="Calibri"/>
                <a:ea typeface="+mn-ea"/>
                <a:cs typeface="+mn-cs"/>
              </a:rPr>
              <a:t> READ: Read the problem carefully. We want to find the total weight of the two letters.</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2:</a:t>
            </a:r>
            <a:r>
              <a:rPr kumimoji="0" lang="en-US" sz="2800" b="0" i="0" u="none" strike="noStrike" kern="1200" cap="none" spc="0" normalizeH="0" baseline="0" noProof="0" dirty="0">
                <a:ln>
                  <a:noFill/>
                </a:ln>
                <a:solidFill>
                  <a:srgbClr val="366092"/>
                </a:solidFill>
                <a:effectLst/>
                <a:uLnTx/>
                <a:uFillTx/>
                <a:latin typeface="Calibri"/>
                <a:ea typeface="+mn-ea"/>
                <a:cs typeface="+mn-cs"/>
              </a:rPr>
              <a:t> SET UP: To find the combined weight of the two</a:t>
            </a:r>
            <a:endParaRPr lang="en-IN" dirty="0"/>
          </a:p>
        </p:txBody>
      </p:sp>
      <p:pic>
        <p:nvPicPr>
          <p:cNvPr id="11" name="Picture 10" descr="letters, add the weights:1 divided by 3 plus 3 divided by 7">
            <a:extLst>
              <a:ext uri="{FF2B5EF4-FFF2-40B4-BE49-F238E27FC236}">
                <a16:creationId xmlns:a16="http://schemas.microsoft.com/office/drawing/2014/main" id="{C9EBDCCD-5397-A9F9-3B29-85B82B2E0A12}"/>
              </a:ext>
            </a:extLst>
          </p:cNvPr>
          <p:cNvPicPr>
            <a:picLocks noChangeAspect="1"/>
          </p:cNvPicPr>
          <p:nvPr/>
        </p:nvPicPr>
        <p:blipFill>
          <a:blip r:embed="rId3"/>
          <a:stretch>
            <a:fillRect/>
          </a:stretch>
        </p:blipFill>
        <p:spPr>
          <a:xfrm>
            <a:off x="544544" y="4798647"/>
            <a:ext cx="4413688" cy="864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6: </a:t>
            </a:r>
            <a:r>
              <a:rPr lang="en-US" dirty="0"/>
              <a:t>Application: Adding Fractions</a:t>
            </a:r>
            <a:r>
              <a:rPr lang="en-US" baseline="-25000" dirty="0"/>
              <a:t>2</a:t>
            </a:r>
            <a:endParaRPr lang="en-US" dirty="0"/>
          </a:p>
        </p:txBody>
      </p:sp>
      <p:sp>
        <p:nvSpPr>
          <p:cNvPr id="3" name="Content Placeholder 2"/>
          <p:cNvSpPr>
            <a:spLocks noGrp="1"/>
          </p:cNvSpPr>
          <p:nvPr>
            <p:ph idx="1"/>
          </p:nvPr>
        </p:nvSpPr>
        <p:spPr/>
        <p:txBody>
          <a:bodyPr>
            <a:normAutofit/>
          </a:bodyPr>
          <a:lstStyle/>
          <a:p>
            <a:r>
              <a:rPr lang="en-US" b="1" dirty="0"/>
              <a:t>Step 3:</a:t>
            </a:r>
            <a:r>
              <a:rPr lang="en-US" dirty="0"/>
              <a:t> SOLVE: The LCD of 3 and 7 is 21. Using this information, we can add the two fractions.</a:t>
            </a:r>
          </a:p>
        </p:txBody>
      </p:sp>
      <p:pic>
        <p:nvPicPr>
          <p:cNvPr id="8" name="Picture 7" descr="one divided by three plus three divided by seven equals one divided by three times seven divided by seven plus three divided by seven times three divided by three.&#10;it equals seven divided by twenty one plus nine divided by twenty one.&#10;it equals sixteen divided by twenty one.">
            <a:extLst>
              <a:ext uri="{FF2B5EF4-FFF2-40B4-BE49-F238E27FC236}">
                <a16:creationId xmlns:a16="http://schemas.microsoft.com/office/drawing/2014/main" id="{F827C6BB-7212-67F6-1411-05379ED49C89}"/>
              </a:ext>
            </a:extLst>
          </p:cNvPr>
          <p:cNvPicPr>
            <a:picLocks noChangeAspect="1"/>
          </p:cNvPicPr>
          <p:nvPr/>
        </p:nvPicPr>
        <p:blipFill>
          <a:blip r:embed="rId2"/>
          <a:stretch>
            <a:fillRect/>
          </a:stretch>
        </p:blipFill>
        <p:spPr>
          <a:xfrm>
            <a:off x="1066800" y="2482835"/>
            <a:ext cx="2583272" cy="2664000"/>
          </a:xfrm>
          <a:prstGeom prst="rect">
            <a:avLst/>
          </a:prstGeom>
        </p:spPr>
      </p:pic>
      <p:sp>
        <p:nvSpPr>
          <p:cNvPr id="4" name="TextBox 3">
            <a:extLst>
              <a:ext uri="{FF2B5EF4-FFF2-40B4-BE49-F238E27FC236}">
                <a16:creationId xmlns:a16="http://schemas.microsoft.com/office/drawing/2014/main" id="{02472D93-CAD9-A5A2-6D6C-705108DDD1A1}"/>
              </a:ext>
            </a:extLst>
          </p:cNvPr>
          <p:cNvSpPr txBox="1"/>
          <p:nvPr/>
        </p:nvSpPr>
        <p:spPr>
          <a:xfrm>
            <a:off x="457200" y="5291790"/>
            <a:ext cx="64008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Thus, the total weight of the two letters is</a:t>
            </a:r>
            <a:endParaRPr lang="en-IN" dirty="0"/>
          </a:p>
        </p:txBody>
      </p:sp>
      <p:pic>
        <p:nvPicPr>
          <p:cNvPr id="6" name="Picture 5" descr="16 divided by 21 ounces.">
            <a:extLst>
              <a:ext uri="{FF2B5EF4-FFF2-40B4-BE49-F238E27FC236}">
                <a16:creationId xmlns:a16="http://schemas.microsoft.com/office/drawing/2014/main" id="{FB04202F-1D08-8082-B755-944E9F0DC5A1}"/>
              </a:ext>
            </a:extLst>
          </p:cNvPr>
          <p:cNvPicPr>
            <a:picLocks noChangeAspect="1"/>
          </p:cNvPicPr>
          <p:nvPr/>
        </p:nvPicPr>
        <p:blipFill>
          <a:blip r:embed="rId3"/>
          <a:stretch>
            <a:fillRect/>
          </a:stretch>
        </p:blipFill>
        <p:spPr>
          <a:xfrm>
            <a:off x="6624782" y="5146835"/>
            <a:ext cx="1635805" cy="828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6: </a:t>
            </a:r>
            <a:r>
              <a:rPr lang="en-US" dirty="0"/>
              <a:t>Application: Adding Fractions</a:t>
            </a:r>
            <a:r>
              <a:rPr lang="en-US" baseline="-25000" dirty="0"/>
              <a:t>3</a:t>
            </a:r>
            <a:endParaRPr lang="en-US" dirty="0"/>
          </a:p>
        </p:txBody>
      </p:sp>
      <p:sp>
        <p:nvSpPr>
          <p:cNvPr id="3" name="Content Placeholder 2"/>
          <p:cNvSpPr>
            <a:spLocks noGrp="1"/>
          </p:cNvSpPr>
          <p:nvPr>
            <p:ph idx="1"/>
          </p:nvPr>
        </p:nvSpPr>
        <p:spPr/>
        <p:txBody>
          <a:bodyPr/>
          <a:lstStyle/>
          <a:p>
            <a:r>
              <a:rPr lang="en-US" b="1" dirty="0"/>
              <a:t>Step 4:</a:t>
            </a:r>
            <a:r>
              <a:rPr lang="en-US" dirty="0"/>
              <a:t> CHECK: Since each letter weighs less than half an ounce, the total will be less than one ounce. Thus,</a:t>
            </a:r>
          </a:p>
        </p:txBody>
      </p:sp>
      <p:pic>
        <p:nvPicPr>
          <p:cNvPr id="10" name="Picture 9" descr="the answer 16 divided by 21 ounces seems to be a reasonable answer.">
            <a:extLst>
              <a:ext uri="{FF2B5EF4-FFF2-40B4-BE49-F238E27FC236}">
                <a16:creationId xmlns:a16="http://schemas.microsoft.com/office/drawing/2014/main" id="{61EA8B17-3023-E1F4-F13A-F19F9ED513A7}"/>
              </a:ext>
            </a:extLst>
          </p:cNvPr>
          <p:cNvPicPr>
            <a:picLocks noChangeAspect="1"/>
          </p:cNvPicPr>
          <p:nvPr/>
        </p:nvPicPr>
        <p:blipFill>
          <a:blip r:embed="rId2"/>
          <a:stretch>
            <a:fillRect/>
          </a:stretch>
        </p:blipFill>
        <p:spPr>
          <a:xfrm>
            <a:off x="523021" y="2128885"/>
            <a:ext cx="8418733" cy="864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7: </a:t>
            </a:r>
            <a:r>
              <a:rPr lang="en-US" dirty="0"/>
              <a:t>Application: Adding Fractions</a:t>
            </a:r>
            <a:r>
              <a:rPr lang="en-US" baseline="-25000" dirty="0"/>
              <a:t>1</a:t>
            </a:r>
            <a:r>
              <a:rPr lang="en-US" dirty="0"/>
              <a:t> </a:t>
            </a:r>
          </a:p>
        </p:txBody>
      </p:sp>
      <p:sp>
        <p:nvSpPr>
          <p:cNvPr id="3" name="Content Placeholder 2"/>
          <p:cNvSpPr>
            <a:spLocks noGrp="1"/>
          </p:cNvSpPr>
          <p:nvPr>
            <p:ph idx="1"/>
          </p:nvPr>
        </p:nvSpPr>
        <p:spPr/>
        <p:txBody>
          <a:bodyPr/>
          <a:lstStyle/>
          <a:p>
            <a:r>
              <a:rPr lang="en-US" dirty="0"/>
              <a:t>Keith’s total income for the year was $36,000, and he</a:t>
            </a:r>
          </a:p>
        </p:txBody>
      </p:sp>
      <p:pic>
        <p:nvPicPr>
          <p:cNvPr id="8" name="Picture 7" descr="spent 1 3rd of his income on rent and 1 12th of his income on">
            <a:extLst>
              <a:ext uri="{FF2B5EF4-FFF2-40B4-BE49-F238E27FC236}">
                <a16:creationId xmlns:a16="http://schemas.microsoft.com/office/drawing/2014/main" id="{BECD7194-9E5C-AD31-EE85-54B935A4B692}"/>
              </a:ext>
            </a:extLst>
          </p:cNvPr>
          <p:cNvPicPr>
            <a:picLocks noChangeAspect="1"/>
          </p:cNvPicPr>
          <p:nvPr/>
        </p:nvPicPr>
        <p:blipFill>
          <a:blip r:embed="rId2"/>
          <a:stretch>
            <a:fillRect/>
          </a:stretch>
        </p:blipFill>
        <p:spPr>
          <a:xfrm>
            <a:off x="533163" y="1641274"/>
            <a:ext cx="7963373" cy="864000"/>
          </a:xfrm>
          <a:prstGeom prst="rect">
            <a:avLst/>
          </a:prstGeom>
        </p:spPr>
      </p:pic>
      <p:sp>
        <p:nvSpPr>
          <p:cNvPr id="4" name="TextBox 3">
            <a:extLst>
              <a:ext uri="{FF2B5EF4-FFF2-40B4-BE49-F238E27FC236}">
                <a16:creationId xmlns:a16="http://schemas.microsoft.com/office/drawing/2014/main" id="{3E884842-3DD9-279E-86AF-E46E3D77CFE7}"/>
              </a:ext>
            </a:extLst>
          </p:cNvPr>
          <p:cNvSpPr txBox="1"/>
          <p:nvPr/>
        </p:nvSpPr>
        <p:spPr>
          <a:xfrm>
            <a:off x="457200" y="2371724"/>
            <a:ext cx="84582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his car. What portion (or fraction) of his income did he spend on these two items and what was the total amount spent?</a:t>
            </a:r>
            <a:endParaRPr lang="en-IN" dirty="0"/>
          </a:p>
        </p:txBody>
      </p:sp>
      <p:pic>
        <p:nvPicPr>
          <p:cNvPr id="5" name="Picture 4" descr="A pie chart with three shaded portions representing Keith's budget. one fourth of the chart is labeled as &quot;Rent&quot; and one twelfth is labeled as &quot;Car&quot;. The remaining area is unlabeled.">
            <a:extLst>
              <a:ext uri="{FF2B5EF4-FFF2-40B4-BE49-F238E27FC236}">
                <a16:creationId xmlns:a16="http://schemas.microsoft.com/office/drawing/2014/main" id="{E4174185-EABD-089C-5FE8-D7A5BD38EB7B}"/>
              </a:ext>
            </a:extLst>
          </p:cNvPr>
          <p:cNvPicPr>
            <a:picLocks noChangeAspect="1"/>
          </p:cNvPicPr>
          <p:nvPr/>
        </p:nvPicPr>
        <p:blipFill>
          <a:blip r:embed="rId3"/>
          <a:stretch>
            <a:fillRect/>
          </a:stretch>
        </p:blipFill>
        <p:spPr>
          <a:xfrm>
            <a:off x="6362751" y="3235724"/>
            <a:ext cx="2133785" cy="2676376"/>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7: </a:t>
            </a:r>
            <a:r>
              <a:rPr lang="en-US" dirty="0"/>
              <a:t>Application: Adding Fractions</a:t>
            </a:r>
            <a:r>
              <a:rPr lang="en-US" baseline="-25000" dirty="0"/>
              <a:t>2</a:t>
            </a:r>
            <a:endParaRPr lang="en-US" dirty="0"/>
          </a:p>
        </p:txBody>
      </p:sp>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a:t>
            </a:r>
          </a:p>
          <a:p>
            <a:endParaRPr lang="en-US" dirty="0"/>
          </a:p>
        </p:txBody>
      </p:sp>
      <p:pic>
        <p:nvPicPr>
          <p:cNvPr id="6" name="Picture 5" descr="items, add the fractions: 1 divided by 3 plus 1 divided by 12. Then to find the">
            <a:extLst>
              <a:ext uri="{FF2B5EF4-FFF2-40B4-BE49-F238E27FC236}">
                <a16:creationId xmlns:a16="http://schemas.microsoft.com/office/drawing/2014/main" id="{B2AA44E4-8CC9-874B-A2A2-A033E479A5D0}"/>
              </a:ext>
            </a:extLst>
          </p:cNvPr>
          <p:cNvPicPr>
            <a:picLocks noChangeAspect="1"/>
          </p:cNvPicPr>
          <p:nvPr/>
        </p:nvPicPr>
        <p:blipFill>
          <a:blip r:embed="rId2"/>
          <a:stretch>
            <a:fillRect/>
          </a:stretch>
        </p:blipFill>
        <p:spPr>
          <a:xfrm>
            <a:off x="540545" y="4004268"/>
            <a:ext cx="7026506" cy="864000"/>
          </a:xfrm>
          <a:prstGeom prst="rect">
            <a:avLst/>
          </a:prstGeom>
        </p:spPr>
      </p:pic>
      <p:sp>
        <p:nvSpPr>
          <p:cNvPr id="7" name="TextBox 6">
            <a:extLst>
              <a:ext uri="{FF2B5EF4-FFF2-40B4-BE49-F238E27FC236}">
                <a16:creationId xmlns:a16="http://schemas.microsoft.com/office/drawing/2014/main" id="{D2D8F58C-7F18-A71F-4D94-AA20F5D6FF45}"/>
              </a:ext>
            </a:extLst>
          </p:cNvPr>
          <p:cNvSpPr txBox="1"/>
          <p:nvPr/>
        </p:nvSpPr>
        <p:spPr>
          <a:xfrm>
            <a:off x="457199" y="4797272"/>
            <a:ext cx="8229599"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amount spent, multiply $36,000 by the sum of the fractions.</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76200"/>
            <a:ext cx="8229600" cy="914400"/>
          </a:xfrm>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59"/>
            <a:ext cx="8229600" cy="2074414"/>
          </a:xfrm>
          <a:prstGeom prst="rect">
            <a:avLst/>
          </a:prstGeom>
        </p:spPr>
        <p:txBody>
          <a:bodyPr>
            <a:spAutoFit/>
          </a:bodyPr>
          <a:lstStyle/>
          <a:p>
            <a:pPr marL="461963" indent="-461963">
              <a:buFont typeface="Courier New" pitchFamily="49" charset="0"/>
              <a:buChar char="o"/>
            </a:pPr>
            <a:r>
              <a:rPr lang="en-US" dirty="0"/>
              <a:t>Add fractions with the same denominator.</a:t>
            </a:r>
          </a:p>
          <a:p>
            <a:pPr marL="461963" indent="-461963">
              <a:buFont typeface="Courier New" pitchFamily="49" charset="0"/>
              <a:buChar char="o"/>
            </a:pPr>
            <a:r>
              <a:rPr lang="en-US" dirty="0"/>
              <a:t>Add fractions with different denominators.</a:t>
            </a:r>
          </a:p>
          <a:p>
            <a:pPr marL="461963" indent="-461963">
              <a:buFont typeface="Courier New" pitchFamily="49" charset="0"/>
              <a:buChar char="o"/>
            </a:pPr>
            <a:r>
              <a:rPr lang="en-US" dirty="0"/>
              <a:t>Subtract fractions with the same denominator.</a:t>
            </a:r>
          </a:p>
          <a:p>
            <a:pPr marL="461963" indent="-461963">
              <a:buFont typeface="Courier New" pitchFamily="49" charset="0"/>
              <a:buChar char="o"/>
            </a:pPr>
            <a:r>
              <a:rPr lang="en-US" dirty="0"/>
              <a:t>Subtract fractions with different denominators.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7: </a:t>
            </a:r>
            <a:r>
              <a:rPr lang="en-US" dirty="0"/>
              <a:t>Application: Adding Fractions</a:t>
            </a:r>
            <a:r>
              <a:rPr lang="en-US" baseline="-25000" dirty="0"/>
              <a:t>3</a:t>
            </a:r>
            <a:endParaRPr lang="en-US" dirty="0"/>
          </a:p>
        </p:txBody>
      </p:sp>
      <p:sp>
        <p:nvSpPr>
          <p:cNvPr id="3" name="Content Placeholder 2"/>
          <p:cNvSpPr>
            <a:spLocks noGrp="1"/>
          </p:cNvSpPr>
          <p:nvPr>
            <p:ph idx="1"/>
          </p:nvPr>
        </p:nvSpPr>
        <p:spPr>
          <a:xfrm>
            <a:off x="457200" y="1280160"/>
            <a:ext cx="8229600" cy="4868174"/>
          </a:xfrm>
        </p:spPr>
        <p:txBody>
          <a:bodyPr>
            <a:normAutofit/>
          </a:bodyPr>
          <a:lstStyle/>
          <a:p>
            <a:r>
              <a:rPr lang="en-US" b="1" dirty="0"/>
              <a:t>Step 3:</a:t>
            </a:r>
            <a:r>
              <a:rPr lang="en-US" dirty="0"/>
              <a:t> SOLVE: The LCD is 12.</a:t>
            </a:r>
          </a:p>
        </p:txBody>
      </p:sp>
      <p:pic>
        <p:nvPicPr>
          <p:cNvPr id="10" name="Picture 9" descr="one divided by four plus one divided by twelve equals one divided by four times three divided by three plus one divided y twelve equals three divided by twelve plus one divided by twelve that equals four divided by twelve. By cancelling out the common factors in the numerator and denominator it results one divided by three.">
            <a:extLst>
              <a:ext uri="{FF2B5EF4-FFF2-40B4-BE49-F238E27FC236}">
                <a16:creationId xmlns:a16="http://schemas.microsoft.com/office/drawing/2014/main" id="{AA046122-4A71-8EAE-69FB-E954411A4D3B}"/>
              </a:ext>
            </a:extLst>
          </p:cNvPr>
          <p:cNvPicPr>
            <a:picLocks noChangeAspect="1"/>
          </p:cNvPicPr>
          <p:nvPr/>
        </p:nvPicPr>
        <p:blipFill>
          <a:blip r:embed="rId2"/>
          <a:stretch>
            <a:fillRect/>
          </a:stretch>
        </p:blipFill>
        <p:spPr>
          <a:xfrm>
            <a:off x="759191" y="1765532"/>
            <a:ext cx="6241263" cy="972000"/>
          </a:xfrm>
          <a:prstGeom prst="rect">
            <a:avLst/>
          </a:prstGeom>
        </p:spPr>
      </p:pic>
      <p:pic>
        <p:nvPicPr>
          <p:cNvPr id="12" name="Picture 11" descr="Now multiply 1 divided by 3 times $36,000.">
            <a:extLst>
              <a:ext uri="{FF2B5EF4-FFF2-40B4-BE49-F238E27FC236}">
                <a16:creationId xmlns:a16="http://schemas.microsoft.com/office/drawing/2014/main" id="{5E492851-0422-8DA6-8A56-B119DC53480D}"/>
              </a:ext>
            </a:extLst>
          </p:cNvPr>
          <p:cNvPicPr>
            <a:picLocks noChangeAspect="1"/>
          </p:cNvPicPr>
          <p:nvPr/>
        </p:nvPicPr>
        <p:blipFill>
          <a:blip r:embed="rId3"/>
          <a:stretch>
            <a:fillRect/>
          </a:stretch>
        </p:blipFill>
        <p:spPr>
          <a:xfrm>
            <a:off x="548295" y="2787492"/>
            <a:ext cx="4590650" cy="864000"/>
          </a:xfrm>
          <a:prstGeom prst="rect">
            <a:avLst/>
          </a:prstGeom>
        </p:spPr>
      </p:pic>
      <p:pic>
        <p:nvPicPr>
          <p:cNvPr id="14" name="Picture 13" descr="one divided by three times thirty six thousand equals one times thirty six thousand whole divided by three times one. Simplifying this we get, twelve thousand.">
            <a:extLst>
              <a:ext uri="{FF2B5EF4-FFF2-40B4-BE49-F238E27FC236}">
                <a16:creationId xmlns:a16="http://schemas.microsoft.com/office/drawing/2014/main" id="{CACA8873-226C-F690-F0F2-BD8A2EE19541}"/>
              </a:ext>
            </a:extLst>
          </p:cNvPr>
          <p:cNvPicPr>
            <a:picLocks noChangeAspect="1"/>
          </p:cNvPicPr>
          <p:nvPr/>
        </p:nvPicPr>
        <p:blipFill>
          <a:blip r:embed="rId4"/>
          <a:stretch>
            <a:fillRect/>
          </a:stretch>
        </p:blipFill>
        <p:spPr>
          <a:xfrm>
            <a:off x="1283968" y="3431165"/>
            <a:ext cx="4648236" cy="1440000"/>
          </a:xfrm>
          <a:prstGeom prst="rect">
            <a:avLst/>
          </a:prstGeom>
        </p:spPr>
      </p:pic>
      <p:pic>
        <p:nvPicPr>
          <p:cNvPr id="6" name="Picture 5" descr="Keith spent 1 3rd of his income for these two items for a total of $12,000.">
            <a:extLst>
              <a:ext uri="{FF2B5EF4-FFF2-40B4-BE49-F238E27FC236}">
                <a16:creationId xmlns:a16="http://schemas.microsoft.com/office/drawing/2014/main" id="{AE67AB5C-BAC6-CC7F-F35E-8E835EC1B2FB}"/>
              </a:ext>
            </a:extLst>
          </p:cNvPr>
          <p:cNvPicPr>
            <a:picLocks noChangeAspect="1"/>
          </p:cNvPicPr>
          <p:nvPr/>
        </p:nvPicPr>
        <p:blipFill>
          <a:blip r:embed="rId5"/>
          <a:stretch>
            <a:fillRect/>
          </a:stretch>
        </p:blipFill>
        <p:spPr>
          <a:xfrm>
            <a:off x="548509" y="4684424"/>
            <a:ext cx="7434419" cy="1296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7: </a:t>
            </a:r>
            <a:r>
              <a:rPr lang="en-US" dirty="0"/>
              <a:t>Application: Adding Fractions</a:t>
            </a:r>
            <a:r>
              <a:rPr lang="en-US" baseline="-25000" dirty="0"/>
              <a:t>4</a:t>
            </a:r>
            <a:endParaRPr lang="en-US" dirty="0"/>
          </a:p>
        </p:txBody>
      </p:sp>
      <p:sp>
        <p:nvSpPr>
          <p:cNvPr id="3" name="Content Placeholder 2"/>
          <p:cNvSpPr>
            <a:spLocks noGrp="1"/>
          </p:cNvSpPr>
          <p:nvPr>
            <p:ph idx="1"/>
          </p:nvPr>
        </p:nvSpPr>
        <p:spPr/>
        <p:txBody>
          <a:bodyPr/>
          <a:lstStyle/>
          <a:p>
            <a:r>
              <a:rPr lang="en-US" b="1" dirty="0"/>
              <a:t>Step 4:</a:t>
            </a:r>
            <a:r>
              <a:rPr lang="en-US" dirty="0"/>
              <a:t> CHECK: Since he spent</a:t>
            </a:r>
          </a:p>
          <a:p>
            <a:endParaRPr lang="en-US" dirty="0"/>
          </a:p>
        </p:txBody>
      </p:sp>
      <p:pic>
        <p:nvPicPr>
          <p:cNvPr id="5" name="Picture 4" descr="1 divided by 3">
            <a:extLst>
              <a:ext uri="{FF2B5EF4-FFF2-40B4-BE49-F238E27FC236}">
                <a16:creationId xmlns:a16="http://schemas.microsoft.com/office/drawing/2014/main" id="{99F44FB2-99AD-49D2-8DFE-7E0AF2BA49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0" y="1097280"/>
            <a:ext cx="254000" cy="838200"/>
          </a:xfrm>
          <a:prstGeom prst="rect">
            <a:avLst/>
          </a:prstGeom>
        </p:spPr>
      </p:pic>
      <p:sp>
        <p:nvSpPr>
          <p:cNvPr id="4" name="TextBox 3">
            <a:extLst>
              <a:ext uri="{FF2B5EF4-FFF2-40B4-BE49-F238E27FC236}">
                <a16:creationId xmlns:a16="http://schemas.microsoft.com/office/drawing/2014/main" id="{F495FFC7-E773-0221-6320-EC464B9648DA}"/>
              </a:ext>
            </a:extLst>
          </p:cNvPr>
          <p:cNvSpPr txBox="1"/>
          <p:nvPr/>
        </p:nvSpPr>
        <p:spPr>
          <a:xfrm>
            <a:off x="5180808" y="1281643"/>
            <a:ext cx="3505992"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of his income on these</a:t>
            </a:r>
            <a:endParaRPr lang="en-IN" dirty="0"/>
          </a:p>
        </p:txBody>
      </p:sp>
      <p:sp>
        <p:nvSpPr>
          <p:cNvPr id="7" name="TextBox 6">
            <a:extLst>
              <a:ext uri="{FF2B5EF4-FFF2-40B4-BE49-F238E27FC236}">
                <a16:creationId xmlns:a16="http://schemas.microsoft.com/office/drawing/2014/main" id="{29906517-A398-E54A-F724-211A21F778D7}"/>
              </a:ext>
            </a:extLst>
          </p:cNvPr>
          <p:cNvSpPr txBox="1"/>
          <p:nvPr/>
        </p:nvSpPr>
        <p:spPr>
          <a:xfrm>
            <a:off x="457200" y="1789093"/>
            <a:ext cx="8229600"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two items, the answer of </a:t>
            </a:r>
            <a:r>
              <a:rPr kumimoji="0" lang="en-US" sz="2800" b="0" i="0" u="none" strike="noStrike" kern="1200" cap="none" spc="0" normalizeH="0" baseline="0" noProof="0">
                <a:ln>
                  <a:noFill/>
                </a:ln>
                <a:solidFill>
                  <a:srgbClr val="FF0000"/>
                </a:solidFill>
                <a:effectLst/>
                <a:uLnTx/>
                <a:uFillTx/>
                <a:latin typeface="Calibri"/>
                <a:ea typeface="+mn-ea"/>
                <a:cs typeface="+mn-cs"/>
              </a:rPr>
              <a:t>$12,000 </a:t>
            </a:r>
            <a:r>
              <a:rPr kumimoji="0" lang="en-US" sz="2800" b="0" i="0" u="none" strike="noStrike" kern="1200" cap="none" spc="0" normalizeH="0" baseline="0" noProof="0">
                <a:ln>
                  <a:noFill/>
                </a:ln>
                <a:solidFill>
                  <a:srgbClr val="366092"/>
                </a:solidFill>
                <a:effectLst/>
                <a:uLnTx/>
                <a:uFillTx/>
                <a:latin typeface="Calibri"/>
                <a:ea typeface="+mn-ea"/>
                <a:cs typeface="+mn-cs"/>
              </a:rPr>
              <a:t>is reasonable (and accurate).</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76200"/>
            <a:ext cx="8229600" cy="914400"/>
          </a:xfrm>
          <a:prstGeom prst="rect">
            <a:avLst/>
          </a:prstGeom>
        </p:spPr>
        <p:txBody>
          <a:bodyPr/>
          <a:lstStyle/>
          <a:p>
            <a:r>
              <a:rPr lang="en-US" dirty="0"/>
              <a:t>Properties: 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3903504"/>
          </a:xfrm>
          <a:prstGeom prst="rect">
            <a:avLst/>
          </a:prstGeom>
          <a:solidFill>
            <a:srgbClr val="FFFFCC"/>
          </a:solidFill>
          <a:ln w="28575">
            <a:solidFill>
              <a:srgbClr val="000000"/>
            </a:solidFill>
          </a:ln>
        </p:spPr>
        <p:txBody>
          <a:bodyPr wrap="square">
            <a:spAutoFit/>
          </a:bodyPr>
          <a:lstStyle/>
          <a:p>
            <a:pPr>
              <a:lnSpc>
                <a:spcPct val="150000"/>
              </a:lnSpc>
            </a:pPr>
            <a:r>
              <a:rPr lang="en-US" sz="2800" dirty="0">
                <a:solidFill>
                  <a:srgbClr val="000000"/>
                </a:solidFill>
              </a:rPr>
              <a:t>The </a:t>
            </a:r>
            <a:r>
              <a:rPr lang="en-US" sz="2800" b="1" dirty="0">
                <a:solidFill>
                  <a:srgbClr val="C00000"/>
                </a:solidFill>
              </a:rPr>
              <a:t>order</a:t>
            </a:r>
            <a:r>
              <a:rPr lang="en-US" sz="2800" dirty="0">
                <a:solidFill>
                  <a:srgbClr val="000000"/>
                </a:solidFill>
              </a:rPr>
              <a:t> of the fractions being added can be reversed without changing the sum. Symbolically, if</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endParaRPr lang="en-US" sz="2800" dirty="0">
              <a:solidFill>
                <a:srgbClr val="000000"/>
              </a:solidFill>
            </a:endParaRPr>
          </a:p>
        </p:txBody>
      </p:sp>
      <p:graphicFrame>
        <p:nvGraphicFramePr>
          <p:cNvPr id="32789" name="Object 21" descr="a divided by b and c divided by d are"/>
          <p:cNvGraphicFramePr>
            <a:graphicFrameLocks noChangeAspect="1"/>
          </p:cNvGraphicFramePr>
          <p:nvPr>
            <p:extLst>
              <p:ext uri="{D42A27DB-BD31-4B8C-83A1-F6EECF244321}">
                <p14:modId xmlns:p14="http://schemas.microsoft.com/office/powerpoint/2010/main" val="3346269449"/>
              </p:ext>
            </p:extLst>
          </p:nvPr>
        </p:nvGraphicFramePr>
        <p:xfrm>
          <a:off x="6693695" y="1911245"/>
          <a:ext cx="1906758" cy="864000"/>
        </p:xfrm>
        <a:graphic>
          <a:graphicData uri="http://schemas.openxmlformats.org/presentationml/2006/ole">
            <mc:AlternateContent xmlns:mc="http://schemas.openxmlformats.org/markup-compatibility/2006">
              <mc:Choice xmlns:v="urn:schemas-microsoft-com:vml" Requires="v">
                <p:oleObj name="Equation" r:id="rId2" imgW="1625400" imgH="736560" progId="Equation.DSMT4">
                  <p:embed/>
                </p:oleObj>
              </mc:Choice>
              <mc:Fallback>
                <p:oleObj name="Equation" r:id="rId2" imgW="1625400" imgH="736560" progId="Equation.DSMT4">
                  <p:embed/>
                  <p:pic>
                    <p:nvPicPr>
                      <p:cNvPr id="0" name="Picture 21"/>
                      <p:cNvPicPr>
                        <a:picLocks noChangeAspect="1" noChangeArrowheads="1"/>
                      </p:cNvPicPr>
                      <p:nvPr/>
                    </p:nvPicPr>
                    <p:blipFill>
                      <a:blip r:embed="rId3"/>
                      <a:srcRect/>
                      <a:stretch>
                        <a:fillRect/>
                      </a:stretch>
                    </p:blipFill>
                    <p:spPr bwMode="auto">
                      <a:xfrm>
                        <a:off x="6693695" y="1911245"/>
                        <a:ext cx="1906758" cy="86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a:extLst>
              <a:ext uri="{FF2B5EF4-FFF2-40B4-BE49-F238E27FC236}">
                <a16:creationId xmlns:a16="http://schemas.microsoft.com/office/drawing/2014/main" id="{0BFBFD45-C661-E1ED-0170-462B1F0BE6E4}"/>
              </a:ext>
            </a:extLst>
          </p:cNvPr>
          <p:cNvSpPr txBox="1"/>
          <p:nvPr/>
        </p:nvSpPr>
        <p:spPr>
          <a:xfrm>
            <a:off x="457200" y="2667000"/>
            <a:ext cx="2376657"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000000"/>
                </a:solidFill>
                <a:effectLst/>
                <a:uLnTx/>
                <a:uFillTx/>
                <a:latin typeface="Calibri"/>
                <a:ea typeface="+mn-ea"/>
                <a:cs typeface="+mn-cs"/>
              </a:rPr>
              <a:t>fractions, then</a:t>
            </a:r>
            <a:endParaRPr lang="en-IN" dirty="0"/>
          </a:p>
        </p:txBody>
      </p:sp>
      <p:pic>
        <p:nvPicPr>
          <p:cNvPr id="11" name="Picture 10" descr="a divided by b plus c divided by d equals c divided by d plus a divided by b. open parentheses b, d not equals to 0 close parentheses">
            <a:extLst>
              <a:ext uri="{FF2B5EF4-FFF2-40B4-BE49-F238E27FC236}">
                <a16:creationId xmlns:a16="http://schemas.microsoft.com/office/drawing/2014/main" id="{D2FE7814-423B-DFA5-C4A2-ECE186F69ACB}"/>
              </a:ext>
            </a:extLst>
          </p:cNvPr>
          <p:cNvPicPr>
            <a:picLocks noChangeAspect="1"/>
          </p:cNvPicPr>
          <p:nvPr/>
        </p:nvPicPr>
        <p:blipFill>
          <a:blip r:embed="rId4"/>
          <a:stretch>
            <a:fillRect/>
          </a:stretch>
        </p:blipFill>
        <p:spPr>
          <a:xfrm>
            <a:off x="2698994" y="3170399"/>
            <a:ext cx="3580916" cy="864000"/>
          </a:xfrm>
          <a:prstGeom prst="rect">
            <a:avLst/>
          </a:prstGeom>
        </p:spPr>
      </p:pic>
      <p:pic>
        <p:nvPicPr>
          <p:cNvPr id="8" name="Picture 7" descr="For example, 1 divided by 5 plus 2 divided by 3 equals 2 divided by 3 plus 1 divided by 5.">
            <a:extLst>
              <a:ext uri="{FF2B5EF4-FFF2-40B4-BE49-F238E27FC236}">
                <a16:creationId xmlns:a16="http://schemas.microsoft.com/office/drawing/2014/main" id="{7CB2AADA-3BB7-3CA1-B6B5-F85137A37816}"/>
              </a:ext>
            </a:extLst>
          </p:cNvPr>
          <p:cNvPicPr>
            <a:picLocks noChangeAspect="1"/>
          </p:cNvPicPr>
          <p:nvPr/>
        </p:nvPicPr>
        <p:blipFill>
          <a:blip r:embed="rId5"/>
          <a:stretch>
            <a:fillRect/>
          </a:stretch>
        </p:blipFill>
        <p:spPr>
          <a:xfrm>
            <a:off x="544198" y="4221056"/>
            <a:ext cx="3945254" cy="864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Properties:</a:t>
            </a:r>
            <a:r>
              <a:rPr lang="en-US" sz="3200" b="1" dirty="0">
                <a:solidFill>
                  <a:srgbClr val="000000"/>
                </a:solidFill>
              </a:rPr>
              <a:t> </a:t>
            </a:r>
            <a:r>
              <a:rPr lang="en-US" dirty="0"/>
              <a:t>Associative Property of Addition</a:t>
            </a:r>
          </a:p>
        </p:txBody>
      </p:sp>
      <p:sp>
        <p:nvSpPr>
          <p:cNvPr id="4" name="Rectangle 3"/>
          <p:cNvSpPr txBox="1">
            <a:spLocks/>
          </p:cNvSpPr>
          <p:nvPr/>
        </p:nvSpPr>
        <p:spPr>
          <a:xfrm>
            <a:off x="457200" y="1280161"/>
            <a:ext cx="8226425" cy="4401205"/>
          </a:xfrm>
          <a:prstGeom prst="rect">
            <a:avLst/>
          </a:prstGeom>
          <a:solidFill>
            <a:srgbClr val="FFFFCC"/>
          </a:solidFill>
          <a:ln w="28575">
            <a:solidFill>
              <a:srgbClr val="000000"/>
            </a:solidFill>
          </a:ln>
        </p:spPr>
        <p:txBody>
          <a:bodyPr wrap="square">
            <a:spAutoFit/>
          </a:bodyPr>
          <a:lstStyle/>
          <a:p>
            <a:pPr algn="ctr"/>
            <a:endParaRPr lang="en-US" sz="2800" b="1" dirty="0">
              <a:solidFill>
                <a:srgbClr val="000000"/>
              </a:solidFill>
            </a:endParaRPr>
          </a:p>
          <a:p>
            <a:r>
              <a:rPr lang="en-US" sz="2800" dirty="0">
                <a:solidFill>
                  <a:srgbClr val="000000"/>
                </a:solidFill>
              </a:rPr>
              <a:t>The </a:t>
            </a:r>
            <a:r>
              <a:rPr lang="en-US" sz="2800" b="1" dirty="0">
                <a:solidFill>
                  <a:srgbClr val="C00000"/>
                </a:solidFill>
              </a:rPr>
              <a:t>grouping</a:t>
            </a:r>
            <a:r>
              <a:rPr lang="en-US" sz="2800" dirty="0">
                <a:solidFill>
                  <a:srgbClr val="000000"/>
                </a:solidFill>
              </a:rPr>
              <a:t> of the fractions being added can be changed without changing the sum. Symbolically, if</a:t>
            </a: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p:txBody>
      </p:sp>
      <p:pic>
        <p:nvPicPr>
          <p:cNvPr id="6" name="Picture 5" descr="a divided by b,">
            <a:extLst>
              <a:ext uri="{FF2B5EF4-FFF2-40B4-BE49-F238E27FC236}">
                <a16:creationId xmlns:a16="http://schemas.microsoft.com/office/drawing/2014/main" id="{F3971BC3-BE65-4E05-2FED-4466DAEAA7D7}"/>
              </a:ext>
            </a:extLst>
          </p:cNvPr>
          <p:cNvPicPr>
            <a:picLocks noChangeAspect="1"/>
          </p:cNvPicPr>
          <p:nvPr/>
        </p:nvPicPr>
        <p:blipFill>
          <a:blip r:embed="rId2"/>
          <a:stretch>
            <a:fillRect/>
          </a:stretch>
        </p:blipFill>
        <p:spPr>
          <a:xfrm>
            <a:off x="7996239" y="1978819"/>
            <a:ext cx="395566" cy="864000"/>
          </a:xfrm>
          <a:prstGeom prst="rect">
            <a:avLst/>
          </a:prstGeom>
        </p:spPr>
      </p:pic>
      <p:pic>
        <p:nvPicPr>
          <p:cNvPr id="8" name="Picture 7" descr="c divided by d, and e divided by f are fractions, then">
            <a:extLst>
              <a:ext uri="{FF2B5EF4-FFF2-40B4-BE49-F238E27FC236}">
                <a16:creationId xmlns:a16="http://schemas.microsoft.com/office/drawing/2014/main" id="{06438637-410F-7123-CE68-9CFB59C342A0}"/>
              </a:ext>
            </a:extLst>
          </p:cNvPr>
          <p:cNvPicPr>
            <a:picLocks noChangeAspect="1"/>
          </p:cNvPicPr>
          <p:nvPr/>
        </p:nvPicPr>
        <p:blipFill>
          <a:blip r:embed="rId3"/>
          <a:stretch>
            <a:fillRect/>
          </a:stretch>
        </p:blipFill>
        <p:spPr>
          <a:xfrm>
            <a:off x="546261" y="2569762"/>
            <a:ext cx="3931685" cy="864000"/>
          </a:xfrm>
          <a:prstGeom prst="rect">
            <a:avLst/>
          </a:prstGeom>
        </p:spPr>
      </p:pic>
      <p:pic>
        <p:nvPicPr>
          <p:cNvPr id="10" name="Picture 9" descr="a divided by b plus open parentheses c divided by d plus e divided by f close parentheses equals open parentheses a divided by b plus c divided by d close parentheses plus e divided by f. open parentheses b, d, f not equals to 0 close parentheses.">
            <a:extLst>
              <a:ext uri="{FF2B5EF4-FFF2-40B4-BE49-F238E27FC236}">
                <a16:creationId xmlns:a16="http://schemas.microsoft.com/office/drawing/2014/main" id="{C1A613FD-FEC3-DC23-465E-60DF100F6F2B}"/>
              </a:ext>
            </a:extLst>
          </p:cNvPr>
          <p:cNvPicPr>
            <a:picLocks noChangeAspect="1"/>
          </p:cNvPicPr>
          <p:nvPr/>
        </p:nvPicPr>
        <p:blipFill>
          <a:blip r:embed="rId4"/>
          <a:stretch>
            <a:fillRect/>
          </a:stretch>
        </p:blipFill>
        <p:spPr>
          <a:xfrm>
            <a:off x="2150330" y="3472948"/>
            <a:ext cx="4840164" cy="864000"/>
          </a:xfrm>
          <a:prstGeom prst="rect">
            <a:avLst/>
          </a:prstGeom>
        </p:spPr>
      </p:pic>
      <p:pic>
        <p:nvPicPr>
          <p:cNvPr id="12" name="Picture 11" descr="For example, open parentheses 2 divided by 7 plus 4 divided by 5 close parentheses plus 1 divided by 2 equals 2 divided by 7 plus open parentheses 4 divided by 5 plus 1 divided by 2.">
            <a:extLst>
              <a:ext uri="{FF2B5EF4-FFF2-40B4-BE49-F238E27FC236}">
                <a16:creationId xmlns:a16="http://schemas.microsoft.com/office/drawing/2014/main" id="{AB84E0CC-00B0-E2BD-9EA2-681582CD0AA4}"/>
              </a:ext>
            </a:extLst>
          </p:cNvPr>
          <p:cNvPicPr>
            <a:picLocks noChangeAspect="1"/>
          </p:cNvPicPr>
          <p:nvPr/>
        </p:nvPicPr>
        <p:blipFill>
          <a:blip r:embed="rId5"/>
          <a:stretch>
            <a:fillRect/>
          </a:stretch>
        </p:blipFill>
        <p:spPr>
          <a:xfrm>
            <a:off x="546261" y="4694203"/>
            <a:ext cx="5165217" cy="8640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dirty="0"/>
              <a:t>Properties: To Subtract Fractions with the Same Denominator</a:t>
            </a:r>
          </a:p>
        </p:txBody>
      </p:sp>
      <p:sp>
        <p:nvSpPr>
          <p:cNvPr id="4" name="Rectangle 3"/>
          <p:cNvSpPr txBox="1">
            <a:spLocks/>
          </p:cNvSpPr>
          <p:nvPr/>
        </p:nvSpPr>
        <p:spPr>
          <a:xfrm>
            <a:off x="457200" y="1280161"/>
            <a:ext cx="8226425" cy="3108543"/>
          </a:xfrm>
          <a:prstGeom prst="rect">
            <a:avLst/>
          </a:prstGeom>
          <a:solidFill>
            <a:srgbClr val="FFFFCC"/>
          </a:solidFill>
          <a:ln w="28575">
            <a:solidFill>
              <a:srgbClr val="000000"/>
            </a:solidFill>
          </a:ln>
        </p:spPr>
        <p:txBody>
          <a:bodyPr wrap="square">
            <a:spAutoFit/>
          </a:bodyPr>
          <a:lstStyle/>
          <a:p>
            <a:pPr marL="514350" indent="-514350"/>
            <a:r>
              <a:rPr lang="en-US" sz="2800" b="1" dirty="0">
                <a:solidFill>
                  <a:srgbClr val="000000"/>
                </a:solidFill>
              </a:rPr>
              <a:t>1.</a:t>
            </a:r>
            <a:r>
              <a:rPr lang="en-US" sz="2800" dirty="0">
                <a:solidFill>
                  <a:srgbClr val="000000"/>
                </a:solidFill>
              </a:rPr>
              <a:t>	Subtract the numerators. </a:t>
            </a:r>
          </a:p>
          <a:p>
            <a:pPr marL="514350" indent="-514350"/>
            <a:r>
              <a:rPr lang="en-US" sz="2800" b="1" dirty="0">
                <a:solidFill>
                  <a:srgbClr val="000000"/>
                </a:solidFill>
              </a:rPr>
              <a:t>2.</a:t>
            </a:r>
            <a:r>
              <a:rPr lang="en-US" sz="2800" dirty="0">
                <a:solidFill>
                  <a:srgbClr val="000000"/>
                </a:solidFill>
              </a:rPr>
              <a:t>	Keep the common denominator.</a:t>
            </a:r>
          </a:p>
          <a:p>
            <a:pPr marL="514350" indent="-514350"/>
            <a:endParaRPr lang="en-US" sz="2800" dirty="0">
              <a:solidFill>
                <a:srgbClr val="000000"/>
              </a:solidFill>
            </a:endParaRPr>
          </a:p>
          <a:p>
            <a:pPr marL="514350" indent="-514350"/>
            <a:endParaRPr lang="en-US" sz="2800" dirty="0">
              <a:solidFill>
                <a:srgbClr val="000000"/>
              </a:solidFill>
            </a:endParaRPr>
          </a:p>
          <a:p>
            <a:pPr marL="514350" indent="-514350"/>
            <a:endParaRPr lang="en-US" sz="2800" dirty="0">
              <a:solidFill>
                <a:srgbClr val="000000"/>
              </a:solidFill>
            </a:endParaRPr>
          </a:p>
          <a:p>
            <a:pPr marL="514350" indent="-514350"/>
            <a:endParaRPr lang="en-US" sz="2800" dirty="0">
              <a:solidFill>
                <a:srgbClr val="000000"/>
              </a:solidFill>
            </a:endParaRPr>
          </a:p>
          <a:p>
            <a:pPr marL="514350" indent="-514350"/>
            <a:endParaRPr lang="en-US" sz="2800" dirty="0">
              <a:solidFill>
                <a:srgbClr val="000000"/>
              </a:solidFill>
            </a:endParaRPr>
          </a:p>
        </p:txBody>
      </p:sp>
      <p:pic>
        <p:nvPicPr>
          <p:cNvPr id="8" name="Picture 7" descr="a divided by b minus c divided by b equals a minus c whole divided by b, where b not equals zero.">
            <a:extLst>
              <a:ext uri="{FF2B5EF4-FFF2-40B4-BE49-F238E27FC236}">
                <a16:creationId xmlns:a16="http://schemas.microsoft.com/office/drawing/2014/main" id="{62ADDADD-BFEA-7583-394F-8CD32256500C}"/>
              </a:ext>
            </a:extLst>
          </p:cNvPr>
          <p:cNvPicPr>
            <a:picLocks noChangeAspect="1"/>
          </p:cNvPicPr>
          <p:nvPr/>
        </p:nvPicPr>
        <p:blipFill>
          <a:blip r:embed="rId2"/>
          <a:stretch>
            <a:fillRect/>
          </a:stretch>
        </p:blipFill>
        <p:spPr>
          <a:xfrm>
            <a:off x="5791200" y="1615030"/>
            <a:ext cx="2779373" cy="864000"/>
          </a:xfrm>
          <a:prstGeom prst="rect">
            <a:avLst/>
          </a:prstGeom>
        </p:spPr>
      </p:pic>
      <p:sp>
        <p:nvSpPr>
          <p:cNvPr id="9" name="TextBox 8">
            <a:extLst>
              <a:ext uri="{FF2B5EF4-FFF2-40B4-BE49-F238E27FC236}">
                <a16:creationId xmlns:a16="http://schemas.microsoft.com/office/drawing/2014/main" id="{41E9265A-3D86-3008-9DDB-0CDC6440EB92}"/>
              </a:ext>
            </a:extLst>
          </p:cNvPr>
          <p:cNvSpPr txBox="1"/>
          <p:nvPr/>
        </p:nvSpPr>
        <p:spPr>
          <a:xfrm>
            <a:off x="457532" y="2164080"/>
            <a:ext cx="3657268" cy="523220"/>
          </a:xfrm>
          <a:prstGeom prst="rect">
            <a:avLst/>
          </a:prstGeom>
          <a:noFill/>
        </p:spPr>
        <p:txBody>
          <a:bodyPr wrap="square" rtlCol="0">
            <a:spAutoFit/>
          </a:bodyPr>
          <a:lstStyle/>
          <a:p>
            <a:pPr marL="514350" marR="0" lvl="0" indent="-5143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3.</a:t>
            </a:r>
            <a:r>
              <a:rPr kumimoji="0" lang="en-US" sz="2800" b="0" i="0" u="none" strike="noStrike" kern="1200" cap="none" spc="0" normalizeH="0" baseline="0" noProof="0" dirty="0">
                <a:ln>
                  <a:noFill/>
                </a:ln>
                <a:solidFill>
                  <a:srgbClr val="000000"/>
                </a:solidFill>
                <a:effectLst/>
                <a:uLnTx/>
                <a:uFillTx/>
                <a:latin typeface="Calibri"/>
                <a:ea typeface="+mn-ea"/>
                <a:cs typeface="+mn-cs"/>
              </a:rPr>
              <a:t>	Reduce, if possible.</a:t>
            </a:r>
          </a:p>
        </p:txBody>
      </p:sp>
      <p:graphicFrame>
        <p:nvGraphicFramePr>
          <p:cNvPr id="61444" name="Object 4" descr="For example, nine divided by eleven minus four divided by eleven equals five divided by eleven."/>
          <p:cNvGraphicFramePr>
            <a:graphicFrameLocks noChangeAspect="1"/>
          </p:cNvGraphicFramePr>
          <p:nvPr>
            <p:extLst>
              <p:ext uri="{D42A27DB-BD31-4B8C-83A1-F6EECF244321}">
                <p14:modId xmlns:p14="http://schemas.microsoft.com/office/powerpoint/2010/main" val="1155528359"/>
              </p:ext>
            </p:extLst>
          </p:nvPr>
        </p:nvGraphicFramePr>
        <p:xfrm>
          <a:off x="546368" y="3080012"/>
          <a:ext cx="3895580" cy="864000"/>
        </p:xfrm>
        <a:graphic>
          <a:graphicData uri="http://schemas.openxmlformats.org/presentationml/2006/ole">
            <mc:AlternateContent xmlns:mc="http://schemas.openxmlformats.org/markup-compatibility/2006">
              <mc:Choice xmlns:v="urn:schemas-microsoft-com:vml" Requires="v">
                <p:oleObj name="Equation" r:id="rId3" imgW="3263760" imgH="723600" progId="Equation.DSMT4">
                  <p:embed/>
                </p:oleObj>
              </mc:Choice>
              <mc:Fallback>
                <p:oleObj name="Equation" r:id="rId3" imgW="3263760" imgH="723600" progId="Equation.DSMT4">
                  <p:embed/>
                  <p:pic>
                    <p:nvPicPr>
                      <p:cNvPr id="0" name="Picture 4"/>
                      <p:cNvPicPr>
                        <a:picLocks noChangeAspect="1" noChangeArrowheads="1"/>
                      </p:cNvPicPr>
                      <p:nvPr/>
                    </p:nvPicPr>
                    <p:blipFill>
                      <a:blip r:embed="rId4"/>
                      <a:srcRect/>
                      <a:stretch>
                        <a:fillRect/>
                      </a:stretch>
                    </p:blipFill>
                    <p:spPr bwMode="auto">
                      <a:xfrm>
                        <a:off x="546368" y="3080012"/>
                        <a:ext cx="3895580" cy="86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8: Subtracting Fractions with the Same Denominator</a:t>
            </a:r>
          </a:p>
        </p:txBody>
      </p:sp>
      <p:sp>
        <p:nvSpPr>
          <p:cNvPr id="3" name="Content Placeholder 2"/>
          <p:cNvSpPr>
            <a:spLocks noGrp="1"/>
          </p:cNvSpPr>
          <p:nvPr>
            <p:ph idx="1"/>
          </p:nvPr>
        </p:nvSpPr>
        <p:spPr/>
        <p:txBody>
          <a:bodyPr/>
          <a:lstStyle/>
          <a:p>
            <a:r>
              <a:rPr lang="en-US" dirty="0"/>
              <a:t>Subtract:</a:t>
            </a:r>
            <a:endParaRPr lang="en-US" b="1" dirty="0"/>
          </a:p>
        </p:txBody>
      </p:sp>
      <p:pic>
        <p:nvPicPr>
          <p:cNvPr id="5" name="Picture 4" descr="nine divided by ten minus seven divided by ten">
            <a:extLst>
              <a:ext uri="{FF2B5EF4-FFF2-40B4-BE49-F238E27FC236}">
                <a16:creationId xmlns:a16="http://schemas.microsoft.com/office/drawing/2014/main" id="{A5E368AE-38D4-D236-FF12-AF50911FD121}"/>
              </a:ext>
            </a:extLst>
          </p:cNvPr>
          <p:cNvPicPr>
            <a:picLocks noChangeAspect="1"/>
          </p:cNvPicPr>
          <p:nvPr/>
        </p:nvPicPr>
        <p:blipFill>
          <a:blip r:embed="rId2"/>
          <a:stretch>
            <a:fillRect/>
          </a:stretch>
        </p:blipFill>
        <p:spPr>
          <a:xfrm>
            <a:off x="1990743" y="1137914"/>
            <a:ext cx="1155471" cy="864000"/>
          </a:xfrm>
          <a:prstGeom prst="rect">
            <a:avLst/>
          </a:prstGeom>
        </p:spPr>
      </p:pic>
      <p:sp>
        <p:nvSpPr>
          <p:cNvPr id="6" name="TextBox 5">
            <a:extLst>
              <a:ext uri="{FF2B5EF4-FFF2-40B4-BE49-F238E27FC236}">
                <a16:creationId xmlns:a16="http://schemas.microsoft.com/office/drawing/2014/main" id="{FF93BA47-CE80-3AE5-7BFC-99DE3D6BB943}"/>
              </a:ext>
            </a:extLst>
          </p:cNvPr>
          <p:cNvSpPr txBox="1"/>
          <p:nvPr/>
        </p:nvSpPr>
        <p:spPr>
          <a:xfrm>
            <a:off x="456304" y="2293948"/>
            <a:ext cx="1473678"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8" name="Picture 7" descr="nine divided by ten minus seven divided by ten equals nine minus seven whole divided by ten equals two divided by ten, where the common factors are cancelled out in both numerator and denominator that equals one divided by five.">
            <a:extLst>
              <a:ext uri="{FF2B5EF4-FFF2-40B4-BE49-F238E27FC236}">
                <a16:creationId xmlns:a16="http://schemas.microsoft.com/office/drawing/2014/main" id="{A2416504-3A6F-AA12-00D3-D1C735C13A69}"/>
              </a:ext>
            </a:extLst>
          </p:cNvPr>
          <p:cNvPicPr>
            <a:picLocks noChangeAspect="1"/>
          </p:cNvPicPr>
          <p:nvPr/>
        </p:nvPicPr>
        <p:blipFill>
          <a:blip r:embed="rId3"/>
          <a:stretch>
            <a:fillRect/>
          </a:stretch>
        </p:blipFill>
        <p:spPr>
          <a:xfrm>
            <a:off x="988749" y="3061570"/>
            <a:ext cx="4379115" cy="972000"/>
          </a:xfrm>
          <a:prstGeom prst="rect">
            <a:avLst/>
          </a:prstGeom>
        </p:spPr>
      </p:pic>
      <p:sp>
        <p:nvSpPr>
          <p:cNvPr id="9" name="TextBox 8">
            <a:extLst>
              <a:ext uri="{FF2B5EF4-FFF2-40B4-BE49-F238E27FC236}">
                <a16:creationId xmlns:a16="http://schemas.microsoft.com/office/drawing/2014/main" id="{B3441B0E-81DD-5E07-3FB9-F51BF98FE0E7}"/>
              </a:ext>
            </a:extLst>
          </p:cNvPr>
          <p:cNvSpPr txBox="1"/>
          <p:nvPr/>
        </p:nvSpPr>
        <p:spPr>
          <a:xfrm>
            <a:off x="457200" y="4354175"/>
            <a:ext cx="7848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difference is reduced just as any fraction is reduced.</a:t>
            </a: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dirty="0"/>
              <a:t>Procedure: To Subtract Fractions with Different Denominators</a:t>
            </a:r>
          </a:p>
        </p:txBody>
      </p:sp>
      <p:sp>
        <p:nvSpPr>
          <p:cNvPr id="4" name="Rectangle 3"/>
          <p:cNvSpPr txBox="1">
            <a:spLocks/>
          </p:cNvSpPr>
          <p:nvPr/>
        </p:nvSpPr>
        <p:spPr>
          <a:xfrm>
            <a:off x="457200" y="1280161"/>
            <a:ext cx="8226425" cy="2246769"/>
          </a:xfrm>
          <a:prstGeom prst="rect">
            <a:avLst/>
          </a:prstGeom>
          <a:solidFill>
            <a:srgbClr val="FFFFCC"/>
          </a:solidFill>
          <a:ln w="28575">
            <a:solidFill>
              <a:srgbClr val="000000"/>
            </a:solidFill>
          </a:ln>
        </p:spPr>
        <p:txBody>
          <a:bodyPr wrap="square">
            <a:spAutoFit/>
          </a:bodyPr>
          <a:lstStyle/>
          <a:p>
            <a:pPr marL="514350" indent="-514350"/>
            <a:r>
              <a:rPr lang="en-US" sz="2800" b="1" dirty="0">
                <a:solidFill>
                  <a:srgbClr val="000000"/>
                </a:solidFill>
              </a:rPr>
              <a:t>1.</a:t>
            </a:r>
            <a:r>
              <a:rPr lang="en-US" sz="2800" dirty="0">
                <a:solidFill>
                  <a:srgbClr val="000000"/>
                </a:solidFill>
              </a:rPr>
              <a:t>	Find the least common denominator (LCD). </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Subtract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Subtracting Fractions with Different Denominators</a:t>
            </a:r>
            <a:r>
              <a:rPr lang="en-US" baseline="-25000" dirty="0"/>
              <a:t>1</a:t>
            </a:r>
            <a:endParaRPr lang="en-US" dirty="0"/>
          </a:p>
        </p:txBody>
      </p:sp>
      <p:sp>
        <p:nvSpPr>
          <p:cNvPr id="10" name="TextBox 9">
            <a:extLst>
              <a:ext uri="{FF2B5EF4-FFF2-40B4-BE49-F238E27FC236}">
                <a16:creationId xmlns:a16="http://schemas.microsoft.com/office/drawing/2014/main" id="{734FAB7D-9A13-4A94-F6A7-CE91230C8672}"/>
              </a:ext>
            </a:extLst>
          </p:cNvPr>
          <p:cNvSpPr txBox="1"/>
          <p:nvPr/>
        </p:nvSpPr>
        <p:spPr>
          <a:xfrm>
            <a:off x="457200" y="1280631"/>
            <a:ext cx="160020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a:ln>
                  <a:noFill/>
                </a:ln>
                <a:solidFill>
                  <a:srgbClr val="366092"/>
                </a:solidFill>
                <a:effectLst/>
                <a:uLnTx/>
                <a:uFillTx/>
                <a:latin typeface="Calibri"/>
                <a:ea typeface="+mn-ea"/>
                <a:cs typeface="+mn-cs"/>
              </a:rPr>
              <a:t>Subtract:</a:t>
            </a:r>
            <a:endParaRPr kumimoji="0" lang="en-US" sz="2800" b="1" i="0" u="none" strike="noStrike" kern="1200" cap="none" spc="0" normalizeH="0" baseline="0" noProof="0" dirty="0">
              <a:ln>
                <a:noFill/>
              </a:ln>
              <a:solidFill>
                <a:srgbClr val="366092"/>
              </a:solidFill>
              <a:effectLst/>
              <a:uLnTx/>
              <a:uFillTx/>
              <a:latin typeface="Calibri"/>
              <a:ea typeface="+mn-ea"/>
              <a:cs typeface="+mn-cs"/>
            </a:endParaRPr>
          </a:p>
        </p:txBody>
      </p:sp>
      <p:pic>
        <p:nvPicPr>
          <p:cNvPr id="6" name="Picture 5" descr="nine divided by ten minus two divided by fifteen">
            <a:extLst>
              <a:ext uri="{FF2B5EF4-FFF2-40B4-BE49-F238E27FC236}">
                <a16:creationId xmlns:a16="http://schemas.microsoft.com/office/drawing/2014/main" id="{858BF140-BB2E-EB64-4545-18989334B57D}"/>
              </a:ext>
            </a:extLst>
          </p:cNvPr>
          <p:cNvPicPr>
            <a:picLocks noChangeAspect="1"/>
          </p:cNvPicPr>
          <p:nvPr/>
        </p:nvPicPr>
        <p:blipFill>
          <a:blip r:embed="rId2"/>
          <a:stretch>
            <a:fillRect/>
          </a:stretch>
        </p:blipFill>
        <p:spPr>
          <a:xfrm>
            <a:off x="1998282" y="1138238"/>
            <a:ext cx="1134650" cy="864000"/>
          </a:xfrm>
          <a:prstGeom prst="rect">
            <a:avLst/>
          </a:prstGeom>
        </p:spPr>
      </p:pic>
      <p:sp>
        <p:nvSpPr>
          <p:cNvPr id="4" name="TextBox 3">
            <a:extLst>
              <a:ext uri="{FF2B5EF4-FFF2-40B4-BE49-F238E27FC236}">
                <a16:creationId xmlns:a16="http://schemas.microsoft.com/office/drawing/2014/main" id="{7C880D93-8C6A-3102-2771-4B4C2C94C4C6}"/>
              </a:ext>
            </a:extLst>
          </p:cNvPr>
          <p:cNvSpPr txBox="1"/>
          <p:nvPr/>
        </p:nvSpPr>
        <p:spPr>
          <a:xfrm>
            <a:off x="459581" y="1791574"/>
            <a:ext cx="3429000" cy="104028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 </a:t>
            </a:r>
            <a:r>
              <a:rPr kumimoji="0" lang="en-US" sz="2800" b="0" i="0" u="none" strike="noStrike" kern="1200" cap="none" spc="0" normalizeH="0" baseline="0" noProof="0" dirty="0">
                <a:ln>
                  <a:noFill/>
                </a:ln>
                <a:solidFill>
                  <a:srgbClr val="366092"/>
                </a:solidFill>
                <a:effectLst/>
                <a:uLnTx/>
                <a:uFillTx/>
                <a:latin typeface="Calibri"/>
                <a:ea typeface="+mn-ea"/>
                <a:cs typeface="+mn-cs"/>
              </a:rPr>
              <a:t>Find the LCD.</a:t>
            </a:r>
            <a:endParaRPr lang="en-IN" dirty="0"/>
          </a:p>
        </p:txBody>
      </p:sp>
      <p:pic>
        <p:nvPicPr>
          <p:cNvPr id="8" name="Picture 7" descr="Ten equals two times five. Fifteen equals three times five. LCD equals two times three times five, which equals thirty.">
            <a:extLst>
              <a:ext uri="{FF2B5EF4-FFF2-40B4-BE49-F238E27FC236}">
                <a16:creationId xmlns:a16="http://schemas.microsoft.com/office/drawing/2014/main" id="{53E06092-AA92-B97D-1CE0-5F759AA31D5A}"/>
              </a:ext>
            </a:extLst>
          </p:cNvPr>
          <p:cNvPicPr>
            <a:picLocks noChangeAspect="1"/>
          </p:cNvPicPr>
          <p:nvPr/>
        </p:nvPicPr>
        <p:blipFill>
          <a:blip r:embed="rId3"/>
          <a:stretch>
            <a:fillRect/>
          </a:stretch>
        </p:blipFill>
        <p:spPr>
          <a:xfrm>
            <a:off x="533400" y="3062160"/>
            <a:ext cx="4183200" cy="1008000"/>
          </a:xfrm>
          <a:prstGeom prst="rect">
            <a:avLst/>
          </a:prstGeom>
        </p:spPr>
      </p:pic>
      <p:sp>
        <p:nvSpPr>
          <p:cNvPr id="9" name="TextBox 8">
            <a:extLst>
              <a:ext uri="{FF2B5EF4-FFF2-40B4-BE49-F238E27FC236}">
                <a16:creationId xmlns:a16="http://schemas.microsoft.com/office/drawing/2014/main" id="{AA931FB6-3F43-A7B1-579A-4D22B1BC58E7}"/>
              </a:ext>
            </a:extLst>
          </p:cNvPr>
          <p:cNvSpPr txBox="1"/>
          <p:nvPr/>
        </p:nvSpPr>
        <p:spPr>
          <a:xfrm>
            <a:off x="458789" y="4351918"/>
            <a:ext cx="5256211"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Step 2: </a:t>
            </a:r>
            <a:r>
              <a:rPr kumimoji="0" lang="en-US" sz="2800" b="0" i="0" u="none" strike="noStrike" kern="1200" cap="none" spc="0" normalizeH="0" baseline="0" noProof="0">
                <a:ln>
                  <a:noFill/>
                </a:ln>
                <a:solidFill>
                  <a:srgbClr val="366092"/>
                </a:solidFill>
                <a:effectLst/>
                <a:uLnTx/>
                <a:uFillTx/>
                <a:latin typeface="Calibri"/>
                <a:ea typeface="+mn-ea"/>
                <a:cs typeface="+mn-cs"/>
              </a:rPr>
              <a:t>Find fractions equivalent to</a:t>
            </a:r>
            <a:endParaRPr lang="en-IN" dirty="0"/>
          </a:p>
        </p:txBody>
      </p:sp>
      <p:pic>
        <p:nvPicPr>
          <p:cNvPr id="11" name="Picture 10" descr="9 divided by 10 and 2 divided by 15 with">
            <a:extLst>
              <a:ext uri="{FF2B5EF4-FFF2-40B4-BE49-F238E27FC236}">
                <a16:creationId xmlns:a16="http://schemas.microsoft.com/office/drawing/2014/main" id="{6B08735F-8AF5-944B-DB2C-71BF025F59E4}"/>
              </a:ext>
            </a:extLst>
          </p:cNvPr>
          <p:cNvPicPr>
            <a:picLocks noChangeAspect="1"/>
          </p:cNvPicPr>
          <p:nvPr/>
        </p:nvPicPr>
        <p:blipFill>
          <a:blip r:embed="rId4"/>
          <a:stretch>
            <a:fillRect/>
          </a:stretch>
        </p:blipFill>
        <p:spPr>
          <a:xfrm>
            <a:off x="5641587" y="4198143"/>
            <a:ext cx="2279711" cy="864000"/>
          </a:xfrm>
          <a:prstGeom prst="rect">
            <a:avLst/>
          </a:prstGeom>
        </p:spPr>
      </p:pic>
      <p:sp>
        <p:nvSpPr>
          <p:cNvPr id="12" name="TextBox 11">
            <a:extLst>
              <a:ext uri="{FF2B5EF4-FFF2-40B4-BE49-F238E27FC236}">
                <a16:creationId xmlns:a16="http://schemas.microsoft.com/office/drawing/2014/main" id="{8A1BCA97-BB23-0F8F-BEC8-250E574BFF7E}"/>
              </a:ext>
            </a:extLst>
          </p:cNvPr>
          <p:cNvSpPr txBox="1"/>
          <p:nvPr/>
        </p:nvSpPr>
        <p:spPr>
          <a:xfrm>
            <a:off x="457200" y="4886980"/>
            <a:ext cx="2667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denominator </a:t>
            </a:r>
            <a:r>
              <a:rPr kumimoji="0" lang="en-US" sz="2800" b="0" i="0" u="none" strike="noStrike" kern="1200" cap="none" spc="0" normalizeH="0" baseline="0" noProof="0" dirty="0">
                <a:ln>
                  <a:noFill/>
                </a:ln>
                <a:solidFill>
                  <a:srgbClr val="FF00FF"/>
                </a:solidFill>
                <a:effectLst/>
                <a:uLnTx/>
                <a:uFillTx/>
                <a:latin typeface="Calibri"/>
                <a:ea typeface="+mn-ea"/>
                <a:cs typeface="+mn-cs"/>
              </a:rPr>
              <a:t>30</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Subtracting Fractions with Different Denominators</a:t>
            </a:r>
            <a:r>
              <a:rPr lang="en-US" baseline="-25000" dirty="0"/>
              <a:t>2</a:t>
            </a:r>
            <a:endParaRPr lang="en-US" dirty="0"/>
          </a:p>
        </p:txBody>
      </p:sp>
      <p:pic>
        <p:nvPicPr>
          <p:cNvPr id="8" name="Picture 7" descr="nine divided y ten equals nine divided by ten times three divided by three which equals twenty seven divided by thirty.&#10;And, two divided y fifteen equals two divided by fifteen times two divided by two which equals four divided by thirty.">
            <a:extLst>
              <a:ext uri="{FF2B5EF4-FFF2-40B4-BE49-F238E27FC236}">
                <a16:creationId xmlns:a16="http://schemas.microsoft.com/office/drawing/2014/main" id="{1B6DE1F4-81CF-CC2F-4184-DA485B06EBFF}"/>
              </a:ext>
            </a:extLst>
          </p:cNvPr>
          <p:cNvPicPr>
            <a:picLocks noChangeAspect="1"/>
          </p:cNvPicPr>
          <p:nvPr/>
        </p:nvPicPr>
        <p:blipFill>
          <a:blip r:embed="rId2"/>
          <a:stretch>
            <a:fillRect/>
          </a:stretch>
        </p:blipFill>
        <p:spPr>
          <a:xfrm>
            <a:off x="845584" y="1365916"/>
            <a:ext cx="2204690" cy="1728000"/>
          </a:xfrm>
          <a:prstGeom prst="rect">
            <a:avLst/>
          </a:prstGeom>
        </p:spPr>
      </p:pic>
      <p:sp>
        <p:nvSpPr>
          <p:cNvPr id="4" name="TextBox 3">
            <a:extLst>
              <a:ext uri="{FF2B5EF4-FFF2-40B4-BE49-F238E27FC236}">
                <a16:creationId xmlns:a16="http://schemas.microsoft.com/office/drawing/2014/main" id="{CFC98FE6-3301-B169-FBD7-8F905B2AB220}"/>
              </a:ext>
            </a:extLst>
          </p:cNvPr>
          <p:cNvSpPr txBox="1"/>
          <p:nvPr/>
        </p:nvSpPr>
        <p:spPr>
          <a:xfrm>
            <a:off x="457200" y="3157685"/>
            <a:ext cx="2654302"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3: </a:t>
            </a:r>
            <a:r>
              <a:rPr kumimoji="0" lang="en-US" sz="2800" b="0" i="0" u="none" strike="noStrike" kern="1200" cap="none" spc="0" normalizeH="0" baseline="0" noProof="0" dirty="0">
                <a:ln>
                  <a:noFill/>
                </a:ln>
                <a:solidFill>
                  <a:srgbClr val="366092"/>
                </a:solidFill>
                <a:effectLst/>
                <a:uLnTx/>
                <a:uFillTx/>
                <a:latin typeface="Calibri"/>
                <a:ea typeface="+mn-ea"/>
                <a:cs typeface="+mn-cs"/>
              </a:rPr>
              <a:t>Subtract.</a:t>
            </a:r>
            <a:endParaRPr lang="en-IN" dirty="0"/>
          </a:p>
        </p:txBody>
      </p:sp>
      <p:pic>
        <p:nvPicPr>
          <p:cNvPr id="10" name="Picture 9" descr="nine divided by ten minus two divided by fifteen equals twenty seven divided by thirty minus four divided by thirty equals twenty three divided by thirty.">
            <a:extLst>
              <a:ext uri="{FF2B5EF4-FFF2-40B4-BE49-F238E27FC236}">
                <a16:creationId xmlns:a16="http://schemas.microsoft.com/office/drawing/2014/main" id="{6A4E7AA1-554D-09CC-EA90-6A83E60DB427}"/>
              </a:ext>
            </a:extLst>
          </p:cNvPr>
          <p:cNvPicPr>
            <a:picLocks noChangeAspect="1"/>
          </p:cNvPicPr>
          <p:nvPr/>
        </p:nvPicPr>
        <p:blipFill>
          <a:blip r:embed="rId3"/>
          <a:stretch>
            <a:fillRect/>
          </a:stretch>
        </p:blipFill>
        <p:spPr>
          <a:xfrm>
            <a:off x="2214563" y="3670578"/>
            <a:ext cx="3310266" cy="864000"/>
          </a:xfrm>
          <a:prstGeom prst="rect">
            <a:avLst/>
          </a:prstGeom>
        </p:spPr>
      </p:pic>
      <p:sp>
        <p:nvSpPr>
          <p:cNvPr id="5" name="TextBox 4">
            <a:extLst>
              <a:ext uri="{FF2B5EF4-FFF2-40B4-BE49-F238E27FC236}">
                <a16:creationId xmlns:a16="http://schemas.microsoft.com/office/drawing/2014/main" id="{AA79F758-215D-AA2F-C89B-4022B645D286}"/>
              </a:ext>
            </a:extLst>
          </p:cNvPr>
          <p:cNvSpPr txBox="1"/>
          <p:nvPr/>
        </p:nvSpPr>
        <p:spPr>
          <a:xfrm>
            <a:off x="457200" y="4522002"/>
            <a:ext cx="4114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4: </a:t>
            </a:r>
            <a:r>
              <a:rPr kumimoji="0" lang="en-US" sz="2800" b="0" i="0" u="none" strike="noStrike" kern="1200" cap="none" spc="0" normalizeH="0" baseline="0" noProof="0" dirty="0">
                <a:ln>
                  <a:noFill/>
                </a:ln>
                <a:solidFill>
                  <a:srgbClr val="366092"/>
                </a:solidFill>
                <a:effectLst/>
                <a:uLnTx/>
                <a:uFillTx/>
                <a:latin typeface="Calibri"/>
                <a:ea typeface="+mn-ea"/>
                <a:cs typeface="+mn-cs"/>
              </a:rPr>
              <a:t>Reduce, if possible.</a:t>
            </a:r>
            <a:endParaRPr lang="en-IN" dirty="0"/>
          </a:p>
        </p:txBody>
      </p:sp>
      <p:pic>
        <p:nvPicPr>
          <p:cNvPr id="12" name="Picture 11" descr="twenty three divided by thirty equals twenty three divided by two times three times five which equals twenty three divided by thirty.">
            <a:extLst>
              <a:ext uri="{FF2B5EF4-FFF2-40B4-BE49-F238E27FC236}">
                <a16:creationId xmlns:a16="http://schemas.microsoft.com/office/drawing/2014/main" id="{D2B2C079-4490-0D8A-64C3-1A5458176D4A}"/>
              </a:ext>
            </a:extLst>
          </p:cNvPr>
          <p:cNvPicPr>
            <a:picLocks noChangeAspect="1"/>
          </p:cNvPicPr>
          <p:nvPr/>
        </p:nvPicPr>
        <p:blipFill>
          <a:blip r:embed="rId4"/>
          <a:stretch>
            <a:fillRect/>
          </a:stretch>
        </p:blipFill>
        <p:spPr>
          <a:xfrm>
            <a:off x="913534" y="4970919"/>
            <a:ext cx="2394217" cy="864000"/>
          </a:xfrm>
          <a:prstGeom prst="rect">
            <a:avLst/>
          </a:prstGeom>
        </p:spPr>
      </p:pic>
      <p:sp>
        <p:nvSpPr>
          <p:cNvPr id="7" name="TextBox 6"/>
          <p:cNvSpPr txBox="1"/>
          <p:nvPr/>
        </p:nvSpPr>
        <p:spPr>
          <a:xfrm>
            <a:off x="3906330" y="5055078"/>
            <a:ext cx="4800600" cy="707886"/>
          </a:xfrm>
          <a:prstGeom prst="rect">
            <a:avLst/>
          </a:prstGeom>
          <a:noFill/>
        </p:spPr>
        <p:txBody>
          <a:bodyPr wrap="square" rtlCol="0">
            <a:spAutoFit/>
          </a:bodyPr>
          <a:lstStyle/>
          <a:p>
            <a:r>
              <a:rPr lang="en-US" sz="2000" dirty="0">
                <a:solidFill>
                  <a:srgbClr val="007E7E"/>
                </a:solidFill>
              </a:rPr>
              <a:t>The fraction cannot be reduced because 23 and 30 have only 1 as a common factor.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Subtracting Fractions with Different Denominators</a:t>
            </a:r>
            <a:r>
              <a:rPr lang="en-US" baseline="-25000" dirty="0"/>
              <a:t>1</a:t>
            </a:r>
            <a:endParaRPr lang="en-US" dirty="0"/>
          </a:p>
        </p:txBody>
      </p:sp>
      <p:sp>
        <p:nvSpPr>
          <p:cNvPr id="3" name="Content Placeholder 2"/>
          <p:cNvSpPr>
            <a:spLocks noGrp="1"/>
          </p:cNvSpPr>
          <p:nvPr>
            <p:ph idx="1"/>
          </p:nvPr>
        </p:nvSpPr>
        <p:spPr/>
        <p:txBody>
          <a:bodyPr/>
          <a:lstStyle/>
          <a:p>
            <a:r>
              <a:rPr lang="en-US" dirty="0"/>
              <a:t>Subtract:</a:t>
            </a:r>
          </a:p>
          <a:p>
            <a:endParaRPr lang="en-US" b="1" dirty="0"/>
          </a:p>
        </p:txBody>
      </p:sp>
      <p:pic>
        <p:nvPicPr>
          <p:cNvPr id="5" name="Picture 4" descr="seven divided by twenty minus three divided by twenty eight.">
            <a:extLst>
              <a:ext uri="{FF2B5EF4-FFF2-40B4-BE49-F238E27FC236}">
                <a16:creationId xmlns:a16="http://schemas.microsoft.com/office/drawing/2014/main" id="{EDFB4561-9ABB-B00E-3E9A-DA05D8E90960}"/>
              </a:ext>
            </a:extLst>
          </p:cNvPr>
          <p:cNvPicPr>
            <a:picLocks noChangeAspect="1"/>
          </p:cNvPicPr>
          <p:nvPr/>
        </p:nvPicPr>
        <p:blipFill>
          <a:blip r:embed="rId2"/>
          <a:stretch>
            <a:fillRect/>
          </a:stretch>
        </p:blipFill>
        <p:spPr>
          <a:xfrm>
            <a:off x="1989932" y="1138238"/>
            <a:ext cx="1155471" cy="864000"/>
          </a:xfrm>
          <a:prstGeom prst="rect">
            <a:avLst/>
          </a:prstGeom>
        </p:spPr>
      </p:pic>
      <p:sp>
        <p:nvSpPr>
          <p:cNvPr id="6" name="TextBox 5">
            <a:extLst>
              <a:ext uri="{FF2B5EF4-FFF2-40B4-BE49-F238E27FC236}">
                <a16:creationId xmlns:a16="http://schemas.microsoft.com/office/drawing/2014/main" id="{CB921157-7B54-5FCE-BDD6-EC78CC07EF6A}"/>
              </a:ext>
            </a:extLst>
          </p:cNvPr>
          <p:cNvSpPr txBox="1"/>
          <p:nvPr/>
        </p:nvSpPr>
        <p:spPr>
          <a:xfrm>
            <a:off x="457200" y="1941493"/>
            <a:ext cx="5410200" cy="954107"/>
          </a:xfrm>
          <a:prstGeom prst="rect">
            <a:avLst/>
          </a:prstGeom>
          <a:noFill/>
        </p:spPr>
        <p:txBody>
          <a:bodyPr wrap="square" rtlCol="0">
            <a:spAutoFit/>
          </a:bodyPr>
          <a:lstStyle/>
          <a:p>
            <a:r>
              <a:rPr lang="en-US" sz="2800" b="1" dirty="0"/>
              <a:t>Solution</a:t>
            </a:r>
          </a:p>
          <a:p>
            <a:r>
              <a:rPr lang="en-US" sz="2800" b="1" dirty="0"/>
              <a:t>Step 1: </a:t>
            </a:r>
            <a:r>
              <a:rPr lang="en-US" sz="2800" dirty="0"/>
              <a:t>Find the LCD.</a:t>
            </a:r>
            <a:endParaRPr lang="en-IN" sz="2800" dirty="0"/>
          </a:p>
        </p:txBody>
      </p:sp>
      <p:pic>
        <p:nvPicPr>
          <p:cNvPr id="4" name="Picture 3" descr="20 equals 2 times 2 times 5, and 28 equals 2 times 2 times 7.&#10;The least common denominator is 2 times 2 times 5 times 7, which equals 140.&#10;To make both denominators equal to the LCD, multiply 20 by 7 and 28 by 5.&#10;So, 20 times 7 equals 140, and 28 times 5 equals 140.">
            <a:extLst>
              <a:ext uri="{FF2B5EF4-FFF2-40B4-BE49-F238E27FC236}">
                <a16:creationId xmlns:a16="http://schemas.microsoft.com/office/drawing/2014/main" id="{2DAE0DAE-2762-DFE9-7D46-D6C9910FE6F3}"/>
              </a:ext>
            </a:extLst>
          </p:cNvPr>
          <p:cNvPicPr>
            <a:picLocks noChangeAspect="1"/>
          </p:cNvPicPr>
          <p:nvPr/>
        </p:nvPicPr>
        <p:blipFill>
          <a:blip r:embed="rId3"/>
          <a:stretch>
            <a:fillRect/>
          </a:stretch>
        </p:blipFill>
        <p:spPr>
          <a:xfrm>
            <a:off x="609600" y="2821863"/>
            <a:ext cx="6420746" cy="221963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dirty="0"/>
              <a:t>Procedure: To Add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2677656"/>
          </a:xfrm>
          <a:prstGeom prst="rect">
            <a:avLst/>
          </a:prstGeom>
          <a:solidFill>
            <a:srgbClr val="FFFFCC"/>
          </a:solidFill>
          <a:ln w="28575">
            <a:solidFill>
              <a:srgbClr val="000000"/>
            </a:solidFill>
          </a:ln>
        </p:spPr>
        <p:txBody>
          <a:bodyPr wrap="square">
            <a:spAutoFit/>
          </a:bodyPr>
          <a:lstStyle/>
          <a:p>
            <a:pPr marL="538163" indent="-538163"/>
            <a:r>
              <a:rPr lang="en-US" sz="2800" dirty="0">
                <a:solidFill>
                  <a:srgbClr val="000000"/>
                </a:solidFill>
              </a:rPr>
              <a:t>1.	Add the numerators.</a:t>
            </a:r>
          </a:p>
          <a:p>
            <a:pPr marL="538163" indent="-538163"/>
            <a:r>
              <a:rPr lang="en-US" sz="2800" dirty="0">
                <a:solidFill>
                  <a:srgbClr val="000000"/>
                </a:solidFill>
              </a:rPr>
              <a:t>2.	Keep the common denominator. </a:t>
            </a:r>
          </a:p>
          <a:p>
            <a:endParaRPr lang="en-US" sz="2800" dirty="0">
              <a:solidFill>
                <a:srgbClr val="000000"/>
              </a:solidFill>
            </a:endParaRPr>
          </a:p>
          <a:p>
            <a:pPr marL="514350" indent="-514350">
              <a:buFont typeface="+mj-lt"/>
              <a:buAutoNum type="arabicPeriod"/>
            </a:pPr>
            <a:endParaRPr lang="en-US" sz="2800" dirty="0">
              <a:solidFill>
                <a:srgbClr val="000000"/>
              </a:solidFill>
            </a:endParaRPr>
          </a:p>
          <a:p>
            <a:pPr marL="514350" indent="-514350">
              <a:buFont typeface="+mj-lt"/>
              <a:buAutoNum type="arabicPeriod"/>
            </a:pPr>
            <a:endParaRPr lang="en-US" sz="2800" dirty="0">
              <a:solidFill>
                <a:srgbClr val="000000"/>
              </a:solidFill>
            </a:endParaRPr>
          </a:p>
          <a:p>
            <a:endParaRPr lang="en-US" sz="2800" dirty="0">
              <a:solidFill>
                <a:srgbClr val="000000"/>
              </a:solidFill>
            </a:endParaRPr>
          </a:p>
        </p:txBody>
      </p:sp>
      <p:pic>
        <p:nvPicPr>
          <p:cNvPr id="5" name="Picture 4" descr="a divided by b times c divided by b equals a plus c whole divided by b, where b not equals to zero.">
            <a:extLst>
              <a:ext uri="{FF2B5EF4-FFF2-40B4-BE49-F238E27FC236}">
                <a16:creationId xmlns:a16="http://schemas.microsoft.com/office/drawing/2014/main" id="{7DE0DEA3-579D-5312-17C4-8878BC00C912}"/>
              </a:ext>
            </a:extLst>
          </p:cNvPr>
          <p:cNvPicPr>
            <a:picLocks noChangeAspect="1"/>
          </p:cNvPicPr>
          <p:nvPr/>
        </p:nvPicPr>
        <p:blipFill>
          <a:blip r:embed="rId2"/>
          <a:stretch>
            <a:fillRect/>
          </a:stretch>
        </p:blipFill>
        <p:spPr>
          <a:xfrm>
            <a:off x="5715000" y="1600200"/>
            <a:ext cx="2886075" cy="904875"/>
          </a:xfrm>
          <a:prstGeom prst="rect">
            <a:avLst/>
          </a:prstGeom>
        </p:spPr>
      </p:pic>
      <p:sp>
        <p:nvSpPr>
          <p:cNvPr id="2" name="TextBox 1">
            <a:extLst>
              <a:ext uri="{FF2B5EF4-FFF2-40B4-BE49-F238E27FC236}">
                <a16:creationId xmlns:a16="http://schemas.microsoft.com/office/drawing/2014/main" id="{C0BA6917-FADB-6232-370D-8BA7B285B522}"/>
              </a:ext>
            </a:extLst>
          </p:cNvPr>
          <p:cNvSpPr txBox="1"/>
          <p:nvPr/>
        </p:nvSpPr>
        <p:spPr>
          <a:xfrm>
            <a:off x="457200" y="2190588"/>
            <a:ext cx="4791075" cy="523220"/>
          </a:xfrm>
          <a:prstGeom prst="rect">
            <a:avLst/>
          </a:prstGeom>
          <a:noFill/>
        </p:spPr>
        <p:txBody>
          <a:bodyPr wrap="square" rtlCol="0">
            <a:spAutoFit/>
          </a:bodyPr>
          <a:lstStyle/>
          <a:p>
            <a:r>
              <a:rPr lang="en-US" sz="2800" dirty="0">
                <a:solidFill>
                  <a:srgbClr val="000000"/>
                </a:solidFill>
              </a:rPr>
              <a:t>3.   Reduce, if possible.</a:t>
            </a:r>
            <a:endParaRPr lang="en-IN" sz="2800" dirty="0"/>
          </a:p>
        </p:txBody>
      </p:sp>
      <p:pic>
        <p:nvPicPr>
          <p:cNvPr id="6" name="Picture 5" descr="For example: one divided by seven plus four divided by seven equals one plus four whole divided by seven that equals five divided by seven.">
            <a:extLst>
              <a:ext uri="{FF2B5EF4-FFF2-40B4-BE49-F238E27FC236}">
                <a16:creationId xmlns:a16="http://schemas.microsoft.com/office/drawing/2014/main" id="{0F749B1A-E33D-E52F-E538-09B7A7069632}"/>
              </a:ext>
            </a:extLst>
          </p:cNvPr>
          <p:cNvPicPr>
            <a:picLocks noChangeAspect="1"/>
          </p:cNvPicPr>
          <p:nvPr/>
        </p:nvPicPr>
        <p:blipFill>
          <a:blip r:embed="rId3"/>
          <a:stretch>
            <a:fillRect/>
          </a:stretch>
        </p:blipFill>
        <p:spPr>
          <a:xfrm>
            <a:off x="543931" y="3016308"/>
            <a:ext cx="4520194" cy="8640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Subtracting Fractions with Different Denominators</a:t>
            </a:r>
            <a:r>
              <a:rPr lang="en-US" baseline="-25000" dirty="0"/>
              <a:t>2</a:t>
            </a:r>
            <a:endParaRPr lang="en-US" dirty="0"/>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pic>
        <p:nvPicPr>
          <p:cNvPr id="6" name="Picture 5" descr=" Seven divided by twenty minus three divided by twenty eight equals Seven divided by twenty times seven divided by seven minus three divided by twenty eight times five divided by five. &#10;&#10; This gives forty nine divided by one hundred forty minus fifteen divided by one hundred forty. &#10;&#10; Which equals thirty four divided by one hundred forty. &#10;&#10; Simplifying by dividing numerator and denominator by two: two times seventeen divided by two times seventy. &#10;&#10; So the final simplified answer is seventeen divided by seventy. ">
            <a:extLst>
              <a:ext uri="{FF2B5EF4-FFF2-40B4-BE49-F238E27FC236}">
                <a16:creationId xmlns:a16="http://schemas.microsoft.com/office/drawing/2014/main" id="{041129D7-5D4F-E5F2-238F-9F8CE1FB35FD}"/>
              </a:ext>
            </a:extLst>
          </p:cNvPr>
          <p:cNvPicPr>
            <a:picLocks noChangeAspect="1"/>
          </p:cNvPicPr>
          <p:nvPr/>
        </p:nvPicPr>
        <p:blipFill>
          <a:blip r:embed="rId2"/>
          <a:stretch>
            <a:fillRect/>
          </a:stretch>
        </p:blipFill>
        <p:spPr>
          <a:xfrm>
            <a:off x="1304924" y="2000251"/>
            <a:ext cx="3723465" cy="27000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Subtracting Fractions with Different Denominators</a:t>
            </a:r>
            <a:r>
              <a:rPr lang="en-US" baseline="-25000" dirty="0"/>
              <a:t>3</a:t>
            </a:r>
            <a:endParaRPr lang="en-US" dirty="0"/>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pic>
        <p:nvPicPr>
          <p:cNvPr id="5" name="Picture 4" descr="Seven divided by twenty equals Seven divided by twenty times seven divided by seven, equals forty nine divided by one hundred forty.&#10;&#10;Minus three divided by twenty eight equals minus three divided by twenty eight times five divided by five, equals minus fifteen divided by one hundred forty.&#10;&#10;Therefore, forty nine divided by one hundred forty minus fifteen divided by one hundred forty equals thirty four divided by one hundred forty.&#10;&#10;Then simplify thirty four divided by one hundred forty, by dividing numerator and denominator by 2, giving seventeen divided by seventy.">
            <a:extLst>
              <a:ext uri="{FF2B5EF4-FFF2-40B4-BE49-F238E27FC236}">
                <a16:creationId xmlns:a16="http://schemas.microsoft.com/office/drawing/2014/main" id="{519274F0-6DB5-4E86-F216-471565B04774}"/>
              </a:ext>
            </a:extLst>
          </p:cNvPr>
          <p:cNvPicPr>
            <a:picLocks noChangeAspect="1"/>
          </p:cNvPicPr>
          <p:nvPr/>
        </p:nvPicPr>
        <p:blipFill>
          <a:blip r:embed="rId2"/>
          <a:stretch>
            <a:fillRect/>
          </a:stretch>
        </p:blipFill>
        <p:spPr>
          <a:xfrm>
            <a:off x="914400" y="1814287"/>
            <a:ext cx="5830114" cy="3229426"/>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11: Subtracting Fractions with Different Denominators</a:t>
            </a:r>
          </a:p>
        </p:txBody>
      </p:sp>
      <p:sp>
        <p:nvSpPr>
          <p:cNvPr id="3" name="Content Placeholder 2"/>
          <p:cNvSpPr>
            <a:spLocks noGrp="1"/>
          </p:cNvSpPr>
          <p:nvPr>
            <p:ph idx="1"/>
          </p:nvPr>
        </p:nvSpPr>
        <p:spPr/>
        <p:txBody>
          <a:bodyPr/>
          <a:lstStyle/>
          <a:p>
            <a:r>
              <a:rPr lang="en-US" dirty="0"/>
              <a:t>Subtract:</a:t>
            </a:r>
            <a:endParaRPr lang="en-US" b="1" dirty="0"/>
          </a:p>
        </p:txBody>
      </p:sp>
      <p:graphicFrame>
        <p:nvGraphicFramePr>
          <p:cNvPr id="68610" name="Object 2" descr="one minus five divided by eight"/>
          <p:cNvGraphicFramePr>
            <a:graphicFrameLocks noChangeAspect="1"/>
          </p:cNvGraphicFramePr>
          <p:nvPr>
            <p:extLst>
              <p:ext uri="{D42A27DB-BD31-4B8C-83A1-F6EECF244321}">
                <p14:modId xmlns:p14="http://schemas.microsoft.com/office/powerpoint/2010/main" val="401764848"/>
              </p:ext>
            </p:extLst>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name="Equation" r:id="rId2" imgW="736560" imgH="838080" progId="Equation.DSMT4">
                  <p:embed/>
                </p:oleObj>
              </mc:Choice>
              <mc:Fallback>
                <p:oleObj name="Equation" r:id="rId2" imgW="7365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TextBox 3">
            <a:extLst>
              <a:ext uri="{FF2B5EF4-FFF2-40B4-BE49-F238E27FC236}">
                <a16:creationId xmlns:a16="http://schemas.microsoft.com/office/drawing/2014/main" id="{5C6AFE36-71AF-DEC5-C0F4-0C3FB3F26AAD}"/>
              </a:ext>
            </a:extLst>
          </p:cNvPr>
          <p:cNvSpPr txBox="1"/>
          <p:nvPr/>
        </p:nvSpPr>
        <p:spPr>
          <a:xfrm>
            <a:off x="457200" y="1792823"/>
            <a:ext cx="2743200" cy="104028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Step 1: </a:t>
            </a:r>
            <a:r>
              <a:rPr kumimoji="0" lang="en-US" sz="2800" b="0" i="0" u="none" strike="noStrike" kern="1200" cap="none" spc="0" normalizeH="0" baseline="0" noProof="0">
                <a:ln>
                  <a:noFill/>
                </a:ln>
                <a:solidFill>
                  <a:srgbClr val="366092"/>
                </a:solidFill>
                <a:effectLst/>
                <a:uLnTx/>
                <a:uFillTx/>
                <a:latin typeface="Calibri"/>
                <a:ea typeface="+mn-ea"/>
                <a:cs typeface="+mn-cs"/>
              </a:rPr>
              <a:t>LCD = 8</a:t>
            </a:r>
            <a:endParaRPr lang="en-IN" dirty="0"/>
          </a:p>
        </p:txBody>
      </p:sp>
      <p:pic>
        <p:nvPicPr>
          <p:cNvPr id="14" name="Picture 13" descr="Since 1 can be written as 1 divided by 1, the common denominator is 8 times 1 equals 8.">
            <a:extLst>
              <a:ext uri="{FF2B5EF4-FFF2-40B4-BE49-F238E27FC236}">
                <a16:creationId xmlns:a16="http://schemas.microsoft.com/office/drawing/2014/main" id="{00C710AD-4C56-2F7E-9C98-895DEAA1F036}"/>
              </a:ext>
            </a:extLst>
          </p:cNvPr>
          <p:cNvPicPr>
            <a:picLocks noChangeAspect="1"/>
          </p:cNvPicPr>
          <p:nvPr/>
        </p:nvPicPr>
        <p:blipFill>
          <a:blip r:embed="rId4"/>
          <a:stretch>
            <a:fillRect/>
          </a:stretch>
        </p:blipFill>
        <p:spPr>
          <a:xfrm>
            <a:off x="3502821" y="2259869"/>
            <a:ext cx="4226859" cy="936000"/>
          </a:xfrm>
          <a:prstGeom prst="rect">
            <a:avLst/>
          </a:prstGeom>
        </p:spPr>
      </p:pic>
      <p:sp>
        <p:nvSpPr>
          <p:cNvPr id="5" name="TextBox 4">
            <a:extLst>
              <a:ext uri="{FF2B5EF4-FFF2-40B4-BE49-F238E27FC236}">
                <a16:creationId xmlns:a16="http://schemas.microsoft.com/office/drawing/2014/main" id="{CF6F7F52-6B17-4E1F-C695-169D0A17CCF4}"/>
              </a:ext>
            </a:extLst>
          </p:cNvPr>
          <p:cNvSpPr txBox="1"/>
          <p:nvPr/>
        </p:nvSpPr>
        <p:spPr>
          <a:xfrm>
            <a:off x="457200" y="3328988"/>
            <a:ext cx="7772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2: </a:t>
            </a:r>
            <a:r>
              <a:rPr kumimoji="0" lang="en-US" sz="2800" b="0" i="0" u="none" strike="noStrike" kern="1200" cap="none" spc="0" normalizeH="0" baseline="0" noProof="0" dirty="0">
                <a:ln>
                  <a:noFill/>
                </a:ln>
                <a:solidFill>
                  <a:srgbClr val="366092"/>
                </a:solidFill>
                <a:effectLst/>
                <a:uLnTx/>
                <a:uFillTx/>
                <a:latin typeface="Calibri"/>
                <a:ea typeface="+mn-ea"/>
                <a:cs typeface="+mn-cs"/>
              </a:rPr>
              <a:t>Steps 2, 3, and 4 can be written in one step.</a:t>
            </a:r>
            <a:endParaRPr lang="en-IN" dirty="0"/>
          </a:p>
        </p:txBody>
      </p:sp>
      <p:pic>
        <p:nvPicPr>
          <p:cNvPr id="8" name="Picture 7" descr="one minus five divided by eight equals one divided by one times eight divided by eight minus five divided by eight that equals eight divided by eight minus five divided by eight equals eight minus five whole divided by eight, it results three divided by eight.">
            <a:extLst>
              <a:ext uri="{FF2B5EF4-FFF2-40B4-BE49-F238E27FC236}">
                <a16:creationId xmlns:a16="http://schemas.microsoft.com/office/drawing/2014/main" id="{2C0012FC-C5A8-CE48-9448-1B2D7208D5B8}"/>
              </a:ext>
            </a:extLst>
          </p:cNvPr>
          <p:cNvPicPr>
            <a:picLocks noChangeAspect="1"/>
          </p:cNvPicPr>
          <p:nvPr/>
        </p:nvPicPr>
        <p:blipFill>
          <a:blip r:embed="rId5"/>
          <a:stretch>
            <a:fillRect/>
          </a:stretch>
        </p:blipFill>
        <p:spPr>
          <a:xfrm>
            <a:off x="835819" y="4269581"/>
            <a:ext cx="4882121" cy="8640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12: Application: Subtracting Fractions with Different Denominators</a:t>
            </a:r>
            <a:r>
              <a:rPr lang="en-US" baseline="-25000" dirty="0"/>
              <a:t>1</a:t>
            </a:r>
            <a:endParaRPr lang="en-US" dirty="0"/>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a:t>
            </a:r>
          </a:p>
        </p:txBody>
      </p:sp>
      <p:pic>
        <p:nvPicPr>
          <p:cNvPr id="8" name="Picture 7" descr="1 divided by 5">
            <a:extLst>
              <a:ext uri="{FF2B5EF4-FFF2-40B4-BE49-F238E27FC236}">
                <a16:creationId xmlns:a16="http://schemas.microsoft.com/office/drawing/2014/main" id="{079A4FC3-8DA0-6341-AF6B-2070479FB99B}"/>
              </a:ext>
            </a:extLst>
          </p:cNvPr>
          <p:cNvPicPr>
            <a:picLocks noChangeAspect="1"/>
          </p:cNvPicPr>
          <p:nvPr/>
        </p:nvPicPr>
        <p:blipFill>
          <a:blip r:embed="rId2"/>
          <a:stretch>
            <a:fillRect/>
          </a:stretch>
        </p:blipFill>
        <p:spPr>
          <a:xfrm>
            <a:off x="2635408" y="1664381"/>
            <a:ext cx="281061" cy="864000"/>
          </a:xfrm>
          <a:prstGeom prst="rect">
            <a:avLst/>
          </a:prstGeom>
        </p:spPr>
      </p:pic>
      <p:sp>
        <p:nvSpPr>
          <p:cNvPr id="6" name="TextBox 5">
            <a:extLst>
              <a:ext uri="{FF2B5EF4-FFF2-40B4-BE49-F238E27FC236}">
                <a16:creationId xmlns:a16="http://schemas.microsoft.com/office/drawing/2014/main" id="{C092724A-AFE2-CD8A-4FEF-85FB5730C098}"/>
              </a:ext>
            </a:extLst>
          </p:cNvPr>
          <p:cNvSpPr txBox="1"/>
          <p:nvPr/>
        </p:nvSpPr>
        <p:spPr>
          <a:xfrm>
            <a:off x="2860105" y="1794290"/>
            <a:ext cx="5826695"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of their losses were by 1 or 2 runs and</a:t>
            </a:r>
            <a:endParaRPr lang="en-IN" dirty="0"/>
          </a:p>
        </p:txBody>
      </p:sp>
      <p:pic>
        <p:nvPicPr>
          <p:cNvPr id="10" name="Picture 9" descr="4 divided by 9">
            <a:extLst>
              <a:ext uri="{FF2B5EF4-FFF2-40B4-BE49-F238E27FC236}">
                <a16:creationId xmlns:a16="http://schemas.microsoft.com/office/drawing/2014/main" id="{5A5AE0FA-75F2-0552-45EC-5CB5BDD7B348}"/>
              </a:ext>
            </a:extLst>
          </p:cNvPr>
          <p:cNvPicPr>
            <a:picLocks noChangeAspect="1"/>
          </p:cNvPicPr>
          <p:nvPr/>
        </p:nvPicPr>
        <p:blipFill>
          <a:blip r:embed="rId3"/>
          <a:stretch>
            <a:fillRect/>
          </a:stretch>
        </p:blipFill>
        <p:spPr>
          <a:xfrm>
            <a:off x="604516" y="2282312"/>
            <a:ext cx="291471" cy="864000"/>
          </a:xfrm>
          <a:prstGeom prst="rect">
            <a:avLst/>
          </a:prstGeom>
        </p:spPr>
      </p:pic>
      <p:sp>
        <p:nvSpPr>
          <p:cNvPr id="5" name="TextBox 4">
            <a:extLst>
              <a:ext uri="{FF2B5EF4-FFF2-40B4-BE49-F238E27FC236}">
                <a16:creationId xmlns:a16="http://schemas.microsoft.com/office/drawing/2014/main" id="{02A6E9C1-0A84-529A-26DC-886B83CE65FE}"/>
              </a:ext>
            </a:extLst>
          </p:cNvPr>
          <p:cNvSpPr txBox="1"/>
          <p:nvPr/>
        </p:nvSpPr>
        <p:spPr>
          <a:xfrm>
            <a:off x="861060" y="2450961"/>
            <a:ext cx="782574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of their losses were by 3 or fewer runs, what fraction</a:t>
            </a:r>
            <a:endParaRPr lang="en-IN" dirty="0"/>
          </a:p>
        </p:txBody>
      </p:sp>
      <p:sp>
        <p:nvSpPr>
          <p:cNvPr id="4" name="TextBox 3">
            <a:extLst>
              <a:ext uri="{FF2B5EF4-FFF2-40B4-BE49-F238E27FC236}">
                <a16:creationId xmlns:a16="http://schemas.microsoft.com/office/drawing/2014/main" id="{90D22901-18E7-9812-493E-5ADB757A4AFE}"/>
              </a:ext>
            </a:extLst>
          </p:cNvPr>
          <p:cNvSpPr txBox="1"/>
          <p:nvPr/>
        </p:nvSpPr>
        <p:spPr>
          <a:xfrm>
            <a:off x="457200" y="2942590"/>
            <a:ext cx="8229600" cy="2203680"/>
          </a:xfrm>
          <a:prstGeom prst="rect">
            <a:avLst/>
          </a:prstGeom>
          <a:noFill/>
        </p:spPr>
        <p:txBody>
          <a:bodyPr wrap="square" rtlCol="0">
            <a:spAutoFit/>
          </a:bodyPr>
          <a:lstStyle/>
          <a:p>
            <a:pPr marL="0" marR="0" lvl="0" indent="0" algn="l" defTabSz="914400" rtl="0" eaLnBrk="1" fontAlgn="auto" latinLnBrk="0" hangingPunct="1">
              <a:lnSpc>
                <a:spcPct val="15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of their losses were by exactly 3 runs?</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a:t>
            </a:r>
            <a:r>
              <a:rPr kumimoji="0" lang="en-US" sz="2800" b="0" i="0" u="none" strike="noStrike" kern="1200" cap="none" spc="0" normalizeH="0" baseline="0" noProof="0" dirty="0">
                <a:ln>
                  <a:noFill/>
                </a:ln>
                <a:solidFill>
                  <a:srgbClr val="366092"/>
                </a:solidFill>
                <a:effectLst/>
                <a:uLnTx/>
                <a:uFillTx/>
                <a:latin typeface="Calibri"/>
                <a:ea typeface="+mn-ea"/>
                <a:cs typeface="+mn-cs"/>
              </a:rPr>
              <a:t> READ: Read the problem carefully. We want to find the fraction of losses that were by exactly 3 runs.</a:t>
            </a:r>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12: Application: Subtracting Fractions with Different Denominators</a:t>
            </a:r>
            <a:r>
              <a:rPr lang="en-US" baseline="-25000" dirty="0"/>
              <a:t>2</a:t>
            </a:r>
            <a:endParaRPr lang="en-US" dirty="0"/>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a:t>
            </a:r>
          </a:p>
          <a:p>
            <a:endParaRPr lang="en-US" dirty="0"/>
          </a:p>
          <a:p>
            <a:endParaRPr lang="en-US" dirty="0"/>
          </a:p>
        </p:txBody>
      </p:sp>
      <p:pic>
        <p:nvPicPr>
          <p:cNvPr id="12" name="Picture 11" descr="four divided by nine minus one divided by five">
            <a:extLst>
              <a:ext uri="{FF2B5EF4-FFF2-40B4-BE49-F238E27FC236}">
                <a16:creationId xmlns:a16="http://schemas.microsoft.com/office/drawing/2014/main" id="{5392ED23-987E-EF7D-7CD1-00FDD4A7943A}"/>
              </a:ext>
            </a:extLst>
          </p:cNvPr>
          <p:cNvPicPr>
            <a:picLocks noChangeAspect="1"/>
          </p:cNvPicPr>
          <p:nvPr/>
        </p:nvPicPr>
        <p:blipFill>
          <a:blip r:embed="rId2"/>
          <a:stretch>
            <a:fillRect/>
          </a:stretch>
        </p:blipFill>
        <p:spPr>
          <a:xfrm>
            <a:off x="1909227" y="2525643"/>
            <a:ext cx="895229" cy="864000"/>
          </a:xfrm>
          <a:prstGeom prst="rect">
            <a:avLst/>
          </a:prstGeom>
        </p:spPr>
      </p:pic>
      <p:sp>
        <p:nvSpPr>
          <p:cNvPr id="4" name="TextBox 3">
            <a:extLst>
              <a:ext uri="{FF2B5EF4-FFF2-40B4-BE49-F238E27FC236}">
                <a16:creationId xmlns:a16="http://schemas.microsoft.com/office/drawing/2014/main" id="{673EEF41-7F4B-C6B9-91EF-DD4F8BA1110D}"/>
              </a:ext>
            </a:extLst>
          </p:cNvPr>
          <p:cNvSpPr txBox="1"/>
          <p:nvPr/>
        </p:nvSpPr>
        <p:spPr>
          <a:xfrm>
            <a:off x="457200" y="3307553"/>
            <a:ext cx="45720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3:</a:t>
            </a:r>
            <a:r>
              <a:rPr kumimoji="0" lang="en-US" sz="2800" b="0" i="0" u="none" strike="noStrike" kern="1200" cap="none" spc="0" normalizeH="0" baseline="0" noProof="0" dirty="0">
                <a:ln>
                  <a:noFill/>
                </a:ln>
                <a:solidFill>
                  <a:srgbClr val="366092"/>
                </a:solidFill>
                <a:effectLst/>
                <a:uLnTx/>
                <a:uFillTx/>
                <a:latin typeface="Calibri"/>
                <a:ea typeface="+mn-ea"/>
                <a:cs typeface="+mn-cs"/>
              </a:rPr>
              <a:t> SOLVE: The LCD is 45.</a:t>
            </a:r>
            <a:endParaRPr lang="en-IN" dirty="0"/>
          </a:p>
        </p:txBody>
      </p:sp>
      <p:pic>
        <p:nvPicPr>
          <p:cNvPr id="8" name="Picture 7" descr="four divided by nine minus one divided by five equals four divided by nine times five divided by five minus one divided by five times nine divided by nine that equals twenty divided by forty five minus nine divided by forty five, simplifying this, we get, eleven divided by forty five.">
            <a:extLst>
              <a:ext uri="{FF2B5EF4-FFF2-40B4-BE49-F238E27FC236}">
                <a16:creationId xmlns:a16="http://schemas.microsoft.com/office/drawing/2014/main" id="{804D9969-3C7F-BFB4-04D4-3FF2638AFE2D}"/>
              </a:ext>
            </a:extLst>
          </p:cNvPr>
          <p:cNvPicPr>
            <a:picLocks noChangeAspect="1"/>
          </p:cNvPicPr>
          <p:nvPr/>
        </p:nvPicPr>
        <p:blipFill>
          <a:blip r:embed="rId3"/>
          <a:stretch>
            <a:fillRect/>
          </a:stretch>
        </p:blipFill>
        <p:spPr>
          <a:xfrm>
            <a:off x="1143000" y="3962400"/>
            <a:ext cx="4871711" cy="864000"/>
          </a:xfrm>
          <a:prstGeom prst="rect">
            <a:avLst/>
          </a:prstGeom>
        </p:spPr>
      </p:pic>
      <p:pic>
        <p:nvPicPr>
          <p:cNvPr id="6" name="Picture 5" descr="The Grays lost 11 divided by 45 of their losses by exactly 3 runs.">
            <a:extLst>
              <a:ext uri="{FF2B5EF4-FFF2-40B4-BE49-F238E27FC236}">
                <a16:creationId xmlns:a16="http://schemas.microsoft.com/office/drawing/2014/main" id="{7ABA5532-CF97-97E4-E265-43D36C614D57}"/>
              </a:ext>
            </a:extLst>
          </p:cNvPr>
          <p:cNvPicPr>
            <a:picLocks noChangeAspect="1"/>
          </p:cNvPicPr>
          <p:nvPr/>
        </p:nvPicPr>
        <p:blipFill>
          <a:blip r:embed="rId4"/>
          <a:stretch>
            <a:fillRect/>
          </a:stretch>
        </p:blipFill>
        <p:spPr>
          <a:xfrm>
            <a:off x="523876" y="4903905"/>
            <a:ext cx="7328385" cy="864000"/>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12: Application: Subtracting Fractions with Different Denominators</a:t>
            </a:r>
            <a:r>
              <a:rPr lang="en-US" baseline="-25000" dirty="0"/>
              <a:t>3</a:t>
            </a:r>
            <a:endParaRPr lang="en-US" dirty="0"/>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a:t>
            </a:r>
          </a:p>
        </p:txBody>
      </p:sp>
      <p:pic>
        <p:nvPicPr>
          <p:cNvPr id="8" name="Picture 7" descr="Since 1 divided by 5 equals 2 divided by 10 and 4 divided by 9 is close to 4 divided by 10,">
            <a:extLst>
              <a:ext uri="{FF2B5EF4-FFF2-40B4-BE49-F238E27FC236}">
                <a16:creationId xmlns:a16="http://schemas.microsoft.com/office/drawing/2014/main" id="{ADADDAA3-475C-9FF3-7E8A-9EEA7A431102}"/>
              </a:ext>
            </a:extLst>
          </p:cNvPr>
          <p:cNvPicPr>
            <a:picLocks noChangeAspect="1"/>
          </p:cNvPicPr>
          <p:nvPr/>
        </p:nvPicPr>
        <p:blipFill>
          <a:blip r:embed="rId2"/>
          <a:stretch>
            <a:fillRect/>
          </a:stretch>
        </p:blipFill>
        <p:spPr>
          <a:xfrm>
            <a:off x="2759217" y="1273177"/>
            <a:ext cx="5059084" cy="864000"/>
          </a:xfrm>
          <a:prstGeom prst="rect">
            <a:avLst/>
          </a:prstGeom>
        </p:spPr>
      </p:pic>
      <p:pic>
        <p:nvPicPr>
          <p:cNvPr id="10" name="Picture 9" descr="approximately 2 divided by 10 of their losses were by exactly 3">
            <a:extLst>
              <a:ext uri="{FF2B5EF4-FFF2-40B4-BE49-F238E27FC236}">
                <a16:creationId xmlns:a16="http://schemas.microsoft.com/office/drawing/2014/main" id="{55A24EAC-8FDD-A874-96D3-FAE88C254712}"/>
              </a:ext>
            </a:extLst>
          </p:cNvPr>
          <p:cNvPicPr>
            <a:picLocks noChangeAspect="1"/>
          </p:cNvPicPr>
          <p:nvPr/>
        </p:nvPicPr>
        <p:blipFill>
          <a:blip r:embed="rId3"/>
          <a:stretch>
            <a:fillRect/>
          </a:stretch>
        </p:blipFill>
        <p:spPr>
          <a:xfrm>
            <a:off x="533400" y="1913972"/>
            <a:ext cx="7359615" cy="864000"/>
          </a:xfrm>
          <a:prstGeom prst="rect">
            <a:avLst/>
          </a:prstGeom>
        </p:spPr>
      </p:pic>
      <p:pic>
        <p:nvPicPr>
          <p:cNvPr id="14" name="Picture 13" descr="runs. Because 2 divided by 10 equals 10 divided by 50, the answer of 11 divided by 45 seems">
            <a:extLst>
              <a:ext uri="{FF2B5EF4-FFF2-40B4-BE49-F238E27FC236}">
                <a16:creationId xmlns:a16="http://schemas.microsoft.com/office/drawing/2014/main" id="{341E490D-FC6D-06B9-B906-6391ABF4CFD3}"/>
              </a:ext>
            </a:extLst>
          </p:cNvPr>
          <p:cNvPicPr>
            <a:picLocks noChangeAspect="1"/>
          </p:cNvPicPr>
          <p:nvPr/>
        </p:nvPicPr>
        <p:blipFill>
          <a:blip r:embed="rId4"/>
          <a:stretch>
            <a:fillRect/>
          </a:stretch>
        </p:blipFill>
        <p:spPr>
          <a:xfrm>
            <a:off x="546788" y="2790828"/>
            <a:ext cx="7047326" cy="864000"/>
          </a:xfrm>
          <a:prstGeom prst="rect">
            <a:avLst/>
          </a:prstGeom>
        </p:spPr>
      </p:pic>
      <p:sp>
        <p:nvSpPr>
          <p:cNvPr id="15" name="TextBox 14">
            <a:extLst>
              <a:ext uri="{FF2B5EF4-FFF2-40B4-BE49-F238E27FC236}">
                <a16:creationId xmlns:a16="http://schemas.microsoft.com/office/drawing/2014/main" id="{457BCD8B-1751-CDE7-044D-CBA9608B1CF4}"/>
              </a:ext>
            </a:extLst>
          </p:cNvPr>
          <p:cNvSpPr txBox="1"/>
          <p:nvPr/>
        </p:nvSpPr>
        <p:spPr>
          <a:xfrm>
            <a:off x="457200" y="3797208"/>
            <a:ext cx="1948762"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reasonable.</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sp>
        <p:nvSpPr>
          <p:cNvPr id="7171" name="Rectangle 3"/>
          <p:cNvSpPr>
            <a:spLocks noGrp="1"/>
          </p:cNvSpPr>
          <p:nvPr>
            <p:ph type="body" sz="half" idx="4294967295"/>
          </p:nvPr>
        </p:nvSpPr>
        <p:spPr>
          <a:xfrm>
            <a:off x="457200" y="1066800"/>
            <a:ext cx="8226425" cy="523220"/>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endParaRPr lang="en-US" sz="2800" b="1" i="0" dirty="0">
              <a:solidFill>
                <a:schemeClr val="tx1"/>
              </a:solidFill>
            </a:endParaRPr>
          </a:p>
        </p:txBody>
      </p:sp>
      <p:pic>
        <p:nvPicPr>
          <p:cNvPr id="9" name="Picture 8" descr="a. four divided by fifteen plus six divided by fifteen.">
            <a:extLst>
              <a:ext uri="{FF2B5EF4-FFF2-40B4-BE49-F238E27FC236}">
                <a16:creationId xmlns:a16="http://schemas.microsoft.com/office/drawing/2014/main" id="{5F0771F7-FAF9-0D68-9B3B-C96ABC038F3D}"/>
              </a:ext>
            </a:extLst>
          </p:cNvPr>
          <p:cNvPicPr>
            <a:picLocks noChangeAspect="1"/>
          </p:cNvPicPr>
          <p:nvPr/>
        </p:nvPicPr>
        <p:blipFill>
          <a:blip r:embed="rId2"/>
          <a:stretch>
            <a:fillRect/>
          </a:stretch>
        </p:blipFill>
        <p:spPr>
          <a:xfrm>
            <a:off x="530546" y="1572318"/>
            <a:ext cx="1600673" cy="864000"/>
          </a:xfrm>
          <a:prstGeom prst="rect">
            <a:avLst/>
          </a:prstGeom>
        </p:spPr>
      </p:pic>
      <p:pic>
        <p:nvPicPr>
          <p:cNvPr id="12" name="Picture 11" descr="b. One divided by eleven plus five divided by eleven plus three divided by eleven.&#10;">
            <a:extLst>
              <a:ext uri="{FF2B5EF4-FFF2-40B4-BE49-F238E27FC236}">
                <a16:creationId xmlns:a16="http://schemas.microsoft.com/office/drawing/2014/main" id="{BCE1C576-7372-1769-D10D-000A04341209}"/>
              </a:ext>
            </a:extLst>
          </p:cNvPr>
          <p:cNvPicPr>
            <a:picLocks noChangeAspect="1"/>
          </p:cNvPicPr>
          <p:nvPr/>
        </p:nvPicPr>
        <p:blipFill>
          <a:blip r:embed="rId3"/>
          <a:stretch>
            <a:fillRect/>
          </a:stretch>
        </p:blipFill>
        <p:spPr>
          <a:xfrm>
            <a:off x="547213" y="2540776"/>
            <a:ext cx="2350452" cy="864000"/>
          </a:xfrm>
          <a:prstGeom prst="rect">
            <a:avLst/>
          </a:prstGeom>
        </p:spPr>
      </p:pic>
      <p:sp>
        <p:nvSpPr>
          <p:cNvPr id="13" name="TextBox 12">
            <a:extLst>
              <a:ext uri="{FF2B5EF4-FFF2-40B4-BE49-F238E27FC236}">
                <a16:creationId xmlns:a16="http://schemas.microsoft.com/office/drawing/2014/main" id="{84692133-46CB-4F65-F17E-80CFB026D41F}"/>
              </a:ext>
            </a:extLst>
          </p:cNvPr>
          <p:cNvSpPr txBox="1"/>
          <p:nvPr/>
        </p:nvSpPr>
        <p:spPr>
          <a:xfrm>
            <a:off x="459581" y="3483624"/>
            <a:ext cx="15240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5" name="Picture 4" descr="a.  4 divided by 15 plus 6 divided by 15. Since the denominators are the same, the numerators are added:  4 plus 6 whole divided by 15, which equals 10 divided by 15. This is simplified by factoring: 2 times 5 whole divided by 3 times 5. The common factor of 5 is canceled, resulting in 2 divided by 3.">
            <a:extLst>
              <a:ext uri="{FF2B5EF4-FFF2-40B4-BE49-F238E27FC236}">
                <a16:creationId xmlns:a16="http://schemas.microsoft.com/office/drawing/2014/main" id="{8A65E880-87DA-5564-143A-62F45DFB8271}"/>
              </a:ext>
            </a:extLst>
          </p:cNvPr>
          <p:cNvPicPr>
            <a:picLocks noChangeAspect="1"/>
          </p:cNvPicPr>
          <p:nvPr/>
        </p:nvPicPr>
        <p:blipFill>
          <a:blip r:embed="rId4"/>
          <a:stretch>
            <a:fillRect/>
          </a:stretch>
        </p:blipFill>
        <p:spPr>
          <a:xfrm>
            <a:off x="525463" y="3881689"/>
            <a:ext cx="5409908" cy="1080000"/>
          </a:xfrm>
          <a:prstGeom prst="rect">
            <a:avLst/>
          </a:prstGeom>
        </p:spPr>
      </p:pic>
      <p:pic>
        <p:nvPicPr>
          <p:cNvPr id="7" name="Picture 6" descr="b. 1 divided by 11 plus 5 divided by 11 plus 3 divided by 11 equals 1 plus 5 plus 3 whole divided by 11 equals 9 divided by 11">
            <a:extLst>
              <a:ext uri="{FF2B5EF4-FFF2-40B4-BE49-F238E27FC236}">
                <a16:creationId xmlns:a16="http://schemas.microsoft.com/office/drawing/2014/main" id="{77A24752-B754-A8A5-C5F0-6226373E3A0A}"/>
              </a:ext>
            </a:extLst>
          </p:cNvPr>
          <p:cNvPicPr>
            <a:picLocks noChangeAspect="1"/>
          </p:cNvPicPr>
          <p:nvPr/>
        </p:nvPicPr>
        <p:blipFill>
          <a:blip r:embed="rId5"/>
          <a:stretch>
            <a:fillRect/>
          </a:stretch>
        </p:blipFill>
        <p:spPr>
          <a:xfrm>
            <a:off x="522605" y="5051238"/>
            <a:ext cx="5012129" cy="936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2592388" cy="523220"/>
          </a:xfrm>
          <a:prstGeom prst="rect">
            <a:avLst/>
          </a:prstGeom>
          <a:noFill/>
          <a:ln w="3175" algn="ctr">
            <a:noFill/>
            <a:miter lim="800000"/>
            <a:headEnd/>
            <a:tailEnd/>
          </a:ln>
        </p:spPr>
        <p:txBody>
          <a:bodyPr wrap="square">
            <a:spAutoFit/>
          </a:bodyPr>
          <a:lstStyle/>
          <a:p>
            <a:r>
              <a:rPr lang="en-US" sz="2800" dirty="0"/>
              <a:t>Find the LCD for</a:t>
            </a:r>
            <a:endParaRPr lang="en-US" sz="2800" b="1" dirty="0">
              <a:latin typeface="Calibri" pitchFamily="34" charset="0"/>
            </a:endParaRPr>
          </a:p>
        </p:txBody>
      </p:sp>
      <p:pic>
        <p:nvPicPr>
          <p:cNvPr id="4" name="Picture 3" descr="3 divided by 10 and 11 divided by 12.">
            <a:extLst>
              <a:ext uri="{FF2B5EF4-FFF2-40B4-BE49-F238E27FC236}">
                <a16:creationId xmlns:a16="http://schemas.microsoft.com/office/drawing/2014/main" id="{A022238F-0A4F-D0E5-4DD8-53527522EE85}"/>
              </a:ext>
            </a:extLst>
          </p:cNvPr>
          <p:cNvPicPr>
            <a:picLocks noChangeAspect="1"/>
          </p:cNvPicPr>
          <p:nvPr/>
        </p:nvPicPr>
        <p:blipFill>
          <a:blip r:embed="rId2"/>
          <a:stretch>
            <a:fillRect/>
          </a:stretch>
        </p:blipFill>
        <p:spPr>
          <a:xfrm>
            <a:off x="2876865" y="1100140"/>
            <a:ext cx="1828800" cy="904875"/>
          </a:xfrm>
          <a:prstGeom prst="rect">
            <a:avLst/>
          </a:prstGeom>
        </p:spPr>
      </p:pic>
      <p:sp>
        <p:nvSpPr>
          <p:cNvPr id="5" name="TextBox 4">
            <a:extLst>
              <a:ext uri="{FF2B5EF4-FFF2-40B4-BE49-F238E27FC236}">
                <a16:creationId xmlns:a16="http://schemas.microsoft.com/office/drawing/2014/main" id="{B636D88D-F9AC-B3B6-9E9B-27CE0D201F98}"/>
              </a:ext>
            </a:extLst>
          </p:cNvPr>
          <p:cNvSpPr txBox="1"/>
          <p:nvPr/>
        </p:nvSpPr>
        <p:spPr>
          <a:xfrm>
            <a:off x="455612" y="2140168"/>
            <a:ext cx="4421188"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rPr>
              <a:t>Solution</a:t>
            </a:r>
          </a:p>
          <a:p>
            <a:pPr marL="0" marR="0" lvl="0" indent="0" algn="l" defTabSz="914400" rtl="0" eaLnBrk="1" fontAlgn="auto" latinLnBrk="0" hangingPunct="1">
              <a:lnSpc>
                <a:spcPct val="100000"/>
              </a:lnSpc>
              <a:spcBef>
                <a:spcPts val="12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Using prime factorization:</a:t>
            </a:r>
          </a:p>
        </p:txBody>
      </p:sp>
      <p:pic>
        <p:nvPicPr>
          <p:cNvPr id="6" name="Picture 5" descr="10 equals 2 times 5. 12 equals 2 times 2 times 3. The Least Common Denominator or LCD is 2 times 2 times 3 times 5, which equals 60.">
            <a:extLst>
              <a:ext uri="{FF2B5EF4-FFF2-40B4-BE49-F238E27FC236}">
                <a16:creationId xmlns:a16="http://schemas.microsoft.com/office/drawing/2014/main" id="{F2292CDA-CA71-72CB-E59D-F60E3E5A56F7}"/>
              </a:ext>
            </a:extLst>
          </p:cNvPr>
          <p:cNvPicPr>
            <a:picLocks noChangeAspect="1"/>
          </p:cNvPicPr>
          <p:nvPr/>
        </p:nvPicPr>
        <p:blipFill>
          <a:blip r:embed="rId3"/>
          <a:stretch>
            <a:fillRect/>
          </a:stretch>
        </p:blipFill>
        <p:spPr>
          <a:xfrm>
            <a:off x="1371600" y="3396482"/>
            <a:ext cx="4798080" cy="1008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dirty="0"/>
              <a:t>Procedure: To Add Fractions with Different Denominators</a:t>
            </a:r>
          </a:p>
        </p:txBody>
      </p:sp>
      <p:sp>
        <p:nvSpPr>
          <p:cNvPr id="19" name="Rectangle 3"/>
          <p:cNvSpPr txBox="1">
            <a:spLocks/>
          </p:cNvSpPr>
          <p:nvPr/>
        </p:nvSpPr>
        <p:spPr>
          <a:xfrm>
            <a:off x="457200" y="1280160"/>
            <a:ext cx="8226425" cy="2246769"/>
          </a:xfrm>
          <a:prstGeom prst="rect">
            <a:avLst/>
          </a:prstGeom>
          <a:solidFill>
            <a:srgbClr val="FFFFCC"/>
          </a:solidFill>
          <a:ln w="28575">
            <a:solidFill>
              <a:srgbClr val="000000"/>
            </a:solidFill>
          </a:ln>
        </p:spPr>
        <p:txBody>
          <a:bodyPr wrap="square">
            <a:spAutoFit/>
          </a:bodyPr>
          <a:lstStyle/>
          <a:p>
            <a:pPr marL="514350" indent="-514350"/>
            <a:r>
              <a:rPr lang="en-US" sz="2800" b="1" dirty="0">
                <a:solidFill>
                  <a:srgbClr val="000000"/>
                </a:solidFill>
              </a:rPr>
              <a:t>1.</a:t>
            </a:r>
            <a:r>
              <a:rPr lang="en-US" sz="2800" dirty="0">
                <a:solidFill>
                  <a:srgbClr val="000000"/>
                </a:solidFill>
              </a:rPr>
              <a:t>	Find the least common denominator (LCD).</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Add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Adding Fractions with Different Denominators</a:t>
            </a:r>
            <a:r>
              <a:rPr lang="en-US" baseline="-25000" dirty="0"/>
              <a:t>1</a:t>
            </a:r>
            <a:endParaRPr lang="en-US" sz="3200" baseline="-25000" dirty="0">
              <a:solidFill>
                <a:schemeClr val="accent1"/>
              </a:solidFill>
            </a:endParaRPr>
          </a:p>
        </p:txBody>
      </p:sp>
      <p:sp>
        <p:nvSpPr>
          <p:cNvPr id="10246" name="Rectangle 6"/>
          <p:cNvSpPr>
            <a:spLocks noChangeArrowheads="1"/>
          </p:cNvSpPr>
          <p:nvPr/>
        </p:nvSpPr>
        <p:spPr bwMode="auto">
          <a:xfrm>
            <a:off x="455613" y="1286842"/>
            <a:ext cx="915987" cy="523220"/>
          </a:xfrm>
          <a:prstGeom prst="rect">
            <a:avLst/>
          </a:prstGeom>
          <a:noFill/>
          <a:ln w="3175" algn="ctr">
            <a:noFill/>
            <a:miter lim="800000"/>
            <a:headEnd/>
            <a:tailEnd/>
          </a:ln>
        </p:spPr>
        <p:txBody>
          <a:bodyPr wrap="square">
            <a:spAutoFit/>
          </a:bodyPr>
          <a:lstStyle/>
          <a:p>
            <a:pPr algn="l"/>
            <a:r>
              <a:rPr lang="en-US" sz="2800" dirty="0">
                <a:latin typeface="Calibri" pitchFamily="34" charset="0"/>
              </a:rPr>
              <a:t>Add</a:t>
            </a:r>
          </a:p>
        </p:txBody>
      </p:sp>
      <p:pic>
        <p:nvPicPr>
          <p:cNvPr id="4" name="Picture 3" descr="three divided by eight plus seven divided by twelve.">
            <a:extLst>
              <a:ext uri="{FF2B5EF4-FFF2-40B4-BE49-F238E27FC236}">
                <a16:creationId xmlns:a16="http://schemas.microsoft.com/office/drawing/2014/main" id="{A0BD043C-E7B7-72B3-2A72-36543151451A}"/>
              </a:ext>
            </a:extLst>
          </p:cNvPr>
          <p:cNvPicPr>
            <a:picLocks noChangeAspect="1"/>
          </p:cNvPicPr>
          <p:nvPr/>
        </p:nvPicPr>
        <p:blipFill>
          <a:blip r:embed="rId2"/>
          <a:stretch>
            <a:fillRect/>
          </a:stretch>
        </p:blipFill>
        <p:spPr>
          <a:xfrm>
            <a:off x="1291431" y="1140619"/>
            <a:ext cx="1061783" cy="864000"/>
          </a:xfrm>
          <a:prstGeom prst="rect">
            <a:avLst/>
          </a:prstGeom>
        </p:spPr>
      </p:pic>
      <p:sp>
        <p:nvSpPr>
          <p:cNvPr id="2" name="TextBox 1">
            <a:extLst>
              <a:ext uri="{FF2B5EF4-FFF2-40B4-BE49-F238E27FC236}">
                <a16:creationId xmlns:a16="http://schemas.microsoft.com/office/drawing/2014/main" id="{385A6BF2-D088-0678-2755-C586F570095D}"/>
              </a:ext>
            </a:extLst>
          </p:cNvPr>
          <p:cNvSpPr txBox="1"/>
          <p:nvPr/>
        </p:nvSpPr>
        <p:spPr>
          <a:xfrm>
            <a:off x="454819" y="2141822"/>
            <a:ext cx="3276600" cy="11027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pitchFamily="34" charset="0"/>
                <a:ea typeface="+mn-ea"/>
                <a:cs typeface="+mn-cs"/>
              </a:rPr>
              <a:t>Solution</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pitchFamily="34" charset="0"/>
                <a:ea typeface="+mn-ea"/>
                <a:cs typeface="+mn-cs"/>
              </a:rPr>
              <a:t>Step 1: </a:t>
            </a:r>
            <a:r>
              <a:rPr kumimoji="0" lang="en-US" sz="2800" b="0" i="0" u="none" strike="noStrike" kern="1200" cap="none" spc="0" normalizeH="0" baseline="0" noProof="0">
                <a:ln>
                  <a:noFill/>
                </a:ln>
                <a:solidFill>
                  <a:srgbClr val="366092"/>
                </a:solidFill>
                <a:effectLst/>
                <a:uLnTx/>
                <a:uFillTx/>
                <a:latin typeface="Calibri" pitchFamily="34" charset="0"/>
                <a:ea typeface="+mn-ea"/>
                <a:cs typeface="+mn-cs"/>
              </a:rPr>
              <a:t>Find the LCD.</a:t>
            </a:r>
            <a:endParaRPr lang="en-IN" dirty="0"/>
          </a:p>
        </p:txBody>
      </p:sp>
      <p:pic>
        <p:nvPicPr>
          <p:cNvPr id="5" name="Picture 4" descr="8 equals 2 times 2 times 2. 12 equals 2 times 2 times 3. The Least Common Denominator or LCD is 2 times 2 times 2 times 3, which equals 24. Then, multiply 8 by 3 to get 24, and multiply 12 by 2 to get 24.">
            <a:extLst>
              <a:ext uri="{FF2B5EF4-FFF2-40B4-BE49-F238E27FC236}">
                <a16:creationId xmlns:a16="http://schemas.microsoft.com/office/drawing/2014/main" id="{44683E38-01FE-31BF-661E-C454CE471375}"/>
              </a:ext>
            </a:extLst>
          </p:cNvPr>
          <p:cNvPicPr>
            <a:picLocks noChangeAspect="1"/>
          </p:cNvPicPr>
          <p:nvPr/>
        </p:nvPicPr>
        <p:blipFill>
          <a:blip r:embed="rId3"/>
          <a:stretch>
            <a:fillRect/>
          </a:stretch>
        </p:blipFill>
        <p:spPr>
          <a:xfrm>
            <a:off x="1030704" y="3429000"/>
            <a:ext cx="5401429" cy="188621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3: </a:t>
            </a:r>
            <a:r>
              <a:rPr lang="en-US" dirty="0"/>
              <a:t>Adding Fractions with Different Denominators</a:t>
            </a:r>
            <a:r>
              <a:rPr lang="en-US" baseline="-25000" dirty="0"/>
              <a:t>2</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t>Step 2: </a:t>
            </a:r>
            <a:r>
              <a:rPr lang="en-US" dirty="0"/>
              <a:t>Find fractions equivalent to</a:t>
            </a:r>
          </a:p>
        </p:txBody>
      </p:sp>
      <p:pic>
        <p:nvPicPr>
          <p:cNvPr id="4" name="Picture 3" descr="3 divided by 8 and 7 divided by 12 with">
            <a:extLst>
              <a:ext uri="{FF2B5EF4-FFF2-40B4-BE49-F238E27FC236}">
                <a16:creationId xmlns:a16="http://schemas.microsoft.com/office/drawing/2014/main" id="{1164E2C6-080C-3790-0A05-28E7A1B11BCE}"/>
              </a:ext>
            </a:extLst>
          </p:cNvPr>
          <p:cNvPicPr>
            <a:picLocks noChangeAspect="1"/>
          </p:cNvPicPr>
          <p:nvPr/>
        </p:nvPicPr>
        <p:blipFill>
          <a:blip r:embed="rId2"/>
          <a:stretch>
            <a:fillRect/>
          </a:stretch>
        </p:blipFill>
        <p:spPr>
          <a:xfrm>
            <a:off x="5672721" y="2909839"/>
            <a:ext cx="2206844" cy="864000"/>
          </a:xfrm>
          <a:prstGeom prst="rect">
            <a:avLst/>
          </a:prstGeom>
        </p:spPr>
      </p:pic>
      <p:sp>
        <p:nvSpPr>
          <p:cNvPr id="2" name="TextBox 1">
            <a:extLst>
              <a:ext uri="{FF2B5EF4-FFF2-40B4-BE49-F238E27FC236}">
                <a16:creationId xmlns:a16="http://schemas.microsoft.com/office/drawing/2014/main" id="{B9F4D146-353A-4663-8C7E-290BCF50D2E7}"/>
              </a:ext>
            </a:extLst>
          </p:cNvPr>
          <p:cNvSpPr txBox="1"/>
          <p:nvPr/>
        </p:nvSpPr>
        <p:spPr>
          <a:xfrm>
            <a:off x="464343" y="3501943"/>
            <a:ext cx="26670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denominator 24.</a:t>
            </a:r>
            <a:endParaRPr lang="en-IN" dirty="0"/>
          </a:p>
        </p:txBody>
      </p:sp>
      <p:pic>
        <p:nvPicPr>
          <p:cNvPr id="12" name="Picture 11" descr="Three divided by eight equals three divided by eight times three divided by three equals nine divided by twenty four. Multiplying by three divided by three, because eight times three equals twenty four.&#10;&#10;Seven divided by twelve equals seven divided by twelve multiplied by two divided by two, which equals fourteen divided by twenty four. &#10;Multiplying by two divided by two because twelve times two equals twenty four.&#10;">
            <a:extLst>
              <a:ext uri="{FF2B5EF4-FFF2-40B4-BE49-F238E27FC236}">
                <a16:creationId xmlns:a16="http://schemas.microsoft.com/office/drawing/2014/main" id="{51C6AD0D-F94B-2107-9EA1-354790B34D4D}"/>
              </a:ext>
            </a:extLst>
          </p:cNvPr>
          <p:cNvPicPr>
            <a:picLocks noChangeAspect="1"/>
          </p:cNvPicPr>
          <p:nvPr/>
        </p:nvPicPr>
        <p:blipFill>
          <a:blip r:embed="rId3"/>
          <a:stretch>
            <a:fillRect/>
          </a:stretch>
        </p:blipFill>
        <p:spPr>
          <a:xfrm>
            <a:off x="896212" y="4072924"/>
            <a:ext cx="7368827" cy="1728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3: </a:t>
            </a:r>
            <a:r>
              <a:rPr lang="en-US" dirty="0"/>
              <a:t>Adding Fractions with Different Denominators</a:t>
            </a:r>
            <a:r>
              <a:rPr lang="en-US" baseline="-25000" dirty="0"/>
              <a:t>3</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138499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pic>
        <p:nvPicPr>
          <p:cNvPr id="5" name="Picture 4" descr="three divided by eight plus seven divided by twelve equals nine divided by twenty four plus fourteen divided by twenty four equals nine plus fourteen whole divided by twenty four which equals twenty three divided by twenty four.">
            <a:extLst>
              <a:ext uri="{FF2B5EF4-FFF2-40B4-BE49-F238E27FC236}">
                <a16:creationId xmlns:a16="http://schemas.microsoft.com/office/drawing/2014/main" id="{858D5097-A5C2-AA26-BB4D-96B6FAA1EBDB}"/>
              </a:ext>
            </a:extLst>
          </p:cNvPr>
          <p:cNvPicPr>
            <a:picLocks noChangeAspect="1"/>
          </p:cNvPicPr>
          <p:nvPr/>
        </p:nvPicPr>
        <p:blipFill>
          <a:blip r:embed="rId2"/>
          <a:stretch>
            <a:fillRect/>
          </a:stretch>
        </p:blipFill>
        <p:spPr>
          <a:xfrm>
            <a:off x="2159504" y="1986137"/>
            <a:ext cx="4382457" cy="864000"/>
          </a:xfrm>
          <a:prstGeom prst="rect">
            <a:avLst/>
          </a:prstGeom>
        </p:spPr>
      </p:pic>
      <p:sp>
        <p:nvSpPr>
          <p:cNvPr id="2" name="TextBox 1">
            <a:extLst>
              <a:ext uri="{FF2B5EF4-FFF2-40B4-BE49-F238E27FC236}">
                <a16:creationId xmlns:a16="http://schemas.microsoft.com/office/drawing/2014/main" id="{8B0D4DE4-A80A-1B9D-C552-74ECD9F5F4F8}"/>
              </a:ext>
            </a:extLst>
          </p:cNvPr>
          <p:cNvSpPr txBox="1"/>
          <p:nvPr/>
        </p:nvSpPr>
        <p:spPr>
          <a:xfrm>
            <a:off x="454819" y="3414711"/>
            <a:ext cx="4138985"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1F497D"/>
                </a:solidFill>
                <a:effectLst/>
                <a:uLnTx/>
                <a:uFillTx/>
                <a:latin typeface="Calibri"/>
                <a:ea typeface="+mn-ea"/>
                <a:cs typeface="+mn-cs"/>
              </a:rPr>
              <a:t>Step 4: </a:t>
            </a:r>
            <a:r>
              <a:rPr kumimoji="0" lang="en-US" sz="2800" b="0" i="0" u="none" strike="noStrike" kern="1200" cap="none" spc="0" normalizeH="0" baseline="0" noProof="0" dirty="0">
                <a:ln>
                  <a:noFill/>
                </a:ln>
                <a:solidFill>
                  <a:srgbClr val="1F497D"/>
                </a:solidFill>
                <a:effectLst/>
                <a:uLnTx/>
                <a:uFillTx/>
                <a:latin typeface="Calibri"/>
                <a:ea typeface="+mn-ea"/>
                <a:cs typeface="+mn-cs"/>
              </a:rPr>
              <a:t>Reduce, if possible.</a:t>
            </a:r>
            <a:endParaRPr lang="en-IN" dirty="0"/>
          </a:p>
        </p:txBody>
      </p:sp>
      <p:pic>
        <p:nvPicPr>
          <p:cNvPr id="7" name="Picture 6" descr="twenty three divided by twenty four equals twenty three divided by two times two times two times three equals twenty three divided by twenty four.&#10;This cannot be reduced because twenty three and twenty four have only one as common factor.">
            <a:extLst>
              <a:ext uri="{FF2B5EF4-FFF2-40B4-BE49-F238E27FC236}">
                <a16:creationId xmlns:a16="http://schemas.microsoft.com/office/drawing/2014/main" id="{87C53E0C-DDCF-C1B6-CBC1-CDF51C24BEFC}"/>
              </a:ext>
            </a:extLst>
          </p:cNvPr>
          <p:cNvPicPr>
            <a:picLocks noChangeAspect="1"/>
          </p:cNvPicPr>
          <p:nvPr/>
        </p:nvPicPr>
        <p:blipFill>
          <a:blip r:embed="rId3"/>
          <a:stretch>
            <a:fillRect/>
          </a:stretch>
        </p:blipFill>
        <p:spPr>
          <a:xfrm>
            <a:off x="835761" y="4262317"/>
            <a:ext cx="2716916" cy="864000"/>
          </a:xfrm>
          <a:prstGeom prst="rect">
            <a:avLst/>
          </a:prstGeom>
        </p:spPr>
      </p:pic>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23 and 24 have only 1 as a common factor.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5"/>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4484</TotalTime>
  <Words>1196</Words>
  <Application>Microsoft Office PowerPoint</Application>
  <PresentationFormat>On-screen Show (4:3)</PresentationFormat>
  <Paragraphs>161</Paragraphs>
  <Slides>35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Arial</vt:lpstr>
      <vt:lpstr>Calibri</vt:lpstr>
      <vt:lpstr>Courier New</vt:lpstr>
      <vt:lpstr>Office Theme</vt:lpstr>
      <vt:lpstr>Equation</vt:lpstr>
      <vt:lpstr>Section 4.R.4</vt:lpstr>
      <vt:lpstr>Objectives</vt:lpstr>
      <vt:lpstr>Procedure: To Add Fractions with the Same Denominator</vt:lpstr>
      <vt:lpstr>Example 1: Adding Fractions with the Same Denominator</vt:lpstr>
      <vt:lpstr>Example 2: Finding the Least Common Denominator (LCD)</vt:lpstr>
      <vt:lpstr>Procedure: To Add Fractions with Different Denominators</vt:lpstr>
      <vt:lpstr>Example 3: Adding Fractions with Different Denominators1</vt:lpstr>
      <vt:lpstr>Example 3: Adding Fractions with Different Denominators2</vt:lpstr>
      <vt:lpstr>Example 3: Adding Fractions with Different Denominators3</vt:lpstr>
      <vt:lpstr>Adding Fractions with Different Denominators </vt:lpstr>
      <vt:lpstr>Example 4: Adding Fractions with Different Denominators1</vt:lpstr>
      <vt:lpstr>Example 4: Adding Fractions with Different Denominators2</vt:lpstr>
      <vt:lpstr>Example 4: Adding Fractions with Different Denominators3</vt:lpstr>
      <vt:lpstr>Example 5: Adding Three Fractions with Different Denominators</vt:lpstr>
      <vt:lpstr>Example 6: Application: Adding Fractions1 </vt:lpstr>
      <vt:lpstr>Example 6: Application: Adding Fractions2</vt:lpstr>
      <vt:lpstr>Example 6: Application: Adding Fractions3</vt:lpstr>
      <vt:lpstr>Example 7: Application: Adding Fractions1 </vt:lpstr>
      <vt:lpstr>Example 7: Application: Adding Fractions2</vt:lpstr>
      <vt:lpstr>Example 7: Application: Adding Fractions3</vt:lpstr>
      <vt:lpstr>Example 7: Application: Adding Fractions4</vt:lpstr>
      <vt:lpstr>Properties: Commutative Property of Addition</vt:lpstr>
      <vt:lpstr>Properties: Associative Property of Addition</vt:lpstr>
      <vt:lpstr>Properties: To Subtract Fractions with the Same Denominator</vt:lpstr>
      <vt:lpstr>Example 8: Subtracting Fractions with the Same Denominator</vt:lpstr>
      <vt:lpstr>Procedure: To Subtract Fractions with Different Denominators</vt:lpstr>
      <vt:lpstr>Example 9: Subtracting Fractions with Different Denominators1</vt:lpstr>
      <vt:lpstr>Example 9: Subtracting Fractions with Different Denominators2</vt:lpstr>
      <vt:lpstr>Example 10: Subtracting Fractions with Different Denominators1</vt:lpstr>
      <vt:lpstr>Example 10: Subtracting Fractions with Different Denominators2</vt:lpstr>
      <vt:lpstr>Example 10: Subtracting Fractions with Different Denominators3</vt:lpstr>
      <vt:lpstr>Example 11: Subtracting Fractions with Different Denominators</vt:lpstr>
      <vt:lpstr>Example 12: Application: Subtracting Fractions with Different Denominators1</vt:lpstr>
      <vt:lpstr>Example 12: Application: Subtracting Fractions with Different Denominators2</vt:lpstr>
      <vt:lpstr>Example 12: Application: Subtracting Fractions with Different Denominators3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428</cp:revision>
  <dcterms:created xsi:type="dcterms:W3CDTF">2013-04-26T14:43:13Z</dcterms:created>
  <dcterms:modified xsi:type="dcterms:W3CDTF">2025-08-18T11:31:20Z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BD1913BF-BA02-4337-9353-E41EFF6C72DD</vt:lpwstr>
  </property>
  <property fmtid="{D5CDD505-2E9C-101B-9397-08002B2CF9AE}" pid="3" name="ArticulatePath">
    <vt:lpwstr>PRC3R_1_R_3</vt:lpwstr>
  </property>
</Properties>
</file>