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82" r:id="rId17"/>
    <p:sldId id="274" r:id="rId18"/>
    <p:sldId id="284" r:id="rId19"/>
    <p:sldId id="283" r:id="rId20"/>
    <p:sldId id="285" r:id="rId21"/>
    <p:sldId id="276" r:id="rId22"/>
    <p:sldId id="278" r:id="rId23"/>
    <p:sldId id="279" r:id="rId24"/>
    <p:sldId id="286" r:id="rId25"/>
    <p:sldId id="287" r:id="rId26"/>
    <p:sldId id="288" r:id="rId27"/>
    <p:sldId id="289" r:id="rId28"/>
    <p:sldId id="29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cmAuthor id="2" name="Nicholas Belloit" initials="NB [2]" lastIdx="1" clrIdx="1"/>
  <p:cmAuthor id="3" name="Nicholas Belloit" initials="NB [3]" lastIdx="1" clrIdx="2"/>
  <p:cmAuthor id="4" name="Nicholas Belloit" initials="NB [4]" lastIdx="1" clrIdx="3"/>
  <p:cmAuthor id="5" name="Nicholas Belloit" initials="NB [5]" lastIdx="1" clrIdx="4"/>
  <p:cmAuthor id="6" name="Nicholas Belloit" initials="NB [6]" lastIdx="1" clrIdx="5"/>
  <p:cmAuthor id="7" name="Nicholas Belloit" initials="NB [7]" lastIdx="1" clrIdx="6"/>
  <p:cmAuthor id="8" name="Nicholas Belloit" initials="NB [8]" lastIdx="1" clrIdx="7"/>
  <p:cmAuthor id="9" name="Nicholas Belloit" initials="NB [9]" lastIdx="1" clrIdx="8"/>
  <p:cmAuthor id="10" name="Nicholas Belloit" initials="NB [10]" lastIdx="1" clrIdx="9"/>
  <p:cmAuthor id="11" name="Nicholas Belloit" initials="NB [11]" lastIdx="1" clrIdx="10"/>
  <p:cmAuthor id="12" name="Nicholas Belloit" initials="NB [12]" lastIdx="1" clrIdx="11"/>
  <p:cmAuthor id="13" name="Nicholas Belloit" initials="NB [13]" lastIdx="1" clrIdx="12"/>
  <p:cmAuthor id="14" name="Nicholas Belloit" initials="NB [14]" lastIdx="1" clrIdx="13"/>
  <p:cmAuthor id="15" name="Nicholas Belloit" initials="NB [15]" lastIdx="1" clrIdx="1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FF"/>
    <a:srgbClr val="07FF3F"/>
    <a:srgbClr val="007F7F"/>
    <a:srgbClr val="3C86A6"/>
    <a:srgbClr val="366092"/>
    <a:srgbClr val="00007E"/>
    <a:srgbClr val="000099"/>
    <a:srgbClr val="0000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94" autoAdjust="0"/>
    <p:restoredTop sz="94673" autoAdjust="0"/>
  </p:normalViewPr>
  <p:slideViewPr>
    <p:cSldViewPr>
      <p:cViewPr varScale="1">
        <p:scale>
          <a:sx n="101" d="100"/>
          <a:sy n="101" d="100"/>
        </p:scale>
        <p:origin x="1152"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26.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 Id="rId5" Type="http://schemas.openxmlformats.org/officeDocument/2006/relationships/image" Target="../media/image21.emf"/><Relationship Id="rId4" Type="http://schemas.openxmlformats.org/officeDocument/2006/relationships/image" Target="../media/image20.emf"/></Relationships>
</file>

<file path=ppt/slides/_rels/slide27.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 Id="rId5" Type="http://schemas.openxmlformats.org/officeDocument/2006/relationships/image" Target="../media/image25.emf"/><Relationship Id="rId4" Type="http://schemas.openxmlformats.org/officeDocument/2006/relationships/image" Target="../media/image24.emf"/></Relationships>
</file>

<file path=ppt/slides/_rels/slide28.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 Id="rId4" Type="http://schemas.openxmlformats.org/officeDocument/2006/relationships/image" Target="../media/image28.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4.R.3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a:t>
            </a:r>
            <a:r>
              <a:rPr lang="en-US" b="1" i="1">
                <a:solidFill>
                  <a:srgbClr val="1F497D"/>
                </a:solidFill>
              </a:rPr>
              <a:t>Multiple (LCM</a:t>
            </a:r>
            <a:r>
              <a:rPr lang="en-US" b="1" i="1" dirty="0">
                <a:solidFill>
                  <a:srgbClr val="1F497D"/>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76200"/>
            <a:ext cx="8229600" cy="914400"/>
          </a:xfrm>
        </p:spPr>
        <p:txBody>
          <a:bodyPr>
            <a:normAutofit/>
          </a:bodyPr>
          <a:lstStyle/>
          <a:p>
            <a:r>
              <a:rPr lang="en-US" dirty="0">
                <a:latin typeface="Calibri" pitchFamily="34" charset="0"/>
              </a:rPr>
              <a:t>Completion Example 3: Finding the Least Common Multiple (LCM)</a:t>
            </a:r>
            <a:r>
              <a:rPr lang="en-US" baseline="-25000" dirty="0">
                <a:solidFill>
                  <a:schemeClr val="accent1"/>
                </a:solidFill>
                <a:latin typeface="Calibri" pitchFamily="34" charset="0"/>
              </a:rPr>
              <a:t>2</a:t>
            </a:r>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Four 2s</a:t>
            </a:r>
            <a:r>
              <a:rPr lang="en-US" sz="2800" dirty="0">
                <a:latin typeface="Calibri" pitchFamily="34" charset="0"/>
              </a:rPr>
              <a:t>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Two 3s</a:t>
            </a:r>
            <a:r>
              <a:rPr lang="en-US" sz="2800" dirty="0">
                <a:latin typeface="Calibri" pitchFamily="34" charset="0"/>
              </a:rPr>
              <a:t>		(in 36)</a:t>
            </a:r>
          </a:p>
          <a:p>
            <a:pPr marL="342900" indent="-342900" eaLnBrk="0" hangingPunct="0">
              <a:spcBef>
                <a:spcPct val="20000"/>
              </a:spcBef>
              <a:spcAft>
                <a:spcPts val="1200"/>
              </a:spcAft>
              <a:tabLst>
                <a:tab pos="1376363" algn="l"/>
              </a:tabLst>
            </a:pPr>
            <a:r>
              <a:rPr lang="en-US" sz="2800" dirty="0">
                <a:latin typeface="Calibri" pitchFamily="34" charset="0"/>
              </a:rPr>
              <a:t>		So,  LCM =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3</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3</a:t>
            </a:r>
            <a:r>
              <a:rPr lang="en-US" sz="2800" dirty="0">
                <a:latin typeface="Calibri" pitchFamily="34" charset="0"/>
              </a:rPr>
              <a:t>  = </a:t>
            </a:r>
            <a:r>
              <a:rPr lang="en-US" sz="2800" dirty="0">
                <a:solidFill>
                  <a:srgbClr val="FF0000"/>
                </a:solidFill>
                <a:latin typeface="Calibri" pitchFamily="34" charset="0"/>
              </a:rPr>
              <a:t>144</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144</a:t>
            </a:r>
            <a:r>
              <a:rPr lang="en-US" sz="2800" dirty="0">
                <a:latin typeface="Calibri" pitchFamily="34" charset="0"/>
              </a:rPr>
              <a:t> is the smallest number divisible by the 	numbers 36, 24, and 48.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sz="3200">
                <a:solidFill>
                  <a:schemeClr val="tx1"/>
                </a:solidFill>
              </a:rPr>
              <a:t>Example 4: Finding the Least Common </a:t>
            </a:r>
            <a:br>
              <a:rPr lang="en-US" sz="3200">
                <a:solidFill>
                  <a:schemeClr val="tx1"/>
                </a:solidFill>
              </a:rPr>
            </a:br>
            <a:r>
              <a:rPr lang="en-US" sz="3200">
                <a:solidFill>
                  <a:schemeClr val="tx1"/>
                </a:solidFill>
              </a:rPr>
              <a:t>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pic>
        <p:nvPicPr>
          <p:cNvPr id="4" name="Picture 3" descr="27 equals 3 times 3 times 3.&#10;30 equals 2 times 3 times 5.&#10;42 equals 2 times 3 times 7.&#10;The least common multiple 27, 30, and 42 equals 2 times 3 times 3 times 3 times 5 times 7, which equals 1890.">
            <a:extLst>
              <a:ext uri="{FF2B5EF4-FFF2-40B4-BE49-F238E27FC236}">
                <a16:creationId xmlns:a16="http://schemas.microsoft.com/office/drawing/2014/main" id="{1EC16696-717D-6209-8C0D-DC27A7B529CA}"/>
              </a:ext>
            </a:extLst>
          </p:cNvPr>
          <p:cNvPicPr>
            <a:picLocks noChangeAspect="1"/>
          </p:cNvPicPr>
          <p:nvPr/>
        </p:nvPicPr>
        <p:blipFill>
          <a:blip r:embed="rId2"/>
          <a:stretch>
            <a:fillRect/>
          </a:stretch>
        </p:blipFill>
        <p:spPr>
          <a:xfrm>
            <a:off x="1219200" y="2600325"/>
            <a:ext cx="5810250" cy="165735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a:solidFill>
                  <a:schemeClr val="tx1"/>
                </a:solidFill>
              </a:rPr>
              <a:t>Example 5: Finding the Least Common </a:t>
            </a:r>
            <a:br>
              <a:rPr lang="en-US" sz="3200">
                <a:solidFill>
                  <a:schemeClr val="tx1"/>
                </a:solidFill>
              </a:rPr>
            </a:br>
            <a:r>
              <a:rPr lang="en-US" sz="3200">
                <a:solidFill>
                  <a:schemeClr val="tx1"/>
                </a:solidFill>
              </a:rPr>
              <a:t>Multiple (LCM)</a:t>
            </a:r>
          </a:p>
        </p:txBody>
      </p:sp>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p:txBody>
      </p:sp>
      <p:pic>
        <p:nvPicPr>
          <p:cNvPr id="4" name="Picture 3" descr="8 equals 2 times 2 times 2.&#10;25 equals 5 times 5.&#10;The least common multiple of 8 and 25 equals 2 times 2 times 2 times 5 times 5, which equals 200.">
            <a:extLst>
              <a:ext uri="{FF2B5EF4-FFF2-40B4-BE49-F238E27FC236}">
                <a16:creationId xmlns:a16="http://schemas.microsoft.com/office/drawing/2014/main" id="{28FD3C34-738C-191A-B777-C63479190625}"/>
              </a:ext>
            </a:extLst>
          </p:cNvPr>
          <p:cNvPicPr>
            <a:picLocks noChangeAspect="1"/>
          </p:cNvPicPr>
          <p:nvPr/>
        </p:nvPicPr>
        <p:blipFill>
          <a:blip r:embed="rId2"/>
          <a:stretch>
            <a:fillRect/>
          </a:stretch>
        </p:blipFill>
        <p:spPr>
          <a:xfrm>
            <a:off x="1600200" y="2307746"/>
            <a:ext cx="5076825" cy="1095375"/>
          </a:xfrm>
          <a:prstGeom prst="rect">
            <a:avLst/>
          </a:prstGeom>
        </p:spPr>
      </p:pic>
      <p:sp>
        <p:nvSpPr>
          <p:cNvPr id="3" name="TextBox 2">
            <a:extLst>
              <a:ext uri="{FF2B5EF4-FFF2-40B4-BE49-F238E27FC236}">
                <a16:creationId xmlns:a16="http://schemas.microsoft.com/office/drawing/2014/main" id="{21310795-73B7-5F1A-403E-01B8382FD3AE}"/>
              </a:ext>
            </a:extLst>
          </p:cNvPr>
          <p:cNvSpPr txBox="1"/>
          <p:nvPr/>
        </p:nvSpPr>
        <p:spPr>
          <a:xfrm>
            <a:off x="457200" y="3590477"/>
            <a:ext cx="8153400" cy="1255728"/>
          </a:xfrm>
          <a:prstGeom prst="rect">
            <a:avLst/>
          </a:prstGeom>
          <a:noFill/>
        </p:spPr>
        <p:txBody>
          <a:bodyPr wrap="square">
            <a:spAutoFit/>
          </a:bodyPr>
          <a:lstStyle/>
          <a:p>
            <a:pPr marL="0" indent="3175">
              <a:lnSpc>
                <a:spcPct val="90000"/>
              </a:lnSpc>
              <a:buFont typeface="Courier New" pitchFamily="49" charset="0"/>
              <a:buNone/>
            </a:pPr>
            <a:r>
              <a:rPr lang="en-US" sz="2800" i="0" dirty="0">
                <a:solidFill>
                  <a:schemeClr val="tx1"/>
                </a:solidFill>
              </a:rPr>
              <a:t>In this case, where the two numbers have no common prime factors, the LCM is the product of the two numbers.</a:t>
            </a:r>
            <a:endParaRPr lang="en-US" sz="28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2"/>
                </a:solidFill>
              </a:rPr>
              <a:t>Example 6: Finding the Least Common Multiple (LCM)</a:t>
            </a:r>
            <a:r>
              <a:rPr lang="en-US" baseline="-25000" dirty="0">
                <a:solidFill>
                  <a:schemeClr val="accent1"/>
                </a:solidFill>
                <a:latin typeface="Calibri" pitchFamily="34" charset="0"/>
              </a:rPr>
              <a:t>1</a:t>
            </a:r>
            <a:endParaRPr lang="en-US" sz="3200" dirty="0">
              <a:solidFill>
                <a:schemeClr val="accent2"/>
              </a:solidFill>
            </a:endParaRPr>
          </a:p>
        </p:txBody>
      </p:sp>
      <p:sp>
        <p:nvSpPr>
          <p:cNvPr id="16387" name="Rectangle 3"/>
          <p:cNvSpPr>
            <a:spLocks noGrp="1"/>
          </p:cNvSpPr>
          <p:nvPr>
            <p:ph type="body" sz="half" idx="4294967295"/>
          </p:nvPr>
        </p:nvSpPr>
        <p:spPr>
          <a:xfrm>
            <a:off x="457200" y="1189387"/>
            <a:ext cx="8229600" cy="3397853"/>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solidFill>
                  <a:schemeClr val="tx1"/>
                </a:solidFill>
              </a:rPr>
              <a:t> and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LCM = 2 </a:t>
            </a:r>
            <a:r>
              <a:rPr lang="en-US" sz="2800" dirty="0">
                <a:latin typeface="Cambria Math" panose="02040503050406030204" pitchFamily="18" charset="0"/>
                <a:ea typeface="Cambria Math" panose="02040503050406030204" pitchFamily="18" charset="0"/>
              </a:rPr>
              <a:t>⋅ </a:t>
            </a:r>
            <a:r>
              <a:rPr lang="en-US" sz="2800" dirty="0"/>
              <a:t>3 </a:t>
            </a:r>
            <a:r>
              <a:rPr lang="en-US" sz="2800" dirty="0">
                <a:latin typeface="Cambria Math" panose="02040503050406030204" pitchFamily="18" charset="0"/>
                <a:ea typeface="Cambria Math" panose="02040503050406030204" pitchFamily="18" charset="0"/>
              </a:rPr>
              <a:t>⋅ </a:t>
            </a:r>
            <a:r>
              <a:rPr lang="en-US" sz="2800" dirty="0"/>
              <a:t>3 </a:t>
            </a:r>
            <a:r>
              <a:rPr lang="en-US" sz="2800" dirty="0">
                <a:latin typeface="Cambria Math" panose="02040503050406030204" pitchFamily="18" charset="0"/>
                <a:ea typeface="Cambria Math" panose="02040503050406030204" pitchFamily="18" charset="0"/>
              </a:rPr>
              <a:t>⋅ </a:t>
            </a:r>
            <a:r>
              <a:rPr lang="en-US" sz="2800" dirty="0"/>
              <a:t>3 </a:t>
            </a:r>
            <a:r>
              <a:rPr lang="en-US" sz="2800" dirty="0">
                <a:latin typeface="Cambria Math" panose="02040503050406030204" pitchFamily="18" charset="0"/>
                <a:ea typeface="Cambria Math" panose="02040503050406030204" pitchFamily="18" charset="0"/>
              </a:rPr>
              <a:t>⋅ </a:t>
            </a:r>
            <a:r>
              <a:rPr lang="en-US" sz="2800" dirty="0"/>
              <a:t>5 </a:t>
            </a:r>
            <a:r>
              <a:rPr lang="en-US" sz="2800" dirty="0">
                <a:latin typeface="Cambria Math" panose="02040503050406030204" pitchFamily="18" charset="0"/>
                <a:ea typeface="Cambria Math" panose="02040503050406030204" pitchFamily="18" charset="0"/>
              </a:rPr>
              <a:t>⋅ </a:t>
            </a:r>
            <a:r>
              <a:rPr lang="en-US" sz="2800" dirty="0"/>
              <a:t>7 = 1890.</a:t>
            </a:r>
            <a:endParaRPr lang="en-US" sz="2800" dirty="0">
              <a:solidFill>
                <a:schemeClr val="tx1"/>
              </a:solidFill>
            </a:endParaRPr>
          </a:p>
          <a:p>
            <a:pPr marL="0" indent="3175">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pic>
        <p:nvPicPr>
          <p:cNvPr id="6" name="Picture 5" descr="1890 equals 2 times 3 times 3 times 3 times 5 times 7,&#10;which equals open parenthesis 3 times 3 times 3 close parenthesis times open parenthesis 2 times 5 times 7 close parenthesis,&#10;which equals 27 times 70.">
            <a:extLst>
              <a:ext uri="{FF2B5EF4-FFF2-40B4-BE49-F238E27FC236}">
                <a16:creationId xmlns:a16="http://schemas.microsoft.com/office/drawing/2014/main" id="{1D00DA8A-68C4-119A-2ED8-A944F67EB25A}"/>
              </a:ext>
            </a:extLst>
          </p:cNvPr>
          <p:cNvPicPr>
            <a:picLocks noChangeAspect="1"/>
          </p:cNvPicPr>
          <p:nvPr/>
        </p:nvPicPr>
        <p:blipFill>
          <a:blip r:embed="rId2"/>
          <a:stretch>
            <a:fillRect/>
          </a:stretch>
        </p:blipFill>
        <p:spPr>
          <a:xfrm>
            <a:off x="1219200" y="4572000"/>
            <a:ext cx="5848350" cy="14954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2"/>
                </a:solidFill>
              </a:rPr>
              <a:t>Example 6: Prime Factorizations and the </a:t>
            </a:r>
            <a:br>
              <a:rPr lang="en-US" sz="3200" dirty="0">
                <a:solidFill>
                  <a:schemeClr val="accent2"/>
                </a:solidFill>
              </a:rPr>
            </a:br>
            <a:r>
              <a:rPr lang="en-US" sz="3200" dirty="0">
                <a:solidFill>
                  <a:schemeClr val="accent2"/>
                </a:solidFill>
              </a:rPr>
              <a:t>Least Common Multiple (LCM)</a:t>
            </a:r>
            <a:r>
              <a:rPr lang="en-US" baseline="-25000" dirty="0">
                <a:solidFill>
                  <a:schemeClr val="accent1"/>
                </a:solidFill>
                <a:latin typeface="Calibri" pitchFamily="34" charset="0"/>
              </a:rPr>
              <a:t>2</a:t>
            </a:r>
            <a:endParaRPr lang="en-US" sz="3200" dirty="0">
              <a:solidFill>
                <a:schemeClr val="accent2"/>
              </a:solidFill>
            </a:endParaRPr>
          </a:p>
        </p:txBody>
      </p:sp>
      <p:pic>
        <p:nvPicPr>
          <p:cNvPr id="6" name="Picture 5" descr="1890 equals 2 times 3 times 3 times 3 times 5 times 7,&#10;which equals open parenthesis 2 times 3 times 5 close parenthesis times open parenthesis 3 times 3 times 7 close parenthesis,&#10;which equals 30 times 63.&#10;&#10;1890 equals 2 times 3 times 3 times 3 times 5 times 7,&#10;which equals open parenthesis 2 times 3 times 7 close parenthesis times open parenthesis 3 times 3 times 5 close parenthesis,&#10;which equals 42 times 45.">
            <a:extLst>
              <a:ext uri="{FF2B5EF4-FFF2-40B4-BE49-F238E27FC236}">
                <a16:creationId xmlns:a16="http://schemas.microsoft.com/office/drawing/2014/main" id="{B0A2E77E-A2DD-7524-91E2-599528711751}"/>
              </a:ext>
            </a:extLst>
          </p:cNvPr>
          <p:cNvPicPr>
            <a:picLocks noChangeAspect="1"/>
          </p:cNvPicPr>
          <p:nvPr/>
        </p:nvPicPr>
        <p:blipFill>
          <a:blip r:embed="rId2"/>
          <a:stretch>
            <a:fillRect/>
          </a:stretch>
        </p:blipFill>
        <p:spPr>
          <a:xfrm>
            <a:off x="1323975" y="1138226"/>
            <a:ext cx="5457825" cy="2867025"/>
          </a:xfrm>
          <a:prstGeom prst="rect">
            <a:avLst/>
          </a:prstGeom>
        </p:spPr>
      </p:pic>
      <p:sp>
        <p:nvSpPr>
          <p:cNvPr id="13" name="Rectangle 3"/>
          <p:cNvSpPr txBox="1">
            <a:spLocks/>
          </p:cNvSpPr>
          <p:nvPr/>
        </p:nvSpPr>
        <p:spPr>
          <a:xfrm>
            <a:off x="457200" y="4005251"/>
            <a:ext cx="8229600" cy="1557349"/>
          </a:xfrm>
          <a:prstGeom prst="rect">
            <a:avLst/>
          </a:prstGeom>
        </p:spPr>
        <p:txBody>
          <a:bodyPr>
            <a:spAutoFit/>
          </a:bodyPr>
          <a:lstStyle/>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27</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70</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 30 </a:t>
            </a:r>
            <a:r>
              <a:rPr kumimoji="0" lang="en-US" sz="2800" b="0" i="0" u="none" strike="noStrike" kern="1200" cap="none" spc="0" normalizeH="0" baseline="0" noProof="0" dirty="0">
                <a:ln>
                  <a:noFill/>
                </a:ln>
                <a:solidFill>
                  <a:schemeClr val="tx1"/>
                </a:solidFill>
                <a:effectLst/>
                <a:uLnTx/>
                <a:uFillTx/>
                <a:latin typeface="+mn-lt"/>
                <a:ea typeface="+mn-ea"/>
                <a:cs typeface="+mn-cs"/>
              </a:rPr>
              <a:t>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63 </a:t>
            </a:r>
            <a:r>
              <a:rPr kumimoji="0" lang="en-US" sz="2800" b="0" i="0" u="none" strike="noStrike" kern="1200" cap="none" spc="0" normalizeH="0" baseline="0" noProof="0" dirty="0">
                <a:ln>
                  <a:noFill/>
                </a:ln>
                <a:solidFill>
                  <a:schemeClr val="tx1"/>
                </a:solidFill>
                <a:effectLst/>
                <a:uLnTx/>
                <a:uFillTx/>
                <a:latin typeface="+mn-lt"/>
                <a:ea typeface="+mn-ea"/>
                <a:cs typeface="+mn-cs"/>
              </a:rPr>
              <a:t>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42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 </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45</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2"/>
                </a:solidFill>
              </a:rPr>
              <a:t>Example 7: Finding the Least Common Multiple (LCM)</a:t>
            </a:r>
            <a:r>
              <a:rPr lang="en-US" baseline="-25000" dirty="0">
                <a:solidFill>
                  <a:schemeClr val="accent1"/>
                </a:solidFill>
                <a:latin typeface="Calibri" pitchFamily="34" charset="0"/>
              </a:rPr>
              <a:t>1</a:t>
            </a:r>
            <a:endParaRPr lang="en-US" sz="3200" dirty="0">
              <a:solidFill>
                <a:schemeClr val="accent2"/>
              </a:solidFill>
            </a:endParaRPr>
          </a:p>
        </p:txBody>
      </p:sp>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and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pic>
        <p:nvPicPr>
          <p:cNvPr id="4" name="Picture 3" descr="12 equals 2 times 2 times 3.&#10;18 equals 2 times 3 times 3.&#10;66 equals 2 times 3 times 11.&#10;The least common multiple is 2 times 2 times 3 times 3 times 11, which equals 396.">
            <a:extLst>
              <a:ext uri="{FF2B5EF4-FFF2-40B4-BE49-F238E27FC236}">
                <a16:creationId xmlns:a16="http://schemas.microsoft.com/office/drawing/2014/main" id="{AA477C94-37D7-7CBC-6D3D-8E22ABC6B780}"/>
              </a:ext>
            </a:extLst>
          </p:cNvPr>
          <p:cNvPicPr>
            <a:picLocks noChangeAspect="1"/>
          </p:cNvPicPr>
          <p:nvPr/>
        </p:nvPicPr>
        <p:blipFill>
          <a:blip r:embed="rId2"/>
          <a:stretch>
            <a:fillRect/>
          </a:stretch>
        </p:blipFill>
        <p:spPr>
          <a:xfrm>
            <a:off x="1952625" y="3640792"/>
            <a:ext cx="5238750" cy="154305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2"/>
                </a:solidFill>
              </a:rPr>
              <a:t>Example 7: Finding the Least Common Multiple (LCM)</a:t>
            </a:r>
            <a:r>
              <a:rPr lang="en-US" baseline="-25000" dirty="0">
                <a:solidFill>
                  <a:schemeClr val="accent1"/>
                </a:solidFill>
                <a:latin typeface="Calibri" pitchFamily="34" charset="0"/>
              </a:rPr>
              <a:t>2</a:t>
            </a:r>
            <a:endParaRPr lang="en-US" sz="3200" dirty="0">
              <a:solidFill>
                <a:schemeClr val="accent2"/>
              </a:solidFill>
            </a:endParaRPr>
          </a:p>
        </p:txBody>
      </p:sp>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pic>
        <p:nvPicPr>
          <p:cNvPr id="4" name="Picture 3" descr="396 equals 2 times 2 times 3 times 3 times 11,&#10;which equals open parenthesis 2 times 2 times 3 close parenthesis times open parenthesis 3 times 11 close parenthesis,&#10;which equals 12 times 33.&#10;&#10;396 equals 2 times 2 times 3 times 3 times 11,&#10;which equals open parenthesis 2 times 3 times 3 close parenthesis times open parenthesis 2 times 11 close parenthesis,&#10;which equals 18 times 22.">
            <a:extLst>
              <a:ext uri="{FF2B5EF4-FFF2-40B4-BE49-F238E27FC236}">
                <a16:creationId xmlns:a16="http://schemas.microsoft.com/office/drawing/2014/main" id="{74C5BFAA-E88D-F0E9-4461-19A4EB7A7F45}"/>
              </a:ext>
            </a:extLst>
          </p:cNvPr>
          <p:cNvPicPr>
            <a:picLocks noChangeAspect="1"/>
          </p:cNvPicPr>
          <p:nvPr/>
        </p:nvPicPr>
        <p:blipFill>
          <a:blip r:embed="rId2"/>
          <a:stretch>
            <a:fillRect/>
          </a:stretch>
        </p:blipFill>
        <p:spPr>
          <a:xfrm>
            <a:off x="1600200" y="2417147"/>
            <a:ext cx="5324475" cy="30956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76200"/>
            <a:ext cx="8229600" cy="914400"/>
          </a:xfrm>
          <a:prstGeom prst="rect">
            <a:avLst/>
          </a:prstGeom>
        </p:spPr>
        <p:txBody>
          <a:bodyPr/>
          <a:lstStyle/>
          <a:p>
            <a:r>
              <a:rPr lang="en-US" dirty="0">
                <a:solidFill>
                  <a:schemeClr val="accent2"/>
                </a:solidFill>
              </a:rPr>
              <a:t>Example 7: Finding the Least Common Multiple (LCM)</a:t>
            </a:r>
            <a:r>
              <a:rPr lang="en-US" baseline="-25000" dirty="0">
                <a:solidFill>
                  <a:schemeClr val="accent1"/>
                </a:solidFill>
                <a:latin typeface="Calibri" pitchFamily="34" charset="0"/>
              </a:rPr>
              <a:t>3</a:t>
            </a:r>
            <a:endParaRPr lang="en-US" sz="3200" dirty="0">
              <a:solidFill>
                <a:schemeClr val="accent2"/>
              </a:solidFill>
            </a:endParaRPr>
          </a:p>
        </p:txBody>
      </p:sp>
      <p:pic>
        <p:nvPicPr>
          <p:cNvPr id="5" name="Picture 4" descr="396 equals 2 times 2 times 3 times 3 times 11,&#10;which equals open parenthesis 2 times 3 times 11 close parenthesis times open parenthesis 2 times 3 close parenthesis,&#10;which equals 66 times 6.">
            <a:extLst>
              <a:ext uri="{FF2B5EF4-FFF2-40B4-BE49-F238E27FC236}">
                <a16:creationId xmlns:a16="http://schemas.microsoft.com/office/drawing/2014/main" id="{2294603D-B494-4280-A6B8-925E594FC663}"/>
              </a:ext>
            </a:extLst>
          </p:cNvPr>
          <p:cNvPicPr>
            <a:picLocks noChangeAspect="1"/>
          </p:cNvPicPr>
          <p:nvPr/>
        </p:nvPicPr>
        <p:blipFill>
          <a:blip r:embed="rId2"/>
          <a:stretch>
            <a:fillRect/>
          </a:stretch>
        </p:blipFill>
        <p:spPr>
          <a:xfrm>
            <a:off x="1752600" y="1445895"/>
            <a:ext cx="5324475" cy="1495425"/>
          </a:xfrm>
          <a:prstGeom prst="rect">
            <a:avLst/>
          </a:prstGeom>
        </p:spPr>
      </p:pic>
      <p:sp>
        <p:nvSpPr>
          <p:cNvPr id="13" name="Rectangle 3"/>
          <p:cNvSpPr txBox="1">
            <a:spLocks/>
          </p:cNvSpPr>
          <p:nvPr/>
        </p:nvSpPr>
        <p:spPr>
          <a:xfrm>
            <a:off x="457200" y="3124200"/>
            <a:ext cx="8229600" cy="1557349"/>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33</a:t>
            </a:r>
            <a:r>
              <a:rPr kumimoji="0" lang="en-US" sz="2800" b="0" i="0" u="none" strike="noStrike" kern="1200" cap="none" spc="0" normalizeH="0" baseline="0" noProof="0" dirty="0">
                <a:ln>
                  <a:noFill/>
                </a:ln>
                <a:solidFill>
                  <a:schemeClr val="tx1"/>
                </a:solidFill>
                <a:effectLst/>
                <a:uLnTx/>
                <a:uFillTx/>
                <a:latin typeface="+mn-lt"/>
                <a:ea typeface="+mn-ea"/>
                <a:cs typeface="+mn-cs"/>
              </a:rPr>
              <a:t> times; </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18</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22</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66</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Completion Example 8: Finding the Least Common Multiple (LCM)</a:t>
            </a:r>
            <a:r>
              <a:rPr lang="en-US" baseline="-25000" dirty="0">
                <a:solidFill>
                  <a:schemeClr val="accent1"/>
                </a:solidFill>
                <a:latin typeface="Calibri" pitchFamily="34" charset="0"/>
              </a:rPr>
              <a:t>1</a:t>
            </a:r>
            <a:r>
              <a:rPr lang="en-US" dirty="0"/>
              <a:t>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endParaRPr lang="en-US" dirty="0"/>
          </a:p>
        </p:txBody>
      </p:sp>
      <p:pic>
        <p:nvPicPr>
          <p:cNvPr id="13" name="Picture 12" descr="30 equals 2 times 3 times 5.&#10;50 equals 2 times 5 times 5.&#10;63 equals 3 times 3 times 7.&#10;The least common multiple is 2 times 3 times 3 times 5 times 5 times 7, which equals 3150.">
            <a:extLst>
              <a:ext uri="{FF2B5EF4-FFF2-40B4-BE49-F238E27FC236}">
                <a16:creationId xmlns:a16="http://schemas.microsoft.com/office/drawing/2014/main" id="{07C07A5A-196D-7B95-6FA4-E6C825B0371E}"/>
              </a:ext>
            </a:extLst>
          </p:cNvPr>
          <p:cNvPicPr>
            <a:picLocks noChangeAspect="1"/>
          </p:cNvPicPr>
          <p:nvPr/>
        </p:nvPicPr>
        <p:blipFill>
          <a:blip r:embed="rId2"/>
          <a:stretch>
            <a:fillRect/>
          </a:stretch>
        </p:blipFill>
        <p:spPr>
          <a:xfrm>
            <a:off x="1143000" y="3429000"/>
            <a:ext cx="5838825" cy="165735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Completion Example 8: Finding the Least Common Multiple (LCM)</a:t>
            </a:r>
            <a:r>
              <a:rPr lang="en-US" baseline="-25000" dirty="0">
                <a:solidFill>
                  <a:schemeClr val="accent1"/>
                </a:solidFill>
                <a:latin typeface="Calibri" pitchFamily="34" charset="0"/>
              </a:rPr>
              <a:t>2</a:t>
            </a:r>
            <a:endParaRPr lang="en-US" dirty="0"/>
          </a:p>
        </p:txBody>
      </p:sp>
      <p:sp>
        <p:nvSpPr>
          <p:cNvPr id="3" name="Content Placeholder 2"/>
          <p:cNvSpPr>
            <a:spLocks noGrp="1"/>
          </p:cNvSpPr>
          <p:nvPr>
            <p:ph idx="1"/>
          </p:nvPr>
        </p:nvSpPr>
        <p:spPr/>
        <p:txBody>
          <a:bodyPr>
            <a:normAutofit lnSpcReduction="10000"/>
          </a:bodyPr>
          <a:lstStyle/>
          <a:p>
            <a:r>
              <a:rPr lang="en-US" dirty="0"/>
              <a:t>Now determine how many times each number divides into the LCM:  </a:t>
            </a:r>
          </a:p>
          <a:p>
            <a:endParaRPr lang="en-US" dirty="0"/>
          </a:p>
          <a:p>
            <a:r>
              <a:rPr lang="en-US" sz="3000" dirty="0">
                <a:solidFill>
                  <a:srgbClr val="3C86A6"/>
                </a:solidFill>
              </a:rPr>
              <a:t>	</a:t>
            </a:r>
          </a:p>
          <a:p>
            <a:endParaRPr lang="en-US" sz="3000" dirty="0">
              <a:solidFill>
                <a:srgbClr val="3C86A6"/>
              </a:solidFill>
            </a:endParaRPr>
          </a:p>
          <a:p>
            <a:r>
              <a:rPr lang="en-US" sz="3000" dirty="0">
                <a:solidFill>
                  <a:srgbClr val="3C86A6"/>
                </a:solidFill>
              </a:rPr>
              <a:t>		</a:t>
            </a:r>
          </a:p>
          <a:p>
            <a:r>
              <a:rPr lang="en-US" dirty="0"/>
              <a:t>	</a:t>
            </a:r>
          </a:p>
          <a:p>
            <a:endParaRPr lang="en-US" dirty="0">
              <a:sym typeface="Symbol"/>
            </a:endParaRPr>
          </a:p>
          <a:p>
            <a:r>
              <a:rPr lang="en-US" dirty="0">
                <a:sym typeface="Symbol"/>
              </a:rPr>
              <a:t>	</a:t>
            </a:r>
            <a:endParaRPr lang="en-US" dirty="0"/>
          </a:p>
        </p:txBody>
      </p:sp>
      <p:pic>
        <p:nvPicPr>
          <p:cNvPr id="7" name="Picture 6" descr="3150 equals 2 times 3 times 3 times 5 times 5 times 7,&#10;which equals open parenthesis 2 times 3 times 5 close parenthesis times open parenthesis 3 times 5 times 7 close parenthesis,&#10;which equals 30 times 105.">
            <a:extLst>
              <a:ext uri="{FF2B5EF4-FFF2-40B4-BE49-F238E27FC236}">
                <a16:creationId xmlns:a16="http://schemas.microsoft.com/office/drawing/2014/main" id="{E64CA206-6F1F-F240-4E69-268E66993FD9}"/>
              </a:ext>
            </a:extLst>
          </p:cNvPr>
          <p:cNvPicPr>
            <a:picLocks noChangeAspect="1"/>
          </p:cNvPicPr>
          <p:nvPr/>
        </p:nvPicPr>
        <p:blipFill>
          <a:blip r:embed="rId2"/>
          <a:stretch>
            <a:fillRect/>
          </a:stretch>
        </p:blipFill>
        <p:spPr>
          <a:xfrm>
            <a:off x="838200" y="2287373"/>
            <a:ext cx="5876925" cy="1495425"/>
          </a:xfrm>
          <a:prstGeom prst="rect">
            <a:avLst/>
          </a:prstGeom>
        </p:spPr>
      </p:pic>
      <p:sp>
        <p:nvSpPr>
          <p:cNvPr id="5" name="TextBox 4">
            <a:extLst>
              <a:ext uri="{FF2B5EF4-FFF2-40B4-BE49-F238E27FC236}">
                <a16:creationId xmlns:a16="http://schemas.microsoft.com/office/drawing/2014/main" id="{64ADDE98-0450-7907-ECA6-B8FA0E653B3A}"/>
              </a:ext>
            </a:extLst>
          </p:cNvPr>
          <p:cNvSpPr txBox="1"/>
          <p:nvPr/>
        </p:nvSpPr>
        <p:spPr>
          <a:xfrm>
            <a:off x="457200" y="4114800"/>
            <a:ext cx="6553200" cy="523220"/>
          </a:xfrm>
          <a:prstGeom prst="rect">
            <a:avLst/>
          </a:prstGeom>
          <a:noFill/>
        </p:spPr>
        <p:txBody>
          <a:bodyPr wrap="square">
            <a:spAutoFit/>
          </a:bodyPr>
          <a:lstStyle/>
          <a:p>
            <a:r>
              <a:rPr lang="en-US" sz="2800" dirty="0">
                <a:solidFill>
                  <a:srgbClr val="007F7F"/>
                </a:solidFill>
              </a:rPr>
              <a:t>So, </a:t>
            </a:r>
            <a:r>
              <a:rPr lang="en-US" sz="2800" dirty="0">
                <a:solidFill>
                  <a:srgbClr val="0000FF"/>
                </a:solidFill>
              </a:rPr>
              <a:t>30</a:t>
            </a:r>
            <a:r>
              <a:rPr lang="en-US" sz="2800" dirty="0">
                <a:solidFill>
                  <a:srgbClr val="007F7F"/>
                </a:solidFill>
              </a:rPr>
              <a:t> divides into</a:t>
            </a:r>
            <a:r>
              <a:rPr lang="en-US" sz="2800" dirty="0">
                <a:sym typeface="Symbol"/>
              </a:rPr>
              <a:t> </a:t>
            </a:r>
            <a:r>
              <a:rPr lang="en-US" sz="2800" dirty="0">
                <a:solidFill>
                  <a:srgbClr val="7030A0"/>
                </a:solidFill>
              </a:rPr>
              <a:t>3150</a:t>
            </a:r>
            <a:r>
              <a:rPr lang="en-US" sz="2800" dirty="0">
                <a:solidFill>
                  <a:srgbClr val="007F7F"/>
                </a:solidFill>
              </a:rPr>
              <a:t> </a:t>
            </a:r>
            <a:r>
              <a:rPr lang="en-US" sz="2800" dirty="0">
                <a:solidFill>
                  <a:srgbClr val="FF0000"/>
                </a:solidFill>
              </a:rPr>
              <a:t>105</a:t>
            </a:r>
            <a:r>
              <a:rPr lang="en-US" sz="2800" dirty="0">
                <a:solidFill>
                  <a:srgbClr val="007F7F"/>
                </a:solidFill>
              </a:rPr>
              <a:t> times.</a:t>
            </a:r>
            <a:endParaRPr lang="en-US" sz="2800" dirty="0">
              <a:sym typeface="Symbo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0" lvl="3">
              <a:buFont typeface="Courier New" pitchFamily="49" charset="0"/>
              <a:buChar char="o"/>
              <a:tabLst>
                <a:tab pos="461963" algn="l"/>
              </a:tabLst>
            </a:pPr>
            <a:r>
              <a:rPr lang="en-US" sz="2800" dirty="0"/>
              <a:t>	Find the LCM of a set of counting numbers using 	prime factorizations. </a:t>
            </a:r>
          </a:p>
          <a:p>
            <a:pPr marL="0" lvl="3">
              <a:buFont typeface="Courier New" pitchFamily="49" charset="0"/>
              <a:buChar char="o"/>
              <a:tabLst>
                <a:tab pos="461963" algn="l"/>
              </a:tabLst>
            </a:pPr>
            <a:r>
              <a:rPr lang="en-US" sz="2800" dirty="0"/>
              <a:t>	Find equivalent fractions.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Completion Example 8: Finding the Least Common Multiple (LCM)</a:t>
            </a:r>
            <a:r>
              <a:rPr lang="en-US" baseline="-25000" dirty="0">
                <a:solidFill>
                  <a:schemeClr val="accent1"/>
                </a:solidFill>
                <a:latin typeface="Calibri" pitchFamily="34" charset="0"/>
              </a:rPr>
              <a:t>3</a:t>
            </a:r>
            <a:endParaRPr lang="en-US" dirty="0"/>
          </a:p>
        </p:txBody>
      </p:sp>
      <p:sp>
        <p:nvSpPr>
          <p:cNvPr id="3" name="Content Placeholder 2"/>
          <p:cNvSpPr>
            <a:spLocks noGrp="1"/>
          </p:cNvSpPr>
          <p:nvPr>
            <p:ph idx="1"/>
          </p:nvPr>
        </p:nvSpPr>
        <p:spPr>
          <a:xfrm>
            <a:off x="457200" y="1143000"/>
            <a:ext cx="8229600" cy="4572000"/>
          </a:xfrm>
        </p:spPr>
        <p:txBody>
          <a:bodyPr>
            <a:normAutofit/>
          </a:bodyPr>
          <a:lstStyle/>
          <a:p>
            <a:r>
              <a:rPr lang="en-US" dirty="0"/>
              <a:t>Now determine how many times each number divides into the LCM:  </a:t>
            </a:r>
          </a:p>
          <a:p>
            <a:endParaRPr lang="en-US" sz="3000" dirty="0">
              <a:solidFill>
                <a:srgbClr val="007F7F"/>
              </a:solidFill>
            </a:endParaRPr>
          </a:p>
          <a:p>
            <a:endParaRPr lang="en-US" sz="3000" dirty="0">
              <a:solidFill>
                <a:srgbClr val="007F7F"/>
              </a:solidFill>
            </a:endParaRPr>
          </a:p>
          <a:p>
            <a:endParaRPr lang="en-US" sz="3000" dirty="0">
              <a:solidFill>
                <a:srgbClr val="007F7F"/>
              </a:solidFill>
            </a:endParaRPr>
          </a:p>
          <a:p>
            <a:endParaRPr lang="en-US" sz="3000" dirty="0">
              <a:sym typeface="Symbol"/>
            </a:endParaRPr>
          </a:p>
          <a:p>
            <a:r>
              <a:rPr lang="en-US" dirty="0"/>
              <a:t>	</a:t>
            </a:r>
          </a:p>
          <a:p>
            <a:endParaRPr lang="en-US" sz="3000" dirty="0">
              <a:solidFill>
                <a:srgbClr val="007F7F"/>
              </a:solidFill>
            </a:endParaRPr>
          </a:p>
          <a:p>
            <a:endParaRPr lang="en-US" sz="3000" dirty="0">
              <a:sym typeface="Symbol"/>
            </a:endParaRPr>
          </a:p>
        </p:txBody>
      </p:sp>
      <p:pic>
        <p:nvPicPr>
          <p:cNvPr id="15" name="Picture 14" descr="3150 equals 2 times 3 times 3 times 5 times 5 times 7,&#10;which equals open parenthesis 2 times 5 times 5 close parenthesis times open parenthesis 3 times 3 times 7 close parenthesis,&#10;which equals 50 times 63.">
            <a:extLst>
              <a:ext uri="{FF2B5EF4-FFF2-40B4-BE49-F238E27FC236}">
                <a16:creationId xmlns:a16="http://schemas.microsoft.com/office/drawing/2014/main" id="{441E8D1F-29B2-103F-9633-7687450A0F0D}"/>
              </a:ext>
            </a:extLst>
          </p:cNvPr>
          <p:cNvPicPr>
            <a:picLocks noChangeAspect="1"/>
          </p:cNvPicPr>
          <p:nvPr/>
        </p:nvPicPr>
        <p:blipFill>
          <a:blip r:embed="rId2"/>
          <a:stretch>
            <a:fillRect/>
          </a:stretch>
        </p:blipFill>
        <p:spPr>
          <a:xfrm>
            <a:off x="1377710" y="2133600"/>
            <a:ext cx="5467350" cy="1400175"/>
          </a:xfrm>
          <a:prstGeom prst="rect">
            <a:avLst/>
          </a:prstGeom>
        </p:spPr>
      </p:pic>
      <p:sp>
        <p:nvSpPr>
          <p:cNvPr id="19" name="TextBox 18">
            <a:extLst>
              <a:ext uri="{FF2B5EF4-FFF2-40B4-BE49-F238E27FC236}">
                <a16:creationId xmlns:a16="http://schemas.microsoft.com/office/drawing/2014/main" id="{88544DB8-BA9C-B7C7-FC20-E2FC4D96F7A9}"/>
              </a:ext>
            </a:extLst>
          </p:cNvPr>
          <p:cNvSpPr txBox="1"/>
          <p:nvPr/>
        </p:nvSpPr>
        <p:spPr>
          <a:xfrm>
            <a:off x="457200" y="3515380"/>
            <a:ext cx="6400800" cy="523220"/>
          </a:xfrm>
          <a:prstGeom prst="rect">
            <a:avLst/>
          </a:prstGeom>
          <a:noFill/>
        </p:spPr>
        <p:txBody>
          <a:bodyPr wrap="square">
            <a:spAutoFit/>
          </a:bodyPr>
          <a:lstStyle/>
          <a:p>
            <a:r>
              <a:rPr lang="en-US" sz="2800" dirty="0">
                <a:solidFill>
                  <a:srgbClr val="007F7F"/>
                </a:solidFill>
              </a:rPr>
              <a:t>So, </a:t>
            </a:r>
            <a:r>
              <a:rPr lang="en-US" sz="2800" dirty="0">
                <a:solidFill>
                  <a:srgbClr val="0000FF"/>
                </a:solidFill>
              </a:rPr>
              <a:t>50</a:t>
            </a:r>
            <a:r>
              <a:rPr lang="en-US" sz="2800" dirty="0">
                <a:solidFill>
                  <a:srgbClr val="007F7F"/>
                </a:solidFill>
              </a:rPr>
              <a:t> divides into</a:t>
            </a:r>
            <a:r>
              <a:rPr lang="en-US" sz="2800" dirty="0">
                <a:sym typeface="Symbol"/>
              </a:rPr>
              <a:t> </a:t>
            </a:r>
            <a:r>
              <a:rPr lang="en-US" sz="2800" dirty="0">
                <a:solidFill>
                  <a:srgbClr val="7030A0"/>
                </a:solidFill>
              </a:rPr>
              <a:t>3150</a:t>
            </a:r>
            <a:r>
              <a:rPr lang="en-US" sz="2800" dirty="0">
                <a:solidFill>
                  <a:srgbClr val="007F7F"/>
                </a:solidFill>
              </a:rPr>
              <a:t> </a:t>
            </a:r>
            <a:r>
              <a:rPr lang="en-US" sz="2800" dirty="0">
                <a:solidFill>
                  <a:srgbClr val="FF0000"/>
                </a:solidFill>
              </a:rPr>
              <a:t>63</a:t>
            </a:r>
            <a:r>
              <a:rPr lang="en-US" sz="2800" dirty="0">
                <a:solidFill>
                  <a:srgbClr val="007F7F"/>
                </a:solidFill>
              </a:rPr>
              <a:t> times.</a:t>
            </a:r>
            <a:endParaRPr lang="en-IN" sz="2800" dirty="0"/>
          </a:p>
        </p:txBody>
      </p:sp>
      <p:pic>
        <p:nvPicPr>
          <p:cNvPr id="22" name="Picture 21" descr="3150 equals 2 times 3 times 3 times 5 times 5 times 7,&#10;which equals open parenthesis 3 times 3 times 7 close parenthesis times open parenthesis 2 times 5 times 5 close parenthesis,&#10;which equals 63 times 50.">
            <a:extLst>
              <a:ext uri="{FF2B5EF4-FFF2-40B4-BE49-F238E27FC236}">
                <a16:creationId xmlns:a16="http://schemas.microsoft.com/office/drawing/2014/main" id="{23D98319-38A4-B6CD-A912-C6167DB3BC42}"/>
              </a:ext>
            </a:extLst>
          </p:cNvPr>
          <p:cNvPicPr>
            <a:picLocks noChangeAspect="1"/>
          </p:cNvPicPr>
          <p:nvPr/>
        </p:nvPicPr>
        <p:blipFill>
          <a:blip r:embed="rId3"/>
          <a:stretch>
            <a:fillRect/>
          </a:stretch>
        </p:blipFill>
        <p:spPr>
          <a:xfrm>
            <a:off x="1390650" y="4114800"/>
            <a:ext cx="5467350" cy="1400175"/>
          </a:xfrm>
          <a:prstGeom prst="rect">
            <a:avLst/>
          </a:prstGeom>
        </p:spPr>
      </p:pic>
      <p:sp>
        <p:nvSpPr>
          <p:cNvPr id="24" name="TextBox 23">
            <a:extLst>
              <a:ext uri="{FF2B5EF4-FFF2-40B4-BE49-F238E27FC236}">
                <a16:creationId xmlns:a16="http://schemas.microsoft.com/office/drawing/2014/main" id="{EF183126-81AD-7C25-6770-4F268DC8F2A6}"/>
              </a:ext>
            </a:extLst>
          </p:cNvPr>
          <p:cNvSpPr txBox="1"/>
          <p:nvPr/>
        </p:nvSpPr>
        <p:spPr>
          <a:xfrm>
            <a:off x="431321" y="5455756"/>
            <a:ext cx="6162675" cy="523220"/>
          </a:xfrm>
          <a:prstGeom prst="rect">
            <a:avLst/>
          </a:prstGeom>
          <a:noFill/>
        </p:spPr>
        <p:txBody>
          <a:bodyPr wrap="square">
            <a:spAutoFit/>
          </a:bodyPr>
          <a:lstStyle/>
          <a:p>
            <a:r>
              <a:rPr lang="en-US" sz="2800" dirty="0">
                <a:solidFill>
                  <a:srgbClr val="007F7F"/>
                </a:solidFill>
              </a:rPr>
              <a:t>So, </a:t>
            </a:r>
            <a:r>
              <a:rPr lang="en-US" sz="2800" dirty="0">
                <a:solidFill>
                  <a:srgbClr val="0000FF"/>
                </a:solidFill>
              </a:rPr>
              <a:t>63</a:t>
            </a:r>
            <a:r>
              <a:rPr lang="en-US" sz="2800" dirty="0">
                <a:solidFill>
                  <a:srgbClr val="007F7F"/>
                </a:solidFill>
              </a:rPr>
              <a:t> divides into</a:t>
            </a:r>
            <a:r>
              <a:rPr lang="en-US" sz="2800" dirty="0">
                <a:sym typeface="Symbol"/>
              </a:rPr>
              <a:t> </a:t>
            </a:r>
            <a:r>
              <a:rPr lang="en-US" sz="2800" dirty="0">
                <a:solidFill>
                  <a:srgbClr val="7030A0"/>
                </a:solidFill>
              </a:rPr>
              <a:t>3150 </a:t>
            </a:r>
            <a:r>
              <a:rPr lang="en-US" sz="2800" dirty="0">
                <a:solidFill>
                  <a:srgbClr val="FF0000"/>
                </a:solidFill>
              </a:rPr>
              <a:t>50</a:t>
            </a:r>
            <a:r>
              <a:rPr lang="en-US" sz="2800" dirty="0">
                <a:sym typeface="Symbol"/>
              </a:rPr>
              <a:t> </a:t>
            </a:r>
            <a:r>
              <a:rPr lang="en-US" sz="2800" dirty="0">
                <a:solidFill>
                  <a:srgbClr val="007F7F"/>
                </a:solidFill>
              </a:rPr>
              <a:t>times.</a:t>
            </a:r>
            <a:endParaRPr lang="en-IN"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9: Application: Finding the LCM</a:t>
            </a:r>
            <a:r>
              <a:rPr lang="en-US" baseline="-25000" dirty="0">
                <a:solidFill>
                  <a:schemeClr val="accent1"/>
                </a:solidFill>
                <a:latin typeface="Calibri" pitchFamily="34" charset="0"/>
              </a:rPr>
              <a:t>1</a:t>
            </a:r>
            <a:r>
              <a:rPr lang="en-US" sz="3200" dirty="0">
                <a:solidFill>
                  <a:schemeClr val="accent1"/>
                </a:solidFill>
              </a:rPr>
              <a:t> </a:t>
            </a:r>
          </a:p>
        </p:txBody>
      </p:sp>
      <p:sp>
        <p:nvSpPr>
          <p:cNvPr id="22531" name="Rectangle 3"/>
          <p:cNvSpPr>
            <a:spLocks noGrp="1"/>
          </p:cNvSpPr>
          <p:nvPr>
            <p:ph idx="1"/>
          </p:nvPr>
        </p:nvSpPr>
        <p:spPr>
          <a:xfrm>
            <a:off x="457200" y="1165653"/>
            <a:ext cx="8229600" cy="2491947"/>
          </a:xfrm>
          <a:prstGeom prst="rect">
            <a:avLst/>
          </a:prstGeom>
        </p:spPr>
        <p:txBody>
          <a:bodyPr>
            <a:normAutofit fontScale="92500" lnSpcReduction="20000"/>
          </a:bodyPr>
          <a:lstStyle/>
          <a:p>
            <a:r>
              <a:rPr lang="en-US" i="0" dirty="0">
                <a:solidFill>
                  <a:schemeClr val="tx1"/>
                </a:solidFill>
              </a:rPr>
              <a:t>Suppose it takes three weather satellites—</a:t>
            </a:r>
            <a:r>
              <a:rPr lang="en-US" i="0" dirty="0">
                <a:solidFill>
                  <a:srgbClr val="FF0000"/>
                </a:solidFill>
              </a:rPr>
              <a:t>A</a:t>
            </a:r>
            <a:r>
              <a:rPr lang="en-US" i="0" dirty="0">
                <a:solidFill>
                  <a:schemeClr val="tx1"/>
                </a:solidFill>
              </a:rPr>
              <a:t>, </a:t>
            </a:r>
            <a:r>
              <a:rPr lang="en-US" i="0" dirty="0">
                <a:solidFill>
                  <a:srgbClr val="9900FF"/>
                </a:solidFill>
              </a:rPr>
              <a:t>B</a:t>
            </a:r>
            <a:r>
              <a:rPr lang="en-US" i="0" dirty="0">
                <a:solidFill>
                  <a:schemeClr val="tx1"/>
                </a:solidFill>
              </a:rPr>
              <a:t>, and </a:t>
            </a:r>
            <a:r>
              <a:rPr lang="en-US" i="0" dirty="0">
                <a:solidFill>
                  <a:srgbClr val="07FF3F"/>
                </a:solidFill>
              </a:rPr>
              <a:t>C</a:t>
            </a:r>
            <a:r>
              <a:rPr lang="en-US" dirty="0">
                <a:solidFill>
                  <a:schemeClr val="tx1"/>
                </a:solidFill>
              </a:rPr>
              <a:t>—</a:t>
            </a:r>
            <a:r>
              <a:rPr lang="en-US" i="0" dirty="0">
                <a:solidFill>
                  <a:schemeClr val="tx1"/>
                </a:solidFill>
              </a:rPr>
              <a:t> different lengths of time to orbit the earth. Satellite </a:t>
            </a:r>
            <a:r>
              <a:rPr lang="en-US" i="0" dirty="0">
                <a:solidFill>
                  <a:srgbClr val="FF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i="0" dirty="0">
                <a:solidFill>
                  <a:srgbClr val="9900FF"/>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i="0" dirty="0">
                <a:solidFill>
                  <a:srgbClr val="07FF3F"/>
                </a:solidFill>
              </a:rPr>
              <a:t>C</a:t>
            </a:r>
            <a:r>
              <a:rPr lang="en-US" i="0" dirty="0">
                <a:solidFill>
                  <a:schemeClr val="tx1"/>
                </a:solidFill>
              </a:rPr>
              <a:t> 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pic>
        <p:nvPicPr>
          <p:cNvPr id="4" name="Picture 1" descr="The image shows three diagrams labeled a, b, and c, representing the orbital positions of three satellites (A, B, and C) around Earth over time.&#10;&#10;Diagram a: Beginning Positions&#10;All three satellites — A (outermost), B (middle), and C (innermost) — start aligned vertically above Earth, each on its own orbital path. Arrows indicate they are orbiting counterclockwise.&#10;&#10;Diagram b: Positions after 6 hours&#10;After 6 hours, satellite C (innermost orbit) has moved farthest along its orbit, followed by B, then A. This suggests C is moving the fastest and A the slowest.&#10;&#10;Diagram c: Positions after 12 hours&#10;After 12 hours, satellite C has completed a full orbit and returned to its original position. Satellite B has completed about three-quarters of an orbit. Satellite A has completed about half of its orbit.&#10;&#10;This illustrates that satellites closer to Earth (like C) orbit faster than those farther away (like A).">
            <a:extLst>
              <a:ext uri="{FF2B5EF4-FFF2-40B4-BE49-F238E27FC236}">
                <a16:creationId xmlns:a16="http://schemas.microsoft.com/office/drawing/2014/main" id="{89F13C0D-0B5D-4157-8EF9-6F818863652A}"/>
              </a:ext>
            </a:extLst>
          </p:cNvPr>
          <p:cNvPicPr>
            <a:picLocks noChangeAspect="1" noChangeArrowheads="1"/>
          </p:cNvPicPr>
          <p:nvPr/>
        </p:nvPicPr>
        <p:blipFill>
          <a:blip r:embed="rId2" cstate="print"/>
          <a:srcRect/>
          <a:stretch>
            <a:fillRect/>
          </a:stretch>
        </p:blipFill>
        <p:spPr bwMode="auto">
          <a:xfrm>
            <a:off x="1066800" y="3429000"/>
            <a:ext cx="6652260" cy="25431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9: Application: Finding the LCM</a:t>
            </a:r>
            <a:r>
              <a:rPr lang="en-US" baseline="-25000" dirty="0">
                <a:solidFill>
                  <a:schemeClr val="accent1"/>
                </a:solidFill>
                <a:latin typeface="Calibri" pitchFamily="34" charset="0"/>
              </a:rPr>
              <a:t>2</a:t>
            </a:r>
            <a:r>
              <a:rPr lang="en-US" dirty="0">
                <a:solidFill>
                  <a:schemeClr val="accent1"/>
                </a:solidFill>
              </a:rPr>
              <a: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dirty="0">
                <a:solidFill>
                  <a:srgbClr val="9900FF"/>
                </a:solidFill>
              </a:rPr>
              <a:t>B</a:t>
            </a:r>
            <a:r>
              <a:rPr lang="en-US" dirty="0"/>
              <a:t> and </a:t>
            </a:r>
            <a:r>
              <a:rPr lang="en-US" dirty="0">
                <a:solidFill>
                  <a:srgbClr val="07FF3F"/>
                </a:solidFill>
              </a:rPr>
              <a:t>C</a:t>
            </a:r>
            <a:r>
              <a:rPr lang="en-US" dirty="0"/>
              <a:t>. </a:t>
            </a:r>
            <a:endParaRPr lang="en-US"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a:t>
            </a:r>
            <a:r>
              <a:rPr lang="en-US" baseline="-25000" dirty="0">
                <a:solidFill>
                  <a:schemeClr val="accent1"/>
                </a:solidFill>
                <a:latin typeface="Calibri" pitchFamily="34" charset="0"/>
              </a:rPr>
              <a:t>3</a:t>
            </a:r>
            <a:endParaRPr lang="en-US" sz="3200" dirty="0">
              <a:solidFill>
                <a:schemeClr val="accent1"/>
              </a:solidFill>
            </a:endParaRPr>
          </a:p>
        </p:txBody>
      </p:sp>
      <p:sp>
        <p:nvSpPr>
          <p:cNvPr id="17" name="Rectangle 16"/>
          <p:cNvSpPr/>
          <p:nvPr/>
        </p:nvSpPr>
        <p:spPr>
          <a:xfrm>
            <a:off x="381000" y="1153180"/>
            <a:ext cx="8382000" cy="523220"/>
          </a:xfrm>
          <a:prstGeom prst="rect">
            <a:avLst/>
          </a:prstGeom>
        </p:spPr>
        <p:txBody>
          <a:bodyPr wrap="square">
            <a:spAutoFit/>
          </a:bodyPr>
          <a:lstStyle/>
          <a:p>
            <a:r>
              <a:rPr lang="en-US" sz="2800" b="1" dirty="0"/>
              <a:t>Step 3:</a:t>
            </a:r>
            <a:r>
              <a:rPr lang="en-US" sz="2800" dirty="0"/>
              <a:t> SOLVE: The solution is the LCM of 24, 18, and 12. </a:t>
            </a:r>
          </a:p>
        </p:txBody>
      </p:sp>
      <p:pic>
        <p:nvPicPr>
          <p:cNvPr id="4" name="Picture 3" descr="24 equals 2 times 2 times 2 times 3.&#10;18 equals 2 times 3 times 3.&#10;12 equals 2 times 2 times 3.&#10;The least common multiple is 2 times 2 times 2 times 3 times 3, which equals 72.">
            <a:extLst>
              <a:ext uri="{FF2B5EF4-FFF2-40B4-BE49-F238E27FC236}">
                <a16:creationId xmlns:a16="http://schemas.microsoft.com/office/drawing/2014/main" id="{7B8628F9-41F7-504D-209F-D955969C73E2}"/>
              </a:ext>
            </a:extLst>
          </p:cNvPr>
          <p:cNvPicPr>
            <a:picLocks noChangeAspect="1"/>
          </p:cNvPicPr>
          <p:nvPr/>
        </p:nvPicPr>
        <p:blipFill>
          <a:blip r:embed="rId2"/>
          <a:stretch>
            <a:fillRect/>
          </a:stretch>
        </p:blipFill>
        <p:spPr>
          <a:xfrm>
            <a:off x="1828800" y="1982458"/>
            <a:ext cx="5048250" cy="1543050"/>
          </a:xfrm>
          <a:prstGeom prst="rect">
            <a:avLst/>
          </a:prstGeom>
        </p:spPr>
      </p:pic>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a:t>
            </a:r>
            <a:r>
              <a:rPr lang="en-US" baseline="-25000" dirty="0">
                <a:solidFill>
                  <a:schemeClr val="accent1"/>
                </a:solidFill>
                <a:latin typeface="Calibri" pitchFamily="34" charset="0"/>
              </a:rPr>
              <a:t>4</a:t>
            </a:r>
            <a:endParaRPr lang="en-US" sz="3200" dirty="0">
              <a:solidFill>
                <a:schemeClr val="accent1"/>
              </a:solidFill>
            </a:endParaRPr>
          </a:p>
        </p:txBody>
      </p:sp>
      <p:sp>
        <p:nvSpPr>
          <p:cNvPr id="25603" name="Rectangle 3"/>
          <p:cNvSpPr>
            <a:spLocks noGrp="1"/>
          </p:cNvSpPr>
          <p:nvPr>
            <p:ph idx="1"/>
          </p:nvPr>
        </p:nvSpPr>
        <p:spPr>
          <a:xfrm>
            <a:off x="457200" y="1125986"/>
            <a:ext cx="8229600" cy="4315027"/>
          </a:xfrm>
          <a:prstGeom prst="rect">
            <a:avLst/>
          </a:prstGeom>
        </p:spPr>
        <p:txBody>
          <a:bodyPr wrap="square">
            <a:spAutoFit/>
          </a:bodyPr>
          <a:lstStyle/>
          <a:p>
            <a:pPr marL="0" indent="0">
              <a:buFont typeface="Courier New" pitchFamily="49" charset="0"/>
              <a:buNone/>
            </a:pPr>
            <a:r>
              <a:rPr lang="en-US" i="0" dirty="0">
                <a:solidFill>
                  <a:schemeClr val="tx1"/>
                </a:solidFill>
              </a:rPr>
              <a:t>Note the following: </a:t>
            </a:r>
          </a:p>
          <a:p>
            <a:pPr marL="0" indent="0">
              <a:buFont typeface="Courier New" pitchFamily="49" charset="0"/>
              <a:buNone/>
            </a:pPr>
            <a:r>
              <a:rPr lang="en-US" i="0" dirty="0">
                <a:solidFill>
                  <a:schemeClr val="tx1"/>
                </a:solidFill>
              </a:rPr>
              <a:t>	Satellite </a:t>
            </a:r>
            <a:r>
              <a:rPr lang="en-US"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7030A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07FF3F"/>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dirty="0">
                <a:solidFill>
                  <a:srgbClr val="07FF3F"/>
                </a:solidFill>
              </a:rPr>
              <a:t>C</a:t>
            </a:r>
            <a:r>
              <a:rPr lang="en-US" dirty="0"/>
              <a:t> goes faster than either </a:t>
            </a:r>
            <a:r>
              <a:rPr lang="en-US" dirty="0">
                <a:solidFill>
                  <a:srgbClr val="C00000"/>
                </a:solidFill>
              </a:rPr>
              <a:t>A</a:t>
            </a:r>
            <a:r>
              <a:rPr lang="en-US" dirty="0"/>
              <a:t> or </a:t>
            </a:r>
            <a:r>
              <a:rPr lang="en-US" dirty="0">
                <a:solidFill>
                  <a:srgbClr val="9900FF"/>
                </a:solidFill>
              </a:rPr>
              <a:t>B</a:t>
            </a:r>
            <a:r>
              <a:rPr lang="en-US" dirty="0"/>
              <a:t>, it is reasonable that </a:t>
            </a:r>
            <a:r>
              <a:rPr lang="en-US" dirty="0">
                <a:solidFill>
                  <a:srgbClr val="07FF3F"/>
                </a:solidFill>
              </a:rPr>
              <a:t>C</a:t>
            </a:r>
            <a:r>
              <a:rPr lang="en-US" dirty="0"/>
              <a:t> makes more orbits in 72 hours than the other two satellites. Since </a:t>
            </a:r>
            <a:r>
              <a:rPr lang="en-US" dirty="0">
                <a:solidFill>
                  <a:srgbClr val="9900FF"/>
                </a:solidFill>
              </a:rPr>
              <a:t>B</a:t>
            </a:r>
            <a:r>
              <a:rPr lang="en-US" dirty="0"/>
              <a:t> goes faster than </a:t>
            </a:r>
            <a:r>
              <a:rPr lang="en-US" dirty="0">
                <a:solidFill>
                  <a:srgbClr val="C00000"/>
                </a:solidFill>
              </a:rPr>
              <a:t>A</a:t>
            </a:r>
            <a:r>
              <a:rPr lang="en-US" dirty="0"/>
              <a:t>, it is also reasonable that </a:t>
            </a:r>
            <a:r>
              <a:rPr lang="en-US" dirty="0">
                <a:solidFill>
                  <a:srgbClr val="9900FF"/>
                </a:solidFill>
              </a:rPr>
              <a:t>B</a:t>
            </a:r>
            <a:r>
              <a:rPr lang="en-US" dirty="0"/>
              <a:t> makes more orbits than </a:t>
            </a:r>
            <a:r>
              <a:rPr lang="en-US" dirty="0">
                <a:solidFill>
                  <a:srgbClr val="C00000"/>
                </a:solidFill>
              </a:rPr>
              <a:t>A</a:t>
            </a:r>
            <a:r>
              <a:rPr lang="en-US" dirty="0"/>
              <a:t> in 72 hours.</a:t>
            </a:r>
            <a:endParaRPr lang="en-US" i="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Procedure: Finding Equivalent Fractions</a:t>
            </a:r>
          </a:p>
        </p:txBody>
      </p:sp>
      <p:sp>
        <p:nvSpPr>
          <p:cNvPr id="8" name="Content Placeholder 2"/>
          <p:cNvSpPr txBox="1">
            <a:spLocks/>
          </p:cNvSpPr>
          <p:nvPr/>
        </p:nvSpPr>
        <p:spPr>
          <a:xfrm>
            <a:off x="457200" y="1219200"/>
            <a:ext cx="8229600" cy="3754874"/>
          </a:xfrm>
          <a:prstGeom prst="rect">
            <a:avLst/>
          </a:prstGeom>
          <a:solidFill>
            <a:srgbClr val="FFFFCC"/>
          </a:solidFill>
          <a:ln w="28575">
            <a:solidFill>
              <a:srgbClr val="000000"/>
            </a:solidFill>
          </a:ln>
        </p:spPr>
        <p:txBody>
          <a:bodyPr wrap="square">
            <a:spAutoFit/>
          </a:bodyPr>
          <a:lstStyle/>
          <a:p>
            <a:pPr>
              <a:lnSpc>
                <a:spcPct val="150000"/>
              </a:lnSpc>
            </a:pPr>
            <a:r>
              <a:rPr lang="en-US" sz="2800" dirty="0">
                <a:solidFill>
                  <a:srgbClr val="000000"/>
                </a:solidFill>
              </a:rPr>
              <a:t>To find a fraction equivalent to</a:t>
            </a:r>
          </a:p>
          <a:p>
            <a:endParaRPr lang="en-US" sz="2800" dirty="0">
              <a:solidFill>
                <a:srgbClr val="000000"/>
              </a:solidFill>
            </a:endParaRPr>
          </a:p>
          <a:p>
            <a:r>
              <a:rPr lang="en-US" sz="2800" dirty="0">
                <a:solidFill>
                  <a:srgbClr val="000000"/>
                </a:solidFill>
              </a:rPr>
              <a:t> </a:t>
            </a:r>
          </a:p>
          <a:p>
            <a:pPr>
              <a:lnSpc>
                <a:spcPct val="150000"/>
              </a:lnSpc>
            </a:pPr>
            <a:r>
              <a:rPr lang="en-US" sz="2800" dirty="0">
                <a:solidFill>
                  <a:srgbClr val="000000"/>
                </a:solidFill>
              </a:rPr>
              <a:t>				</a:t>
            </a:r>
          </a:p>
          <a:p>
            <a:pPr>
              <a:lnSpc>
                <a:spcPct val="250000"/>
              </a:lnSpc>
            </a:pPr>
            <a:r>
              <a:rPr lang="en-US" sz="2800" dirty="0">
                <a:solidFill>
                  <a:srgbClr val="000000"/>
                </a:solidFill>
              </a:rPr>
              <a:t> </a:t>
            </a:r>
          </a:p>
          <a:p>
            <a:pPr marL="55563" indent="-1588">
              <a:tabLst>
                <a:tab pos="914400" algn="l"/>
              </a:tabLst>
            </a:pPr>
            <a:endParaRPr lang="en-US" sz="2800" dirty="0"/>
          </a:p>
        </p:txBody>
      </p:sp>
      <p:pic>
        <p:nvPicPr>
          <p:cNvPr id="10" name="Picture 9" descr="a divided by b.">
            <a:extLst>
              <a:ext uri="{FF2B5EF4-FFF2-40B4-BE49-F238E27FC236}">
                <a16:creationId xmlns:a16="http://schemas.microsoft.com/office/drawing/2014/main" id="{E563399A-8877-C24A-4C47-2DD2558275CA}"/>
              </a:ext>
            </a:extLst>
          </p:cNvPr>
          <p:cNvPicPr>
            <a:picLocks noChangeAspect="1"/>
          </p:cNvPicPr>
          <p:nvPr/>
        </p:nvPicPr>
        <p:blipFill>
          <a:blip r:embed="rId2"/>
          <a:stretch>
            <a:fillRect/>
          </a:stretch>
        </p:blipFill>
        <p:spPr>
          <a:xfrm>
            <a:off x="5013325" y="1254664"/>
            <a:ext cx="361950" cy="790575"/>
          </a:xfrm>
          <a:prstGeom prst="rect">
            <a:avLst/>
          </a:prstGeom>
        </p:spPr>
      </p:pic>
      <p:sp>
        <p:nvSpPr>
          <p:cNvPr id="15" name="TextBox 14">
            <a:extLst>
              <a:ext uri="{FF2B5EF4-FFF2-40B4-BE49-F238E27FC236}">
                <a16:creationId xmlns:a16="http://schemas.microsoft.com/office/drawing/2014/main" id="{F1642711-0229-96FA-327F-7481F4044600}"/>
              </a:ext>
            </a:extLst>
          </p:cNvPr>
          <p:cNvSpPr txBox="1"/>
          <p:nvPr/>
        </p:nvSpPr>
        <p:spPr>
          <a:xfrm>
            <a:off x="5375275" y="1371600"/>
            <a:ext cx="2133600" cy="523220"/>
          </a:xfrm>
          <a:prstGeom prst="rect">
            <a:avLst/>
          </a:prstGeom>
          <a:noFill/>
        </p:spPr>
        <p:txBody>
          <a:bodyPr wrap="square">
            <a:spAutoFit/>
          </a:bodyPr>
          <a:lstStyle/>
          <a:p>
            <a:r>
              <a:rPr lang="en-US" sz="2800" dirty="0">
                <a:solidFill>
                  <a:srgbClr val="000000"/>
                </a:solidFill>
              </a:rPr>
              <a:t>multiply the</a:t>
            </a:r>
            <a:endParaRPr lang="en-IN" sz="2800" dirty="0"/>
          </a:p>
        </p:txBody>
      </p:sp>
      <p:sp>
        <p:nvSpPr>
          <p:cNvPr id="22" name="TextBox 21">
            <a:extLst>
              <a:ext uri="{FF2B5EF4-FFF2-40B4-BE49-F238E27FC236}">
                <a16:creationId xmlns:a16="http://schemas.microsoft.com/office/drawing/2014/main" id="{C049A91E-71F0-6A0E-474A-3830E52D2E3F}"/>
              </a:ext>
            </a:extLst>
          </p:cNvPr>
          <p:cNvSpPr txBox="1"/>
          <p:nvPr/>
        </p:nvSpPr>
        <p:spPr>
          <a:xfrm>
            <a:off x="491706" y="1865293"/>
            <a:ext cx="8118894" cy="954107"/>
          </a:xfrm>
          <a:prstGeom prst="rect">
            <a:avLst/>
          </a:prstGeom>
          <a:noFill/>
        </p:spPr>
        <p:txBody>
          <a:bodyPr wrap="square">
            <a:spAutoFit/>
          </a:bodyPr>
          <a:lstStyle/>
          <a:p>
            <a:r>
              <a:rPr lang="en-US" sz="2800" dirty="0">
                <a:solidFill>
                  <a:srgbClr val="000000"/>
                </a:solidFill>
              </a:rPr>
              <a:t>numerator and denominator by the same nonzero whole number.</a:t>
            </a:r>
            <a:endParaRPr lang="en-IN" sz="2800" dirty="0"/>
          </a:p>
        </p:txBody>
      </p:sp>
      <p:pic>
        <p:nvPicPr>
          <p:cNvPr id="7" name="Picture 6" descr="a divided by b equals a divided by b, times k divided by k,&#10;which equals a times k whole divided by b times k,&#10;where b and k are not equal to zero. &#10;because k divided by k equals one.">
            <a:extLst>
              <a:ext uri="{FF2B5EF4-FFF2-40B4-BE49-F238E27FC236}">
                <a16:creationId xmlns:a16="http://schemas.microsoft.com/office/drawing/2014/main" id="{10C659AC-BC03-B552-706E-EAE3211456E1}"/>
              </a:ext>
            </a:extLst>
          </p:cNvPr>
          <p:cNvPicPr>
            <a:picLocks noChangeAspect="1"/>
          </p:cNvPicPr>
          <p:nvPr/>
        </p:nvPicPr>
        <p:blipFill>
          <a:blip r:embed="rId3"/>
          <a:stretch>
            <a:fillRect/>
          </a:stretch>
        </p:blipFill>
        <p:spPr>
          <a:xfrm>
            <a:off x="2133600" y="2902485"/>
            <a:ext cx="5580000" cy="918355"/>
          </a:xfrm>
          <a:prstGeom prst="rect">
            <a:avLst/>
          </a:prstGeom>
        </p:spPr>
      </p:pic>
      <p:sp>
        <p:nvSpPr>
          <p:cNvPr id="17" name="TextBox 16">
            <a:extLst>
              <a:ext uri="{FF2B5EF4-FFF2-40B4-BE49-F238E27FC236}">
                <a16:creationId xmlns:a16="http://schemas.microsoft.com/office/drawing/2014/main" id="{34AC5A50-2BC3-09A1-AD1B-9FE654C171C3}"/>
              </a:ext>
            </a:extLst>
          </p:cNvPr>
          <p:cNvSpPr txBox="1"/>
          <p:nvPr/>
        </p:nvSpPr>
        <p:spPr>
          <a:xfrm>
            <a:off x="457200" y="4210313"/>
            <a:ext cx="2133600" cy="523220"/>
          </a:xfrm>
          <a:prstGeom prst="rect">
            <a:avLst/>
          </a:prstGeom>
          <a:noFill/>
        </p:spPr>
        <p:txBody>
          <a:bodyPr wrap="square">
            <a:spAutoFit/>
          </a:bodyPr>
          <a:lstStyle/>
          <a:p>
            <a:r>
              <a:rPr lang="en-US" sz="2800" dirty="0">
                <a:solidFill>
                  <a:srgbClr val="000000"/>
                </a:solidFill>
              </a:rPr>
              <a:t>For example,</a:t>
            </a:r>
            <a:endParaRPr lang="en-IN" sz="2800" dirty="0"/>
          </a:p>
        </p:txBody>
      </p:sp>
      <p:pic>
        <p:nvPicPr>
          <p:cNvPr id="11" name="Picture 10" descr="2 divided by 3 equals 2 divided by 3 times 5 divided by 5 equals 10 divided by 15.">
            <a:extLst>
              <a:ext uri="{FF2B5EF4-FFF2-40B4-BE49-F238E27FC236}">
                <a16:creationId xmlns:a16="http://schemas.microsoft.com/office/drawing/2014/main" id="{5E9C1E07-91DC-8648-A3F5-F8569D698D53}"/>
              </a:ext>
            </a:extLst>
          </p:cNvPr>
          <p:cNvPicPr>
            <a:picLocks noChangeAspect="1"/>
          </p:cNvPicPr>
          <p:nvPr/>
        </p:nvPicPr>
        <p:blipFill>
          <a:blip r:embed="rId4"/>
          <a:stretch>
            <a:fillRect/>
          </a:stretch>
        </p:blipFill>
        <p:spPr>
          <a:xfrm>
            <a:off x="2590800" y="4114800"/>
            <a:ext cx="1980000" cy="83847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10: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endParaRPr lang="en-US" b="1" dirty="0"/>
          </a:p>
          <a:p>
            <a:r>
              <a:rPr lang="en-US" b="1" dirty="0"/>
              <a:t>	</a:t>
            </a:r>
          </a:p>
          <a:p>
            <a:endParaRPr lang="en-US" dirty="0"/>
          </a:p>
          <a:p>
            <a:endParaRPr lang="en-US" dirty="0"/>
          </a:p>
          <a:p>
            <a:r>
              <a:rPr lang="en-US" dirty="0"/>
              <a:t> </a:t>
            </a:r>
          </a:p>
          <a:p>
            <a:endParaRPr lang="en-US" dirty="0">
              <a:solidFill>
                <a:schemeClr val="tx1"/>
              </a:solidFill>
            </a:endParaRPr>
          </a:p>
        </p:txBody>
      </p:sp>
      <p:pic>
        <p:nvPicPr>
          <p:cNvPr id="5" name="Picture 4" descr="3 divided by 4 equals question mark divided by 28">
            <a:extLst>
              <a:ext uri="{FF2B5EF4-FFF2-40B4-BE49-F238E27FC236}">
                <a16:creationId xmlns:a16="http://schemas.microsoft.com/office/drawing/2014/main" id="{F45DF5DA-7056-45C2-371F-2EEB84C81F30}"/>
              </a:ext>
            </a:extLst>
          </p:cNvPr>
          <p:cNvPicPr>
            <a:picLocks noChangeAspect="1"/>
          </p:cNvPicPr>
          <p:nvPr/>
        </p:nvPicPr>
        <p:blipFill>
          <a:blip r:embed="rId2"/>
          <a:stretch>
            <a:fillRect/>
          </a:stretch>
        </p:blipFill>
        <p:spPr>
          <a:xfrm>
            <a:off x="3813750" y="2080452"/>
            <a:ext cx="1044000" cy="875273"/>
          </a:xfrm>
          <a:prstGeom prst="rect">
            <a:avLst/>
          </a:prstGeom>
        </p:spPr>
      </p:pic>
      <p:sp>
        <p:nvSpPr>
          <p:cNvPr id="17" name="TextBox 16">
            <a:extLst>
              <a:ext uri="{FF2B5EF4-FFF2-40B4-BE49-F238E27FC236}">
                <a16:creationId xmlns:a16="http://schemas.microsoft.com/office/drawing/2014/main" id="{AACBA27B-9758-1AF6-1059-A50DEB48AFCA}"/>
              </a:ext>
            </a:extLst>
          </p:cNvPr>
          <p:cNvSpPr txBox="1"/>
          <p:nvPr/>
        </p:nvSpPr>
        <p:spPr>
          <a:xfrm>
            <a:off x="457200" y="3105834"/>
            <a:ext cx="4572000" cy="954107"/>
          </a:xfrm>
          <a:prstGeom prst="rect">
            <a:avLst/>
          </a:prstGeom>
          <a:noFill/>
        </p:spPr>
        <p:txBody>
          <a:bodyPr wrap="square">
            <a:spAutoFit/>
          </a:bodyPr>
          <a:lstStyle/>
          <a:p>
            <a:r>
              <a:rPr lang="en-US" sz="2800" b="1" dirty="0"/>
              <a:t>Solution</a:t>
            </a:r>
          </a:p>
          <a:p>
            <a:r>
              <a:rPr lang="en-US" sz="2800" dirty="0"/>
              <a:t>Because 4 ⋅ 7 = 28,multiply by</a:t>
            </a:r>
            <a:endParaRPr lang="en-IN" sz="2800" dirty="0"/>
          </a:p>
        </p:txBody>
      </p:sp>
      <p:pic>
        <p:nvPicPr>
          <p:cNvPr id="9" name="Picture 8" descr="Seven divided by seven.">
            <a:extLst>
              <a:ext uri="{FF2B5EF4-FFF2-40B4-BE49-F238E27FC236}">
                <a16:creationId xmlns:a16="http://schemas.microsoft.com/office/drawing/2014/main" id="{1D6365D4-BF9E-3B75-1211-980CB1CFB86C}"/>
              </a:ext>
            </a:extLst>
          </p:cNvPr>
          <p:cNvPicPr>
            <a:picLocks noChangeAspect="1"/>
          </p:cNvPicPr>
          <p:nvPr/>
        </p:nvPicPr>
        <p:blipFill>
          <a:blip r:embed="rId3"/>
          <a:stretch>
            <a:fillRect/>
          </a:stretch>
        </p:blipFill>
        <p:spPr>
          <a:xfrm>
            <a:off x="4886325" y="3352800"/>
            <a:ext cx="371475" cy="885825"/>
          </a:xfrm>
          <a:prstGeom prst="rect">
            <a:avLst/>
          </a:prstGeom>
        </p:spPr>
      </p:pic>
      <p:pic>
        <p:nvPicPr>
          <p:cNvPr id="8" name="Picture 7" descr="3 divided by 4&#10;equals 3 divided by 4 times 7 divided by 7&#10;equals 3 times 7 whole divided by 4 times 7&#10;equals 21 divided by 28">
            <a:extLst>
              <a:ext uri="{FF2B5EF4-FFF2-40B4-BE49-F238E27FC236}">
                <a16:creationId xmlns:a16="http://schemas.microsoft.com/office/drawing/2014/main" id="{F0BA3973-9F78-9DEC-81D4-224472371F51}"/>
              </a:ext>
            </a:extLst>
          </p:cNvPr>
          <p:cNvPicPr>
            <a:picLocks noChangeAspect="1"/>
          </p:cNvPicPr>
          <p:nvPr/>
        </p:nvPicPr>
        <p:blipFill>
          <a:blip r:embed="rId4"/>
          <a:stretch>
            <a:fillRect/>
          </a:stretch>
        </p:blipFill>
        <p:spPr>
          <a:xfrm>
            <a:off x="3514725" y="4343400"/>
            <a:ext cx="3204000" cy="956587"/>
          </a:xfrm>
          <a:prstGeom prst="rect">
            <a:avLst/>
          </a:prstGeom>
        </p:spPr>
      </p:pic>
      <p:sp>
        <p:nvSpPr>
          <p:cNvPr id="19" name="TextBox 18">
            <a:extLst>
              <a:ext uri="{FF2B5EF4-FFF2-40B4-BE49-F238E27FC236}">
                <a16:creationId xmlns:a16="http://schemas.microsoft.com/office/drawing/2014/main" id="{28E96F2A-EB44-D42D-C02B-7974D5D4AD9A}"/>
              </a:ext>
            </a:extLst>
          </p:cNvPr>
          <p:cNvSpPr txBox="1"/>
          <p:nvPr/>
        </p:nvSpPr>
        <p:spPr>
          <a:xfrm>
            <a:off x="457200" y="5105400"/>
            <a:ext cx="1066800" cy="523220"/>
          </a:xfrm>
          <a:prstGeom prst="rect">
            <a:avLst/>
          </a:prstGeom>
          <a:noFill/>
        </p:spPr>
        <p:txBody>
          <a:bodyPr wrap="square">
            <a:spAutoFit/>
          </a:bodyPr>
          <a:lstStyle/>
          <a:p>
            <a:r>
              <a:rPr lang="en-US" sz="2800" dirty="0"/>
              <a:t>Thus,</a:t>
            </a:r>
            <a:endParaRPr lang="en-IN" sz="2800" dirty="0"/>
          </a:p>
        </p:txBody>
      </p:sp>
      <p:pic>
        <p:nvPicPr>
          <p:cNvPr id="11" name="Picture 10" descr="3 divided by 4 equals 21 divided by 28.">
            <a:extLst>
              <a:ext uri="{FF2B5EF4-FFF2-40B4-BE49-F238E27FC236}">
                <a16:creationId xmlns:a16="http://schemas.microsoft.com/office/drawing/2014/main" id="{5A370BE6-4D5A-7C6D-EBF0-204FF3C6BB28}"/>
              </a:ext>
            </a:extLst>
          </p:cNvPr>
          <p:cNvPicPr>
            <a:picLocks noChangeAspect="1"/>
          </p:cNvPicPr>
          <p:nvPr/>
        </p:nvPicPr>
        <p:blipFill>
          <a:blip r:embed="rId5"/>
          <a:stretch>
            <a:fillRect/>
          </a:stretch>
        </p:blipFill>
        <p:spPr>
          <a:xfrm>
            <a:off x="1471613" y="5029200"/>
            <a:ext cx="1152000" cy="885334"/>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11: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endParaRPr lang="en-US" dirty="0"/>
          </a:p>
          <a:p>
            <a:endParaRPr lang="en-US" dirty="0"/>
          </a:p>
          <a:p>
            <a:endParaRPr lang="en-US" dirty="0"/>
          </a:p>
          <a:p>
            <a:r>
              <a:rPr lang="en-US" dirty="0"/>
              <a:t> </a:t>
            </a:r>
          </a:p>
          <a:p>
            <a:endParaRPr lang="en-US" dirty="0">
              <a:solidFill>
                <a:schemeClr val="tx1"/>
              </a:solidFill>
            </a:endParaRPr>
          </a:p>
        </p:txBody>
      </p:sp>
      <p:pic>
        <p:nvPicPr>
          <p:cNvPr id="5" name="Picture 4" descr="9 divided by 10 equals question mark divided by 30">
            <a:extLst>
              <a:ext uri="{FF2B5EF4-FFF2-40B4-BE49-F238E27FC236}">
                <a16:creationId xmlns:a16="http://schemas.microsoft.com/office/drawing/2014/main" id="{A00C083D-DE60-47B2-7574-878B4F5A4C9D}"/>
              </a:ext>
            </a:extLst>
          </p:cNvPr>
          <p:cNvPicPr>
            <a:picLocks noChangeAspect="1"/>
          </p:cNvPicPr>
          <p:nvPr/>
        </p:nvPicPr>
        <p:blipFill>
          <a:blip r:embed="rId2"/>
          <a:stretch>
            <a:fillRect/>
          </a:stretch>
        </p:blipFill>
        <p:spPr>
          <a:xfrm>
            <a:off x="3881436" y="2057400"/>
            <a:ext cx="1260000" cy="909393"/>
          </a:xfrm>
          <a:prstGeom prst="rect">
            <a:avLst/>
          </a:prstGeom>
        </p:spPr>
      </p:pic>
      <p:sp>
        <p:nvSpPr>
          <p:cNvPr id="17" name="TextBox 16">
            <a:extLst>
              <a:ext uri="{FF2B5EF4-FFF2-40B4-BE49-F238E27FC236}">
                <a16:creationId xmlns:a16="http://schemas.microsoft.com/office/drawing/2014/main" id="{570D081D-EAD6-822C-90DB-DFE0DE649669}"/>
              </a:ext>
            </a:extLst>
          </p:cNvPr>
          <p:cNvSpPr txBox="1"/>
          <p:nvPr/>
        </p:nvSpPr>
        <p:spPr>
          <a:xfrm>
            <a:off x="457200" y="3048000"/>
            <a:ext cx="8077200" cy="954107"/>
          </a:xfrm>
          <a:prstGeom prst="rect">
            <a:avLst/>
          </a:prstGeom>
          <a:noFill/>
        </p:spPr>
        <p:txBody>
          <a:bodyPr wrap="square">
            <a:spAutoFit/>
          </a:bodyPr>
          <a:lstStyle/>
          <a:p>
            <a:r>
              <a:rPr lang="en-US" sz="2800" b="1" dirty="0"/>
              <a:t>Solution</a:t>
            </a:r>
          </a:p>
          <a:p>
            <a:r>
              <a:rPr lang="en-US" sz="2800" dirty="0"/>
              <a:t>Because 10 ⋅ 3 = 30,multiply by </a:t>
            </a:r>
          </a:p>
        </p:txBody>
      </p:sp>
      <p:pic>
        <p:nvPicPr>
          <p:cNvPr id="9" name="Picture 8" descr="Three divided by three.">
            <a:extLst>
              <a:ext uri="{FF2B5EF4-FFF2-40B4-BE49-F238E27FC236}">
                <a16:creationId xmlns:a16="http://schemas.microsoft.com/office/drawing/2014/main" id="{DD7F1E2A-443F-AEFE-EC1D-B4A0E18A9FCF}"/>
              </a:ext>
            </a:extLst>
          </p:cNvPr>
          <p:cNvPicPr>
            <a:picLocks noChangeAspect="1"/>
          </p:cNvPicPr>
          <p:nvPr/>
        </p:nvPicPr>
        <p:blipFill>
          <a:blip r:embed="rId3"/>
          <a:stretch>
            <a:fillRect/>
          </a:stretch>
        </p:blipFill>
        <p:spPr>
          <a:xfrm>
            <a:off x="5116512" y="3352800"/>
            <a:ext cx="371475" cy="904875"/>
          </a:xfrm>
          <a:prstGeom prst="rect">
            <a:avLst/>
          </a:prstGeom>
        </p:spPr>
      </p:pic>
      <p:pic>
        <p:nvPicPr>
          <p:cNvPr id="8" name="Picture 7" descr="9 divided by 10&#10;equals 9 divided by 10 times 3 divided by 3&#10;equals 9 times 3 whole divided by 10 times 3&#10;equals 27 divided by 30">
            <a:extLst>
              <a:ext uri="{FF2B5EF4-FFF2-40B4-BE49-F238E27FC236}">
                <a16:creationId xmlns:a16="http://schemas.microsoft.com/office/drawing/2014/main" id="{48BA48D3-B1B3-7D5F-38FE-A37DC26806CD}"/>
              </a:ext>
            </a:extLst>
          </p:cNvPr>
          <p:cNvPicPr>
            <a:picLocks noChangeAspect="1"/>
          </p:cNvPicPr>
          <p:nvPr/>
        </p:nvPicPr>
        <p:blipFill>
          <a:blip r:embed="rId4"/>
          <a:stretch>
            <a:fillRect/>
          </a:stretch>
        </p:blipFill>
        <p:spPr>
          <a:xfrm>
            <a:off x="3581400" y="4348158"/>
            <a:ext cx="3348000" cy="860324"/>
          </a:xfrm>
          <a:prstGeom prst="rect">
            <a:avLst/>
          </a:prstGeom>
        </p:spPr>
      </p:pic>
      <p:sp>
        <p:nvSpPr>
          <p:cNvPr id="19" name="TextBox 18">
            <a:extLst>
              <a:ext uri="{FF2B5EF4-FFF2-40B4-BE49-F238E27FC236}">
                <a16:creationId xmlns:a16="http://schemas.microsoft.com/office/drawing/2014/main" id="{D760AFEC-4C22-6DF5-AA70-711B58C4563C}"/>
              </a:ext>
            </a:extLst>
          </p:cNvPr>
          <p:cNvSpPr txBox="1"/>
          <p:nvPr/>
        </p:nvSpPr>
        <p:spPr>
          <a:xfrm>
            <a:off x="381000" y="5029200"/>
            <a:ext cx="1295400" cy="523220"/>
          </a:xfrm>
          <a:prstGeom prst="rect">
            <a:avLst/>
          </a:prstGeom>
          <a:noFill/>
        </p:spPr>
        <p:txBody>
          <a:bodyPr wrap="square">
            <a:spAutoFit/>
          </a:bodyPr>
          <a:lstStyle/>
          <a:p>
            <a:r>
              <a:rPr lang="en-US" sz="2800" dirty="0"/>
              <a:t>Thus,</a:t>
            </a:r>
            <a:endParaRPr lang="en-IN" sz="2800" dirty="0"/>
          </a:p>
        </p:txBody>
      </p:sp>
      <p:pic>
        <p:nvPicPr>
          <p:cNvPr id="11" name="Picture 10" descr="9 divided by 10 equals 27 divided by 30.">
            <a:extLst>
              <a:ext uri="{FF2B5EF4-FFF2-40B4-BE49-F238E27FC236}">
                <a16:creationId xmlns:a16="http://schemas.microsoft.com/office/drawing/2014/main" id="{CEE1EC75-0574-3464-253C-C5E4BAFC7B0F}"/>
              </a:ext>
            </a:extLst>
          </p:cNvPr>
          <p:cNvPicPr>
            <a:picLocks noChangeAspect="1"/>
          </p:cNvPicPr>
          <p:nvPr/>
        </p:nvPicPr>
        <p:blipFill>
          <a:blip r:embed="rId5"/>
          <a:stretch>
            <a:fillRect/>
          </a:stretch>
        </p:blipFill>
        <p:spPr>
          <a:xfrm>
            <a:off x="1383523" y="4961721"/>
            <a:ext cx="1260000" cy="850245"/>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12: 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endParaRPr lang="en-US" dirty="0"/>
          </a:p>
          <a:p>
            <a:endParaRPr lang="en-US" dirty="0"/>
          </a:p>
          <a:p>
            <a:endParaRPr lang="en-US" dirty="0"/>
          </a:p>
        </p:txBody>
      </p:sp>
      <p:sp>
        <p:nvSpPr>
          <p:cNvPr id="14" name="TextBox 13">
            <a:extLst>
              <a:ext uri="{FF2B5EF4-FFF2-40B4-BE49-F238E27FC236}">
                <a16:creationId xmlns:a16="http://schemas.microsoft.com/office/drawing/2014/main" id="{6FBA447D-24A9-5306-637C-4610F8310598}"/>
              </a:ext>
            </a:extLst>
          </p:cNvPr>
          <p:cNvSpPr txBox="1"/>
          <p:nvPr/>
        </p:nvSpPr>
        <p:spPr>
          <a:xfrm>
            <a:off x="457200" y="3160693"/>
            <a:ext cx="7696200" cy="954107"/>
          </a:xfrm>
          <a:prstGeom prst="rect">
            <a:avLst/>
          </a:prstGeom>
          <a:noFill/>
        </p:spPr>
        <p:txBody>
          <a:bodyPr wrap="square">
            <a:spAutoFit/>
          </a:bodyPr>
          <a:lstStyle/>
          <a:p>
            <a:r>
              <a:rPr lang="en-US" sz="2800" b="1" dirty="0"/>
              <a:t>Solution</a:t>
            </a:r>
          </a:p>
          <a:p>
            <a:r>
              <a:rPr lang="en-US" sz="2800" dirty="0"/>
              <a:t>Because 5 ⋅ </a:t>
            </a:r>
            <a:r>
              <a:rPr lang="en-US" sz="2800" dirty="0">
                <a:solidFill>
                  <a:srgbClr val="FF0000"/>
                </a:solidFill>
              </a:rPr>
              <a:t>11</a:t>
            </a:r>
            <a:r>
              <a:rPr lang="en-US" sz="2800" dirty="0"/>
              <a:t> = 55 we have </a:t>
            </a:r>
          </a:p>
        </p:txBody>
      </p:sp>
      <p:sp>
        <p:nvSpPr>
          <p:cNvPr id="16" name="TextBox 15">
            <a:extLst>
              <a:ext uri="{FF2B5EF4-FFF2-40B4-BE49-F238E27FC236}">
                <a16:creationId xmlns:a16="http://schemas.microsoft.com/office/drawing/2014/main" id="{19899A00-4DC8-35B9-08E8-397EE2435C06}"/>
              </a:ext>
            </a:extLst>
          </p:cNvPr>
          <p:cNvSpPr txBox="1"/>
          <p:nvPr/>
        </p:nvSpPr>
        <p:spPr>
          <a:xfrm>
            <a:off x="422694" y="4544080"/>
            <a:ext cx="1085850" cy="523220"/>
          </a:xfrm>
          <a:prstGeom prst="rect">
            <a:avLst/>
          </a:prstGeom>
          <a:noFill/>
        </p:spPr>
        <p:txBody>
          <a:bodyPr wrap="square">
            <a:spAutoFit/>
          </a:bodyPr>
          <a:lstStyle/>
          <a:p>
            <a:r>
              <a:rPr lang="en-US" sz="2800" dirty="0"/>
              <a:t>Thus, </a:t>
            </a:r>
            <a:endParaRPr lang="en-US" sz="2800" dirty="0">
              <a:solidFill>
                <a:schemeClr val="tx1"/>
              </a:solidFill>
            </a:endParaRPr>
          </a:p>
        </p:txBody>
      </p:sp>
      <p:pic>
        <p:nvPicPr>
          <p:cNvPr id="5" name="Picture 4" descr="3  divided by 5 equals question mark divided by 55">
            <a:extLst>
              <a:ext uri="{FF2B5EF4-FFF2-40B4-BE49-F238E27FC236}">
                <a16:creationId xmlns:a16="http://schemas.microsoft.com/office/drawing/2014/main" id="{EF82987A-6BBB-905E-34DB-3CEF29B290AF}"/>
              </a:ext>
            </a:extLst>
          </p:cNvPr>
          <p:cNvPicPr>
            <a:picLocks noChangeAspect="1"/>
          </p:cNvPicPr>
          <p:nvPr/>
        </p:nvPicPr>
        <p:blipFill>
          <a:blip r:embed="rId2"/>
          <a:stretch>
            <a:fillRect/>
          </a:stretch>
        </p:blipFill>
        <p:spPr>
          <a:xfrm>
            <a:off x="3783300" y="2083643"/>
            <a:ext cx="1044000" cy="884205"/>
          </a:xfrm>
          <a:prstGeom prst="rect">
            <a:avLst/>
          </a:prstGeom>
        </p:spPr>
      </p:pic>
      <p:pic>
        <p:nvPicPr>
          <p:cNvPr id="8" name="Picture 7" descr="3 divided by 5 equals 3 divided by 5 times 11 divided by 11 equals 33 divided by 55.">
            <a:extLst>
              <a:ext uri="{FF2B5EF4-FFF2-40B4-BE49-F238E27FC236}">
                <a16:creationId xmlns:a16="http://schemas.microsoft.com/office/drawing/2014/main" id="{53D06E9B-0FF0-B29C-AF66-6B23075F304B}"/>
              </a:ext>
            </a:extLst>
          </p:cNvPr>
          <p:cNvPicPr>
            <a:picLocks noChangeAspect="1"/>
          </p:cNvPicPr>
          <p:nvPr/>
        </p:nvPicPr>
        <p:blipFill>
          <a:blip r:embed="rId3"/>
          <a:stretch>
            <a:fillRect/>
          </a:stretch>
        </p:blipFill>
        <p:spPr>
          <a:xfrm>
            <a:off x="4724399" y="3505200"/>
            <a:ext cx="2196000" cy="872097"/>
          </a:xfrm>
          <a:prstGeom prst="rect">
            <a:avLst/>
          </a:prstGeom>
        </p:spPr>
      </p:pic>
      <p:pic>
        <p:nvPicPr>
          <p:cNvPr id="11" name="Picture 10" descr=" 3 divided by 5 equals 33 divided by 55.">
            <a:extLst>
              <a:ext uri="{FF2B5EF4-FFF2-40B4-BE49-F238E27FC236}">
                <a16:creationId xmlns:a16="http://schemas.microsoft.com/office/drawing/2014/main" id="{47ED02E7-4C86-DAB9-5890-D28D241AEFC3}"/>
              </a:ext>
            </a:extLst>
          </p:cNvPr>
          <p:cNvPicPr>
            <a:picLocks noChangeAspect="1"/>
          </p:cNvPicPr>
          <p:nvPr/>
        </p:nvPicPr>
        <p:blipFill>
          <a:blip r:embed="rId4"/>
          <a:stretch>
            <a:fillRect/>
          </a:stretch>
        </p:blipFill>
        <p:spPr>
          <a:xfrm>
            <a:off x="1371600" y="4442878"/>
            <a:ext cx="1152000" cy="90203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dirty="0"/>
              <a:t>Definition: Least Common Multiple (LCM)</a:t>
            </a:r>
            <a:endParaRPr lang="en-US" sz="3200" dirty="0">
              <a:solidFill>
                <a:schemeClr val="accent1"/>
              </a:solidFill>
            </a:endParaRPr>
          </a:p>
        </p:txBody>
      </p:sp>
      <p:sp>
        <p:nvSpPr>
          <p:cNvPr id="4" name="Content Placeholder 2"/>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whole numbers is the smallest number that is a multiple of each of these numbers.</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title"/>
          </p:nvPr>
        </p:nvSpPr>
        <p:spPr>
          <a:xfrm>
            <a:off x="457200" y="76200"/>
            <a:ext cx="8229600" cy="914400"/>
          </a:xfrm>
          <a:prstGeom prst="rect">
            <a:avLst/>
          </a:prstGeom>
          <a:noFill/>
        </p:spPr>
        <p:txBody>
          <a:bodyPr/>
          <a:lstStyle/>
          <a:p>
            <a:r>
              <a:rPr lang="en-US" dirty="0"/>
              <a:t>Procedure: To Find the LCM of a Set of Counting Numbers</a:t>
            </a:r>
            <a:endParaRPr lang="en-US" sz="3200" dirty="0">
              <a:solidFill>
                <a:schemeClr val="accent1"/>
              </a:solidFill>
            </a:endParaRPr>
          </a:p>
        </p:txBody>
      </p:sp>
      <p:sp>
        <p:nvSpPr>
          <p:cNvPr id="4" name="Content Placeholder 2"/>
          <p:cNvSpPr txBox="1">
            <a:spLocks/>
          </p:cNvSpPr>
          <p:nvPr/>
        </p:nvSpPr>
        <p:spPr>
          <a:xfrm>
            <a:off x="457200" y="1280160"/>
            <a:ext cx="8229600" cy="2677656"/>
          </a:xfrm>
          <a:prstGeom prst="rect">
            <a:avLst/>
          </a:prstGeom>
          <a:solidFill>
            <a:srgbClr val="FFFFCC"/>
          </a:solidFill>
          <a:ln w="28575">
            <a:solidFill>
              <a:srgbClr val="000000"/>
            </a:solidFill>
          </a:ln>
        </p:spPr>
        <p:txBody>
          <a:bodyPr>
            <a:spAutoFit/>
          </a:bodyPr>
          <a:lstStyle/>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6200"/>
            <a:ext cx="8229600" cy="914400"/>
          </a:xfrm>
        </p:spPr>
        <p:txBody>
          <a:bodyPr>
            <a:normAutofit/>
          </a:bodyPr>
          <a:lstStyle/>
          <a:p>
            <a:r>
              <a:rPr lang="en-US" dirty="0">
                <a:solidFill>
                  <a:schemeClr val="accent1"/>
                </a:solidFill>
                <a:latin typeface="Calibri" pitchFamily="34" charset="0"/>
              </a:rPr>
              <a:t>Example 1: Finding the Least </a:t>
            </a:r>
            <a:br>
              <a:rPr lang="en-US" dirty="0">
                <a:solidFill>
                  <a:schemeClr val="accent1"/>
                </a:solidFill>
                <a:latin typeface="Calibri" pitchFamily="34" charset="0"/>
              </a:rPr>
            </a:br>
            <a:r>
              <a:rPr lang="en-US" dirty="0">
                <a:solidFill>
                  <a:schemeClr val="accent1"/>
                </a:solidFill>
                <a:latin typeface="Calibri" pitchFamily="34" charset="0"/>
              </a:rPr>
              <a:t>Common Multiple (LCM)</a:t>
            </a:r>
            <a:r>
              <a:rPr lang="en-US" baseline="-25000" dirty="0">
                <a:solidFill>
                  <a:schemeClr val="accent1"/>
                </a:solidFill>
                <a:latin typeface="Calibri" pitchFamily="34" charset="0"/>
              </a:rPr>
              <a:t>1</a:t>
            </a:r>
            <a:endParaRPr lang="en-US" baseline="-25000" dirty="0"/>
          </a:p>
        </p:txBody>
      </p:sp>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eaLnBrk="0" hangingPunct="0">
              <a:spcBef>
                <a:spcPct val="20000"/>
              </a:spcBef>
              <a:spcAft>
                <a:spcPts val="1200"/>
              </a:spcAft>
              <a:tabLst>
                <a:tab pos="1376363" algn="l"/>
              </a:tabLst>
            </a:pPr>
            <a:r>
              <a:rPr lang="en-US" sz="2800" dirty="0">
                <a:solidFill>
                  <a:srgbClr val="0000FF"/>
                </a:solidFill>
                <a:latin typeface="Calibri" pitchFamily="34" charset="0"/>
              </a:rPr>
              <a:t>		20</a:t>
            </a:r>
            <a:r>
              <a:rPr lang="en-US" sz="2800" dirty="0">
                <a:latin typeface="Calibri" pitchFamily="34" charset="0"/>
              </a:rPr>
              <a:t> = 2 </a:t>
            </a:r>
            <a:r>
              <a:rPr lang="en-US" sz="2800" dirty="0">
                <a:latin typeface="Cambria Math" panose="02040503050406030204" pitchFamily="18" charset="0"/>
                <a:ea typeface="Cambria Math" panose="02040503050406030204" pitchFamily="18" charset="0"/>
              </a:rPr>
              <a:t>⋅</a:t>
            </a:r>
            <a:r>
              <a:rPr lang="en-US" sz="2800" dirty="0">
                <a:solidFill>
                  <a:schemeClr val="tx2"/>
                </a:solidFill>
              </a:rPr>
              <a:t> </a:t>
            </a:r>
            <a:r>
              <a:rPr lang="en-US" sz="2800" dirty="0">
                <a:latin typeface="Calibri" pitchFamily="34" charset="0"/>
              </a:rPr>
              <a:t>2 </a:t>
            </a:r>
            <a:r>
              <a:rPr lang="en-US" sz="2800" dirty="0">
                <a:latin typeface="Cambria Math" panose="02040503050406030204" pitchFamily="18" charset="0"/>
                <a:ea typeface="Cambria Math" panose="02040503050406030204" pitchFamily="18" charset="0"/>
              </a:rPr>
              <a:t>⋅</a:t>
            </a:r>
            <a:r>
              <a:rPr lang="en-US" sz="2800" dirty="0">
                <a:latin typeface="Calibri" pitchFamily="34" charset="0"/>
              </a:rPr>
              <a:t> 5  </a:t>
            </a:r>
            <a:r>
              <a:rPr lang="en-US" dirty="0">
                <a:solidFill>
                  <a:srgbClr val="3C86A6"/>
                </a:solidFill>
                <a:latin typeface="Calibri" pitchFamily="34" charset="0"/>
              </a:rPr>
              <a:t>Two 2s, one 5</a:t>
            </a:r>
            <a:r>
              <a:rPr lang="en-US" sz="2800" dirty="0">
                <a:latin typeface="Calibri" pitchFamily="34" charset="0"/>
              </a:rPr>
              <a:t> </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45</a:t>
            </a:r>
            <a:r>
              <a:rPr lang="en-US" sz="2800" dirty="0">
                <a:latin typeface="Calibri" pitchFamily="34" charset="0"/>
              </a:rPr>
              <a:t> = </a:t>
            </a:r>
            <a:r>
              <a:rPr lang="en-US" sz="2800" dirty="0">
                <a:solidFill>
                  <a:srgbClr val="C00000"/>
                </a:solidFill>
                <a:latin typeface="Calibri" pitchFamily="34" charset="0"/>
              </a:rPr>
              <a:t>3 </a:t>
            </a:r>
            <a:r>
              <a:rPr lang="en-US" sz="2800" dirty="0">
                <a:solidFill>
                  <a:srgbClr val="C00000"/>
                </a:solidFill>
                <a:latin typeface="Calibri" pitchFamily="34" charset="0"/>
                <a:ea typeface="Cambria Math" panose="02040503050406030204" pitchFamily="18" charset="0"/>
              </a:rPr>
              <a:t>⋅ </a:t>
            </a:r>
            <a:r>
              <a:rPr lang="en-US" sz="2800" dirty="0">
                <a:solidFill>
                  <a:srgbClr val="C00000"/>
                </a:solidFill>
                <a:latin typeface="Calibri" pitchFamily="34" charset="0"/>
              </a:rPr>
              <a:t>3 </a:t>
            </a:r>
            <a:r>
              <a:rPr lang="en-US" sz="2800" dirty="0">
                <a:solidFill>
                  <a:schemeClr val="tx2">
                    <a:lumMod val="75000"/>
                  </a:schemeClr>
                </a:solidFill>
                <a:latin typeface="Calibri" pitchFamily="34" charset="0"/>
                <a:ea typeface="Cambria Math" panose="02040503050406030204" pitchFamily="18" charset="0"/>
              </a:rPr>
              <a:t>⋅ </a:t>
            </a:r>
            <a:r>
              <a:rPr lang="en-US" sz="2800" dirty="0">
                <a:latin typeface="Calibri" pitchFamily="34" charset="0"/>
              </a:rPr>
              <a:t>5  </a:t>
            </a:r>
            <a:r>
              <a:rPr lang="en-US" dirty="0">
                <a:solidFill>
                  <a:srgbClr val="3C86A6"/>
                </a:solidFill>
                <a:latin typeface="Calibri" pitchFamily="34" charset="0"/>
              </a:rPr>
              <a:t>Two 3s, one 5</a:t>
            </a:r>
            <a:r>
              <a:rPr lang="en-US" sz="2800" dirty="0">
                <a:latin typeface="Calibri" pitchFamily="34" charset="0"/>
              </a:rPr>
              <a:t>		</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6200"/>
            <a:ext cx="8229600" cy="914400"/>
          </a:xfrm>
        </p:spPr>
        <p:txBody>
          <a:bodyPr>
            <a:normAutofit/>
          </a:bodyPr>
          <a:lstStyle/>
          <a:p>
            <a:r>
              <a:rPr lang="en-US" dirty="0">
                <a:solidFill>
                  <a:schemeClr val="accent1"/>
                </a:solidFill>
                <a:latin typeface="Calibri" pitchFamily="34" charset="0"/>
              </a:rPr>
              <a:t>Example 1: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a:t>
            </a:r>
            <a:r>
              <a:rPr lang="en-US" baseline="-25000" dirty="0">
                <a:solidFill>
                  <a:schemeClr val="accent1"/>
                </a:solidFill>
                <a:latin typeface="Calibri" pitchFamily="34" charset="0"/>
              </a:rPr>
              <a:t>2</a:t>
            </a:r>
            <a:endParaRPr lang="en-US" dirty="0"/>
          </a:p>
        </p:txBody>
      </p:sp>
      <p:sp>
        <p:nvSpPr>
          <p:cNvPr id="9218" name="Rectangle 3"/>
          <p:cNvSpPr>
            <a:spLocks/>
          </p:cNvSpPr>
          <p:nvPr/>
        </p:nvSpPr>
        <p:spPr bwMode="auto">
          <a:xfrm>
            <a:off x="457200" y="106680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a:t>
            </a:r>
            <a:r>
              <a:rPr lang="en-US" sz="2000" dirty="0">
                <a:solidFill>
                  <a:srgbClr val="3C86A6"/>
                </a:solidFill>
                <a:latin typeface="Calibri" pitchFamily="34" charset="0"/>
              </a:rPr>
              <a:t>(In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a:t>
            </a:r>
            <a:r>
              <a:rPr lang="en-US" sz="2000" dirty="0">
                <a:solidFill>
                  <a:srgbClr val="3C86A6"/>
                </a:solidFill>
                <a:latin typeface="Calibri" pitchFamily="34" charset="0"/>
              </a:rPr>
              <a:t>(In 45)</a:t>
            </a:r>
          </a:p>
          <a:p>
            <a:pPr marL="6350" indent="-6350" eaLnBrk="0" hangingPunct="0">
              <a:lnSpc>
                <a:spcPts val="3200"/>
              </a:lnSpc>
              <a:spcBef>
                <a:spcPct val="20000"/>
              </a:spcBef>
              <a:spcAft>
                <a:spcPts val="1200"/>
              </a:spcAft>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a:t>
            </a:r>
            <a:r>
              <a:rPr lang="en-US" sz="2000" dirty="0">
                <a:solidFill>
                  <a:srgbClr val="3C86A6"/>
                </a:solidFill>
                <a:latin typeface="Calibri" pitchFamily="34" charset="0"/>
              </a:rPr>
              <a:t>(One in 20 and one in 45)</a:t>
            </a:r>
          </a:p>
          <a:p>
            <a:pPr marL="6350" indent="-6350" eaLnBrk="0" hangingPunct="0">
              <a:lnSpc>
                <a:spcPts val="3200"/>
              </a:lnSpc>
              <a:spcBef>
                <a:spcPct val="20000"/>
              </a:spcBef>
              <a:spcAft>
                <a:spcPts val="1200"/>
              </a:spcAft>
              <a:tabLst>
                <a:tab pos="1376363" algn="l"/>
              </a:tabLst>
            </a:pPr>
            <a:r>
              <a:rPr lang="en-US" sz="2000" dirty="0">
                <a:solidFill>
                  <a:srgbClr val="3C86A6"/>
                </a:solidFill>
                <a:latin typeface="Calibri" pitchFamily="34" charset="0"/>
              </a:rPr>
              <a:t>		</a:t>
            </a:r>
            <a:r>
              <a:rPr lang="en-US" sz="2800" dirty="0">
                <a:solidFill>
                  <a:srgbClr val="3C86A6"/>
                </a:solidFill>
                <a:latin typeface="Calibri" pitchFamily="34" charset="0"/>
              </a:rPr>
              <a:t>So, LCM = 2 </a:t>
            </a:r>
            <a:r>
              <a:rPr lang="en-US" sz="2800" dirty="0">
                <a:solidFill>
                  <a:srgbClr val="3C86A6"/>
                </a:solidFill>
                <a:latin typeface="Cambria Math" panose="02040503050406030204" pitchFamily="18" charset="0"/>
                <a:ea typeface="Cambria Math" panose="02040503050406030204" pitchFamily="18" charset="0"/>
              </a:rPr>
              <a:t>⋅ </a:t>
            </a:r>
            <a:r>
              <a:rPr lang="en-US" sz="2800" dirty="0">
                <a:solidFill>
                  <a:srgbClr val="3C86A6"/>
                </a:solidFill>
                <a:latin typeface="Calibri" pitchFamily="34" charset="0"/>
              </a:rPr>
              <a:t>2 </a:t>
            </a:r>
            <a:r>
              <a:rPr lang="en-US" sz="2800" dirty="0">
                <a:solidFill>
                  <a:srgbClr val="3C86A6"/>
                </a:solidFill>
                <a:latin typeface="Cambria Math" panose="02040503050406030204" pitchFamily="18" charset="0"/>
                <a:ea typeface="Cambria Math" panose="02040503050406030204" pitchFamily="18" charset="0"/>
              </a:rPr>
              <a:t>⋅ </a:t>
            </a:r>
            <a:r>
              <a:rPr lang="en-US" sz="2800" dirty="0">
                <a:solidFill>
                  <a:srgbClr val="3C86A6"/>
                </a:solidFill>
                <a:latin typeface="Calibri" pitchFamily="34" charset="0"/>
              </a:rPr>
              <a:t>3 </a:t>
            </a:r>
            <a:r>
              <a:rPr lang="en-US" sz="2800" dirty="0">
                <a:solidFill>
                  <a:srgbClr val="3C86A6"/>
                </a:solidFill>
                <a:latin typeface="Cambria Math" panose="02040503050406030204" pitchFamily="18" charset="0"/>
                <a:ea typeface="Cambria Math" panose="02040503050406030204" pitchFamily="18" charset="0"/>
              </a:rPr>
              <a:t>⋅ </a:t>
            </a:r>
            <a:r>
              <a:rPr lang="en-US" sz="2800" dirty="0">
                <a:solidFill>
                  <a:srgbClr val="3C86A6"/>
                </a:solidFill>
                <a:latin typeface="Calibri" pitchFamily="34" charset="0"/>
              </a:rPr>
              <a:t>3 </a:t>
            </a:r>
            <a:r>
              <a:rPr lang="en-US" sz="2800" dirty="0">
                <a:solidFill>
                  <a:srgbClr val="3C86A6"/>
                </a:solidFill>
                <a:latin typeface="Cambria Math" panose="02040503050406030204" pitchFamily="18" charset="0"/>
                <a:ea typeface="Cambria Math" panose="02040503050406030204" pitchFamily="18" charset="0"/>
              </a:rPr>
              <a:t>⋅ </a:t>
            </a:r>
            <a:r>
              <a:rPr lang="en-US" sz="2800" dirty="0">
                <a:solidFill>
                  <a:srgbClr val="3C86A6"/>
                </a:solidFill>
                <a:latin typeface="Calibri" pitchFamily="34" charset="0"/>
              </a:rPr>
              <a:t>5 = </a:t>
            </a:r>
            <a:r>
              <a:rPr lang="en-US" sz="2800" dirty="0">
                <a:solidFill>
                  <a:srgbClr val="C00000"/>
                </a:solidFill>
                <a:latin typeface="Calibri" pitchFamily="34" charset="0"/>
              </a:rPr>
              <a:t>180</a:t>
            </a:r>
            <a:r>
              <a:rPr lang="en-US" sz="2800" dirty="0">
                <a:solidFill>
                  <a:srgbClr val="3C86A6"/>
                </a:solidFill>
                <a:latin typeface="Calibri" pitchFamily="34" charset="0"/>
              </a:rPr>
              <a:t>.</a:t>
            </a:r>
          </a:p>
          <a:p>
            <a:pPr marL="6350" indent="-6350" eaLnBrk="0" hangingPunct="0">
              <a:lnSpc>
                <a:spcPts val="3200"/>
              </a:lnSpc>
              <a:spcBef>
                <a:spcPct val="20000"/>
              </a:spcBef>
              <a:spcAft>
                <a:spcPts val="1200"/>
              </a:spcAft>
              <a:tabLst>
                <a:tab pos="1376363" algn="l"/>
              </a:tabLst>
            </a:pP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6200"/>
            <a:ext cx="8229600" cy="914400"/>
          </a:xfrm>
        </p:spPr>
        <p:txBody>
          <a:bodyPr>
            <a:normAutofit/>
          </a:bodyPr>
          <a:lstStyle/>
          <a:p>
            <a:r>
              <a:rPr lang="en-US" dirty="0">
                <a:latin typeface="Calibri" pitchFamily="34" charset="0"/>
              </a:rPr>
              <a:t>Example 2: Finding the Least </a:t>
            </a:r>
            <a:br>
              <a:rPr lang="en-US" dirty="0">
                <a:latin typeface="Calibri" pitchFamily="34" charset="0"/>
              </a:rPr>
            </a:br>
            <a:r>
              <a:rPr lang="en-US" dirty="0">
                <a:latin typeface="Calibri" pitchFamily="34" charset="0"/>
              </a:rPr>
              <a:t>Common Multiple (LCM)</a:t>
            </a:r>
            <a:r>
              <a:rPr lang="en-US" baseline="-25000" dirty="0">
                <a:solidFill>
                  <a:schemeClr val="accent1"/>
                </a:solidFill>
                <a:latin typeface="Calibri" pitchFamily="34" charset="0"/>
              </a:rPr>
              <a:t>1</a:t>
            </a:r>
            <a:endParaRPr lang="en-US" dirty="0"/>
          </a:p>
        </p:txBody>
      </p:sp>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eaLnBrk="0" hangingPunct="0">
              <a:spcBef>
                <a:spcPct val="20000"/>
              </a:spcBef>
              <a:spcAft>
                <a:spcPts val="1200"/>
              </a:spcAft>
              <a:tabLst>
                <a:tab pos="1376363" algn="l"/>
              </a:tabLst>
            </a:pPr>
            <a:r>
              <a:rPr lang="en-US" sz="2800" dirty="0">
                <a:latin typeface="Calibri" pitchFamily="34" charset="0"/>
              </a:rPr>
              <a:t>		</a:t>
            </a:r>
            <a:r>
              <a:rPr lang="en-US" sz="2800" dirty="0">
                <a:solidFill>
                  <a:srgbClr val="0000FF"/>
                </a:solidFill>
                <a:latin typeface="Calibri" pitchFamily="34" charset="0"/>
              </a:rPr>
              <a:t>12</a:t>
            </a:r>
            <a:r>
              <a:rPr lang="en-US" sz="2800" dirty="0">
                <a:latin typeface="Calibri" pitchFamily="34" charset="0"/>
              </a:rPr>
              <a:t> = 2 </a:t>
            </a:r>
            <a:r>
              <a:rPr lang="en-US" sz="2800" dirty="0">
                <a:latin typeface="Cambria Math" panose="02040503050406030204" pitchFamily="18" charset="0"/>
                <a:ea typeface="Cambria Math" panose="02040503050406030204" pitchFamily="18" charset="0"/>
              </a:rPr>
              <a:t>⋅ </a:t>
            </a:r>
            <a:r>
              <a:rPr lang="en-US" sz="2800" dirty="0">
                <a:latin typeface="Calibri" pitchFamily="34" charset="0"/>
              </a:rPr>
              <a:t>2 </a:t>
            </a:r>
            <a:r>
              <a:rPr lang="en-US" sz="2800" dirty="0">
                <a:latin typeface="Cambria Math" panose="02040503050406030204" pitchFamily="18" charset="0"/>
                <a:ea typeface="Cambria Math" panose="02040503050406030204" pitchFamily="18" charset="0"/>
              </a:rPr>
              <a:t>⋅ </a:t>
            </a:r>
            <a:r>
              <a:rPr lang="en-US" sz="2800" dirty="0">
                <a:latin typeface="Calibri" pitchFamily="34" charset="0"/>
              </a:rPr>
              <a:t>3 	 	</a:t>
            </a:r>
            <a:r>
              <a:rPr lang="en-US" dirty="0">
                <a:solidFill>
                  <a:srgbClr val="007F7F"/>
                </a:solidFill>
                <a:latin typeface="Calibri" pitchFamily="34" charset="0"/>
              </a:rPr>
              <a:t>Two 2s, one 3</a:t>
            </a:r>
          </a:p>
          <a:p>
            <a:pPr marL="342900" indent="-342900" eaLnBrk="0" hangingPunct="0">
              <a:spcBef>
                <a:spcPct val="20000"/>
              </a:spcBef>
              <a:spcAft>
                <a:spcPts val="1200"/>
              </a:spcAft>
              <a:tabLst>
                <a:tab pos="1376363" algn="l"/>
              </a:tabLst>
            </a:pP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 2 </a:t>
            </a:r>
            <a:r>
              <a:rPr lang="en-US" sz="2800" dirty="0">
                <a:latin typeface="Cambria Math" panose="02040503050406030204" pitchFamily="18" charset="0"/>
                <a:ea typeface="Cambria Math" panose="02040503050406030204" pitchFamily="18" charset="0"/>
              </a:rPr>
              <a:t>⋅ </a:t>
            </a:r>
            <a:r>
              <a:rPr lang="en-US" sz="2800" dirty="0">
                <a:solidFill>
                  <a:srgbClr val="9900FF"/>
                </a:solidFill>
                <a:latin typeface="Calibri" pitchFamily="34" charset="0"/>
              </a:rPr>
              <a:t>3</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9900FF"/>
                </a:solidFill>
                <a:latin typeface="Calibri" pitchFamily="34" charset="0"/>
              </a:rPr>
              <a:t>3</a:t>
            </a:r>
            <a:r>
              <a:rPr lang="en-US" sz="2800" dirty="0">
                <a:latin typeface="Calibri" pitchFamily="34" charset="0"/>
              </a:rPr>
              <a:t> 	 	</a:t>
            </a:r>
            <a:r>
              <a:rPr lang="en-US" dirty="0">
                <a:solidFill>
                  <a:srgbClr val="007F7F"/>
                </a:solidFill>
                <a:latin typeface="Calibri" pitchFamily="34" charset="0"/>
              </a:rPr>
              <a:t>One 2, two 3s</a:t>
            </a:r>
            <a:endParaRPr lang="en-US" dirty="0">
              <a:latin typeface="Calibri" pitchFamily="34" charset="0"/>
            </a:endParaRPr>
          </a:p>
          <a:p>
            <a:pPr marL="342900" indent="-342900" eaLnBrk="0" hangingPunct="0">
              <a:spcBef>
                <a:spcPct val="20000"/>
              </a:spcBef>
              <a:spcAft>
                <a:spcPts val="1200"/>
              </a:spcAft>
              <a:tabLst>
                <a:tab pos="1376363" algn="l"/>
              </a:tabLst>
            </a:pPr>
            <a:r>
              <a:rPr lang="en-US" sz="2800" b="1" dirty="0">
                <a:latin typeface="Calibri" pitchFamily="34" charset="0"/>
              </a:rPr>
              <a:t>		</a:t>
            </a:r>
            <a:r>
              <a:rPr lang="en-US" sz="2800" dirty="0">
                <a:solidFill>
                  <a:srgbClr val="0000FF"/>
                </a:solidFill>
                <a:latin typeface="Calibri" pitchFamily="34" charset="0"/>
              </a:rPr>
              <a:t>48</a:t>
            </a:r>
            <a:r>
              <a:rPr lang="en-US" sz="2800" dirty="0">
                <a:latin typeface="Calibri" pitchFamily="34" charset="0"/>
              </a:rPr>
              <a:t> = </a:t>
            </a:r>
            <a:r>
              <a:rPr lang="en-US" sz="2800" dirty="0">
                <a:solidFill>
                  <a:srgbClr val="07FF3F"/>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07FF3F"/>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07FF3F"/>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07FF3F"/>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latin typeface="Calibri" pitchFamily="34" charset="0"/>
              </a:rPr>
              <a:t>3	</a:t>
            </a:r>
            <a:r>
              <a:rPr lang="en-US" sz="2800" dirty="0">
                <a:solidFill>
                  <a:srgbClr val="007F7F"/>
                </a:solidFill>
                <a:latin typeface="Calibri" pitchFamily="34" charset="0"/>
              </a:rPr>
              <a:t> </a:t>
            </a:r>
            <a:r>
              <a:rPr lang="en-US" dirty="0">
                <a:solidFill>
                  <a:srgbClr val="007F7F"/>
                </a:solidFill>
                <a:latin typeface="Calibri" pitchFamily="34" charset="0"/>
              </a:rPr>
              <a:t>Four 2s, one 3</a:t>
            </a:r>
            <a:endParaRPr lang="en-US"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7FF3F"/>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6200"/>
            <a:ext cx="8229600" cy="914400"/>
          </a:xfrm>
        </p:spPr>
        <p:txBody>
          <a:bodyPr>
            <a:normAutofit/>
          </a:bodyPr>
          <a:lstStyle/>
          <a:p>
            <a:r>
              <a:rPr lang="en-US" dirty="0">
                <a:latin typeface="Calibri" pitchFamily="34" charset="0"/>
              </a:rPr>
              <a:t>Example 2: Finding the Least Common </a:t>
            </a:r>
            <a:br>
              <a:rPr lang="en-US" dirty="0">
                <a:latin typeface="Calibri" pitchFamily="34" charset="0"/>
              </a:rPr>
            </a:br>
            <a:r>
              <a:rPr lang="en-US" dirty="0">
                <a:latin typeface="Calibri" pitchFamily="34" charset="0"/>
              </a:rPr>
              <a:t>Multiple (LCM)</a:t>
            </a:r>
            <a:r>
              <a:rPr lang="en-US" baseline="-25000" dirty="0">
                <a:solidFill>
                  <a:schemeClr val="accent1"/>
                </a:solidFill>
                <a:latin typeface="Calibri" pitchFamily="34" charset="0"/>
              </a:rPr>
              <a:t>2</a:t>
            </a:r>
            <a:endParaRPr lang="en-US" dirty="0"/>
          </a:p>
        </p:txBody>
      </p:sp>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factor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3C86A6"/>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3C86A6"/>
                </a:solidFill>
                <a:latin typeface="Calibri" pitchFamily="34" charset="0"/>
              </a:rPr>
              <a:t>(In 18)</a:t>
            </a:r>
          </a:p>
          <a:p>
            <a:pPr marL="342900" indent="-342900" eaLnBrk="0" hangingPunct="0">
              <a:spcBef>
                <a:spcPct val="20000"/>
              </a:spcBef>
              <a:spcAft>
                <a:spcPts val="1200"/>
              </a:spcAft>
              <a:tabLst>
                <a:tab pos="1376363" algn="l"/>
              </a:tabLst>
            </a:pPr>
            <a:r>
              <a:rPr lang="en-US" sz="2800" dirty="0">
                <a:latin typeface="Calibri" pitchFamily="34" charset="0"/>
              </a:rPr>
              <a:t>		So, LCM = </a:t>
            </a:r>
            <a:r>
              <a:rPr lang="en-US" sz="2800" dirty="0">
                <a:solidFill>
                  <a:srgbClr val="07FF3F"/>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07FF3F"/>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07FF3F"/>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07FF3F"/>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9900FF"/>
                </a:solidFill>
                <a:latin typeface="Calibri" pitchFamily="34" charset="0"/>
              </a:rPr>
              <a:t>3</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9900FF"/>
                </a:solidFill>
                <a:latin typeface="Calibri" pitchFamily="34" charset="0"/>
              </a:rPr>
              <a:t>3</a:t>
            </a:r>
            <a:r>
              <a:rPr lang="en-US" sz="2800" dirty="0">
                <a:latin typeface="Calibri" pitchFamily="34" charset="0"/>
              </a:rPr>
              <a:t> = 144.</a:t>
            </a: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Title 9"/>
          <p:cNvSpPr>
            <a:spLocks noGrp="1"/>
          </p:cNvSpPr>
          <p:nvPr>
            <p:ph type="title"/>
          </p:nvPr>
        </p:nvSpPr>
        <p:spPr>
          <a:xfrm>
            <a:off x="457200" y="76200"/>
            <a:ext cx="8229600" cy="914400"/>
          </a:xfrm>
        </p:spPr>
        <p:txBody>
          <a:bodyPr>
            <a:normAutofit/>
          </a:bodyPr>
          <a:lstStyle/>
          <a:p>
            <a:r>
              <a:rPr lang="en-US" dirty="0">
                <a:latin typeface="Calibri" pitchFamily="34" charset="0"/>
              </a:rPr>
              <a:t>Completion Example 3: Finding the Least Common Multiple (LCM)</a:t>
            </a:r>
            <a:r>
              <a:rPr lang="en-US" baseline="-25000" dirty="0">
                <a:solidFill>
                  <a:schemeClr val="accent1"/>
                </a:solidFill>
                <a:latin typeface="Calibri" pitchFamily="34" charset="0"/>
              </a:rPr>
              <a:t>1</a:t>
            </a:r>
            <a:endParaRPr lang="en-US" dirty="0"/>
          </a:p>
        </p:txBody>
      </p:sp>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eaLnBrk="0" hangingPunct="0">
              <a:spcBef>
                <a:spcPct val="20000"/>
              </a:spcBef>
              <a:spcAft>
                <a:spcPts val="1200"/>
              </a:spcAft>
              <a:tabLst>
                <a:tab pos="1376363" algn="l"/>
              </a:tabLst>
            </a:pPr>
            <a:r>
              <a:rPr lang="en-US" sz="2800" dirty="0">
                <a:latin typeface="Calibri" pitchFamily="34" charset="0"/>
              </a:rPr>
              <a:t>		</a:t>
            </a:r>
            <a:r>
              <a:rPr lang="en-US" sz="2800" dirty="0">
                <a:solidFill>
                  <a:srgbClr val="0000FF"/>
                </a:solidFill>
                <a:latin typeface="Calibri" pitchFamily="34" charset="0"/>
              </a:rPr>
              <a:t>36</a:t>
            </a:r>
            <a:r>
              <a:rPr lang="en-US" sz="2800" dirty="0">
                <a:latin typeface="Calibri" pitchFamily="34" charset="0"/>
              </a:rPr>
              <a:t> =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3</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3</a:t>
            </a:r>
            <a:endParaRPr lang="en-US" sz="2800" dirty="0">
              <a:latin typeface="Calibri" pitchFamily="34" charset="0"/>
            </a:endParaRPr>
          </a:p>
          <a:p>
            <a:pPr marL="342900" indent="-342900" eaLnBrk="0" hangingPunct="0">
              <a:spcBef>
                <a:spcPct val="20000"/>
              </a:spcBef>
              <a:spcAft>
                <a:spcPts val="1200"/>
              </a:spcAft>
              <a:tabLst>
                <a:tab pos="1376363" algn="l"/>
              </a:tabLst>
            </a:pP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3</a:t>
            </a:r>
            <a:endParaRPr lang="en-US" sz="2800" dirty="0">
              <a:latin typeface="Calibri" pitchFamily="34" charset="0"/>
            </a:endParaRPr>
          </a:p>
          <a:p>
            <a:pPr marL="342900" indent="-342900" eaLnBrk="0" hangingPunct="0">
              <a:spcBef>
                <a:spcPct val="20000"/>
              </a:spcBef>
              <a:spcAft>
                <a:spcPts val="1200"/>
              </a:spcAft>
              <a:tabLst>
                <a:tab pos="1376363" algn="l"/>
              </a:tabLst>
            </a:pPr>
            <a:r>
              <a:rPr lang="en-US" sz="2800" dirty="0">
                <a:latin typeface="Calibri" pitchFamily="34" charset="0"/>
              </a:rPr>
              <a:t>		</a:t>
            </a:r>
            <a:r>
              <a:rPr lang="en-US" sz="2800" dirty="0">
                <a:solidFill>
                  <a:srgbClr val="0000FF"/>
                </a:solidFill>
                <a:latin typeface="Calibri" pitchFamily="34" charset="0"/>
              </a:rPr>
              <a:t>48</a:t>
            </a:r>
            <a:r>
              <a:rPr lang="en-US" sz="2800" dirty="0">
                <a:latin typeface="Calibri" pitchFamily="34" charset="0"/>
              </a:rPr>
              <a:t> =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2</a:t>
            </a:r>
            <a:r>
              <a:rPr lang="en-US" sz="2800" dirty="0">
                <a:latin typeface="Calibri" pitchFamily="34" charset="0"/>
              </a:rPr>
              <a:t> </a:t>
            </a:r>
            <a:r>
              <a:rPr lang="en-US" sz="2800" dirty="0">
                <a:latin typeface="Cambria Math" panose="02040503050406030204" pitchFamily="18" charset="0"/>
                <a:ea typeface="Cambria Math" panose="02040503050406030204" pitchFamily="18" charset="0"/>
              </a:rPr>
              <a:t>⋅ </a:t>
            </a:r>
            <a:r>
              <a:rPr lang="en-US" sz="2800" dirty="0">
                <a:solidFill>
                  <a:srgbClr val="FF0000"/>
                </a:solidFill>
                <a:latin typeface="Calibri" pitchFamily="34" charset="0"/>
              </a:rPr>
              <a:t>3</a:t>
            </a: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FF0000"/>
                </a:solidFill>
                <a:latin typeface="Calibri" pitchFamily="34" charset="0"/>
              </a:rPr>
              <a:t>2</a:t>
            </a:r>
            <a:r>
              <a:rPr lang="en-US" sz="2800" dirty="0">
                <a:latin typeface="Calibri" pitchFamily="34" charset="0"/>
              </a:rPr>
              <a:t> and </a:t>
            </a:r>
            <a:r>
              <a:rPr lang="en-US" sz="2800" dirty="0">
                <a:solidFill>
                  <a:srgbClr val="FF0000"/>
                </a:solidFill>
                <a:latin typeface="Calibri" pitchFamily="34" charset="0"/>
              </a:rPr>
              <a:t>3</a:t>
            </a:r>
            <a:r>
              <a:rPr lang="en-US" sz="2800" dirty="0">
                <a:latin typeface="Calibri" pitchFamily="34" charset="0"/>
              </a:rPr>
              <a:t> are the only prime factors.</a:t>
            </a:r>
          </a:p>
        </p:txBody>
      </p:sp>
    </p:spTree>
  </p:cSld>
  <p:clrMapOvr>
    <a:masterClrMapping/>
  </p:clrMapOvr>
  <p:transition/>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2634</TotalTime>
  <Words>1609</Words>
  <Application>Microsoft Office PowerPoint</Application>
  <PresentationFormat>On-screen Show (4:3)</PresentationFormat>
  <Paragraphs>158</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Cambria Math</vt:lpstr>
      <vt:lpstr>Courier New</vt:lpstr>
      <vt:lpstr>Symbol</vt:lpstr>
      <vt:lpstr>Office Theme</vt:lpstr>
      <vt:lpstr>Section 4.R.3</vt:lpstr>
      <vt:lpstr>Objectives</vt:lpstr>
      <vt:lpstr>Definition: Least Common Multiple (LCM)</vt:lpstr>
      <vt:lpstr>Procedure: To Find the LCM of a Set of Counting Numbers</vt:lpstr>
      <vt:lpstr>Example 1: Finding the Least  Common Multiple (LCM)1</vt:lpstr>
      <vt:lpstr>Example 1: Finding the Least Common  Multiple (LCM)2</vt:lpstr>
      <vt:lpstr>Example 2: Finding the Least  Common Multiple (LCM)1</vt:lpstr>
      <vt:lpstr>Example 2: Finding the Least Common  Multiple (LCM)2</vt:lpstr>
      <vt:lpstr>Completion Example 3: Finding the Least Common Multiple (LCM)1</vt:lpstr>
      <vt:lpstr>Completion Example 3: Finding the Least Common Multiple (LCM)2</vt:lpstr>
      <vt:lpstr>Example 4: Finding the Least Common  Multiple (LCM)</vt:lpstr>
      <vt:lpstr>Example 5: Finding the Least Common  Multiple (LCM)</vt:lpstr>
      <vt:lpstr>Example 6: Finding the Least Common Multiple (LCM)1</vt:lpstr>
      <vt:lpstr>Example 6: Prime Factorizations and the  Least Common Multiple (LCM)2</vt:lpstr>
      <vt:lpstr>Example 7: Finding the Least Common Multiple (LCM)1</vt:lpstr>
      <vt:lpstr>Example 7: Finding the Least Common Multiple (LCM)2</vt:lpstr>
      <vt:lpstr>Example 7: Finding the Least Common Multiple (LCM)3</vt:lpstr>
      <vt:lpstr>Completion Example 8: Finding the Least Common Multiple (LCM)1 </vt:lpstr>
      <vt:lpstr>Completion Example 8: Finding the Least Common Multiple (LCM)2</vt:lpstr>
      <vt:lpstr>Completion Example 8: Finding the Least Common Multiple (LCM)3</vt:lpstr>
      <vt:lpstr>Example 9: Application: Finding the LCM1 </vt:lpstr>
      <vt:lpstr>Example 9: Application: Finding the LCM2 </vt:lpstr>
      <vt:lpstr>Example 9: Application: Finding the LCM3</vt:lpstr>
      <vt:lpstr>Example 9: Application: Finding the LCM4</vt:lpstr>
      <vt:lpstr>Procedure: Finding Equivalent Fractions</vt:lpstr>
      <vt:lpstr>Example 10: Finding Equivalent Fractions</vt:lpstr>
      <vt:lpstr>Example 11: Finding Equivalent Fractions</vt:lpstr>
      <vt:lpstr>Example 12: Finding Equivalent Fractions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kanthi</cp:lastModifiedBy>
  <cp:revision>284</cp:revision>
  <dcterms:created xsi:type="dcterms:W3CDTF">2013-04-26T14:43:13Z</dcterms:created>
  <dcterms:modified xsi:type="dcterms:W3CDTF">2025-08-21T13:38:31Z</dcterms:modified>
</cp:coreProperties>
</file>