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6" r:id="rId2"/>
    <p:sldId id="259" r:id="rId3"/>
    <p:sldId id="260" r:id="rId4"/>
    <p:sldId id="262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3C86A6"/>
    <a:srgbClr val="000000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25" autoAdjust="0"/>
    <p:restoredTop sz="94673" autoAdjust="0"/>
  </p:normalViewPr>
  <p:slideViewPr>
    <p:cSldViewPr>
      <p:cViewPr varScale="1">
        <p:scale>
          <a:sx n="101" d="100"/>
          <a:sy n="101" d="100"/>
        </p:scale>
        <p:origin x="1716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5124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7" Type="http://schemas.openxmlformats.org/officeDocument/2006/relationships/image" Target="../media/image36.emf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emf"/><Relationship Id="rId5" Type="http://schemas.openxmlformats.org/officeDocument/2006/relationships/image" Target="../media/image34.emf"/><Relationship Id="rId4" Type="http://schemas.openxmlformats.org/officeDocument/2006/relationships/image" Target="../media/image33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emf"/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emf"/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emf"/><Relationship Id="rId4" Type="http://schemas.openxmlformats.org/officeDocument/2006/relationships/image" Target="../media/image2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4.R.2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429000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/>
              <a:t>Division with Fractions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Example 6: Dividing and Reducing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 and reduce to lowest terms: </a:t>
            </a:r>
          </a:p>
          <a:p>
            <a:endParaRPr lang="en-US" b="1" dirty="0"/>
          </a:p>
        </p:txBody>
      </p:sp>
      <p:pic>
        <p:nvPicPr>
          <p:cNvPr id="6" name="Picture 5" descr="9 over 4 divided by 9 over 2">
            <a:extLst>
              <a:ext uri="{FF2B5EF4-FFF2-40B4-BE49-F238E27FC236}">
                <a16:creationId xmlns:a16="http://schemas.microsoft.com/office/drawing/2014/main" id="{5996BD37-6763-9F9C-0E08-DB6B56CEBF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800" y="1097280"/>
            <a:ext cx="866775" cy="88582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D1DC6A2-73A7-D7D6-221C-CBA6FFA5DFD8}"/>
              </a:ext>
            </a:extLst>
          </p:cNvPr>
          <p:cNvSpPr txBox="1"/>
          <p:nvPr/>
        </p:nvSpPr>
        <p:spPr>
          <a:xfrm>
            <a:off x="457200" y="1833701"/>
            <a:ext cx="1676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  <p:pic>
        <p:nvPicPr>
          <p:cNvPr id="9" name="Picture 8" descr="9 over 4 divided by 9 over 2 equals 9 divided by 4 times 2 divided by 9 that equals 9 times 2 times 1 whole divided by 2 times 2 times 9, by cancelling out the common factors we get. 1 divided by 2">
            <a:extLst>
              <a:ext uri="{FF2B5EF4-FFF2-40B4-BE49-F238E27FC236}">
                <a16:creationId xmlns:a16="http://schemas.microsoft.com/office/drawing/2014/main" id="{E54A85DD-DE39-3CB4-1FEE-8AF554E30B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2866756"/>
            <a:ext cx="3990975" cy="103822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 Example 7: Dividing and Reducing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 and reduce to lowest terms: </a:t>
            </a:r>
          </a:p>
          <a:p>
            <a:endParaRPr lang="en-US" b="1" dirty="0"/>
          </a:p>
        </p:txBody>
      </p:sp>
      <p:pic>
        <p:nvPicPr>
          <p:cNvPr id="6" name="Picture 5" descr="13 over 4 divided by 39 over 5">
            <a:extLst>
              <a:ext uri="{FF2B5EF4-FFF2-40B4-BE49-F238E27FC236}">
                <a16:creationId xmlns:a16="http://schemas.microsoft.com/office/drawing/2014/main" id="{C71EED76-B830-40B1-84E8-F51E718799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5950" y="1135948"/>
            <a:ext cx="1200150" cy="9048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B422FA3-56AA-5BB7-0AD6-F2E79AFD2B91}"/>
              </a:ext>
            </a:extLst>
          </p:cNvPr>
          <p:cNvSpPr txBox="1"/>
          <p:nvPr/>
        </p:nvSpPr>
        <p:spPr>
          <a:xfrm>
            <a:off x="462951" y="1874453"/>
            <a:ext cx="152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  <p:pic>
        <p:nvPicPr>
          <p:cNvPr id="9" name="Picture 8" descr="13 over 4 divided by 39 over 5 equals 13 divided by 4 times 5 divided by 39 that equals 13 times 5 whole divided by 4 times 3 times 13, by cancelling out the common factors we get, 5 divided by 12.">
            <a:extLst>
              <a:ext uri="{FF2B5EF4-FFF2-40B4-BE49-F238E27FC236}">
                <a16:creationId xmlns:a16="http://schemas.microsoft.com/office/drawing/2014/main" id="{231DD190-0E77-2AB6-D681-2D09D85575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4950" y="2589179"/>
            <a:ext cx="4791075" cy="90487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 Example 8: Dividing and Reducing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 and reduce to lowest terms: </a:t>
            </a:r>
          </a:p>
          <a:p>
            <a:endParaRPr lang="en-US" b="1" dirty="0"/>
          </a:p>
        </p:txBody>
      </p:sp>
      <p:pic>
        <p:nvPicPr>
          <p:cNvPr id="6" name="Picture 5" descr="4 over 9 divided by 4 over 9">
            <a:extLst>
              <a:ext uri="{FF2B5EF4-FFF2-40B4-BE49-F238E27FC236}">
                <a16:creationId xmlns:a16="http://schemas.microsoft.com/office/drawing/2014/main" id="{F025403A-A184-9FE9-F59C-F1DE1D2576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800" y="1097280"/>
            <a:ext cx="876300" cy="9048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763B039-C09E-117C-1F1F-F82E8CBDEBBE}"/>
              </a:ext>
            </a:extLst>
          </p:cNvPr>
          <p:cNvSpPr txBox="1"/>
          <p:nvPr/>
        </p:nvSpPr>
        <p:spPr>
          <a:xfrm>
            <a:off x="457200" y="1919242"/>
            <a:ext cx="1600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  <p:pic>
        <p:nvPicPr>
          <p:cNvPr id="9" name="Picture 8" descr="4 over 9 divided by 4 over 9 equals 4 divided by 9 times 9 divided by 4, which equals 4 times 9 whole divided by 9 times 4, by cancelling out the common factors it equals 1.">
            <a:extLst>
              <a:ext uri="{FF2B5EF4-FFF2-40B4-BE49-F238E27FC236}">
                <a16:creationId xmlns:a16="http://schemas.microsoft.com/office/drawing/2014/main" id="{FB487D01-11C6-2D12-EA9C-50337C0CB8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2661285"/>
            <a:ext cx="3371850" cy="90487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Example 9: Finding a Missing Number</a:t>
            </a:r>
            <a:r>
              <a:rPr lang="en-US" baseline="-2500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The result of multiplying two numbers is 						</a:t>
            </a:r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r>
              <a:rPr lang="en-US" dirty="0"/>
              <a:t>          </a:t>
            </a:r>
          </a:p>
          <a:p>
            <a:pPr>
              <a:lnSpc>
                <a:spcPct val="150000"/>
              </a:lnSpc>
            </a:pPr>
            <a:r>
              <a:rPr lang="en-US" dirty="0"/>
              <a:t>	</a:t>
            </a:r>
            <a:endParaRPr lang="en-US" b="1" dirty="0"/>
          </a:p>
        </p:txBody>
      </p:sp>
      <p:pic>
        <p:nvPicPr>
          <p:cNvPr id="6" name="Picture 5" descr="Seven divided by sixteen.">
            <a:extLst>
              <a:ext uri="{FF2B5EF4-FFF2-40B4-BE49-F238E27FC236}">
                <a16:creationId xmlns:a16="http://schemas.microsoft.com/office/drawing/2014/main" id="{9F0E160C-90DF-6719-DC3C-D27E587375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1280160"/>
            <a:ext cx="561975" cy="904875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7FE187BC-367E-48B6-E0B4-68C5DCC4E789}"/>
              </a:ext>
            </a:extLst>
          </p:cNvPr>
          <p:cNvSpPr txBox="1"/>
          <p:nvPr/>
        </p:nvSpPr>
        <p:spPr>
          <a:xfrm>
            <a:off x="457200" y="2034540"/>
            <a:ext cx="3657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If one of the numbers is</a:t>
            </a:r>
            <a:endParaRPr lang="en-IN" sz="2800" dirty="0"/>
          </a:p>
        </p:txBody>
      </p:sp>
      <p:pic>
        <p:nvPicPr>
          <p:cNvPr id="9" name="Picture 8" descr="Three divided by four.">
            <a:extLst>
              <a:ext uri="{FF2B5EF4-FFF2-40B4-BE49-F238E27FC236}">
                <a16:creationId xmlns:a16="http://schemas.microsoft.com/office/drawing/2014/main" id="{B80519B5-DE3E-0238-6A5F-FA6B7E52D0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7817" y="1905000"/>
            <a:ext cx="428625" cy="885825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5D178C61-111E-986E-6F84-6A10B6DDF20D}"/>
              </a:ext>
            </a:extLst>
          </p:cNvPr>
          <p:cNvSpPr txBox="1"/>
          <p:nvPr/>
        </p:nvSpPr>
        <p:spPr>
          <a:xfrm>
            <a:off x="4535787" y="203454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what is the other number?</a:t>
            </a:r>
            <a:endParaRPr lang="en-IN" sz="28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2C2579A-7555-1B53-5932-2F670BE4830B}"/>
              </a:ext>
            </a:extLst>
          </p:cNvPr>
          <p:cNvSpPr txBox="1"/>
          <p:nvPr/>
        </p:nvSpPr>
        <p:spPr>
          <a:xfrm>
            <a:off x="477094" y="2675022"/>
            <a:ext cx="152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Solution</a:t>
            </a:r>
            <a:endParaRPr lang="en-IN" sz="2800" dirty="0"/>
          </a:p>
        </p:txBody>
      </p:sp>
      <p:pic>
        <p:nvPicPr>
          <p:cNvPr id="11" name="Picture 10" descr="Seven divided by sixteen.">
            <a:extLst>
              <a:ext uri="{FF2B5EF4-FFF2-40B4-BE49-F238E27FC236}">
                <a16:creationId xmlns:a16="http://schemas.microsoft.com/office/drawing/2014/main" id="{CF7D6FB9-6B7F-3E16-ECC8-3E398FF696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984" y="3371966"/>
            <a:ext cx="432816" cy="839724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8C3CB50-4E00-FAA8-CFDF-FCBEB8CE820F}"/>
              </a:ext>
            </a:extLst>
          </p:cNvPr>
          <p:cNvSpPr txBox="1"/>
          <p:nvPr/>
        </p:nvSpPr>
        <p:spPr>
          <a:xfrm>
            <a:off x="911044" y="3505200"/>
            <a:ext cx="71661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is the result of multiplying two numbers. Divide</a:t>
            </a:r>
            <a:endParaRPr lang="en-IN" sz="2800" dirty="0"/>
          </a:p>
        </p:txBody>
      </p:sp>
      <p:pic>
        <p:nvPicPr>
          <p:cNvPr id="13" name="Picture 12" descr="Seven divided by sixteen.">
            <a:extLst>
              <a:ext uri="{FF2B5EF4-FFF2-40B4-BE49-F238E27FC236}">
                <a16:creationId xmlns:a16="http://schemas.microsoft.com/office/drawing/2014/main" id="{930380DB-D61A-F5C8-5C58-68276AF69B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24800" y="3371966"/>
            <a:ext cx="432816" cy="839724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33178864-1715-C167-5E3C-3877A222DBC9}"/>
              </a:ext>
            </a:extLst>
          </p:cNvPr>
          <p:cNvSpPr txBox="1"/>
          <p:nvPr/>
        </p:nvSpPr>
        <p:spPr>
          <a:xfrm>
            <a:off x="445698" y="4234155"/>
            <a:ext cx="60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by</a:t>
            </a:r>
            <a:endParaRPr lang="en-IN" sz="2800" dirty="0"/>
          </a:p>
        </p:txBody>
      </p:sp>
      <p:pic>
        <p:nvPicPr>
          <p:cNvPr id="17" name="Picture 16" descr="Three divided by four.">
            <a:extLst>
              <a:ext uri="{FF2B5EF4-FFF2-40B4-BE49-F238E27FC236}">
                <a16:creationId xmlns:a16="http://schemas.microsoft.com/office/drawing/2014/main" id="{14723CEF-6877-8F8C-DF5C-16F0B09BACC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8678" y="4105339"/>
            <a:ext cx="280416" cy="839724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C9CEB970-A878-3DF0-99C3-9AF56EA2C140}"/>
              </a:ext>
            </a:extLst>
          </p:cNvPr>
          <p:cNvSpPr txBox="1"/>
          <p:nvPr/>
        </p:nvSpPr>
        <p:spPr>
          <a:xfrm>
            <a:off x="1250596" y="4219575"/>
            <a:ext cx="4191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to find the second number.</a:t>
            </a:r>
            <a:endParaRPr lang="en-IN" sz="2800" dirty="0"/>
          </a:p>
        </p:txBody>
      </p:sp>
      <p:pic>
        <p:nvPicPr>
          <p:cNvPr id="20" name="Picture 19" descr="7 over 16 divided by 3 over 4 equals 7 divided by 16 times 4 divided by 3, which equals 7 times 4 whole divided by 4 times 4 times 3, by cancelling out the common factors it results 7 divided by 12.">
            <a:extLst>
              <a:ext uri="{FF2B5EF4-FFF2-40B4-BE49-F238E27FC236}">
                <a16:creationId xmlns:a16="http://schemas.microsoft.com/office/drawing/2014/main" id="{45990029-6D61-9447-7902-5AB85AD5563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92020" y="4823460"/>
            <a:ext cx="4438650" cy="10287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Example 9: Finding a Missing Number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other number is      </a:t>
            </a:r>
          </a:p>
          <a:p>
            <a:endParaRPr lang="en-US" dirty="0"/>
          </a:p>
        </p:txBody>
      </p:sp>
      <p:pic>
        <p:nvPicPr>
          <p:cNvPr id="9" name="Picture 8" descr="Seven twelfths.">
            <a:extLst>
              <a:ext uri="{FF2B5EF4-FFF2-40B4-BE49-F238E27FC236}">
                <a16:creationId xmlns:a16="http://schemas.microsoft.com/office/drawing/2014/main" id="{6B9F0243-8F92-CE93-A2BB-28E795BC23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2825" y="1097280"/>
            <a:ext cx="561975" cy="88582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6E4E9BF-7AE4-FCE0-323D-FDB8F8D14160}"/>
              </a:ext>
            </a:extLst>
          </p:cNvPr>
          <p:cNvSpPr txBox="1"/>
          <p:nvPr/>
        </p:nvSpPr>
        <p:spPr>
          <a:xfrm>
            <a:off x="468702" y="220980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Check by multiplying: </a:t>
            </a:r>
          </a:p>
        </p:txBody>
      </p:sp>
      <p:pic>
        <p:nvPicPr>
          <p:cNvPr id="16" name="Picture 15" descr="3 divided by 4 times 7 divided by 12 that equals 3 times 7 whole divided by 4 times 4 times 3, by cancelling out the common factors we get, 7 divided by 16.">
            <a:extLst>
              <a:ext uri="{FF2B5EF4-FFF2-40B4-BE49-F238E27FC236}">
                <a16:creationId xmlns:a16="http://schemas.microsoft.com/office/drawing/2014/main" id="{12A7632B-C795-7BD3-EECD-F5A1A0D6D5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2966904"/>
            <a:ext cx="3095625" cy="103822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Example 10: Application: Dividing Fractions</a:t>
            </a:r>
            <a:r>
              <a:rPr lang="en-US" baseline="-25000" dirty="0"/>
              <a:t>1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A baker uses </a:t>
            </a:r>
          </a:p>
          <a:p>
            <a:pPr>
              <a:lnSpc>
                <a:spcPct val="150000"/>
              </a:lnSpc>
            </a:pPr>
            <a:r>
              <a:rPr lang="en-US" dirty="0"/>
              <a:t>						 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endParaRPr lang="en-US" b="1" dirty="0"/>
          </a:p>
        </p:txBody>
      </p:sp>
      <p:pic>
        <p:nvPicPr>
          <p:cNvPr id="6" name="Picture 5" descr="One eighth.">
            <a:extLst>
              <a:ext uri="{FF2B5EF4-FFF2-40B4-BE49-F238E27FC236}">
                <a16:creationId xmlns:a16="http://schemas.microsoft.com/office/drawing/2014/main" id="{E6CA3C4C-9434-99CC-6F98-38DEA3070B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1270096"/>
            <a:ext cx="295275" cy="9048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3251C2-991F-E1A9-8DA6-FD6787CAFDCB}"/>
              </a:ext>
            </a:extLst>
          </p:cNvPr>
          <p:cNvSpPr txBox="1"/>
          <p:nvPr/>
        </p:nvSpPr>
        <p:spPr>
          <a:xfrm>
            <a:off x="2732236" y="1381780"/>
            <a:ext cx="595456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cup of lemon juice for one apple pie in</a:t>
            </a:r>
            <a:endParaRPr lang="en-IN" sz="2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6AB4A4-53C1-7B7D-6BD3-4CC8000CD6E3}"/>
              </a:ext>
            </a:extLst>
          </p:cNvPr>
          <p:cNvSpPr txBox="1"/>
          <p:nvPr/>
        </p:nvSpPr>
        <p:spPr>
          <a:xfrm>
            <a:off x="446236" y="2057400"/>
            <a:ext cx="56497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her special apple pie recipe. If she has</a:t>
            </a:r>
            <a:endParaRPr lang="en-IN" sz="2800" dirty="0"/>
          </a:p>
        </p:txBody>
      </p:sp>
      <p:pic>
        <p:nvPicPr>
          <p:cNvPr id="8" name="Picture 7" descr="Three fourths.">
            <a:extLst>
              <a:ext uri="{FF2B5EF4-FFF2-40B4-BE49-F238E27FC236}">
                <a16:creationId xmlns:a16="http://schemas.microsoft.com/office/drawing/2014/main" id="{405FEE7E-3D80-0F5D-B761-A3DF8EE3F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905000"/>
            <a:ext cx="280416" cy="83972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50907EF-EEBC-ADC6-AA58-6035F5EBC5BA}"/>
              </a:ext>
            </a:extLst>
          </p:cNvPr>
          <p:cNvSpPr txBox="1"/>
          <p:nvPr/>
        </p:nvSpPr>
        <p:spPr>
          <a:xfrm>
            <a:off x="6376416" y="2022435"/>
            <a:ext cx="2209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cup of lemon</a:t>
            </a:r>
            <a:endParaRPr lang="en-IN" sz="2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1AD2BDF-3A06-DEFF-C6DC-A29BB1A13627}"/>
              </a:ext>
            </a:extLst>
          </p:cNvPr>
          <p:cNvSpPr txBox="1"/>
          <p:nvPr/>
        </p:nvSpPr>
        <p:spPr>
          <a:xfrm>
            <a:off x="474453" y="2514600"/>
            <a:ext cx="8212346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juice on hand, how many apple pies can she make using this amount of lemon juice? </a:t>
            </a:r>
          </a:p>
          <a:p>
            <a:pPr>
              <a:lnSpc>
                <a:spcPct val="150000"/>
              </a:lnSpc>
            </a:pPr>
            <a:r>
              <a:rPr lang="en-US" sz="2800" b="1" dirty="0"/>
              <a:t>Solution</a:t>
            </a:r>
          </a:p>
          <a:p>
            <a:r>
              <a:rPr lang="en-US" sz="2800" b="1" dirty="0"/>
              <a:t>Step 1:</a:t>
            </a:r>
            <a:r>
              <a:rPr lang="en-US" sz="2800" dirty="0"/>
              <a:t> READ: Read the problem carefully. We know the total amount of lemon juice she has and how much is used in one pie. </a:t>
            </a:r>
            <a:endParaRPr lang="en-IN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Example 10: Application: Dividing Fractions</a:t>
            </a:r>
            <a:r>
              <a:rPr lang="en-US" baseline="-25000" dirty="0"/>
              <a:t>2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</a:t>
            </a:r>
            <a:r>
              <a:rPr lang="en-US" dirty="0"/>
              <a:t> SET UP: To find the number of pies she can bake, divide the amount of lemon juice on hand by the amount used in one pie.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>
                <a:solidFill>
                  <a:srgbClr val="0000FF"/>
                </a:solidFill>
              </a:rPr>
              <a:t>					</a:t>
            </a:r>
            <a:endParaRPr lang="en-US" dirty="0"/>
          </a:p>
          <a:p>
            <a:endParaRPr lang="en-US" dirty="0"/>
          </a:p>
        </p:txBody>
      </p:sp>
      <p:pic>
        <p:nvPicPr>
          <p:cNvPr id="7" name="Picture 6" descr="Three fourths divided by one eighth equals number of pies.">
            <a:extLst>
              <a:ext uri="{FF2B5EF4-FFF2-40B4-BE49-F238E27FC236}">
                <a16:creationId xmlns:a16="http://schemas.microsoft.com/office/drawing/2014/main" id="{3A675EEB-17E7-8997-8360-9C24064340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6773" y="2802385"/>
            <a:ext cx="3533775" cy="90487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766C47E-3FA8-B6B4-CB8B-E0C739D9DEBE}"/>
              </a:ext>
            </a:extLst>
          </p:cNvPr>
          <p:cNvSpPr txBox="1"/>
          <p:nvPr/>
        </p:nvSpPr>
        <p:spPr>
          <a:xfrm>
            <a:off x="457200" y="4114800"/>
            <a:ext cx="1295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SOLVE:</a:t>
            </a:r>
            <a:endParaRPr lang="en-IN" sz="2800" dirty="0"/>
          </a:p>
        </p:txBody>
      </p:sp>
      <p:pic>
        <p:nvPicPr>
          <p:cNvPr id="10" name="Picture 9" descr="3 over 4 divided by 1 over 8 equals 3 divided by 4 times 8 divided by 1, that equals 3 times 2 times 4 whole divided by 4 times 1, by cancelling out the common factors we get, 3 times 2 equals 6.">
            <a:extLst>
              <a:ext uri="{FF2B5EF4-FFF2-40B4-BE49-F238E27FC236}">
                <a16:creationId xmlns:a16="http://schemas.microsoft.com/office/drawing/2014/main" id="{E2206FBA-AB77-6E77-F16D-FB5B8DFFF1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3951005"/>
            <a:ext cx="4686300" cy="102870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CB425D1-8EE2-5692-AF7E-444A68C2B6C0}"/>
              </a:ext>
            </a:extLst>
          </p:cNvPr>
          <p:cNvSpPr txBox="1"/>
          <p:nvPr/>
        </p:nvSpPr>
        <p:spPr>
          <a:xfrm>
            <a:off x="457200" y="5163324"/>
            <a:ext cx="5029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She can make </a:t>
            </a:r>
            <a:r>
              <a:rPr lang="en-US" sz="2800" dirty="0">
                <a:solidFill>
                  <a:srgbClr val="FF0000"/>
                </a:solidFill>
              </a:rPr>
              <a:t>6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apple pies </a:t>
            </a:r>
            <a:r>
              <a:rPr lang="en-US" sz="2800" dirty="0"/>
              <a:t>using</a:t>
            </a:r>
            <a:endParaRPr lang="en-IN" sz="2800" dirty="0"/>
          </a:p>
        </p:txBody>
      </p:sp>
      <p:pic>
        <p:nvPicPr>
          <p:cNvPr id="15" name="Picture 14" descr="Three fourths.">
            <a:extLst>
              <a:ext uri="{FF2B5EF4-FFF2-40B4-BE49-F238E27FC236}">
                <a16:creationId xmlns:a16="http://schemas.microsoft.com/office/drawing/2014/main" id="{E42951C3-05FE-214D-B5C8-1031DE6BDB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0548" y="5103876"/>
            <a:ext cx="280416" cy="839724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C137384-A416-9898-3AE8-415BC9F74243}"/>
              </a:ext>
            </a:extLst>
          </p:cNvPr>
          <p:cNvSpPr txBox="1"/>
          <p:nvPr/>
        </p:nvSpPr>
        <p:spPr>
          <a:xfrm>
            <a:off x="5479211" y="5204490"/>
            <a:ext cx="312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cup</a:t>
            </a:r>
            <a:r>
              <a:rPr lang="en-US" sz="2800" dirty="0"/>
              <a:t> of lemon juice.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Example 10: Application: Dividing Fractions</a:t>
            </a:r>
            <a:r>
              <a:rPr lang="en-US" baseline="-25000" dirty="0"/>
              <a:t>3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r>
              <a:rPr lang="en-US" b="1" dirty="0"/>
              <a:t>Step 4:</a:t>
            </a:r>
            <a:r>
              <a:rPr lang="en-US" dirty="0"/>
              <a:t> CHECK: There are two eighths in one quarter, which means each quarter of a cup of lemon juice can make two pies. Since there are three quarters of a cup of lemon juice, 2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⋅</a:t>
            </a:r>
            <a:r>
              <a:rPr lang="en-US" dirty="0"/>
              <a:t> 3 = 6, which means</a:t>
            </a:r>
            <a:r>
              <a:rPr lang="en-US" dirty="0">
                <a:solidFill>
                  <a:srgbClr val="FF0000"/>
                </a:solidFill>
              </a:rPr>
              <a:t> 6 pies</a:t>
            </a:r>
            <a:r>
              <a:rPr lang="en-US" dirty="0"/>
              <a:t> can be made. So the answer is reasonable.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Example 11: Application: Multiplying and Dividing Fractions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A box contains </a:t>
            </a:r>
            <a:r>
              <a:rPr lang="en-US" dirty="0">
                <a:solidFill>
                  <a:srgbClr val="FF00FF"/>
                </a:solidFill>
              </a:rPr>
              <a:t>30</a:t>
            </a:r>
            <a:r>
              <a:rPr lang="en-US" dirty="0"/>
              <a:t> pieces of candy. This is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                                             	 </a:t>
            </a:r>
          </a:p>
          <a:p>
            <a:pPr>
              <a:lnSpc>
                <a:spcPct val="150000"/>
              </a:lnSpc>
            </a:pPr>
            <a:r>
              <a:rPr lang="en-US" dirty="0"/>
              <a:t>      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pic>
        <p:nvPicPr>
          <p:cNvPr id="23" name="Picture 22" descr="Three fifth.">
            <a:extLst>
              <a:ext uri="{FF2B5EF4-FFF2-40B4-BE49-F238E27FC236}">
                <a16:creationId xmlns:a16="http://schemas.microsoft.com/office/drawing/2014/main" id="{6DEAD20B-2552-A372-D8AB-9071A09CAD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2966" y="1304540"/>
            <a:ext cx="254508" cy="83972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7422D04-3FAA-F511-D0B8-02B237391341}"/>
              </a:ext>
            </a:extLst>
          </p:cNvPr>
          <p:cNvSpPr txBox="1"/>
          <p:nvPr/>
        </p:nvSpPr>
        <p:spPr>
          <a:xfrm>
            <a:off x="457200" y="1981200"/>
            <a:ext cx="8458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of the maximum amount of this candy the box can hold.</a:t>
            </a:r>
            <a:endParaRPr lang="en-IN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3F5820-2D6A-EB70-DE46-AC1A7812ACF1}"/>
              </a:ext>
            </a:extLst>
          </p:cNvPr>
          <p:cNvSpPr txBox="1"/>
          <p:nvPr/>
        </p:nvSpPr>
        <p:spPr>
          <a:xfrm>
            <a:off x="457200" y="2462343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42925" indent="-542925"/>
            <a:r>
              <a:rPr lang="en-US" sz="2800" dirty="0"/>
              <a:t>a.	Is the maximum amount of candy the box can hold      </a:t>
            </a:r>
          </a:p>
          <a:p>
            <a:pPr marL="542925" indent="-542925"/>
            <a:r>
              <a:rPr lang="en-US" sz="2800" dirty="0"/>
              <a:t>      more or less than 30 pieces?</a:t>
            </a:r>
            <a:endParaRPr lang="en-IN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F093B2-DAAD-7FF6-5A47-0B34D7F2B84D}"/>
              </a:ext>
            </a:extLst>
          </p:cNvPr>
          <p:cNvSpPr txBox="1"/>
          <p:nvPr/>
        </p:nvSpPr>
        <p:spPr>
          <a:xfrm>
            <a:off x="468644" y="3416450"/>
            <a:ext cx="3886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b.  If you want to multiply</a:t>
            </a:r>
            <a:endParaRPr lang="en-IN" sz="2800" dirty="0"/>
          </a:p>
        </p:txBody>
      </p:sp>
      <p:pic>
        <p:nvPicPr>
          <p:cNvPr id="24" name="Picture 23" descr="Three fifth.">
            <a:extLst>
              <a:ext uri="{FF2B5EF4-FFF2-40B4-BE49-F238E27FC236}">
                <a16:creationId xmlns:a16="http://schemas.microsoft.com/office/drawing/2014/main" id="{EA88D178-6485-E1A8-3AA6-0233182160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7591" y="3293399"/>
            <a:ext cx="254508" cy="83972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B98B483-ED5F-F291-92F4-BFD3F3D7F67A}"/>
              </a:ext>
            </a:extLst>
          </p:cNvPr>
          <p:cNvSpPr txBox="1"/>
          <p:nvPr/>
        </p:nvSpPr>
        <p:spPr>
          <a:xfrm>
            <a:off x="4583502" y="3401690"/>
            <a:ext cx="3276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times 30, would the</a:t>
            </a:r>
            <a:endParaRPr lang="en-IN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6B3C72B-2290-4D58-8262-4AA6826E912B}"/>
              </a:ext>
            </a:extLst>
          </p:cNvPr>
          <p:cNvSpPr txBox="1"/>
          <p:nvPr/>
        </p:nvSpPr>
        <p:spPr>
          <a:xfrm>
            <a:off x="901518" y="4050000"/>
            <a:ext cx="5867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product be more or less than 30?</a:t>
            </a:r>
            <a:endParaRPr lang="en-IN" sz="28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3205CA-4D3F-7BFA-2D2C-1309AE890894}"/>
              </a:ext>
            </a:extLst>
          </p:cNvPr>
          <p:cNvSpPr txBox="1"/>
          <p:nvPr/>
        </p:nvSpPr>
        <p:spPr>
          <a:xfrm>
            <a:off x="468644" y="4598389"/>
            <a:ext cx="821815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c.  What is the maximum number of pieces of candy  </a:t>
            </a:r>
          </a:p>
          <a:p>
            <a:r>
              <a:rPr lang="en-US" sz="2800" dirty="0"/>
              <a:t>     the box can hold?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Example 11: Application: Multiplying and Dividing Fractions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marL="542925" indent="-542925"/>
            <a:r>
              <a:rPr lang="en-US" b="1" dirty="0"/>
              <a:t>Solution</a:t>
            </a:r>
          </a:p>
          <a:p>
            <a:pPr marL="542925" indent="-542925"/>
            <a:r>
              <a:rPr lang="en-US" dirty="0"/>
              <a:t>a.	The maximum number of pieces of candy is more than 30, because</a:t>
            </a:r>
          </a:p>
        </p:txBody>
      </p:sp>
      <p:pic>
        <p:nvPicPr>
          <p:cNvPr id="5" name="Picture 4" descr="Three fifth.">
            <a:extLst>
              <a:ext uri="{FF2B5EF4-FFF2-40B4-BE49-F238E27FC236}">
                <a16:creationId xmlns:a16="http://schemas.microsoft.com/office/drawing/2014/main" id="{71982FA8-0F83-FDFF-EF85-5DF674076B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914" y="2133600"/>
            <a:ext cx="254508" cy="83972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CB9C0A6-0FB6-C68E-39E5-EB29A7B66E42}"/>
              </a:ext>
            </a:extLst>
          </p:cNvPr>
          <p:cNvSpPr txBox="1"/>
          <p:nvPr/>
        </p:nvSpPr>
        <p:spPr>
          <a:xfrm>
            <a:off x="3821422" y="221998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is less than the whole box.</a:t>
            </a:r>
            <a:endParaRPr lang="en-IN" sz="28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12712D8-D065-3FD2-B1CA-746BAF43861D}"/>
              </a:ext>
            </a:extLst>
          </p:cNvPr>
          <p:cNvSpPr txBox="1"/>
          <p:nvPr/>
        </p:nvSpPr>
        <p:spPr>
          <a:xfrm>
            <a:off x="457200" y="2829580"/>
            <a:ext cx="81534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b.   Less than 30.</a:t>
            </a:r>
          </a:p>
          <a:p>
            <a:r>
              <a:rPr lang="en-US" sz="2800" dirty="0"/>
              <a:t>c.   To find the maximum number of pieces, divide.</a:t>
            </a:r>
            <a:endParaRPr lang="en-IN" sz="2800" dirty="0"/>
          </a:p>
        </p:txBody>
      </p:sp>
      <p:pic>
        <p:nvPicPr>
          <p:cNvPr id="8" name="Picture 7" descr="30 divided by 3 over 5 that equals 30 divided by 1 times 5 divided by 3, this equals 3 times 10 times 5 whole divided by 1 times 3, by cancelling out the common factors we get 50.">
            <a:extLst>
              <a:ext uri="{FF2B5EF4-FFF2-40B4-BE49-F238E27FC236}">
                <a16:creationId xmlns:a16="http://schemas.microsoft.com/office/drawing/2014/main" id="{C5C70045-9B82-54D4-8E11-9DEAEE8951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3745574"/>
            <a:ext cx="4486275" cy="103822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E7EC7F35-1007-737E-92DD-B2EC98FD3500}"/>
              </a:ext>
            </a:extLst>
          </p:cNvPr>
          <p:cNvSpPr txBox="1"/>
          <p:nvPr/>
        </p:nvSpPr>
        <p:spPr>
          <a:xfrm>
            <a:off x="484516" y="4745686"/>
            <a:ext cx="820228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maximum number of pieces the box will hold is </a:t>
            </a:r>
            <a:r>
              <a:rPr lang="en-US" sz="2800" dirty="0">
                <a:solidFill>
                  <a:srgbClr val="FF0000"/>
                </a:solidFill>
              </a:rPr>
              <a:t>50</a:t>
            </a:r>
            <a:r>
              <a:rPr lang="en-US" sz="2800" dirty="0"/>
              <a:t>.</a:t>
            </a:r>
            <a:endParaRPr lang="en-IN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sz="2800" dirty="0"/>
              <a:t>Find the reciprocal of a fraction.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sz="2800" dirty="0"/>
              <a:t>Divide fractions.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Reciprocals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390350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endParaRPr lang="en-US" sz="2800" b="1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</a:rPr>
              <a:t>The reciprocal of </a:t>
            </a: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endParaRPr lang="en-US" sz="2800" b="1" dirty="0">
              <a:solidFill>
                <a:srgbClr val="000000"/>
              </a:solidFill>
            </a:endParaRPr>
          </a:p>
          <a:p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0000"/>
                </a:solidFill>
              </a:rPr>
              <a:t>		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6" name="Picture 5" descr="a divided by b is b divided by a">
            <a:extLst>
              <a:ext uri="{FF2B5EF4-FFF2-40B4-BE49-F238E27FC236}">
                <a16:creationId xmlns:a16="http://schemas.microsoft.com/office/drawing/2014/main" id="{E50B4916-396F-BA5C-D358-40CC777D9E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3879" y="1661527"/>
            <a:ext cx="933450" cy="90487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B082C98-D22B-E280-372A-310518DEF5D2}"/>
              </a:ext>
            </a:extLst>
          </p:cNvPr>
          <p:cNvSpPr txBox="1"/>
          <p:nvPr/>
        </p:nvSpPr>
        <p:spPr>
          <a:xfrm>
            <a:off x="3988638" y="1837878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≠ 0 and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0). 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The product</a:t>
            </a:r>
            <a:endParaRPr lang="en-IN" sz="2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46EAFC9-B46D-AB34-119B-ED12C24CEA12}"/>
              </a:ext>
            </a:extLst>
          </p:cNvPr>
          <p:cNvSpPr txBox="1"/>
          <p:nvPr/>
        </p:nvSpPr>
        <p:spPr>
          <a:xfrm>
            <a:off x="540230" y="2463051"/>
            <a:ext cx="80204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of a nonzero number and its reciprocal is always 1.</a:t>
            </a:r>
            <a:endParaRPr lang="en-IN" sz="2800" dirty="0"/>
          </a:p>
        </p:txBody>
      </p:sp>
      <p:pic>
        <p:nvPicPr>
          <p:cNvPr id="9" name="Picture 8" descr="a divided by b times b divided by a equals 1">
            <a:extLst>
              <a:ext uri="{FF2B5EF4-FFF2-40B4-BE49-F238E27FC236}">
                <a16:creationId xmlns:a16="http://schemas.microsoft.com/office/drawing/2014/main" id="{1E66F357-8231-CD1E-9C45-E67CC22EE9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0" y="2976562"/>
            <a:ext cx="1266825" cy="90487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CA6356D-4E01-DEB1-55EF-BB20C2BBE1DF}"/>
              </a:ext>
            </a:extLst>
          </p:cNvPr>
          <p:cNvSpPr txBox="1"/>
          <p:nvPr/>
        </p:nvSpPr>
        <p:spPr>
          <a:xfrm>
            <a:off x="449742" y="3962400"/>
            <a:ext cx="10572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Note:</a:t>
            </a:r>
            <a:endParaRPr lang="en-IN" sz="2800" dirty="0"/>
          </a:p>
        </p:txBody>
      </p:sp>
      <p:pic>
        <p:nvPicPr>
          <p:cNvPr id="12" name="Picture 11" descr="0 equals 0 divided by 1, but 1 divided by 0">
            <a:extLst>
              <a:ext uri="{FF2B5EF4-FFF2-40B4-BE49-F238E27FC236}">
                <a16:creationId xmlns:a16="http://schemas.microsoft.com/office/drawing/2014/main" id="{DF31D4F4-93C2-4352-65BF-00CCB06A5E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7800" y="3839161"/>
            <a:ext cx="1895475" cy="90487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4579B603-2813-2BFB-F676-ECFC1A74B993}"/>
              </a:ext>
            </a:extLst>
          </p:cNvPr>
          <p:cNvSpPr txBox="1"/>
          <p:nvPr/>
        </p:nvSpPr>
        <p:spPr>
          <a:xfrm>
            <a:off x="3343275" y="3962400"/>
            <a:ext cx="53435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is undefined. That is,</a:t>
            </a:r>
            <a:r>
              <a:rPr lang="en-US" sz="2800" b="1" dirty="0">
                <a:solidFill>
                  <a:srgbClr val="000000"/>
                </a:solidFill>
              </a:rPr>
              <a:t> the number 0</a:t>
            </a:r>
            <a:endParaRPr lang="en-IN" sz="28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0ACEACC-5211-D9B4-73D8-EB605522BBEA}"/>
              </a:ext>
            </a:extLst>
          </p:cNvPr>
          <p:cNvSpPr txBox="1"/>
          <p:nvPr/>
        </p:nvSpPr>
        <p:spPr>
          <a:xfrm>
            <a:off x="457200" y="4485620"/>
            <a:ext cx="2971800" cy="6718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0000"/>
                </a:solidFill>
              </a:rPr>
              <a:t>has no reciprocal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1: </a:t>
            </a:r>
            <a:r>
              <a:rPr lang="en-US" dirty="0"/>
              <a:t>Finding Reciprocals</a:t>
            </a:r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280160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spcAft>
                <a:spcPts val="1200"/>
              </a:spcAft>
              <a:tabLst>
                <a:tab pos="1376363" algn="l"/>
              </a:tabLst>
            </a:pPr>
            <a:r>
              <a:rPr lang="en-US" sz="2800" dirty="0"/>
              <a:t>Find the reciprocal of </a:t>
            </a:r>
          </a:p>
          <a:p>
            <a:pPr marL="342900" indent="-342900" eaLnBrk="0" hangingPunct="0">
              <a:spcBef>
                <a:spcPct val="20000"/>
              </a:spcBef>
              <a:spcAft>
                <a:spcPts val="1200"/>
              </a:spcAft>
              <a:tabLst>
                <a:tab pos="1376363" algn="l"/>
              </a:tabLst>
            </a:pPr>
            <a:endParaRPr lang="en-US" sz="2800" b="1" dirty="0">
              <a:latin typeface="Calibri" pitchFamily="34" charset="0"/>
            </a:endParaRPr>
          </a:p>
          <a:p>
            <a:pPr marL="342900" indent="-342900" eaLnBrk="0" hangingPunct="0">
              <a:spcBef>
                <a:spcPct val="20000"/>
              </a:spcBef>
              <a:spcAft>
                <a:spcPts val="1200"/>
              </a:spcAft>
              <a:tabLst>
                <a:tab pos="1376363" algn="l"/>
              </a:tabLst>
            </a:pPr>
            <a:r>
              <a:rPr lang="en-US" sz="2800" dirty="0"/>
              <a:t>	  </a:t>
            </a:r>
            <a:endParaRPr lang="en-US" sz="2800" dirty="0">
              <a:latin typeface="Calibri" pitchFamily="34" charset="0"/>
            </a:endParaRPr>
          </a:p>
        </p:txBody>
      </p:sp>
      <p:pic>
        <p:nvPicPr>
          <p:cNvPr id="4" name="Picture 3" descr="Two thirds.">
            <a:extLst>
              <a:ext uri="{FF2B5EF4-FFF2-40B4-BE49-F238E27FC236}">
                <a16:creationId xmlns:a16="http://schemas.microsoft.com/office/drawing/2014/main" id="{D67870DD-2421-C129-FF90-4644CFC07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5122" y="1097280"/>
            <a:ext cx="371475" cy="9048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2F0B8C8-BBBE-3DF1-B328-C8143074A80A}"/>
              </a:ext>
            </a:extLst>
          </p:cNvPr>
          <p:cNvSpPr txBox="1"/>
          <p:nvPr/>
        </p:nvSpPr>
        <p:spPr>
          <a:xfrm>
            <a:off x="457200" y="1919942"/>
            <a:ext cx="152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Calibri" pitchFamily="34" charset="0"/>
              </a:rPr>
              <a:t>Solution</a:t>
            </a:r>
            <a:endParaRPr lang="en-IN" sz="2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A7B3109-77C8-61DA-71BD-7697BC2B60E3}"/>
              </a:ext>
            </a:extLst>
          </p:cNvPr>
          <p:cNvSpPr txBox="1"/>
          <p:nvPr/>
        </p:nvSpPr>
        <p:spPr>
          <a:xfrm>
            <a:off x="423272" y="2608789"/>
            <a:ext cx="27722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reciprocal of </a:t>
            </a:r>
            <a:endParaRPr lang="en-IN" sz="2800" dirty="0"/>
          </a:p>
        </p:txBody>
      </p:sp>
      <p:pic>
        <p:nvPicPr>
          <p:cNvPr id="8" name="Picture 7" descr="Two thirds is three halves.">
            <a:extLst>
              <a:ext uri="{FF2B5EF4-FFF2-40B4-BE49-F238E27FC236}">
                <a16:creationId xmlns:a16="http://schemas.microsoft.com/office/drawing/2014/main" id="{51826D19-89F6-1ED5-659D-A7CA9C1DA9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9887" y="2443162"/>
            <a:ext cx="1009650" cy="904875"/>
          </a:xfrm>
          <a:prstGeom prst="rect">
            <a:avLst/>
          </a:prstGeom>
        </p:spPr>
      </p:pic>
      <p:pic>
        <p:nvPicPr>
          <p:cNvPr id="3" name="Picture 2" descr="Note that 2 divided by 3 times 3 divided by 2 equals 2 times 3 whole divided by 3 times 2, by cancelling out the common factors, we get 1.">
            <a:extLst>
              <a:ext uri="{FF2B5EF4-FFF2-40B4-BE49-F238E27FC236}">
                <a16:creationId xmlns:a16="http://schemas.microsoft.com/office/drawing/2014/main" id="{B2D4A565-C386-4D33-894A-F18A1489DF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4400" y="2571704"/>
            <a:ext cx="2710591" cy="720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2: </a:t>
            </a:r>
            <a:r>
              <a:rPr lang="en-US" dirty="0"/>
              <a:t>Finding Reciprocals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reciprocal of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reciprocal of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dirty="0"/>
              <a:t> is </a:t>
            </a:r>
          </a:p>
          <a:p>
            <a:endParaRPr lang="en-US" dirty="0"/>
          </a:p>
          <a:p>
            <a:r>
              <a:rPr lang="en-US" dirty="0"/>
              <a:t>						</a:t>
            </a:r>
            <a:endParaRPr lang="en-US" b="1" dirty="0"/>
          </a:p>
          <a:p>
            <a:endParaRPr lang="en-US" dirty="0"/>
          </a:p>
        </p:txBody>
      </p:sp>
      <p:pic>
        <p:nvPicPr>
          <p:cNvPr id="6" name="Picture 5" descr="One-tenth.">
            <a:extLst>
              <a:ext uri="{FF2B5EF4-FFF2-40B4-BE49-F238E27FC236}">
                <a16:creationId xmlns:a16="http://schemas.microsoft.com/office/drawing/2014/main" id="{AE2670EB-E016-8478-0F47-92AB71D473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2402" y="2132245"/>
            <a:ext cx="561975" cy="904875"/>
          </a:xfrm>
          <a:prstGeom prst="rect">
            <a:avLst/>
          </a:prstGeom>
        </p:spPr>
      </p:pic>
      <p:pic>
        <p:nvPicPr>
          <p:cNvPr id="5" name="Picture 4" descr="Note that 10 times 1 divided by 10 that equals 10 divided by 1 times 1 divided by 10 this equals 10 times 1 whole divided by 1 times 10, by cancelling out the common factors we get, 1">
            <a:extLst>
              <a:ext uri="{FF2B5EF4-FFF2-40B4-BE49-F238E27FC236}">
                <a16:creationId xmlns:a16="http://schemas.microsoft.com/office/drawing/2014/main" id="{E16FDC10-7F8E-70EF-754D-918A5D6FCD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4531" y="2294066"/>
            <a:ext cx="3991382" cy="82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F2030B1-91A6-70DD-D94D-5068F9B06C36}"/>
              </a:ext>
            </a:extLst>
          </p:cNvPr>
          <p:cNvSpPr txBox="1"/>
          <p:nvPr/>
        </p:nvSpPr>
        <p:spPr>
          <a:xfrm>
            <a:off x="474452" y="3290247"/>
            <a:ext cx="56977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(Remember that 10 can be written as</a:t>
            </a:r>
            <a:endParaRPr lang="en-IN" sz="2800" dirty="0"/>
          </a:p>
        </p:txBody>
      </p:sp>
      <p:pic>
        <p:nvPicPr>
          <p:cNvPr id="8" name="Picture 7" descr="Ten divided by one.">
            <a:extLst>
              <a:ext uri="{FF2B5EF4-FFF2-40B4-BE49-F238E27FC236}">
                <a16:creationId xmlns:a16="http://schemas.microsoft.com/office/drawing/2014/main" id="{4C54F56B-5E5E-C0F5-E326-DFE9E49F07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9073" y="3200400"/>
            <a:ext cx="432816" cy="83972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9942C96-7EF3-0D9A-EBEB-EB844E7CBB39}"/>
              </a:ext>
            </a:extLst>
          </p:cNvPr>
          <p:cNvSpPr txBox="1"/>
          <p:nvPr/>
        </p:nvSpPr>
        <p:spPr>
          <a:xfrm>
            <a:off x="6421889" y="3306973"/>
            <a:ext cx="2209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as a fraction.)</a:t>
            </a:r>
            <a:endParaRPr lang="en-IN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Procedure: To Divide Fractions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320331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To divide by any nonzero number, multiply by its reciprocal. In general,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</a:rPr>
              <a:t>					</a:t>
            </a:r>
            <a:endParaRPr lang="en-US" sz="2800" dirty="0"/>
          </a:p>
          <a:p>
            <a:pPr>
              <a:lnSpc>
                <a:spcPct val="200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lnSpc>
                <a:spcPct val="200000"/>
              </a:lnSpc>
            </a:pPr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7" name="Picture 6" descr="A over b divided by c over d equals a over b times d over c, where b, c, and d are not equal to zero.">
            <a:extLst>
              <a:ext uri="{FF2B5EF4-FFF2-40B4-BE49-F238E27FC236}">
                <a16:creationId xmlns:a16="http://schemas.microsoft.com/office/drawing/2014/main" id="{68D68BF8-3001-C2D1-965D-F90843EDB7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2219325"/>
            <a:ext cx="4781550" cy="90487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D977478-005F-9D9A-7A60-096F8634EE24}"/>
              </a:ext>
            </a:extLst>
          </p:cNvPr>
          <p:cNvSpPr txBox="1"/>
          <p:nvPr/>
        </p:nvSpPr>
        <p:spPr>
          <a:xfrm>
            <a:off x="495300" y="2819400"/>
            <a:ext cx="2133600" cy="833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dirty="0">
                <a:solidFill>
                  <a:srgbClr val="000000"/>
                </a:solidFill>
              </a:rPr>
              <a:t>For example, </a:t>
            </a:r>
          </a:p>
        </p:txBody>
      </p:sp>
      <p:pic>
        <p:nvPicPr>
          <p:cNvPr id="10" name="Picture 9" descr="1 over 2 divided by 4 over 3 equals 1 over 2 times 3 over 4, which equals 3 divided by 8.">
            <a:extLst>
              <a:ext uri="{FF2B5EF4-FFF2-40B4-BE49-F238E27FC236}">
                <a16:creationId xmlns:a16="http://schemas.microsoft.com/office/drawing/2014/main" id="{8430EB19-5688-542E-DD52-6929F318B2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3514725"/>
            <a:ext cx="2543175" cy="9048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460" y="76200"/>
            <a:ext cx="8229600" cy="914400"/>
          </a:xfrm>
        </p:spPr>
        <p:txBody>
          <a:bodyPr/>
          <a:lstStyle/>
          <a:p>
            <a:r>
              <a:rPr lang="en-US" dirty="0"/>
              <a:t>Example 3: Dividing Fractions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460" y="1287562"/>
            <a:ext cx="8229600" cy="4572000"/>
          </a:xfrm>
        </p:spPr>
        <p:txBody>
          <a:bodyPr/>
          <a:lstStyle/>
          <a:p>
            <a:r>
              <a:rPr lang="en-US" dirty="0"/>
              <a:t>Divide: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 </a:t>
            </a:r>
          </a:p>
          <a:p>
            <a:r>
              <a:rPr lang="en-US" dirty="0"/>
              <a:t>			</a:t>
            </a:r>
          </a:p>
          <a:p>
            <a:endParaRPr lang="en-US" dirty="0"/>
          </a:p>
        </p:txBody>
      </p:sp>
      <p:pic>
        <p:nvPicPr>
          <p:cNvPr id="6" name="Picture 5" descr="Three fourths divided by two thirds.">
            <a:extLst>
              <a:ext uri="{FF2B5EF4-FFF2-40B4-BE49-F238E27FC236}">
                <a16:creationId xmlns:a16="http://schemas.microsoft.com/office/drawing/2014/main" id="{C052CC03-1C59-85C8-3F9C-BE8994CF92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2460" y="1104682"/>
            <a:ext cx="847725" cy="90487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5B647E8-CD30-F1DA-FF5C-A9CB4AB18829}"/>
              </a:ext>
            </a:extLst>
          </p:cNvPr>
          <p:cNvSpPr txBox="1"/>
          <p:nvPr/>
        </p:nvSpPr>
        <p:spPr>
          <a:xfrm>
            <a:off x="359460" y="2006759"/>
            <a:ext cx="1447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Solution</a:t>
            </a:r>
            <a:endParaRPr lang="en-IN" sz="2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5870A59-12B4-3FF4-3695-667AB6975E5B}"/>
              </a:ext>
            </a:extLst>
          </p:cNvPr>
          <p:cNvSpPr txBox="1"/>
          <p:nvPr/>
        </p:nvSpPr>
        <p:spPr>
          <a:xfrm>
            <a:off x="375128" y="2559289"/>
            <a:ext cx="2667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reciprocal of</a:t>
            </a:r>
            <a:endParaRPr lang="en-IN" sz="2800" dirty="0"/>
          </a:p>
        </p:txBody>
      </p:sp>
      <p:pic>
        <p:nvPicPr>
          <p:cNvPr id="9" name="Picture 8" descr="Two thirds is three halves.">
            <a:extLst>
              <a:ext uri="{FF2B5EF4-FFF2-40B4-BE49-F238E27FC236}">
                <a16:creationId xmlns:a16="http://schemas.microsoft.com/office/drawing/2014/main" id="{9700C05A-B410-CA35-26C6-E2D0A1AF82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4663" y="2360514"/>
            <a:ext cx="971550" cy="90487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CA39243-F76A-0552-187B-0ADEAA4BD4AB}"/>
              </a:ext>
            </a:extLst>
          </p:cNvPr>
          <p:cNvSpPr txBox="1"/>
          <p:nvPr/>
        </p:nvSpPr>
        <p:spPr>
          <a:xfrm>
            <a:off x="3918036" y="2518004"/>
            <a:ext cx="2819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so we multiply by</a:t>
            </a:r>
            <a:endParaRPr lang="en-IN" sz="2800" dirty="0"/>
          </a:p>
        </p:txBody>
      </p:sp>
      <p:pic>
        <p:nvPicPr>
          <p:cNvPr id="21" name="Picture 20" descr="Three halves.">
            <a:extLst>
              <a:ext uri="{FF2B5EF4-FFF2-40B4-BE49-F238E27FC236}">
                <a16:creationId xmlns:a16="http://schemas.microsoft.com/office/drawing/2014/main" id="{49A67C35-9EC0-7987-9A3E-96972C275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1698" y="2336701"/>
            <a:ext cx="371475" cy="885825"/>
          </a:xfrm>
          <a:prstGeom prst="rect">
            <a:avLst/>
          </a:prstGeom>
        </p:spPr>
      </p:pic>
      <p:pic>
        <p:nvPicPr>
          <p:cNvPr id="12" name="Picture 11" descr="3 over 4 divided by 2 over 3 equals 3 divided by 4 times 3 divided by 2, which equals 9 divided by 8, or 1 and 1 divided by 8.">
            <a:extLst>
              <a:ext uri="{FF2B5EF4-FFF2-40B4-BE49-F238E27FC236}">
                <a16:creationId xmlns:a16="http://schemas.microsoft.com/office/drawing/2014/main" id="{52705F9B-0C11-221F-2D3E-5C2C699A28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0" y="3657600"/>
            <a:ext cx="3400425" cy="9048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914400"/>
          </a:xfrm>
        </p:spPr>
        <p:txBody>
          <a:bodyPr/>
          <a:lstStyle/>
          <a:p>
            <a:r>
              <a:rPr lang="en-US" dirty="0"/>
              <a:t>Example 4: Dividing Fractions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Divide: </a:t>
            </a:r>
          </a:p>
          <a:p>
            <a:pPr>
              <a:lnSpc>
                <a:spcPct val="150000"/>
              </a:lnSpc>
            </a:pPr>
            <a:endParaRPr lang="en-US" b="1" dirty="0"/>
          </a:p>
          <a:p>
            <a:r>
              <a:rPr lang="en-US" dirty="0"/>
              <a:t>			 	</a:t>
            </a:r>
          </a:p>
        </p:txBody>
      </p:sp>
      <p:pic>
        <p:nvPicPr>
          <p:cNvPr id="6" name="Picture 5" descr="Three fourths divided by four.">
            <a:extLst>
              <a:ext uri="{FF2B5EF4-FFF2-40B4-BE49-F238E27FC236}">
                <a16:creationId xmlns:a16="http://schemas.microsoft.com/office/drawing/2014/main" id="{B92E5B77-16C9-1996-A1EB-AFD71C6564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110615"/>
            <a:ext cx="809625" cy="88582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2B98A918-2F2E-CF7C-FC06-A1FC2B91A93D}"/>
              </a:ext>
            </a:extLst>
          </p:cNvPr>
          <p:cNvSpPr txBox="1"/>
          <p:nvPr/>
        </p:nvSpPr>
        <p:spPr>
          <a:xfrm>
            <a:off x="457200" y="1961934"/>
            <a:ext cx="1447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Solution</a:t>
            </a:r>
            <a:endParaRPr lang="en-IN" sz="28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3E280ED-DEB9-D406-13E8-3FB6483E6484}"/>
              </a:ext>
            </a:extLst>
          </p:cNvPr>
          <p:cNvSpPr txBox="1"/>
          <p:nvPr/>
        </p:nvSpPr>
        <p:spPr>
          <a:xfrm>
            <a:off x="437072" y="2493358"/>
            <a:ext cx="3200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reciprocal of </a:t>
            </a: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dirty="0"/>
              <a:t> is</a:t>
            </a:r>
            <a:endParaRPr lang="en-IN" sz="2800" dirty="0"/>
          </a:p>
        </p:txBody>
      </p:sp>
      <p:pic>
        <p:nvPicPr>
          <p:cNvPr id="9" name="Picture 8" descr="One fourth.">
            <a:extLst>
              <a:ext uri="{FF2B5EF4-FFF2-40B4-BE49-F238E27FC236}">
                <a16:creationId xmlns:a16="http://schemas.microsoft.com/office/drawing/2014/main" id="{88591D9C-7164-87F7-1D8B-80C0F8D9B2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5525" y="2322964"/>
            <a:ext cx="428625" cy="88582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958FE47C-2843-D54D-1630-88E62811B8A2}"/>
              </a:ext>
            </a:extLst>
          </p:cNvPr>
          <p:cNvSpPr txBox="1"/>
          <p:nvPr/>
        </p:nvSpPr>
        <p:spPr>
          <a:xfrm>
            <a:off x="3926397" y="2470692"/>
            <a:ext cx="2819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so we multiply by</a:t>
            </a:r>
            <a:endParaRPr lang="en-IN" sz="2800" dirty="0"/>
          </a:p>
        </p:txBody>
      </p:sp>
      <p:pic>
        <p:nvPicPr>
          <p:cNvPr id="12" name="Picture 11" descr="One fourth.">
            <a:extLst>
              <a:ext uri="{FF2B5EF4-FFF2-40B4-BE49-F238E27FC236}">
                <a16:creationId xmlns:a16="http://schemas.microsoft.com/office/drawing/2014/main" id="{D8814211-F71D-3D3C-204D-2187EC5A1F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9400" y="2389768"/>
            <a:ext cx="370332" cy="839724"/>
          </a:xfrm>
          <a:prstGeom prst="rect">
            <a:avLst/>
          </a:prstGeom>
        </p:spPr>
      </p:pic>
      <p:pic>
        <p:nvPicPr>
          <p:cNvPr id="15" name="Picture 14" descr="3 over 4 divided by 4 equals 3 divided by 4 times 1 divided by 4, which equals 3 divided by 16.">
            <a:extLst>
              <a:ext uri="{FF2B5EF4-FFF2-40B4-BE49-F238E27FC236}">
                <a16:creationId xmlns:a16="http://schemas.microsoft.com/office/drawing/2014/main" id="{7268C8B8-AAE8-BAA7-8B1C-8B18B0E8AB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9800" y="3624770"/>
            <a:ext cx="2609850" cy="9048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Example 5: Dividing and Reducing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 and reduce to lowest terms: </a:t>
            </a:r>
          </a:p>
          <a:p>
            <a:endParaRPr lang="en-US" dirty="0"/>
          </a:p>
          <a:p>
            <a:r>
              <a:rPr lang="en-US" dirty="0"/>
              <a:t>		            			</a:t>
            </a:r>
          </a:p>
        </p:txBody>
      </p:sp>
      <p:pic>
        <p:nvPicPr>
          <p:cNvPr id="6" name="Picture 5" descr="16 over 27 divided by 8 over 9">
            <a:extLst>
              <a:ext uri="{FF2B5EF4-FFF2-40B4-BE49-F238E27FC236}">
                <a16:creationId xmlns:a16="http://schemas.microsoft.com/office/drawing/2014/main" id="{2949227D-AA0E-5A19-2E12-53229CB100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0" y="1097280"/>
            <a:ext cx="1028700" cy="90487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A8FAF13-376D-48E3-729D-23D9A8DB2524}"/>
              </a:ext>
            </a:extLst>
          </p:cNvPr>
          <p:cNvSpPr txBox="1"/>
          <p:nvPr/>
        </p:nvSpPr>
        <p:spPr>
          <a:xfrm>
            <a:off x="457200" y="1969145"/>
            <a:ext cx="152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01A5EE2-579E-9CE2-85E2-8ABA5BD7EF85}"/>
              </a:ext>
            </a:extLst>
          </p:cNvPr>
          <p:cNvSpPr txBox="1"/>
          <p:nvPr/>
        </p:nvSpPr>
        <p:spPr>
          <a:xfrm>
            <a:off x="457200" y="2503253"/>
            <a:ext cx="26384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reciprocal of</a:t>
            </a:r>
            <a:endParaRPr lang="en-IN" sz="2800" dirty="0"/>
          </a:p>
        </p:txBody>
      </p:sp>
      <p:pic>
        <p:nvPicPr>
          <p:cNvPr id="9" name="Picture 8" descr="8 divided by 9 is 9 divided by 8">
            <a:extLst>
              <a:ext uri="{FF2B5EF4-FFF2-40B4-BE49-F238E27FC236}">
                <a16:creationId xmlns:a16="http://schemas.microsoft.com/office/drawing/2014/main" id="{B783B5D2-2D1E-A174-06C0-429D25D3C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5625" y="2343091"/>
            <a:ext cx="1057275" cy="904875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6B1A7756-0D9F-0FF5-43E6-1D73558E8C9E}"/>
              </a:ext>
            </a:extLst>
          </p:cNvPr>
          <p:cNvSpPr txBox="1"/>
          <p:nvPr/>
        </p:nvSpPr>
        <p:spPr>
          <a:xfrm>
            <a:off x="4110846" y="2501815"/>
            <a:ext cx="28138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so we multiply by</a:t>
            </a:r>
            <a:endParaRPr lang="en-IN" sz="2800" dirty="0"/>
          </a:p>
        </p:txBody>
      </p:sp>
      <p:pic>
        <p:nvPicPr>
          <p:cNvPr id="12" name="Picture 11" descr="Nine divided by eight.">
            <a:extLst>
              <a:ext uri="{FF2B5EF4-FFF2-40B4-BE49-F238E27FC236}">
                <a16:creationId xmlns:a16="http://schemas.microsoft.com/office/drawing/2014/main" id="{EBD6ECB4-0225-82EE-D3AF-22EB3BEFC6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4675" y="2310987"/>
            <a:ext cx="390525" cy="904875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D25B8C85-AFE7-3EFB-8E29-C394FFD5D7A6}"/>
              </a:ext>
            </a:extLst>
          </p:cNvPr>
          <p:cNvSpPr txBox="1"/>
          <p:nvPr/>
        </p:nvSpPr>
        <p:spPr>
          <a:xfrm>
            <a:off x="457200" y="3303164"/>
            <a:ext cx="3352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Reduce by factoring.</a:t>
            </a:r>
            <a:endParaRPr lang="en-IN" sz="2800" dirty="0"/>
          </a:p>
        </p:txBody>
      </p:sp>
      <p:pic>
        <p:nvPicPr>
          <p:cNvPr id="15" name="Picture 14" descr="16 over 27 divided by 8 over 9 equals 16 divided by 27 times 9 times 8 equals 8 times 2 times 9 whole divided by 3 times 9 times 8, by cancelling out the common factors we get, 2 divided by 3.">
            <a:extLst>
              <a:ext uri="{FF2B5EF4-FFF2-40B4-BE49-F238E27FC236}">
                <a16:creationId xmlns:a16="http://schemas.microsoft.com/office/drawing/2014/main" id="{A9F185AC-7AE7-8D0E-91EF-7ABB2E413A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7400" y="3990975"/>
            <a:ext cx="4333875" cy="10382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1373</TotalTime>
  <Words>698</Words>
  <Application>Microsoft Office PowerPoint</Application>
  <PresentationFormat>On-screen Show (4:3)</PresentationFormat>
  <Paragraphs>123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Cambria Math</vt:lpstr>
      <vt:lpstr>Courier New</vt:lpstr>
      <vt:lpstr>Office Theme</vt:lpstr>
      <vt:lpstr>Section 4.R.2</vt:lpstr>
      <vt:lpstr>Objectives</vt:lpstr>
      <vt:lpstr>Definition: Reciprocals</vt:lpstr>
      <vt:lpstr>Example 1: Finding Reciprocals</vt:lpstr>
      <vt:lpstr>Example 2: Finding Reciprocals</vt:lpstr>
      <vt:lpstr>Procedure: To Divide Fractions</vt:lpstr>
      <vt:lpstr>Example 3: Dividing Fractions </vt:lpstr>
      <vt:lpstr>Example 4: Dividing Fractions </vt:lpstr>
      <vt:lpstr>Example 5: Dividing and Reducing Fractions</vt:lpstr>
      <vt:lpstr>Example 6: Dividing and Reducing Fractions</vt:lpstr>
      <vt:lpstr> Example 7: Dividing and Reducing Fractions</vt:lpstr>
      <vt:lpstr> Example 8: Dividing and Reducing Fractions</vt:lpstr>
      <vt:lpstr>Example 9: Finding a Missing Number1</vt:lpstr>
      <vt:lpstr>Example 9: Finding a Missing Number2</vt:lpstr>
      <vt:lpstr>Example 10: Application: Dividing Fractions1 </vt:lpstr>
      <vt:lpstr>Example 10: Application: Dividing Fractions2 </vt:lpstr>
      <vt:lpstr>Example 10: Application: Dividing Fractions3 </vt:lpstr>
      <vt:lpstr>Example 11: Application: Multiplying and Dividing Fractions1</vt:lpstr>
      <vt:lpstr>Example 11: Application: Multiplying and Dividing Fractions2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jeevan</cp:lastModifiedBy>
  <cp:revision>212</cp:revision>
  <dcterms:created xsi:type="dcterms:W3CDTF">2013-04-26T14:43:13Z</dcterms:created>
  <dcterms:modified xsi:type="dcterms:W3CDTF">2025-08-18T11:29:28Z</dcterms:modified>
</cp:coreProperties>
</file>