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9" r:id="rId3"/>
    <p:sldId id="285" r:id="rId4"/>
    <p:sldId id="260" r:id="rId5"/>
    <p:sldId id="261" r:id="rId6"/>
    <p:sldId id="286" r:id="rId7"/>
    <p:sldId id="262" r:id="rId8"/>
    <p:sldId id="287" r:id="rId9"/>
    <p:sldId id="288" r:id="rId10"/>
    <p:sldId id="271" r:id="rId11"/>
    <p:sldId id="289" r:id="rId12"/>
    <p:sldId id="290" r:id="rId13"/>
    <p:sldId id="274"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30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8"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FF0000"/>
    <a:srgbClr val="366092"/>
    <a:srgbClr val="1F497D"/>
    <a:srgbClr val="3C86A6"/>
    <a:srgbClr val="007E7E"/>
    <a:srgbClr val="091523"/>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1" autoAdjust="0"/>
    <p:restoredTop sz="94673" autoAdjust="0"/>
  </p:normalViewPr>
  <p:slideViewPr>
    <p:cSldViewPr>
      <p:cViewPr varScale="1">
        <p:scale>
          <a:sx n="101" d="100"/>
          <a:sy n="101" d="100"/>
        </p:scale>
        <p:origin x="1872" y="120"/>
      </p:cViewPr>
      <p:guideLst>
        <p:guide orient="horz" pos="1248"/>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07487542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 </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 Id="rId4" Type="http://schemas.openxmlformats.org/officeDocument/2006/relationships/image" Target="../media/image28.emf"/></Relationships>
</file>

<file path=ppt/slides/_rels/slide11.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 Id="rId4" Type="http://schemas.openxmlformats.org/officeDocument/2006/relationships/image" Target="../media/image31.emf"/></Relationships>
</file>

<file path=ppt/slides/_rels/slide12.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 Id="rId5" Type="http://schemas.openxmlformats.org/officeDocument/2006/relationships/image" Target="../media/image35.emf"/><Relationship Id="rId4" Type="http://schemas.openxmlformats.org/officeDocument/2006/relationships/image" Target="../media/image34.emf"/></Relationships>
</file>

<file path=ppt/slides/_rels/slide13.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 Id="rId5" Type="http://schemas.openxmlformats.org/officeDocument/2006/relationships/image" Target="../media/image40.emf"/><Relationship Id="rId4" Type="http://schemas.openxmlformats.org/officeDocument/2006/relationships/image" Target="../media/image39.emf"/></Relationships>
</file>

<file path=ppt/slides/_rels/slide15.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image" Target="../media/image5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7.emf"/><Relationship Id="rId2" Type="http://schemas.openxmlformats.org/officeDocument/2006/relationships/image" Target="../media/image56.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6.emf"/><Relationship Id="rId2" Type="http://schemas.openxmlformats.org/officeDocument/2006/relationships/image" Target="../media/image58.emf"/><Relationship Id="rId1" Type="http://schemas.openxmlformats.org/officeDocument/2006/relationships/slideLayout" Target="../slideLayouts/slideLayout2.xml"/><Relationship Id="rId4" Type="http://schemas.openxmlformats.org/officeDocument/2006/relationships/image" Target="../media/image59.emf"/></Relationships>
</file>

<file path=ppt/slides/_rels/slide25.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image" Target="../media/image60.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image" Target="../media/image62.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5.png"/><Relationship Id="rId2" Type="http://schemas.openxmlformats.org/officeDocument/2006/relationships/image" Target="../media/image64.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7.png"/><Relationship Id="rId2" Type="http://schemas.openxmlformats.org/officeDocument/2006/relationships/image" Target="../media/image6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 Id="rId5" Type="http://schemas.openxmlformats.org/officeDocument/2006/relationships/image" Target="../media/image19.emf"/><Relationship Id="rId4" Type="http://schemas.openxmlformats.org/officeDocument/2006/relationships/image" Target="../media/image18.emf"/></Relationships>
</file>

<file path=ppt/slides/_rels/slide9.xml.rels><?xml version="1.0" encoding="UTF-8" standalone="yes"?>
<Relationships xmlns="http://schemas.openxmlformats.org/package/2006/relationships"><Relationship Id="rId3" Type="http://schemas.openxmlformats.org/officeDocument/2006/relationships/image" Target="../media/image21.emf"/><Relationship Id="rId7" Type="http://schemas.openxmlformats.org/officeDocument/2006/relationships/image" Target="../media/image25.emf"/><Relationship Id="rId2" Type="http://schemas.openxmlformats.org/officeDocument/2006/relationships/image" Target="../media/image20.emf"/><Relationship Id="rId1" Type="http://schemas.openxmlformats.org/officeDocument/2006/relationships/slideLayout" Target="../slideLayouts/slideLayout2.xml"/><Relationship Id="rId6" Type="http://schemas.openxmlformats.org/officeDocument/2006/relationships/image" Target="../media/image24.emf"/><Relationship Id="rId5" Type="http://schemas.openxmlformats.org/officeDocument/2006/relationships/image" Target="../media/image23.emf"/><Relationship Id="rId4" Type="http://schemas.openxmlformats.org/officeDocument/2006/relationships/image" Target="../media/image2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with Fractions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type="title"/>
          </p:nvPr>
        </p:nvSpPr>
        <p:spPr>
          <a:xfrm>
            <a:off x="457200" y="76200"/>
            <a:ext cx="8229600" cy="914400"/>
          </a:xfrm>
          <a:prstGeom prst="rect">
            <a:avLst/>
          </a:prstGeom>
        </p:spPr>
        <p:txBody>
          <a:bodyPr/>
          <a:lstStyle/>
          <a:p>
            <a:r>
              <a:rPr lang="en-US" dirty="0"/>
              <a:t>Properties: Commutative Property of Multiplication</a:t>
            </a:r>
            <a:endParaRPr lang="en-US" sz="3200" dirty="0">
              <a:solidFill>
                <a:schemeClr val="accent1"/>
              </a:solidFill>
            </a:endParaRPr>
          </a:p>
        </p:txBody>
      </p:sp>
      <p:sp>
        <p:nvSpPr>
          <p:cNvPr id="7" name="Rectangle 6"/>
          <p:cNvSpPr>
            <a:spLocks noGrp="1"/>
          </p:cNvSpPr>
          <p:nvPr/>
        </p:nvSpPr>
        <p:spPr>
          <a:xfrm>
            <a:off x="457200" y="1280160"/>
            <a:ext cx="8229600" cy="3207032"/>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91523"/>
                </a:solidFill>
              </a:rPr>
              <a:t>The </a:t>
            </a:r>
            <a:r>
              <a:rPr lang="en-US" b="1" dirty="0">
                <a:solidFill>
                  <a:srgbClr val="C00000"/>
                </a:solidFill>
              </a:rPr>
              <a:t>order</a:t>
            </a:r>
            <a:r>
              <a:rPr lang="en-US" dirty="0">
                <a:solidFill>
                  <a:srgbClr val="091523"/>
                </a:solidFill>
              </a:rPr>
              <a:t> of the fractions being multiplied can be reversed without changing the product. Symbolically, if  </a:t>
            </a:r>
          </a:p>
          <a:p>
            <a:r>
              <a:rPr lang="en-US" dirty="0">
                <a:solidFill>
                  <a:srgbClr val="091523"/>
                </a:solidFill>
              </a:rPr>
              <a:t>               </a:t>
            </a:r>
          </a:p>
          <a:p>
            <a:endParaRPr lang="en-US" dirty="0">
              <a:solidFill>
                <a:srgbClr val="091523"/>
              </a:solidFill>
            </a:endParaRPr>
          </a:p>
          <a:p>
            <a:endParaRPr lang="en-US" dirty="0">
              <a:solidFill>
                <a:srgbClr val="091523"/>
              </a:solidFill>
              <a:latin typeface="Calibri" pitchFamily="34" charset="0"/>
            </a:endParaRPr>
          </a:p>
          <a:p>
            <a:endParaRPr lang="en-US" dirty="0">
              <a:solidFill>
                <a:srgbClr val="091523"/>
              </a:solidFill>
            </a:endParaRPr>
          </a:p>
          <a:p>
            <a:endParaRPr lang="en-US" sz="1000" dirty="0"/>
          </a:p>
        </p:txBody>
      </p:sp>
      <p:pic>
        <p:nvPicPr>
          <p:cNvPr id="4" name="Picture 3" descr="a divided by b and c divided by d">
            <a:extLst>
              <a:ext uri="{FF2B5EF4-FFF2-40B4-BE49-F238E27FC236}">
                <a16:creationId xmlns:a16="http://schemas.microsoft.com/office/drawing/2014/main" id="{5F356599-04A7-F568-C4BA-2DE09A241BD3}"/>
              </a:ext>
            </a:extLst>
          </p:cNvPr>
          <p:cNvPicPr>
            <a:picLocks noChangeAspect="1"/>
          </p:cNvPicPr>
          <p:nvPr/>
        </p:nvPicPr>
        <p:blipFill>
          <a:blip r:embed="rId2"/>
          <a:stretch>
            <a:fillRect/>
          </a:stretch>
        </p:blipFill>
        <p:spPr>
          <a:xfrm>
            <a:off x="533400" y="2057400"/>
            <a:ext cx="1123950" cy="885825"/>
          </a:xfrm>
          <a:prstGeom prst="rect">
            <a:avLst/>
          </a:prstGeom>
        </p:spPr>
      </p:pic>
      <p:sp>
        <p:nvSpPr>
          <p:cNvPr id="13" name="TextBox 12">
            <a:extLst>
              <a:ext uri="{FF2B5EF4-FFF2-40B4-BE49-F238E27FC236}">
                <a16:creationId xmlns:a16="http://schemas.microsoft.com/office/drawing/2014/main" id="{9E609DCE-2A07-8867-D7DE-25FBF50B481A}"/>
              </a:ext>
            </a:extLst>
          </p:cNvPr>
          <p:cNvSpPr txBox="1"/>
          <p:nvPr/>
        </p:nvSpPr>
        <p:spPr>
          <a:xfrm>
            <a:off x="1634346" y="2207030"/>
            <a:ext cx="2895600" cy="523220"/>
          </a:xfrm>
          <a:prstGeom prst="rect">
            <a:avLst/>
          </a:prstGeom>
          <a:noFill/>
        </p:spPr>
        <p:txBody>
          <a:bodyPr wrap="square">
            <a:spAutoFit/>
          </a:bodyPr>
          <a:lstStyle/>
          <a:p>
            <a:r>
              <a:rPr lang="en-US" sz="2800" dirty="0">
                <a:solidFill>
                  <a:srgbClr val="091523"/>
                </a:solidFill>
              </a:rPr>
              <a:t>are fractions, then</a:t>
            </a:r>
            <a:endParaRPr lang="en-IN" sz="2800" dirty="0"/>
          </a:p>
        </p:txBody>
      </p:sp>
      <p:pic>
        <p:nvPicPr>
          <p:cNvPr id="8" name="Picture 7" descr="a divided by b times c divided by d equals c divided by d times a divided by b. where b and d not equals 0.">
            <a:extLst>
              <a:ext uri="{FF2B5EF4-FFF2-40B4-BE49-F238E27FC236}">
                <a16:creationId xmlns:a16="http://schemas.microsoft.com/office/drawing/2014/main" id="{94FFB704-8662-818B-514E-1A872E7A4E1B}"/>
              </a:ext>
            </a:extLst>
          </p:cNvPr>
          <p:cNvPicPr>
            <a:picLocks noChangeAspect="1"/>
          </p:cNvPicPr>
          <p:nvPr/>
        </p:nvPicPr>
        <p:blipFill>
          <a:blip r:embed="rId3"/>
          <a:stretch>
            <a:fillRect/>
          </a:stretch>
        </p:blipFill>
        <p:spPr>
          <a:xfrm>
            <a:off x="3048000" y="2616835"/>
            <a:ext cx="3381375" cy="885825"/>
          </a:xfrm>
          <a:prstGeom prst="rect">
            <a:avLst/>
          </a:prstGeom>
        </p:spPr>
      </p:pic>
      <p:sp>
        <p:nvSpPr>
          <p:cNvPr id="15" name="TextBox 14">
            <a:extLst>
              <a:ext uri="{FF2B5EF4-FFF2-40B4-BE49-F238E27FC236}">
                <a16:creationId xmlns:a16="http://schemas.microsoft.com/office/drawing/2014/main" id="{C2D57538-E1DC-EC85-5F95-78023A1C465D}"/>
              </a:ext>
            </a:extLst>
          </p:cNvPr>
          <p:cNvSpPr txBox="1"/>
          <p:nvPr/>
        </p:nvSpPr>
        <p:spPr>
          <a:xfrm>
            <a:off x="457200" y="3720465"/>
            <a:ext cx="2133600" cy="523220"/>
          </a:xfrm>
          <a:prstGeom prst="rect">
            <a:avLst/>
          </a:prstGeom>
          <a:noFill/>
        </p:spPr>
        <p:txBody>
          <a:bodyPr wrap="square">
            <a:spAutoFit/>
          </a:bodyPr>
          <a:lstStyle/>
          <a:p>
            <a:r>
              <a:rPr lang="en-US" sz="2800" dirty="0">
                <a:solidFill>
                  <a:srgbClr val="091523"/>
                </a:solidFill>
              </a:rPr>
              <a:t>For example,</a:t>
            </a:r>
            <a:endParaRPr lang="en-IN" sz="2800" dirty="0"/>
          </a:p>
        </p:txBody>
      </p:sp>
      <p:pic>
        <p:nvPicPr>
          <p:cNvPr id="11" name="Picture 10" descr="2 divided by 5 times 1 divided by 3 equals 1 divided by 3 times 2 divided by 5">
            <a:extLst>
              <a:ext uri="{FF2B5EF4-FFF2-40B4-BE49-F238E27FC236}">
                <a16:creationId xmlns:a16="http://schemas.microsoft.com/office/drawing/2014/main" id="{DE71EC57-BCC7-5FD9-D058-3FD3BFBACBEC}"/>
              </a:ext>
            </a:extLst>
          </p:cNvPr>
          <p:cNvPicPr>
            <a:picLocks noChangeAspect="1"/>
          </p:cNvPicPr>
          <p:nvPr/>
        </p:nvPicPr>
        <p:blipFill>
          <a:blip r:embed="rId4"/>
          <a:stretch>
            <a:fillRect/>
          </a:stretch>
        </p:blipFill>
        <p:spPr>
          <a:xfrm>
            <a:off x="2438400" y="3599929"/>
            <a:ext cx="1638300" cy="88582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type="title"/>
          </p:nvPr>
        </p:nvSpPr>
        <p:spPr>
          <a:xfrm>
            <a:off x="457200" y="76200"/>
            <a:ext cx="8229600" cy="914400"/>
          </a:xfrm>
          <a:prstGeom prst="rect">
            <a:avLst/>
          </a:prstGeom>
        </p:spPr>
        <p:txBody>
          <a:bodyPr/>
          <a:lstStyle/>
          <a:p>
            <a:r>
              <a:rPr lang="en-US" dirty="0"/>
              <a:t>Properties: Associative Property of Multiplication</a:t>
            </a:r>
          </a:p>
        </p:txBody>
      </p:sp>
      <p:sp>
        <p:nvSpPr>
          <p:cNvPr id="7" name="Rectangle 6"/>
          <p:cNvSpPr>
            <a:spLocks noGrp="1"/>
          </p:cNvSpPr>
          <p:nvPr/>
        </p:nvSpPr>
        <p:spPr>
          <a:xfrm>
            <a:off x="457200" y="1280160"/>
            <a:ext cx="8229600" cy="3576364"/>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91523"/>
                </a:solidFill>
              </a:rPr>
              <a:t>The </a:t>
            </a:r>
            <a:r>
              <a:rPr lang="en-US" b="1" dirty="0">
                <a:solidFill>
                  <a:srgbClr val="C00000"/>
                </a:solidFill>
              </a:rPr>
              <a:t>grouping</a:t>
            </a:r>
            <a:r>
              <a:rPr lang="en-US" dirty="0">
                <a:solidFill>
                  <a:srgbClr val="091523"/>
                </a:solidFill>
              </a:rPr>
              <a:t> of the fractions being multiplied can be changed without changing the product. Symbolically, if </a:t>
            </a:r>
          </a:p>
          <a:p>
            <a:r>
              <a:rPr lang="en-US" dirty="0">
                <a:solidFill>
                  <a:srgbClr val="091523"/>
                </a:solidFill>
              </a:rPr>
              <a:t>                   </a:t>
            </a:r>
          </a:p>
          <a:p>
            <a:endParaRPr lang="en-US" dirty="0">
              <a:solidFill>
                <a:srgbClr val="091523"/>
              </a:solidFill>
            </a:endParaRPr>
          </a:p>
          <a:p>
            <a:endParaRPr lang="en-US" dirty="0">
              <a:solidFill>
                <a:srgbClr val="091523"/>
              </a:solidFill>
            </a:endParaRPr>
          </a:p>
          <a:p>
            <a:endParaRPr lang="en-US" sz="1500" dirty="0">
              <a:solidFill>
                <a:srgbClr val="091523"/>
              </a:solidFill>
            </a:endParaRPr>
          </a:p>
          <a:p>
            <a:endParaRPr lang="en-US" dirty="0">
              <a:solidFill>
                <a:srgbClr val="091523"/>
              </a:solidFill>
            </a:endParaRPr>
          </a:p>
          <a:p>
            <a:endParaRPr lang="en-US" sz="1500" dirty="0">
              <a:solidFill>
                <a:srgbClr val="091523"/>
              </a:solidFill>
            </a:endParaRPr>
          </a:p>
        </p:txBody>
      </p:sp>
      <p:pic>
        <p:nvPicPr>
          <p:cNvPr id="4" name="Picture 3" descr="a divided by b, c divided by d, and e divided by f">
            <a:extLst>
              <a:ext uri="{FF2B5EF4-FFF2-40B4-BE49-F238E27FC236}">
                <a16:creationId xmlns:a16="http://schemas.microsoft.com/office/drawing/2014/main" id="{79E3A779-DE49-4C3C-D678-DB6F26CE8877}"/>
              </a:ext>
            </a:extLst>
          </p:cNvPr>
          <p:cNvPicPr>
            <a:picLocks noChangeAspect="1"/>
          </p:cNvPicPr>
          <p:nvPr/>
        </p:nvPicPr>
        <p:blipFill>
          <a:blip r:embed="rId2"/>
          <a:stretch>
            <a:fillRect/>
          </a:stretch>
        </p:blipFill>
        <p:spPr>
          <a:xfrm>
            <a:off x="542925" y="2057400"/>
            <a:ext cx="1514475" cy="952500"/>
          </a:xfrm>
          <a:prstGeom prst="rect">
            <a:avLst/>
          </a:prstGeom>
        </p:spPr>
      </p:pic>
      <p:sp>
        <p:nvSpPr>
          <p:cNvPr id="15" name="TextBox 14">
            <a:extLst>
              <a:ext uri="{FF2B5EF4-FFF2-40B4-BE49-F238E27FC236}">
                <a16:creationId xmlns:a16="http://schemas.microsoft.com/office/drawing/2014/main" id="{C1AABA07-D5EA-E8DA-D680-29E6C68AB994}"/>
              </a:ext>
            </a:extLst>
          </p:cNvPr>
          <p:cNvSpPr txBox="1"/>
          <p:nvPr/>
        </p:nvSpPr>
        <p:spPr>
          <a:xfrm>
            <a:off x="2057400" y="2195451"/>
            <a:ext cx="2895600" cy="523220"/>
          </a:xfrm>
          <a:prstGeom prst="rect">
            <a:avLst/>
          </a:prstGeom>
          <a:noFill/>
        </p:spPr>
        <p:txBody>
          <a:bodyPr wrap="square">
            <a:spAutoFit/>
          </a:bodyPr>
          <a:lstStyle/>
          <a:p>
            <a:r>
              <a:rPr lang="en-US" sz="2800" dirty="0">
                <a:solidFill>
                  <a:srgbClr val="091523"/>
                </a:solidFill>
              </a:rPr>
              <a:t>are fractions, then</a:t>
            </a:r>
            <a:endParaRPr lang="en-IN" sz="2800" dirty="0"/>
          </a:p>
        </p:txBody>
      </p:sp>
      <p:pic>
        <p:nvPicPr>
          <p:cNvPr id="8" name="Picture 7" descr="open parentheses a divided by b times c divided by d close parentheses times e divided by f equals a divided by b times open parentheses c divided by d times e divided by f close parentheses. where b, d, f not equals 0">
            <a:extLst>
              <a:ext uri="{FF2B5EF4-FFF2-40B4-BE49-F238E27FC236}">
                <a16:creationId xmlns:a16="http://schemas.microsoft.com/office/drawing/2014/main" id="{17F137E4-53F6-D447-7D7C-4D8D34231989}"/>
              </a:ext>
            </a:extLst>
          </p:cNvPr>
          <p:cNvPicPr>
            <a:picLocks noChangeAspect="1"/>
          </p:cNvPicPr>
          <p:nvPr/>
        </p:nvPicPr>
        <p:blipFill>
          <a:blip r:embed="rId3"/>
          <a:stretch>
            <a:fillRect/>
          </a:stretch>
        </p:blipFill>
        <p:spPr>
          <a:xfrm>
            <a:off x="2362200" y="2752557"/>
            <a:ext cx="5191125" cy="1009650"/>
          </a:xfrm>
          <a:prstGeom prst="rect">
            <a:avLst/>
          </a:prstGeom>
        </p:spPr>
      </p:pic>
      <p:sp>
        <p:nvSpPr>
          <p:cNvPr id="10" name="TextBox 9">
            <a:extLst>
              <a:ext uri="{FF2B5EF4-FFF2-40B4-BE49-F238E27FC236}">
                <a16:creationId xmlns:a16="http://schemas.microsoft.com/office/drawing/2014/main" id="{EDC82C3E-5641-4817-B33C-37CE502BF796}"/>
              </a:ext>
            </a:extLst>
          </p:cNvPr>
          <p:cNvSpPr txBox="1"/>
          <p:nvPr/>
        </p:nvSpPr>
        <p:spPr>
          <a:xfrm>
            <a:off x="435634" y="3945087"/>
            <a:ext cx="2286000" cy="523220"/>
          </a:xfrm>
          <a:prstGeom prst="rect">
            <a:avLst/>
          </a:prstGeom>
          <a:noFill/>
        </p:spPr>
        <p:txBody>
          <a:bodyPr wrap="square">
            <a:spAutoFit/>
          </a:bodyPr>
          <a:lstStyle/>
          <a:p>
            <a:r>
              <a:rPr lang="en-US" sz="2800" dirty="0">
                <a:solidFill>
                  <a:srgbClr val="091523"/>
                </a:solidFill>
              </a:rPr>
              <a:t>For example,</a:t>
            </a:r>
            <a:endParaRPr lang="en-IN" sz="2800" dirty="0"/>
          </a:p>
        </p:txBody>
      </p:sp>
      <p:pic>
        <p:nvPicPr>
          <p:cNvPr id="13" name="Picture 12" descr="open parentheses 5 divided by 6 times 2 divided by 3 close parentheses times 1 divided by 4 equals 5 divided by 6 times open parentheses 2 divided by 3 times 1 divided by 4 close parentheses.">
            <a:extLst>
              <a:ext uri="{FF2B5EF4-FFF2-40B4-BE49-F238E27FC236}">
                <a16:creationId xmlns:a16="http://schemas.microsoft.com/office/drawing/2014/main" id="{B2AF4A8E-7A86-DA01-A901-A0ED10A0E774}"/>
              </a:ext>
            </a:extLst>
          </p:cNvPr>
          <p:cNvPicPr>
            <a:picLocks noChangeAspect="1"/>
          </p:cNvPicPr>
          <p:nvPr/>
        </p:nvPicPr>
        <p:blipFill>
          <a:blip r:embed="rId4"/>
          <a:stretch>
            <a:fillRect/>
          </a:stretch>
        </p:blipFill>
        <p:spPr>
          <a:xfrm>
            <a:off x="2438400" y="3773709"/>
            <a:ext cx="3181350" cy="9525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dirty="0"/>
              <a:t>Example 4: Recognizing the Properties of Multiplication</a:t>
            </a:r>
          </a:p>
        </p:txBody>
      </p:sp>
      <p:sp>
        <p:nvSpPr>
          <p:cNvPr id="3" name="Content Placeholder 2"/>
          <p:cNvSpPr>
            <a:spLocks noGrp="1"/>
          </p:cNvSpPr>
          <p:nvPr>
            <p:ph idx="1"/>
          </p:nvPr>
        </p:nvSpPr>
        <p:spPr/>
        <p:txBody>
          <a:bodyPr/>
          <a:lstStyle/>
          <a:p>
            <a:r>
              <a:rPr lang="en-US" dirty="0"/>
              <a:t>Each of the properties of multiplication is illustrated.</a:t>
            </a:r>
          </a:p>
          <a:p>
            <a:endParaRPr lang="en-US" sz="1000" dirty="0"/>
          </a:p>
          <a:p>
            <a:r>
              <a:rPr lang="en-US" dirty="0"/>
              <a:t> </a:t>
            </a:r>
          </a:p>
          <a:p>
            <a:endParaRPr lang="en-US" sz="1500" dirty="0"/>
          </a:p>
          <a:p>
            <a:pPr>
              <a:tabLst>
                <a:tab pos="461963" algn="l"/>
              </a:tabLst>
            </a:pPr>
            <a:r>
              <a:rPr lang="en-US" dirty="0"/>
              <a:t>	</a:t>
            </a:r>
          </a:p>
          <a:p>
            <a:pPr>
              <a:tabLst>
                <a:tab pos="461963" algn="l"/>
              </a:tabLst>
            </a:pPr>
            <a:endParaRPr lang="en-US" sz="2000" dirty="0"/>
          </a:p>
          <a:p>
            <a:pPr>
              <a:tabLst>
                <a:tab pos="461963" algn="l"/>
              </a:tabLst>
            </a:pPr>
            <a:r>
              <a:rPr lang="en-US" dirty="0"/>
              <a:t> </a:t>
            </a:r>
          </a:p>
          <a:p>
            <a:pPr marL="514350" indent="-514350">
              <a:tabLst>
                <a:tab pos="461963" algn="l"/>
              </a:tabLst>
            </a:pPr>
            <a:endParaRPr lang="en-US" sz="800" dirty="0"/>
          </a:p>
          <a:p>
            <a:pPr marL="514350" indent="-514350">
              <a:tabLst>
                <a:tab pos="461963" algn="l"/>
              </a:tabLst>
            </a:pPr>
            <a:r>
              <a:rPr lang="en-US" dirty="0"/>
              <a:t>	</a:t>
            </a:r>
          </a:p>
          <a:p>
            <a:pPr marL="514350" indent="-514350">
              <a:tabLst>
                <a:tab pos="461963" algn="l"/>
              </a:tabLst>
            </a:pPr>
            <a:endParaRPr lang="en-US" sz="1500" dirty="0"/>
          </a:p>
          <a:p>
            <a:pPr marL="514350" indent="-514350">
              <a:tabLst>
                <a:tab pos="461963" algn="l"/>
              </a:tabLst>
            </a:pPr>
            <a:r>
              <a:rPr lang="en-US" dirty="0"/>
              <a:t>						</a:t>
            </a:r>
          </a:p>
        </p:txBody>
      </p:sp>
      <p:pic>
        <p:nvPicPr>
          <p:cNvPr id="7" name="Picture 6" descr="a. three divided by four times one divided by seven equals one divided by seven times three divided by four. This is done by commutative property of multiplication.">
            <a:extLst>
              <a:ext uri="{FF2B5EF4-FFF2-40B4-BE49-F238E27FC236}">
                <a16:creationId xmlns:a16="http://schemas.microsoft.com/office/drawing/2014/main" id="{EE0A2058-E5D3-89AB-4F7D-19F27F032FFD}"/>
              </a:ext>
            </a:extLst>
          </p:cNvPr>
          <p:cNvPicPr>
            <a:picLocks noChangeAspect="1"/>
          </p:cNvPicPr>
          <p:nvPr/>
        </p:nvPicPr>
        <p:blipFill>
          <a:blip r:embed="rId2"/>
          <a:stretch>
            <a:fillRect/>
          </a:stretch>
        </p:blipFill>
        <p:spPr>
          <a:xfrm>
            <a:off x="538162" y="1786285"/>
            <a:ext cx="6543675" cy="885825"/>
          </a:xfrm>
          <a:prstGeom prst="rect">
            <a:avLst/>
          </a:prstGeom>
        </p:spPr>
      </p:pic>
      <p:sp>
        <p:nvSpPr>
          <p:cNvPr id="20" name="TextBox 19">
            <a:extLst>
              <a:ext uri="{FF2B5EF4-FFF2-40B4-BE49-F238E27FC236}">
                <a16:creationId xmlns:a16="http://schemas.microsoft.com/office/drawing/2014/main" id="{7E1D558C-06C9-DBBB-08F6-DB0693E4D643}"/>
              </a:ext>
            </a:extLst>
          </p:cNvPr>
          <p:cNvSpPr txBox="1"/>
          <p:nvPr/>
        </p:nvSpPr>
        <p:spPr>
          <a:xfrm>
            <a:off x="939800" y="2736399"/>
            <a:ext cx="3562350" cy="523220"/>
          </a:xfrm>
          <a:prstGeom prst="rect">
            <a:avLst/>
          </a:prstGeom>
          <a:noFill/>
        </p:spPr>
        <p:txBody>
          <a:bodyPr wrap="square">
            <a:spAutoFit/>
          </a:bodyPr>
          <a:lstStyle/>
          <a:p>
            <a:r>
              <a:rPr lang="en-US" sz="2800" dirty="0"/>
              <a:t>As a check, we see that</a:t>
            </a:r>
            <a:endParaRPr lang="en-IN" sz="2800" dirty="0"/>
          </a:p>
        </p:txBody>
      </p:sp>
      <p:pic>
        <p:nvPicPr>
          <p:cNvPr id="11" name="Picture 10" descr="three divided by four times one divided by seven equals 3 divided by 28 and one divided by seven times three divided by four equals 3 divided by 28.">
            <a:extLst>
              <a:ext uri="{FF2B5EF4-FFF2-40B4-BE49-F238E27FC236}">
                <a16:creationId xmlns:a16="http://schemas.microsoft.com/office/drawing/2014/main" id="{A1CFD378-D04F-458F-6CDA-B20470566C29}"/>
              </a:ext>
            </a:extLst>
          </p:cNvPr>
          <p:cNvPicPr>
            <a:picLocks noChangeAspect="1"/>
          </p:cNvPicPr>
          <p:nvPr/>
        </p:nvPicPr>
        <p:blipFill>
          <a:blip r:embed="rId3"/>
          <a:stretch>
            <a:fillRect/>
          </a:stretch>
        </p:blipFill>
        <p:spPr>
          <a:xfrm>
            <a:off x="4467225" y="2582863"/>
            <a:ext cx="3562350" cy="885825"/>
          </a:xfrm>
          <a:prstGeom prst="rect">
            <a:avLst/>
          </a:prstGeom>
        </p:spPr>
      </p:pic>
      <p:pic>
        <p:nvPicPr>
          <p:cNvPr id="17" name="Picture 16" descr="b. open parentheses 5 divided by 8 times 3 divided by 2 close parentheses times 3 divided by 4 equals 5 divided by 8 times open parentheses 3 divided by 2 times 3 divided by 4 close parentheses. This is done by Associative property of multiplication">
            <a:extLst>
              <a:ext uri="{FF2B5EF4-FFF2-40B4-BE49-F238E27FC236}">
                <a16:creationId xmlns:a16="http://schemas.microsoft.com/office/drawing/2014/main" id="{73C421A1-B259-CD9B-58AB-343472A30617}"/>
              </a:ext>
            </a:extLst>
          </p:cNvPr>
          <p:cNvPicPr>
            <a:picLocks noChangeAspect="1"/>
          </p:cNvPicPr>
          <p:nvPr/>
        </p:nvPicPr>
        <p:blipFill>
          <a:blip r:embed="rId4"/>
          <a:stretch>
            <a:fillRect/>
          </a:stretch>
        </p:blipFill>
        <p:spPr>
          <a:xfrm>
            <a:off x="538162" y="3396298"/>
            <a:ext cx="7772400" cy="952500"/>
          </a:xfrm>
          <a:prstGeom prst="rect">
            <a:avLst/>
          </a:prstGeom>
        </p:spPr>
      </p:pic>
      <p:sp>
        <p:nvSpPr>
          <p:cNvPr id="22" name="TextBox 21">
            <a:extLst>
              <a:ext uri="{FF2B5EF4-FFF2-40B4-BE49-F238E27FC236}">
                <a16:creationId xmlns:a16="http://schemas.microsoft.com/office/drawing/2014/main" id="{091587F4-B92B-55A6-35FD-B3DEC1E968C2}"/>
              </a:ext>
            </a:extLst>
          </p:cNvPr>
          <p:cNvSpPr txBox="1"/>
          <p:nvPr/>
        </p:nvSpPr>
        <p:spPr>
          <a:xfrm>
            <a:off x="948426" y="4357289"/>
            <a:ext cx="3657600" cy="523220"/>
          </a:xfrm>
          <a:prstGeom prst="rect">
            <a:avLst/>
          </a:prstGeom>
          <a:noFill/>
        </p:spPr>
        <p:txBody>
          <a:bodyPr wrap="square">
            <a:spAutoFit/>
          </a:bodyPr>
          <a:lstStyle/>
          <a:p>
            <a:r>
              <a:rPr lang="en-US" sz="2800" dirty="0"/>
              <a:t>As a check, we see that</a:t>
            </a:r>
            <a:endParaRPr lang="en-IN" sz="2800" dirty="0"/>
          </a:p>
        </p:txBody>
      </p:sp>
      <p:pic>
        <p:nvPicPr>
          <p:cNvPr id="25" name="Picture 24" descr="open parentheses 5 divided by 8 times 3 divided by 2 close parentheses times 3 divided by 4 equals 15 divided by 16 times 3 divided by 4 which equals 45 divided by 64.&#10;And 5 divided by 8 times open parentheses 3 divided by 2 times 3 divided by 4 close parentheses equals 5 divided by 8 times 9 divided by 8 which equals 45 divided by 64.">
            <a:extLst>
              <a:ext uri="{FF2B5EF4-FFF2-40B4-BE49-F238E27FC236}">
                <a16:creationId xmlns:a16="http://schemas.microsoft.com/office/drawing/2014/main" id="{76C13A44-2A42-2EFA-15F7-1EA0C036A988}"/>
              </a:ext>
            </a:extLst>
          </p:cNvPr>
          <p:cNvPicPr>
            <a:picLocks noChangeAspect="1"/>
          </p:cNvPicPr>
          <p:nvPr/>
        </p:nvPicPr>
        <p:blipFill>
          <a:blip r:embed="rId5"/>
          <a:stretch>
            <a:fillRect/>
          </a:stretch>
        </p:blipFill>
        <p:spPr>
          <a:xfrm>
            <a:off x="1029388" y="4908151"/>
            <a:ext cx="7153275" cy="9525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76200"/>
            <a:ext cx="8229600" cy="914400"/>
          </a:xfrm>
          <a:prstGeom prst="rect">
            <a:avLst/>
          </a:prstGeom>
        </p:spPr>
        <p:txBody>
          <a:bodyPr/>
          <a:lstStyle/>
          <a:p>
            <a:r>
              <a:rPr lang="en-US" dirty="0"/>
              <a:t>Properties: To Reduce a Fraction to Lowest Terms</a:t>
            </a:r>
            <a:endParaRPr lang="en-US" sz="3200" dirty="0">
              <a:solidFill>
                <a:schemeClr val="accent1"/>
              </a:solidFill>
            </a:endParaRPr>
          </a:p>
        </p:txBody>
      </p:sp>
      <p:sp>
        <p:nvSpPr>
          <p:cNvPr id="6" name="Content Placeholder 5"/>
          <p:cNvSpPr>
            <a:spLocks noGrp="1"/>
          </p:cNvSpPr>
          <p:nvPr>
            <p:ph idx="1"/>
          </p:nvPr>
        </p:nvSpPr>
        <p:spPr>
          <a:xfrm>
            <a:off x="457200" y="1295400"/>
            <a:ext cx="8229600" cy="2971800"/>
          </a:xfrm>
          <a:solidFill>
            <a:srgbClr val="FFFFCC"/>
          </a:solidFill>
          <a:ln w="28575">
            <a:solidFill>
              <a:srgbClr val="000000"/>
            </a:solidFill>
          </a:ln>
        </p:spPr>
        <p:txBody>
          <a:bodyPr wrap="square">
            <a:normAutofit/>
          </a:bodyPr>
          <a:lstStyle/>
          <a:p>
            <a:pPr marL="542925" indent="-542925"/>
            <a:r>
              <a:rPr lang="en-US" dirty="0">
                <a:solidFill>
                  <a:schemeClr val="accent6">
                    <a:lumMod val="10000"/>
                  </a:schemeClr>
                </a:solidFill>
              </a:rPr>
              <a:t>1.	Factor the numerator and denominator into prime factors.</a:t>
            </a:r>
          </a:p>
          <a:p>
            <a:pPr marL="542925" indent="-542925"/>
            <a:r>
              <a:rPr lang="en-US" dirty="0">
                <a:solidFill>
                  <a:schemeClr val="accent6">
                    <a:lumMod val="10000"/>
                  </a:schemeClr>
                </a:solidFill>
              </a:rPr>
              <a:t>2.	Use the fact that </a:t>
            </a:r>
            <a:r>
              <a:rPr lang="en-US" b="1" i="1" dirty="0">
                <a:solidFill>
                  <a:schemeClr val="accent6">
                    <a:lumMod val="10000"/>
                  </a:schemeClr>
                </a:solidFill>
              </a:rPr>
              <a:t>	</a:t>
            </a:r>
          </a:p>
          <a:p>
            <a:endParaRPr lang="en-US" dirty="0">
              <a:solidFill>
                <a:schemeClr val="accent6">
                  <a:lumMod val="10000"/>
                </a:schemeClr>
              </a:solidFill>
            </a:endParaRPr>
          </a:p>
        </p:txBody>
      </p:sp>
      <p:pic>
        <p:nvPicPr>
          <p:cNvPr id="4" name="Picture 3" descr="k divided by k equals one.">
            <a:extLst>
              <a:ext uri="{FF2B5EF4-FFF2-40B4-BE49-F238E27FC236}">
                <a16:creationId xmlns:a16="http://schemas.microsoft.com/office/drawing/2014/main" id="{1BA674CA-5177-4F82-CCC9-AE1FE0E1257C}"/>
              </a:ext>
            </a:extLst>
          </p:cNvPr>
          <p:cNvPicPr>
            <a:picLocks noChangeAspect="1"/>
          </p:cNvPicPr>
          <p:nvPr/>
        </p:nvPicPr>
        <p:blipFill>
          <a:blip r:embed="rId2"/>
          <a:stretch>
            <a:fillRect/>
          </a:stretch>
        </p:blipFill>
        <p:spPr>
          <a:xfrm>
            <a:off x="3505200" y="2057400"/>
            <a:ext cx="809625" cy="885825"/>
          </a:xfrm>
          <a:prstGeom prst="rect">
            <a:avLst/>
          </a:prstGeom>
        </p:spPr>
      </p:pic>
      <p:sp>
        <p:nvSpPr>
          <p:cNvPr id="7" name="TextBox 6">
            <a:extLst>
              <a:ext uri="{FF2B5EF4-FFF2-40B4-BE49-F238E27FC236}">
                <a16:creationId xmlns:a16="http://schemas.microsoft.com/office/drawing/2014/main" id="{65AB2B36-FCEB-2D8D-C7B8-BB31CA902882}"/>
              </a:ext>
            </a:extLst>
          </p:cNvPr>
          <p:cNvSpPr txBox="1"/>
          <p:nvPr/>
        </p:nvSpPr>
        <p:spPr>
          <a:xfrm>
            <a:off x="990600" y="2829580"/>
            <a:ext cx="7239000" cy="1384995"/>
          </a:xfrm>
          <a:prstGeom prst="rect">
            <a:avLst/>
          </a:prstGeom>
          <a:noFill/>
        </p:spPr>
        <p:txBody>
          <a:bodyPr wrap="square">
            <a:spAutoFit/>
          </a:bodyPr>
          <a:lstStyle/>
          <a:p>
            <a:r>
              <a:rPr lang="en-US" sz="2800" dirty="0">
                <a:solidFill>
                  <a:schemeClr val="accent6">
                    <a:lumMod val="10000"/>
                  </a:schemeClr>
                </a:solidFill>
              </a:rPr>
              <a:t>and “divide out” all common factors.</a:t>
            </a:r>
          </a:p>
          <a:p>
            <a:r>
              <a:rPr lang="en-US" sz="2800" b="1" dirty="0">
                <a:solidFill>
                  <a:schemeClr val="accent6">
                    <a:lumMod val="10000"/>
                  </a:schemeClr>
                </a:solidFill>
              </a:rPr>
              <a:t>Note:</a:t>
            </a:r>
            <a:r>
              <a:rPr lang="en-US" sz="2800" dirty="0">
                <a:solidFill>
                  <a:schemeClr val="accent6">
                    <a:lumMod val="10000"/>
                  </a:schemeClr>
                </a:solidFill>
              </a:rPr>
              <a:t> Reduced fractions may be improper fractions.</a:t>
            </a:r>
            <a:endParaRPr lang="en-IN"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Reducing Fractions to Lowest Terms</a:t>
            </a:r>
          </a:p>
        </p:txBody>
      </p:sp>
      <p:sp>
        <p:nvSpPr>
          <p:cNvPr id="3" name="Content Placeholder 2"/>
          <p:cNvSpPr>
            <a:spLocks noGrp="1"/>
          </p:cNvSpPr>
          <p:nvPr>
            <p:ph idx="1"/>
          </p:nvPr>
        </p:nvSpPr>
        <p:spPr/>
        <p:txBody>
          <a:bodyPr>
            <a:noAutofit/>
          </a:bodyPr>
          <a:lstStyle/>
          <a:p>
            <a:r>
              <a:rPr lang="en-US" dirty="0"/>
              <a:t>Reduce each fraction to lowest terms.</a:t>
            </a:r>
          </a:p>
          <a:p>
            <a:pPr>
              <a:tabLst>
                <a:tab pos="4119563" algn="l"/>
              </a:tabLst>
            </a:pPr>
            <a:r>
              <a:rPr lang="en-US" dirty="0"/>
              <a:t>	</a:t>
            </a:r>
          </a:p>
          <a:p>
            <a:pPr>
              <a:tabLst>
                <a:tab pos="4119563" algn="l"/>
              </a:tabLst>
            </a:pPr>
            <a:endParaRPr lang="en-US" sz="1000" dirty="0"/>
          </a:p>
          <a:p>
            <a:pPr>
              <a:tabLst>
                <a:tab pos="4119563" algn="l"/>
              </a:tabLst>
            </a:pPr>
            <a:endParaRPr lang="en-US" b="1" dirty="0"/>
          </a:p>
          <a:p>
            <a:pPr>
              <a:tabLst>
                <a:tab pos="4119563" algn="l"/>
              </a:tabLst>
            </a:pPr>
            <a:endParaRPr lang="en-US" sz="1000" dirty="0"/>
          </a:p>
          <a:p>
            <a:pPr>
              <a:tabLst>
                <a:tab pos="4119563" algn="l"/>
              </a:tabLst>
            </a:pPr>
            <a:r>
              <a:rPr lang="en-US" dirty="0"/>
              <a:t> </a:t>
            </a:r>
          </a:p>
          <a:p>
            <a:pPr marL="514350" indent="-514350">
              <a:buFont typeface="+mj-lt"/>
              <a:buAutoNum type="alphaLcPeriod"/>
              <a:tabLst>
                <a:tab pos="4119563" algn="l"/>
              </a:tabLst>
            </a:pPr>
            <a:endParaRPr lang="en-US" sz="2500" dirty="0"/>
          </a:p>
          <a:p>
            <a:pPr>
              <a:tabLst>
                <a:tab pos="4119563" algn="l"/>
              </a:tabLst>
            </a:pPr>
            <a:r>
              <a:rPr lang="en-US" dirty="0"/>
              <a:t>  </a:t>
            </a:r>
          </a:p>
          <a:p>
            <a:pPr>
              <a:tabLst>
                <a:tab pos="4119563" algn="l"/>
              </a:tabLst>
            </a:pPr>
            <a:endParaRPr lang="en-US" sz="1500" dirty="0"/>
          </a:p>
          <a:p>
            <a:pPr>
              <a:tabLst>
                <a:tab pos="4119563" algn="l"/>
              </a:tabLst>
            </a:pPr>
            <a:endParaRPr lang="en-US" dirty="0"/>
          </a:p>
          <a:p>
            <a:pPr>
              <a:tabLst>
                <a:tab pos="4119563" algn="l"/>
              </a:tabLst>
            </a:pPr>
            <a:endParaRPr lang="en-US" dirty="0"/>
          </a:p>
        </p:txBody>
      </p:sp>
      <p:pic>
        <p:nvPicPr>
          <p:cNvPr id="6" name="Picture 5" descr="a. fifteen divided by twenty">
            <a:extLst>
              <a:ext uri="{FF2B5EF4-FFF2-40B4-BE49-F238E27FC236}">
                <a16:creationId xmlns:a16="http://schemas.microsoft.com/office/drawing/2014/main" id="{05B9434B-A1EE-3507-059D-8B7A874A210D}"/>
              </a:ext>
            </a:extLst>
          </p:cNvPr>
          <p:cNvPicPr>
            <a:picLocks noChangeAspect="1"/>
          </p:cNvPicPr>
          <p:nvPr/>
        </p:nvPicPr>
        <p:blipFill>
          <a:blip r:embed="rId2"/>
          <a:stretch>
            <a:fillRect/>
          </a:stretch>
        </p:blipFill>
        <p:spPr>
          <a:xfrm>
            <a:off x="508000" y="1674812"/>
            <a:ext cx="962025" cy="885825"/>
          </a:xfrm>
          <a:prstGeom prst="rect">
            <a:avLst/>
          </a:prstGeom>
        </p:spPr>
      </p:pic>
      <p:pic>
        <p:nvPicPr>
          <p:cNvPr id="9" name="Picture 8" descr="b. 35 divided by 21">
            <a:extLst>
              <a:ext uri="{FF2B5EF4-FFF2-40B4-BE49-F238E27FC236}">
                <a16:creationId xmlns:a16="http://schemas.microsoft.com/office/drawing/2014/main" id="{C7A51516-70F0-4B10-890C-1C8F45E58984}"/>
              </a:ext>
            </a:extLst>
          </p:cNvPr>
          <p:cNvPicPr>
            <a:picLocks noChangeAspect="1"/>
          </p:cNvPicPr>
          <p:nvPr/>
        </p:nvPicPr>
        <p:blipFill>
          <a:blip r:embed="rId3"/>
          <a:stretch>
            <a:fillRect/>
          </a:stretch>
        </p:blipFill>
        <p:spPr>
          <a:xfrm>
            <a:off x="4495800" y="1708468"/>
            <a:ext cx="962025" cy="885825"/>
          </a:xfrm>
          <a:prstGeom prst="rect">
            <a:avLst/>
          </a:prstGeom>
        </p:spPr>
      </p:pic>
      <p:sp>
        <p:nvSpPr>
          <p:cNvPr id="11" name="TextBox 10">
            <a:extLst>
              <a:ext uri="{FF2B5EF4-FFF2-40B4-BE49-F238E27FC236}">
                <a16:creationId xmlns:a16="http://schemas.microsoft.com/office/drawing/2014/main" id="{E253C83B-E06C-D42D-A982-224D77C63445}"/>
              </a:ext>
            </a:extLst>
          </p:cNvPr>
          <p:cNvSpPr txBox="1"/>
          <p:nvPr/>
        </p:nvSpPr>
        <p:spPr>
          <a:xfrm>
            <a:off x="428625" y="2534622"/>
            <a:ext cx="1676400" cy="523220"/>
          </a:xfrm>
          <a:prstGeom prst="rect">
            <a:avLst/>
          </a:prstGeom>
          <a:noFill/>
        </p:spPr>
        <p:txBody>
          <a:bodyPr wrap="square">
            <a:spAutoFit/>
          </a:bodyPr>
          <a:lstStyle/>
          <a:p>
            <a:r>
              <a:rPr lang="en-US" sz="2800" b="1" dirty="0"/>
              <a:t>Solution</a:t>
            </a:r>
            <a:endParaRPr lang="en-IN" sz="2800" dirty="0"/>
          </a:p>
        </p:txBody>
      </p:sp>
      <p:pic>
        <p:nvPicPr>
          <p:cNvPr id="14" name="Picture 13" descr="a. 15 divided 20 equals open fraction 3 times 5 whole divided by 2 times 2 times 5 close fraction that equals open fraction 3 divided by 2 times 2 close fraction times open fraction 5 divided by 5 close fraction that equals 3 divided by 4 times 1 that equals 3 divided by 4.">
            <a:extLst>
              <a:ext uri="{FF2B5EF4-FFF2-40B4-BE49-F238E27FC236}">
                <a16:creationId xmlns:a16="http://schemas.microsoft.com/office/drawing/2014/main" id="{1C3DEA44-B3AB-756D-2CEF-CBC2FA7F4808}"/>
              </a:ext>
            </a:extLst>
          </p:cNvPr>
          <p:cNvPicPr>
            <a:picLocks noChangeAspect="1"/>
          </p:cNvPicPr>
          <p:nvPr/>
        </p:nvPicPr>
        <p:blipFill>
          <a:blip r:embed="rId4"/>
          <a:stretch>
            <a:fillRect/>
          </a:stretch>
        </p:blipFill>
        <p:spPr>
          <a:xfrm>
            <a:off x="508000" y="3011190"/>
            <a:ext cx="4943475" cy="885825"/>
          </a:xfrm>
          <a:prstGeom prst="rect">
            <a:avLst/>
          </a:prstGeom>
        </p:spPr>
      </p:pic>
      <p:pic>
        <p:nvPicPr>
          <p:cNvPr id="17" name="Picture 16" descr="b. 35 divided by 21 equals  5 times 7 whole divided by 3 times 7 that equals 5 divided by 3 times 7 divided by 7 which equals 5 divided by 3 times 1, that equals 5 divided by 3.">
            <a:extLst>
              <a:ext uri="{FF2B5EF4-FFF2-40B4-BE49-F238E27FC236}">
                <a16:creationId xmlns:a16="http://schemas.microsoft.com/office/drawing/2014/main" id="{D0185E2C-DEF1-4FEF-6569-3890379FA16C}"/>
              </a:ext>
            </a:extLst>
          </p:cNvPr>
          <p:cNvPicPr>
            <a:picLocks noChangeAspect="1"/>
          </p:cNvPicPr>
          <p:nvPr/>
        </p:nvPicPr>
        <p:blipFill>
          <a:blip r:embed="rId5"/>
          <a:stretch>
            <a:fillRect/>
          </a:stretch>
        </p:blipFill>
        <p:spPr>
          <a:xfrm>
            <a:off x="508000" y="4031635"/>
            <a:ext cx="4238625" cy="885825"/>
          </a:xfrm>
          <a:prstGeom prst="rect">
            <a:avLst/>
          </a:prstGeom>
        </p:spPr>
      </p:pic>
      <p:sp>
        <p:nvSpPr>
          <p:cNvPr id="19" name="TextBox 18">
            <a:extLst>
              <a:ext uri="{FF2B5EF4-FFF2-40B4-BE49-F238E27FC236}">
                <a16:creationId xmlns:a16="http://schemas.microsoft.com/office/drawing/2014/main" id="{3279F294-1E2C-AE2F-5EC9-A10AEE891C7D}"/>
              </a:ext>
            </a:extLst>
          </p:cNvPr>
          <p:cNvSpPr txBox="1"/>
          <p:nvPr/>
        </p:nvSpPr>
        <p:spPr>
          <a:xfrm>
            <a:off x="428624" y="4950396"/>
            <a:ext cx="8258175" cy="954107"/>
          </a:xfrm>
          <a:prstGeom prst="rect">
            <a:avLst/>
          </a:prstGeom>
          <a:noFill/>
        </p:spPr>
        <p:txBody>
          <a:bodyPr wrap="square">
            <a:spAutoFit/>
          </a:bodyPr>
          <a:lstStyle/>
          <a:p>
            <a:r>
              <a:rPr lang="en-US" sz="2800" dirty="0"/>
              <a:t>Note that the rules for divisibility quickly indicate that 5 is a factor of 15, 20, and 35, and 3 is a factor of 21.</a:t>
            </a:r>
            <a:endParaRPr lang="en-IN"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6: Reducing Fractions to Lowest Terms</a:t>
            </a:r>
            <a:r>
              <a:rPr lang="en-US" baseline="-25000" dirty="0">
                <a:solidFill>
                  <a:schemeClr val="accent1"/>
                </a:solidFill>
              </a:rPr>
              <a:t>1</a:t>
            </a:r>
            <a:endParaRPr lang="en-US" dirty="0"/>
          </a:p>
        </p:txBody>
      </p:sp>
      <p:sp>
        <p:nvSpPr>
          <p:cNvPr id="3" name="Content Placeholder 2"/>
          <p:cNvSpPr>
            <a:spLocks noGrp="1"/>
          </p:cNvSpPr>
          <p:nvPr>
            <p:ph idx="1"/>
          </p:nvPr>
        </p:nvSpPr>
        <p:spPr/>
        <p:txBody>
          <a:bodyPr/>
          <a:lstStyle/>
          <a:p>
            <a:r>
              <a:rPr lang="en-US" dirty="0"/>
              <a:t>Reduce</a:t>
            </a:r>
          </a:p>
        </p:txBody>
      </p:sp>
      <p:pic>
        <p:nvPicPr>
          <p:cNvPr id="6" name="Picture 5" descr="Eight divided by seventy two.">
            <a:extLst>
              <a:ext uri="{FF2B5EF4-FFF2-40B4-BE49-F238E27FC236}">
                <a16:creationId xmlns:a16="http://schemas.microsoft.com/office/drawing/2014/main" id="{B129223D-1820-7377-FD58-3891266D16D6}"/>
              </a:ext>
            </a:extLst>
          </p:cNvPr>
          <p:cNvPicPr>
            <a:picLocks noChangeAspect="1"/>
          </p:cNvPicPr>
          <p:nvPr/>
        </p:nvPicPr>
        <p:blipFill>
          <a:blip r:embed="rId2"/>
          <a:stretch>
            <a:fillRect/>
          </a:stretch>
        </p:blipFill>
        <p:spPr>
          <a:xfrm>
            <a:off x="1676400" y="1143000"/>
            <a:ext cx="438150" cy="885825"/>
          </a:xfrm>
          <a:prstGeom prst="rect">
            <a:avLst/>
          </a:prstGeom>
        </p:spPr>
      </p:pic>
      <p:sp>
        <p:nvSpPr>
          <p:cNvPr id="8" name="TextBox 7">
            <a:extLst>
              <a:ext uri="{FF2B5EF4-FFF2-40B4-BE49-F238E27FC236}">
                <a16:creationId xmlns:a16="http://schemas.microsoft.com/office/drawing/2014/main" id="{DC55D2B9-DCC8-D4FF-9ADF-7379BE27C7B8}"/>
              </a:ext>
            </a:extLst>
          </p:cNvPr>
          <p:cNvSpPr txBox="1"/>
          <p:nvPr/>
        </p:nvSpPr>
        <p:spPr>
          <a:xfrm>
            <a:off x="2097297" y="1287557"/>
            <a:ext cx="2590800" cy="523220"/>
          </a:xfrm>
          <a:prstGeom prst="rect">
            <a:avLst/>
          </a:prstGeom>
          <a:noFill/>
        </p:spPr>
        <p:txBody>
          <a:bodyPr wrap="square">
            <a:spAutoFit/>
          </a:bodyPr>
          <a:lstStyle/>
          <a:p>
            <a:r>
              <a:rPr lang="en-US" sz="2800" dirty="0"/>
              <a:t>to lowest terms.</a:t>
            </a:r>
            <a:endParaRPr lang="en-IN" sz="2800" dirty="0"/>
          </a:p>
        </p:txBody>
      </p:sp>
      <p:sp>
        <p:nvSpPr>
          <p:cNvPr id="16" name="TextBox 15">
            <a:extLst>
              <a:ext uri="{FF2B5EF4-FFF2-40B4-BE49-F238E27FC236}">
                <a16:creationId xmlns:a16="http://schemas.microsoft.com/office/drawing/2014/main" id="{37D2B5FD-ECE7-58A5-E47E-EBC6542C5942}"/>
              </a:ext>
            </a:extLst>
          </p:cNvPr>
          <p:cNvSpPr txBox="1"/>
          <p:nvPr/>
        </p:nvSpPr>
        <p:spPr>
          <a:xfrm>
            <a:off x="457200" y="2074545"/>
            <a:ext cx="8229600" cy="2246769"/>
          </a:xfrm>
          <a:prstGeom prst="rect">
            <a:avLst/>
          </a:prstGeom>
          <a:noFill/>
        </p:spPr>
        <p:txBody>
          <a:bodyPr wrap="square">
            <a:spAutoFit/>
          </a:bodyPr>
          <a:lstStyle/>
          <a:p>
            <a:pPr>
              <a:spcBef>
                <a:spcPts val="1200"/>
              </a:spcBef>
            </a:pPr>
            <a:r>
              <a:rPr lang="en-US" sz="2800" b="1" dirty="0"/>
              <a:t>Solution</a:t>
            </a:r>
          </a:p>
          <a:p>
            <a:r>
              <a:rPr lang="en-US" sz="2800" dirty="0"/>
              <a:t>Remember that 1 is a factor of any whole number. So, if all of the factors in the numerator or denominator are divided out, 1 must be used as a factor.</a:t>
            </a:r>
          </a:p>
          <a:p>
            <a:r>
              <a:rPr lang="en-US" sz="2800" dirty="0"/>
              <a:t>Using prime factors, we get the following.</a:t>
            </a:r>
          </a:p>
        </p:txBody>
      </p:sp>
      <p:pic>
        <p:nvPicPr>
          <p:cNvPr id="19" name="Picture 18" descr="8 divided by 72 that 2 times 2 times 2 times 1 whole divided by 2 times 2 times 2 times 3 times 3. Cancelling out the common factors it equals 1 divided by 9.">
            <a:extLst>
              <a:ext uri="{FF2B5EF4-FFF2-40B4-BE49-F238E27FC236}">
                <a16:creationId xmlns:a16="http://schemas.microsoft.com/office/drawing/2014/main" id="{324A1D98-86E2-1834-47D4-124234DF543A}"/>
              </a:ext>
            </a:extLst>
          </p:cNvPr>
          <p:cNvPicPr>
            <a:picLocks noChangeAspect="1"/>
          </p:cNvPicPr>
          <p:nvPr/>
        </p:nvPicPr>
        <p:blipFill>
          <a:blip r:embed="rId3"/>
          <a:stretch>
            <a:fillRect/>
          </a:stretch>
        </p:blipFill>
        <p:spPr>
          <a:xfrm>
            <a:off x="2438400" y="4556329"/>
            <a:ext cx="3305175" cy="10287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6: Reducing Fractions to Lowest Terms</a:t>
            </a:r>
            <a:r>
              <a:rPr lang="en-US" baseline="-25000" dirty="0">
                <a:solidFill>
                  <a:schemeClr val="accent1"/>
                </a:solidFill>
              </a:rPr>
              <a:t>2</a:t>
            </a:r>
            <a:endParaRPr lang="en-US" dirty="0"/>
          </a:p>
        </p:txBody>
      </p:sp>
      <p:sp>
        <p:nvSpPr>
          <p:cNvPr id="3" name="Content Placeholder 2"/>
          <p:cNvSpPr>
            <a:spLocks noGrp="1"/>
          </p:cNvSpPr>
          <p:nvPr>
            <p:ph idx="1"/>
          </p:nvPr>
        </p:nvSpPr>
        <p:spPr/>
        <p:txBody>
          <a:bodyPr/>
          <a:lstStyle/>
          <a:p>
            <a:r>
              <a:rPr lang="en-US" dirty="0"/>
              <a:t>Or, if you see that 8 is a common factor, divide it out. But remember that 1 is a factor.</a:t>
            </a:r>
          </a:p>
        </p:txBody>
      </p:sp>
      <p:pic>
        <p:nvPicPr>
          <p:cNvPr id="6" name="Picture 5" descr="8 divided by 72 equals 8 times 1 divided by 8 times 9. Cancelling out the common factor we get, 1 divided by 9.">
            <a:extLst>
              <a:ext uri="{FF2B5EF4-FFF2-40B4-BE49-F238E27FC236}">
                <a16:creationId xmlns:a16="http://schemas.microsoft.com/office/drawing/2014/main" id="{72C34DE8-0C63-48DE-37CB-102A93E7B9F3}"/>
              </a:ext>
            </a:extLst>
          </p:cNvPr>
          <p:cNvPicPr>
            <a:picLocks noChangeAspect="1"/>
          </p:cNvPicPr>
          <p:nvPr/>
        </p:nvPicPr>
        <p:blipFill>
          <a:blip r:embed="rId2"/>
          <a:stretch>
            <a:fillRect/>
          </a:stretch>
        </p:blipFill>
        <p:spPr>
          <a:xfrm>
            <a:off x="2895600" y="2400300"/>
            <a:ext cx="2038350" cy="10287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Completion Example 7: Reducing Fractions to Lowest Terms</a:t>
            </a:r>
          </a:p>
        </p:txBody>
      </p:sp>
      <p:sp>
        <p:nvSpPr>
          <p:cNvPr id="3" name="Content Placeholder 2"/>
          <p:cNvSpPr>
            <a:spLocks noGrp="1"/>
          </p:cNvSpPr>
          <p:nvPr>
            <p:ph idx="1"/>
          </p:nvPr>
        </p:nvSpPr>
        <p:spPr/>
        <p:txBody>
          <a:bodyPr/>
          <a:lstStyle/>
          <a:p>
            <a:r>
              <a:rPr lang="en-US" dirty="0"/>
              <a:t>Reduce</a:t>
            </a:r>
          </a:p>
          <a:p>
            <a:pPr>
              <a:spcBef>
                <a:spcPts val="1800"/>
              </a:spcBef>
            </a:pPr>
            <a:endParaRPr lang="en-US" dirty="0"/>
          </a:p>
        </p:txBody>
      </p:sp>
      <p:pic>
        <p:nvPicPr>
          <p:cNvPr id="6" name="Picture 5" descr="52 divided by 65">
            <a:extLst>
              <a:ext uri="{FF2B5EF4-FFF2-40B4-BE49-F238E27FC236}">
                <a16:creationId xmlns:a16="http://schemas.microsoft.com/office/drawing/2014/main" id="{C2AB742A-B4DB-A7D0-37AB-7FC5EB3632AD}"/>
              </a:ext>
            </a:extLst>
          </p:cNvPr>
          <p:cNvPicPr>
            <a:picLocks noChangeAspect="1"/>
          </p:cNvPicPr>
          <p:nvPr/>
        </p:nvPicPr>
        <p:blipFill>
          <a:blip r:embed="rId2"/>
          <a:stretch>
            <a:fillRect/>
          </a:stretch>
        </p:blipFill>
        <p:spPr>
          <a:xfrm>
            <a:off x="1676400" y="1125810"/>
            <a:ext cx="438150" cy="885825"/>
          </a:xfrm>
          <a:prstGeom prst="rect">
            <a:avLst/>
          </a:prstGeom>
        </p:spPr>
      </p:pic>
      <p:sp>
        <p:nvSpPr>
          <p:cNvPr id="13" name="TextBox 12">
            <a:extLst>
              <a:ext uri="{FF2B5EF4-FFF2-40B4-BE49-F238E27FC236}">
                <a16:creationId xmlns:a16="http://schemas.microsoft.com/office/drawing/2014/main" id="{C2B1F342-3F71-D7DE-5CBC-98DA3DD6BF12}"/>
              </a:ext>
            </a:extLst>
          </p:cNvPr>
          <p:cNvSpPr txBox="1"/>
          <p:nvPr/>
        </p:nvSpPr>
        <p:spPr>
          <a:xfrm>
            <a:off x="2128927" y="1307112"/>
            <a:ext cx="2771777" cy="523220"/>
          </a:xfrm>
          <a:prstGeom prst="rect">
            <a:avLst/>
          </a:prstGeom>
          <a:noFill/>
        </p:spPr>
        <p:txBody>
          <a:bodyPr wrap="square">
            <a:spAutoFit/>
          </a:bodyPr>
          <a:lstStyle/>
          <a:p>
            <a:r>
              <a:rPr lang="en-US" sz="2800" dirty="0"/>
              <a:t>to lowest terms.</a:t>
            </a:r>
            <a:endParaRPr lang="en-IN" sz="2800" dirty="0"/>
          </a:p>
        </p:txBody>
      </p:sp>
      <p:sp>
        <p:nvSpPr>
          <p:cNvPr id="15" name="TextBox 14">
            <a:extLst>
              <a:ext uri="{FF2B5EF4-FFF2-40B4-BE49-F238E27FC236}">
                <a16:creationId xmlns:a16="http://schemas.microsoft.com/office/drawing/2014/main" id="{32C53794-EDF9-5D37-D92D-C20B5E21DFFA}"/>
              </a:ext>
            </a:extLst>
          </p:cNvPr>
          <p:cNvSpPr txBox="1"/>
          <p:nvPr/>
        </p:nvSpPr>
        <p:spPr>
          <a:xfrm>
            <a:off x="457200" y="2089725"/>
            <a:ext cx="8229600" cy="1384995"/>
          </a:xfrm>
          <a:prstGeom prst="rect">
            <a:avLst/>
          </a:prstGeom>
          <a:noFill/>
        </p:spPr>
        <p:txBody>
          <a:bodyPr wrap="square">
            <a:spAutoFit/>
          </a:bodyPr>
          <a:lstStyle/>
          <a:p>
            <a:pPr>
              <a:spcBef>
                <a:spcPts val="1800"/>
              </a:spcBef>
            </a:pPr>
            <a:r>
              <a:rPr lang="en-US" sz="2800" b="1" dirty="0"/>
              <a:t>Solution </a:t>
            </a:r>
          </a:p>
          <a:p>
            <a:r>
              <a:rPr lang="en-US" sz="2800" dirty="0"/>
              <a:t>Finding a common factor could be difficult here. Prime factoring helps.</a:t>
            </a:r>
            <a:endParaRPr lang="en-IN" sz="2800" dirty="0"/>
          </a:p>
        </p:txBody>
      </p:sp>
      <p:pic>
        <p:nvPicPr>
          <p:cNvPr id="9" name="Picture 8" descr="52 divided by 65 equals 2 times 2 times 13 whole divided by 5 times 13. Cancelling out common factor, we get 4 divided by 5.">
            <a:extLst>
              <a:ext uri="{FF2B5EF4-FFF2-40B4-BE49-F238E27FC236}">
                <a16:creationId xmlns:a16="http://schemas.microsoft.com/office/drawing/2014/main" id="{0549EE66-208C-3B30-3A9F-021E38E972E2}"/>
              </a:ext>
            </a:extLst>
          </p:cNvPr>
          <p:cNvPicPr>
            <a:picLocks noChangeAspect="1"/>
          </p:cNvPicPr>
          <p:nvPr/>
        </p:nvPicPr>
        <p:blipFill>
          <a:blip r:embed="rId3"/>
          <a:stretch>
            <a:fillRect/>
          </a:stretch>
        </p:blipFill>
        <p:spPr>
          <a:xfrm>
            <a:off x="1524000" y="3566160"/>
            <a:ext cx="2562225" cy="10287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8: Application: Reducing Fractions to Lowest Terms </a:t>
            </a:r>
          </a:p>
        </p:txBody>
      </p:sp>
      <p:sp>
        <p:nvSpPr>
          <p:cNvPr id="3" name="Content Placeholder 2"/>
          <p:cNvSpPr>
            <a:spLocks noGrp="1"/>
          </p:cNvSpPr>
          <p:nvPr>
            <p:ph idx="1"/>
          </p:nvPr>
        </p:nvSpPr>
        <p:spPr/>
        <p:txBody>
          <a:bodyPr/>
          <a:lstStyle/>
          <a:p>
            <a:r>
              <a:rPr lang="en-US" dirty="0"/>
              <a:t>Suppose you had </a:t>
            </a:r>
            <a:r>
              <a:rPr lang="en-US" dirty="0">
                <a:solidFill>
                  <a:srgbClr val="0000FF"/>
                </a:solidFill>
              </a:rPr>
              <a:t>$25 </a:t>
            </a:r>
            <a:r>
              <a:rPr lang="en-US" dirty="0"/>
              <a:t>and you spent </a:t>
            </a:r>
            <a:r>
              <a:rPr lang="en-US" dirty="0">
                <a:solidFill>
                  <a:srgbClr val="0000FF"/>
                </a:solidFill>
              </a:rPr>
              <a:t>$15 </a:t>
            </a:r>
            <a:r>
              <a:rPr lang="en-US" dirty="0"/>
              <a:t>to buy music. </a:t>
            </a:r>
          </a:p>
          <a:p>
            <a:pPr marL="542925" indent="-542925"/>
            <a:r>
              <a:rPr lang="en-US" dirty="0"/>
              <a:t>a.	What fraction of your money did you spend on music? </a:t>
            </a:r>
          </a:p>
          <a:p>
            <a:pPr marL="542925" indent="-542925"/>
            <a:r>
              <a:rPr lang="en-US" dirty="0"/>
              <a:t>b.	What fraction do you still have? </a:t>
            </a:r>
          </a:p>
          <a:p>
            <a:r>
              <a:rPr lang="en-US" b="1" dirty="0"/>
              <a:t>Solution </a:t>
            </a:r>
          </a:p>
          <a:p>
            <a:endParaRPr lang="en-US" dirty="0"/>
          </a:p>
          <a:p>
            <a:pPr marL="514350" indent="-514350">
              <a:buFont typeface="+mj-lt"/>
              <a:buAutoNum type="alphaLcPeriod"/>
            </a:pPr>
            <a:endParaRPr lang="en-US" sz="800" dirty="0"/>
          </a:p>
        </p:txBody>
      </p:sp>
      <p:sp>
        <p:nvSpPr>
          <p:cNvPr id="19" name="TextBox 18">
            <a:extLst>
              <a:ext uri="{FF2B5EF4-FFF2-40B4-BE49-F238E27FC236}">
                <a16:creationId xmlns:a16="http://schemas.microsoft.com/office/drawing/2014/main" id="{C161D9B1-414F-14AE-0B1F-E73FD50C6FDA}"/>
              </a:ext>
            </a:extLst>
          </p:cNvPr>
          <p:cNvSpPr txBox="1"/>
          <p:nvPr/>
        </p:nvSpPr>
        <p:spPr>
          <a:xfrm>
            <a:off x="457200" y="3719840"/>
            <a:ext cx="4267200" cy="523220"/>
          </a:xfrm>
          <a:prstGeom prst="rect">
            <a:avLst/>
          </a:prstGeom>
          <a:noFill/>
        </p:spPr>
        <p:txBody>
          <a:bodyPr wrap="square">
            <a:spAutoFit/>
          </a:bodyPr>
          <a:lstStyle/>
          <a:p>
            <a:r>
              <a:rPr lang="en-US" sz="2800" dirty="0"/>
              <a:t>a.  The fraction you spent is</a:t>
            </a:r>
            <a:endParaRPr lang="en-IN" sz="2800" dirty="0"/>
          </a:p>
        </p:txBody>
      </p:sp>
      <p:pic>
        <p:nvPicPr>
          <p:cNvPr id="17" name="Picture 16" descr="15 divided by 25 equals 3 times 5 whole divided by 5 times 5. Cancelling out common factors we get, 3 divided by 5.">
            <a:extLst>
              <a:ext uri="{FF2B5EF4-FFF2-40B4-BE49-F238E27FC236}">
                <a16:creationId xmlns:a16="http://schemas.microsoft.com/office/drawing/2014/main" id="{59BB3C38-B048-FB2C-732E-B3DA2171DB0B}"/>
              </a:ext>
            </a:extLst>
          </p:cNvPr>
          <p:cNvPicPr>
            <a:picLocks noChangeAspect="1"/>
          </p:cNvPicPr>
          <p:nvPr/>
        </p:nvPicPr>
        <p:blipFill>
          <a:blip r:embed="rId2"/>
          <a:stretch>
            <a:fillRect/>
          </a:stretch>
        </p:blipFill>
        <p:spPr>
          <a:xfrm>
            <a:off x="4697314" y="3467100"/>
            <a:ext cx="2114550" cy="1028700"/>
          </a:xfrm>
          <a:prstGeom prst="rect">
            <a:avLst/>
          </a:prstGeom>
        </p:spPr>
      </p:pic>
      <p:sp>
        <p:nvSpPr>
          <p:cNvPr id="21" name="TextBox 20">
            <a:extLst>
              <a:ext uri="{FF2B5EF4-FFF2-40B4-BE49-F238E27FC236}">
                <a16:creationId xmlns:a16="http://schemas.microsoft.com/office/drawing/2014/main" id="{695CCF03-74C4-8E39-560A-190AA00E2D07}"/>
              </a:ext>
            </a:extLst>
          </p:cNvPr>
          <p:cNvSpPr txBox="1"/>
          <p:nvPr/>
        </p:nvSpPr>
        <p:spPr>
          <a:xfrm>
            <a:off x="457200" y="4456093"/>
            <a:ext cx="8229600" cy="954107"/>
          </a:xfrm>
          <a:prstGeom prst="rect">
            <a:avLst/>
          </a:prstGeom>
          <a:noFill/>
        </p:spPr>
        <p:txBody>
          <a:bodyPr wrap="square">
            <a:spAutoFit/>
          </a:bodyPr>
          <a:lstStyle/>
          <a:p>
            <a:pPr marL="542925" indent="-542925"/>
            <a:r>
              <a:rPr lang="en-US" sz="2800" dirty="0"/>
              <a:t>b.	Since you still have </a:t>
            </a:r>
            <a:r>
              <a:rPr lang="en-US" sz="2800" dirty="0">
                <a:solidFill>
                  <a:srgbClr val="000099"/>
                </a:solidFill>
              </a:rPr>
              <a:t>$25 − $15 = $10</a:t>
            </a:r>
            <a:r>
              <a:rPr lang="en-US" sz="2800" dirty="0"/>
              <a:t>, the fraction you still have is </a:t>
            </a:r>
          </a:p>
        </p:txBody>
      </p:sp>
      <p:pic>
        <p:nvPicPr>
          <p:cNvPr id="8" name="Picture 7" descr="10 divided by 25 equals 2 times 5 whole divided by 5 times 5. Cancelling out the common factors, we get 2 divided by 5.">
            <a:extLst>
              <a:ext uri="{FF2B5EF4-FFF2-40B4-BE49-F238E27FC236}">
                <a16:creationId xmlns:a16="http://schemas.microsoft.com/office/drawing/2014/main" id="{97FB93ED-7F8B-AEB5-5D1A-06BD630E0E32}"/>
              </a:ext>
            </a:extLst>
          </p:cNvPr>
          <p:cNvPicPr>
            <a:picLocks noChangeAspect="1"/>
          </p:cNvPicPr>
          <p:nvPr/>
        </p:nvPicPr>
        <p:blipFill>
          <a:blip r:embed="rId3"/>
          <a:stretch>
            <a:fillRect/>
          </a:stretch>
        </p:blipFill>
        <p:spPr>
          <a:xfrm>
            <a:off x="4666223" y="5006340"/>
            <a:ext cx="2124075" cy="10287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Multiplying and Reducing Using Prime Factors</a:t>
            </a:r>
          </a:p>
        </p:txBody>
      </p:sp>
      <p:sp>
        <p:nvSpPr>
          <p:cNvPr id="3" name="Content Placeholder 2"/>
          <p:cNvSpPr>
            <a:spLocks noGrp="1"/>
          </p:cNvSpPr>
          <p:nvPr>
            <p:ph idx="1"/>
          </p:nvPr>
        </p:nvSpPr>
        <p:spPr/>
        <p:txBody>
          <a:bodyPr>
            <a:noAutofit/>
          </a:bodyPr>
          <a:lstStyle/>
          <a:p>
            <a:r>
              <a:rPr lang="en-US" dirty="0"/>
              <a:t>Multiply and reduce to lowest terms: </a:t>
            </a:r>
          </a:p>
          <a:p>
            <a:endParaRPr lang="en-US" dirty="0"/>
          </a:p>
          <a:p>
            <a:endParaRPr lang="en-US" dirty="0"/>
          </a:p>
          <a:p>
            <a:endParaRPr lang="en-US" dirty="0"/>
          </a:p>
          <a:p>
            <a:endParaRPr lang="en-US" dirty="0"/>
          </a:p>
          <a:p>
            <a:endParaRPr lang="en-US" dirty="0"/>
          </a:p>
          <a:p>
            <a:endParaRPr lang="en-US" dirty="0"/>
          </a:p>
          <a:p>
            <a:endParaRPr lang="en-US" dirty="0"/>
          </a:p>
        </p:txBody>
      </p:sp>
      <p:pic>
        <p:nvPicPr>
          <p:cNvPr id="6" name="Picture 5" descr="15 divided by 28 times 7 divided by 9">
            <a:extLst>
              <a:ext uri="{FF2B5EF4-FFF2-40B4-BE49-F238E27FC236}">
                <a16:creationId xmlns:a16="http://schemas.microsoft.com/office/drawing/2014/main" id="{5C618C66-7BF6-C524-7D57-61F62DBCCCAC}"/>
              </a:ext>
            </a:extLst>
          </p:cNvPr>
          <p:cNvPicPr>
            <a:picLocks noChangeAspect="1"/>
          </p:cNvPicPr>
          <p:nvPr/>
        </p:nvPicPr>
        <p:blipFill>
          <a:blip r:embed="rId2"/>
          <a:stretch>
            <a:fillRect/>
          </a:stretch>
        </p:blipFill>
        <p:spPr>
          <a:xfrm>
            <a:off x="5955095" y="1097280"/>
            <a:ext cx="819150" cy="885825"/>
          </a:xfrm>
          <a:prstGeom prst="rect">
            <a:avLst/>
          </a:prstGeom>
        </p:spPr>
      </p:pic>
      <p:sp>
        <p:nvSpPr>
          <p:cNvPr id="15" name="TextBox 14">
            <a:extLst>
              <a:ext uri="{FF2B5EF4-FFF2-40B4-BE49-F238E27FC236}">
                <a16:creationId xmlns:a16="http://schemas.microsoft.com/office/drawing/2014/main" id="{FFC7E52E-22AE-36D0-EEAF-AC3489DE6B79}"/>
              </a:ext>
            </a:extLst>
          </p:cNvPr>
          <p:cNvSpPr txBox="1"/>
          <p:nvPr/>
        </p:nvSpPr>
        <p:spPr>
          <a:xfrm>
            <a:off x="490268" y="1983105"/>
            <a:ext cx="8272732" cy="2246769"/>
          </a:xfrm>
          <a:prstGeom prst="rect">
            <a:avLst/>
          </a:prstGeom>
          <a:noFill/>
        </p:spPr>
        <p:txBody>
          <a:bodyPr wrap="square">
            <a:spAutoFit/>
          </a:bodyPr>
          <a:lstStyle/>
          <a:p>
            <a:r>
              <a:rPr lang="en-US" sz="2800" b="1" dirty="0"/>
              <a:t>Solution</a:t>
            </a:r>
          </a:p>
          <a:p>
            <a:r>
              <a:rPr lang="en-US" sz="2800" dirty="0"/>
              <a:t>Do not start by multiplying the numerators and denominators. The results would simply be large numbers that would then need to be factored. Using prime factors, we have the following.</a:t>
            </a:r>
          </a:p>
        </p:txBody>
      </p:sp>
      <p:pic>
        <p:nvPicPr>
          <p:cNvPr id="9" name="Picture 8" descr="15 divided by 28 times 7 divided by 9 equals 15 times 7 whole divided by 28 times 9 that equals 3 times 5 times 7 whole divided by 2 times 2 times 7 times 3 times 3. Cancelling out the common factor, we get 5 divided by 2 times 2 times 3 that equals 5 divided by 12.">
            <a:extLst>
              <a:ext uri="{FF2B5EF4-FFF2-40B4-BE49-F238E27FC236}">
                <a16:creationId xmlns:a16="http://schemas.microsoft.com/office/drawing/2014/main" id="{BCE8FF6F-2833-BF6C-A9A8-5F5DFAE2AA5C}"/>
              </a:ext>
            </a:extLst>
          </p:cNvPr>
          <p:cNvPicPr>
            <a:picLocks noChangeAspect="1"/>
          </p:cNvPicPr>
          <p:nvPr/>
        </p:nvPicPr>
        <p:blipFill>
          <a:blip r:embed="rId3"/>
          <a:stretch>
            <a:fillRect/>
          </a:stretch>
        </p:blipFill>
        <p:spPr>
          <a:xfrm>
            <a:off x="1676400" y="4114800"/>
            <a:ext cx="6067425" cy="1028700"/>
          </a:xfrm>
          <a:prstGeom prst="rect">
            <a:avLst/>
          </a:prstGeom>
        </p:spPr>
      </p:pic>
      <p:sp>
        <p:nvSpPr>
          <p:cNvPr id="17" name="TextBox 16">
            <a:extLst>
              <a:ext uri="{FF2B5EF4-FFF2-40B4-BE49-F238E27FC236}">
                <a16:creationId xmlns:a16="http://schemas.microsoft.com/office/drawing/2014/main" id="{8A77D758-C5A6-CCCF-5E07-87690EC86E74}"/>
              </a:ext>
            </a:extLst>
          </p:cNvPr>
          <p:cNvSpPr txBox="1"/>
          <p:nvPr/>
        </p:nvSpPr>
        <p:spPr>
          <a:xfrm>
            <a:off x="533400" y="5105400"/>
            <a:ext cx="8001000" cy="954107"/>
          </a:xfrm>
          <a:prstGeom prst="rect">
            <a:avLst/>
          </a:prstGeom>
          <a:noFill/>
        </p:spPr>
        <p:txBody>
          <a:bodyPr wrap="square">
            <a:spAutoFit/>
          </a:bodyPr>
          <a:lstStyle/>
          <a:p>
            <a:r>
              <a:rPr lang="en-US" sz="2800" dirty="0"/>
              <a:t>Note that we did not find the product in the numerator or denominator before factoring.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57200" indent="-457200">
              <a:spcBef>
                <a:spcPct val="20000"/>
              </a:spcBef>
              <a:buFont typeface="Courier New" pitchFamily="49" charset="0"/>
              <a:buChar char="o"/>
            </a:pPr>
            <a:r>
              <a:rPr lang="en-US" sz="2800" dirty="0"/>
              <a:t>Multiply fractions. </a:t>
            </a:r>
          </a:p>
          <a:p>
            <a:pPr marL="457200" lvl="0" indent="-457200">
              <a:spcBef>
                <a:spcPct val="20000"/>
              </a:spcBef>
              <a:buFont typeface="Courier New" pitchFamily="49" charset="0"/>
              <a:buChar char="o"/>
            </a:pPr>
            <a:r>
              <a:rPr lang="en-US" sz="2800" dirty="0"/>
              <a:t>Reduce fractions to lowest terms.</a:t>
            </a:r>
          </a:p>
          <a:p>
            <a:pPr marL="457200" indent="-457200">
              <a:spcBef>
                <a:spcPct val="20000"/>
              </a:spcBef>
              <a:buFont typeface="Courier New" pitchFamily="49" charset="0"/>
              <a:buChar char="o"/>
            </a:pPr>
            <a:r>
              <a:rPr lang="en-US" sz="2800" dirty="0"/>
              <a:t>Multiply and reduce fractions to lowest terms.</a:t>
            </a:r>
          </a:p>
          <a:p>
            <a:pPr marL="457200" marR="0" lvl="0" indent="-457200" algn="l" defTabSz="914400" rtl="0" eaLnBrk="1" fontAlgn="auto" latinLnBrk="0" hangingPunct="1">
              <a:lnSpc>
                <a:spcPct val="100000"/>
              </a:lnSpc>
              <a:spcBef>
                <a:spcPct val="20000"/>
              </a:spcBef>
              <a:spcAft>
                <a:spcPts val="0"/>
              </a:spcAft>
              <a:buClrTx/>
              <a:buSzTx/>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Multiplying and Reducing Using Prime Factors</a:t>
            </a:r>
          </a:p>
        </p:txBody>
      </p:sp>
      <p:sp>
        <p:nvSpPr>
          <p:cNvPr id="3" name="Content Placeholder 2"/>
          <p:cNvSpPr>
            <a:spLocks noGrp="1"/>
          </p:cNvSpPr>
          <p:nvPr>
            <p:ph idx="1"/>
          </p:nvPr>
        </p:nvSpPr>
        <p:spPr/>
        <p:txBody>
          <a:bodyPr/>
          <a:lstStyle/>
          <a:p>
            <a:endParaRPr lang="en-US" sz="1000" dirty="0"/>
          </a:p>
          <a:p>
            <a:r>
              <a:rPr lang="en-US" dirty="0"/>
              <a:t>Multiply and reduce to lowest terms: </a:t>
            </a:r>
          </a:p>
          <a:p>
            <a:endParaRPr lang="en-US" dirty="0"/>
          </a:p>
        </p:txBody>
      </p:sp>
      <p:pic>
        <p:nvPicPr>
          <p:cNvPr id="6" name="Picture 5" descr="9 divided by 10 times 25 divided by 32 times 44 divided by 33.">
            <a:extLst>
              <a:ext uri="{FF2B5EF4-FFF2-40B4-BE49-F238E27FC236}">
                <a16:creationId xmlns:a16="http://schemas.microsoft.com/office/drawing/2014/main" id="{448F4DA5-49E1-E252-3853-A6B2A0F357F7}"/>
              </a:ext>
            </a:extLst>
          </p:cNvPr>
          <p:cNvPicPr>
            <a:picLocks noChangeAspect="1"/>
          </p:cNvPicPr>
          <p:nvPr/>
        </p:nvPicPr>
        <p:blipFill>
          <a:blip r:embed="rId2"/>
          <a:stretch>
            <a:fillRect/>
          </a:stretch>
        </p:blipFill>
        <p:spPr>
          <a:xfrm>
            <a:off x="5923414" y="1341547"/>
            <a:ext cx="1581150" cy="885825"/>
          </a:xfrm>
          <a:prstGeom prst="rect">
            <a:avLst/>
          </a:prstGeom>
        </p:spPr>
      </p:pic>
      <p:sp>
        <p:nvSpPr>
          <p:cNvPr id="21" name="TextBox 20">
            <a:extLst>
              <a:ext uri="{FF2B5EF4-FFF2-40B4-BE49-F238E27FC236}">
                <a16:creationId xmlns:a16="http://schemas.microsoft.com/office/drawing/2014/main" id="{6FE60C34-A46C-88F4-77E8-0D2BCE7C8D96}"/>
              </a:ext>
            </a:extLst>
          </p:cNvPr>
          <p:cNvSpPr txBox="1"/>
          <p:nvPr/>
        </p:nvSpPr>
        <p:spPr>
          <a:xfrm>
            <a:off x="457200" y="2227372"/>
            <a:ext cx="8229600" cy="954107"/>
          </a:xfrm>
          <a:prstGeom prst="rect">
            <a:avLst/>
          </a:prstGeom>
          <a:noFill/>
        </p:spPr>
        <p:txBody>
          <a:bodyPr wrap="square">
            <a:spAutoFit/>
          </a:bodyPr>
          <a:lstStyle/>
          <a:p>
            <a:r>
              <a:rPr lang="en-US" sz="2800" b="1" dirty="0"/>
              <a:t>Solution</a:t>
            </a:r>
          </a:p>
          <a:p>
            <a:r>
              <a:rPr lang="en-US" sz="2800" dirty="0"/>
              <a:t>Using prime factors, we have</a:t>
            </a:r>
            <a:endParaRPr lang="en-IN" sz="2800" dirty="0"/>
          </a:p>
        </p:txBody>
      </p:sp>
      <p:pic>
        <p:nvPicPr>
          <p:cNvPr id="9" name="Picture 8" descr="9 divided by 10 times 25 divided by 32 times 44 divided by 33 equals 9 times 25 times 44 whole divided by 10 times 32 times 33 that equals 3 times 3 times 5 times 5 times 2 times 2 times 11 whole divided by 2 times 5 times 2 times 2 times 2 times 2 times 2 times 3 times 11. Cancelling out the common factors, we get 3 times 5 whole divided by 2 times 2 times 2 times 2 this equals 15 divided by 16.">
            <a:extLst>
              <a:ext uri="{FF2B5EF4-FFF2-40B4-BE49-F238E27FC236}">
                <a16:creationId xmlns:a16="http://schemas.microsoft.com/office/drawing/2014/main" id="{051FA851-8ABA-F088-F5E8-38428707B374}"/>
              </a:ext>
            </a:extLst>
          </p:cNvPr>
          <p:cNvPicPr>
            <a:picLocks noChangeAspect="1"/>
          </p:cNvPicPr>
          <p:nvPr/>
        </p:nvPicPr>
        <p:blipFill>
          <a:blip r:embed="rId3"/>
          <a:stretch>
            <a:fillRect/>
          </a:stretch>
        </p:blipFill>
        <p:spPr>
          <a:xfrm>
            <a:off x="609600" y="3429000"/>
            <a:ext cx="7505700" cy="20097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11: Multiplying and Reducing Using Prime Factors</a:t>
            </a:r>
          </a:p>
        </p:txBody>
      </p:sp>
      <p:sp>
        <p:nvSpPr>
          <p:cNvPr id="3" name="Content Placeholder 2"/>
          <p:cNvSpPr>
            <a:spLocks noGrp="1"/>
          </p:cNvSpPr>
          <p:nvPr>
            <p:ph idx="1"/>
          </p:nvPr>
        </p:nvSpPr>
        <p:spPr/>
        <p:txBody>
          <a:bodyPr/>
          <a:lstStyle/>
          <a:p>
            <a:r>
              <a:rPr lang="en-US" dirty="0"/>
              <a:t>Multiply and reduce to lowest terms: </a:t>
            </a:r>
          </a:p>
          <a:p>
            <a:endParaRPr lang="en-US" b="1" dirty="0"/>
          </a:p>
          <a:p>
            <a:endParaRPr lang="en-US" dirty="0"/>
          </a:p>
        </p:txBody>
      </p:sp>
      <p:pic>
        <p:nvPicPr>
          <p:cNvPr id="6" name="Picture 5" descr="17 divided by 50 times 25 divided by 34 times 8">
            <a:extLst>
              <a:ext uri="{FF2B5EF4-FFF2-40B4-BE49-F238E27FC236}">
                <a16:creationId xmlns:a16="http://schemas.microsoft.com/office/drawing/2014/main" id="{C26D5938-93D7-44C2-CD22-94654BB34185}"/>
              </a:ext>
            </a:extLst>
          </p:cNvPr>
          <p:cNvPicPr>
            <a:picLocks noChangeAspect="1"/>
          </p:cNvPicPr>
          <p:nvPr/>
        </p:nvPicPr>
        <p:blipFill>
          <a:blip r:embed="rId2"/>
          <a:stretch>
            <a:fillRect/>
          </a:stretch>
        </p:blipFill>
        <p:spPr>
          <a:xfrm>
            <a:off x="5976937" y="1113786"/>
            <a:ext cx="1381125" cy="885825"/>
          </a:xfrm>
          <a:prstGeom prst="rect">
            <a:avLst/>
          </a:prstGeom>
        </p:spPr>
      </p:pic>
      <p:sp>
        <p:nvSpPr>
          <p:cNvPr id="12" name="TextBox 11">
            <a:extLst>
              <a:ext uri="{FF2B5EF4-FFF2-40B4-BE49-F238E27FC236}">
                <a16:creationId xmlns:a16="http://schemas.microsoft.com/office/drawing/2014/main" id="{8D8620D2-D019-0AD5-3684-BD754688A5DA}"/>
              </a:ext>
            </a:extLst>
          </p:cNvPr>
          <p:cNvSpPr txBox="1"/>
          <p:nvPr/>
        </p:nvSpPr>
        <p:spPr>
          <a:xfrm>
            <a:off x="441385" y="1820058"/>
            <a:ext cx="1676400" cy="523220"/>
          </a:xfrm>
          <a:prstGeom prst="rect">
            <a:avLst/>
          </a:prstGeom>
          <a:noFill/>
        </p:spPr>
        <p:txBody>
          <a:bodyPr wrap="square">
            <a:spAutoFit/>
          </a:bodyPr>
          <a:lstStyle/>
          <a:p>
            <a:r>
              <a:rPr lang="en-US" sz="2800" b="1" dirty="0"/>
              <a:t>Solution</a:t>
            </a:r>
            <a:endParaRPr lang="en-IN" sz="2800" dirty="0"/>
          </a:p>
        </p:txBody>
      </p:sp>
      <p:pic>
        <p:nvPicPr>
          <p:cNvPr id="5" name="Picture 4" descr="17 divided by 50 times 25 divided by 34 times 8 equals 17 times 25 times 8 whole divided by 50 times 34 times 1. Note that 8 equals 8 divided by 1.&#10;this equals 17 times 25 times 2 times 2 times 2 whole divided by 2 times 25 times 2 times 17 times 1, in this example, 25 is a common factor that is not a prime factor.&#10;By cancelling out the common factors we get, 2 divided by 1, that equals 2.">
            <a:extLst>
              <a:ext uri="{FF2B5EF4-FFF2-40B4-BE49-F238E27FC236}">
                <a16:creationId xmlns:a16="http://schemas.microsoft.com/office/drawing/2014/main" id="{36994F9A-BF63-DF57-CEB9-E47CBA6F721A}"/>
              </a:ext>
            </a:extLst>
          </p:cNvPr>
          <p:cNvPicPr>
            <a:picLocks noChangeAspect="1"/>
          </p:cNvPicPr>
          <p:nvPr/>
        </p:nvPicPr>
        <p:blipFill>
          <a:blip r:embed="rId3"/>
          <a:stretch>
            <a:fillRect/>
          </a:stretch>
        </p:blipFill>
        <p:spPr>
          <a:xfrm>
            <a:off x="441385" y="2428704"/>
            <a:ext cx="7845806" cy="3204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Completion Example 12: Multiplying and Reducing Using Prime Factors </a:t>
            </a:r>
          </a:p>
        </p:txBody>
      </p:sp>
      <p:sp>
        <p:nvSpPr>
          <p:cNvPr id="3" name="Content Placeholder 2"/>
          <p:cNvSpPr>
            <a:spLocks noGrp="1"/>
          </p:cNvSpPr>
          <p:nvPr>
            <p:ph idx="1"/>
          </p:nvPr>
        </p:nvSpPr>
        <p:spPr/>
        <p:txBody>
          <a:bodyPr/>
          <a:lstStyle/>
          <a:p>
            <a:r>
              <a:rPr lang="en-US" dirty="0"/>
              <a:t>Multiply and reduce to lowest terms:</a:t>
            </a:r>
          </a:p>
        </p:txBody>
      </p:sp>
      <p:pic>
        <p:nvPicPr>
          <p:cNvPr id="6" name="Picture 5" descr="55 divided by 26 times 8 divided by 44 times 91 divided 35">
            <a:extLst>
              <a:ext uri="{FF2B5EF4-FFF2-40B4-BE49-F238E27FC236}">
                <a16:creationId xmlns:a16="http://schemas.microsoft.com/office/drawing/2014/main" id="{0341FA4C-069B-C47F-56A8-E4DCA9BEEC4C}"/>
              </a:ext>
            </a:extLst>
          </p:cNvPr>
          <p:cNvPicPr>
            <a:picLocks noChangeAspect="1"/>
          </p:cNvPicPr>
          <p:nvPr/>
        </p:nvPicPr>
        <p:blipFill>
          <a:blip r:embed="rId2"/>
          <a:stretch>
            <a:fillRect/>
          </a:stretch>
        </p:blipFill>
        <p:spPr>
          <a:xfrm>
            <a:off x="5943600" y="1148564"/>
            <a:ext cx="1581150" cy="885825"/>
          </a:xfrm>
          <a:prstGeom prst="rect">
            <a:avLst/>
          </a:prstGeom>
        </p:spPr>
      </p:pic>
      <p:sp>
        <p:nvSpPr>
          <p:cNvPr id="11" name="TextBox 10">
            <a:extLst>
              <a:ext uri="{FF2B5EF4-FFF2-40B4-BE49-F238E27FC236}">
                <a16:creationId xmlns:a16="http://schemas.microsoft.com/office/drawing/2014/main" id="{4879088C-AA60-35FD-FE4E-A9C41A51D035}"/>
              </a:ext>
            </a:extLst>
          </p:cNvPr>
          <p:cNvSpPr txBox="1"/>
          <p:nvPr/>
        </p:nvSpPr>
        <p:spPr>
          <a:xfrm>
            <a:off x="457200" y="1883945"/>
            <a:ext cx="1524000" cy="523220"/>
          </a:xfrm>
          <a:prstGeom prst="rect">
            <a:avLst/>
          </a:prstGeom>
          <a:noFill/>
        </p:spPr>
        <p:txBody>
          <a:bodyPr wrap="square">
            <a:spAutoFit/>
          </a:bodyPr>
          <a:lstStyle/>
          <a:p>
            <a:r>
              <a:rPr lang="en-US" sz="2800" b="1" dirty="0"/>
              <a:t>Solution </a:t>
            </a:r>
            <a:endParaRPr lang="en-US" sz="2800" dirty="0"/>
          </a:p>
        </p:txBody>
      </p:sp>
      <p:pic>
        <p:nvPicPr>
          <p:cNvPr id="9" name="Picture 8" descr="55 divided by 26 times 8 divided by 44 times 91 divided by 35 that equals 55 times 8 times 91 whole divided by 26 times 44 times 35.&#10;&#10;that equals 5 times 11 times 2 times 2 times 2 times 7 times 13 whole divided by 2 times 13 times 2 times 2 times 11 times 7 times 5. Cancelling out he common factors that equals 1 divided by 1, simply 1.">
            <a:extLst>
              <a:ext uri="{FF2B5EF4-FFF2-40B4-BE49-F238E27FC236}">
                <a16:creationId xmlns:a16="http://schemas.microsoft.com/office/drawing/2014/main" id="{1255CAA9-B31D-1304-FEF8-22D07B769E55}"/>
              </a:ext>
            </a:extLst>
          </p:cNvPr>
          <p:cNvPicPr>
            <a:picLocks noChangeAspect="1"/>
          </p:cNvPicPr>
          <p:nvPr/>
        </p:nvPicPr>
        <p:blipFill>
          <a:blip r:embed="rId3"/>
          <a:stretch>
            <a:fillRect/>
          </a:stretch>
        </p:blipFill>
        <p:spPr>
          <a:xfrm>
            <a:off x="914400" y="2590045"/>
            <a:ext cx="5457825" cy="301942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13: Application: Multiplying and Reducing Fractions</a:t>
            </a:r>
            <a:r>
              <a:rPr lang="en-US" baseline="-25000" dirty="0">
                <a:solidFill>
                  <a:schemeClr val="accent1"/>
                </a:solidFill>
              </a:rPr>
              <a:t>1</a:t>
            </a:r>
            <a:endParaRPr lang="en-US" dirty="0"/>
          </a:p>
        </p:txBody>
      </p:sp>
      <p:sp>
        <p:nvSpPr>
          <p:cNvPr id="3" name="Content Placeholder 2"/>
          <p:cNvSpPr>
            <a:spLocks noGrp="1"/>
          </p:cNvSpPr>
          <p:nvPr>
            <p:ph idx="1"/>
          </p:nvPr>
        </p:nvSpPr>
        <p:spPr/>
        <p:txBody>
          <a:bodyPr>
            <a:normAutofit lnSpcReduction="10000"/>
          </a:bodyPr>
          <a:lstStyle/>
          <a:p>
            <a:r>
              <a:rPr lang="en-US" dirty="0"/>
              <a:t>A study showed that</a:t>
            </a:r>
          </a:p>
          <a:p>
            <a:endParaRPr lang="en-US" dirty="0"/>
          </a:p>
          <a:p>
            <a:endParaRPr lang="en-US" dirty="0"/>
          </a:p>
          <a:p>
            <a:endParaRPr lang="en-US" dirty="0"/>
          </a:p>
          <a:p>
            <a:endParaRPr lang="en-US" dirty="0"/>
          </a:p>
          <a:p>
            <a:endParaRPr lang="en-US" dirty="0"/>
          </a:p>
          <a:p>
            <a:endParaRPr lang="en-US" dirty="0"/>
          </a:p>
          <a:p>
            <a:r>
              <a:rPr lang="en-US" dirty="0"/>
              <a:t> </a:t>
            </a:r>
          </a:p>
          <a:p>
            <a:pPr>
              <a:tabLst>
                <a:tab pos="1141413" algn="l"/>
              </a:tabLst>
            </a:pPr>
            <a:r>
              <a:rPr lang="en-US" dirty="0"/>
              <a:t>				</a:t>
            </a:r>
          </a:p>
          <a:p>
            <a:endParaRPr lang="en-US" dirty="0"/>
          </a:p>
        </p:txBody>
      </p:sp>
      <p:pic>
        <p:nvPicPr>
          <p:cNvPr id="6" name="Picture 5" descr="Five divided by eight.">
            <a:extLst>
              <a:ext uri="{FF2B5EF4-FFF2-40B4-BE49-F238E27FC236}">
                <a16:creationId xmlns:a16="http://schemas.microsoft.com/office/drawing/2014/main" id="{899CA3FB-FC14-EFEE-2B06-2B8552D8E3D0}"/>
              </a:ext>
            </a:extLst>
          </p:cNvPr>
          <p:cNvPicPr>
            <a:picLocks noChangeAspect="1"/>
          </p:cNvPicPr>
          <p:nvPr/>
        </p:nvPicPr>
        <p:blipFill>
          <a:blip r:embed="rId2"/>
          <a:stretch>
            <a:fillRect/>
          </a:stretch>
        </p:blipFill>
        <p:spPr>
          <a:xfrm>
            <a:off x="3581400" y="1126610"/>
            <a:ext cx="238125" cy="838200"/>
          </a:xfrm>
          <a:prstGeom prst="rect">
            <a:avLst/>
          </a:prstGeom>
        </p:spPr>
      </p:pic>
      <p:sp>
        <p:nvSpPr>
          <p:cNvPr id="13" name="TextBox 12">
            <a:extLst>
              <a:ext uri="{FF2B5EF4-FFF2-40B4-BE49-F238E27FC236}">
                <a16:creationId xmlns:a16="http://schemas.microsoft.com/office/drawing/2014/main" id="{972D30DA-3A28-41A5-A2BD-C41EC36E283C}"/>
              </a:ext>
            </a:extLst>
          </p:cNvPr>
          <p:cNvSpPr txBox="1"/>
          <p:nvPr/>
        </p:nvSpPr>
        <p:spPr>
          <a:xfrm>
            <a:off x="3815212" y="1248560"/>
            <a:ext cx="4114800" cy="523220"/>
          </a:xfrm>
          <a:prstGeom prst="rect">
            <a:avLst/>
          </a:prstGeom>
          <a:noFill/>
        </p:spPr>
        <p:txBody>
          <a:bodyPr wrap="square">
            <a:spAutoFit/>
          </a:bodyPr>
          <a:lstStyle/>
          <a:p>
            <a:r>
              <a:rPr lang="en-US" sz="2800" dirty="0"/>
              <a:t>of the members of a public </a:t>
            </a:r>
            <a:endParaRPr lang="en-IN" sz="2800" dirty="0"/>
          </a:p>
        </p:txBody>
      </p:sp>
      <p:sp>
        <p:nvSpPr>
          <p:cNvPr id="15" name="TextBox 14">
            <a:extLst>
              <a:ext uri="{FF2B5EF4-FFF2-40B4-BE49-F238E27FC236}">
                <a16:creationId xmlns:a16="http://schemas.microsoft.com/office/drawing/2014/main" id="{0A4F4C6B-4863-0A89-E1FF-07FC804C12BC}"/>
              </a:ext>
            </a:extLst>
          </p:cNvPr>
          <p:cNvSpPr txBox="1"/>
          <p:nvPr/>
        </p:nvSpPr>
        <p:spPr>
          <a:xfrm>
            <a:off x="457200" y="1768257"/>
            <a:ext cx="8229600" cy="3108543"/>
          </a:xfrm>
          <a:prstGeom prst="rect">
            <a:avLst/>
          </a:prstGeom>
          <a:noFill/>
        </p:spPr>
        <p:txBody>
          <a:bodyPr wrap="square">
            <a:spAutoFit/>
          </a:bodyPr>
          <a:lstStyle/>
          <a:p>
            <a:r>
              <a:rPr lang="en-US" sz="2800" dirty="0"/>
              <a:t>service organization were in favor of a new set of bylaws. If the organization had a membership of </a:t>
            </a:r>
            <a:r>
              <a:rPr lang="en-US" sz="2800" dirty="0">
                <a:solidFill>
                  <a:srgbClr val="0000FF"/>
                </a:solidFill>
              </a:rPr>
              <a:t>200</a:t>
            </a:r>
            <a:r>
              <a:rPr lang="en-US" sz="2800" dirty="0"/>
              <a:t> people, how many were in favor of the changes in the bylaws? </a:t>
            </a:r>
          </a:p>
          <a:p>
            <a:r>
              <a:rPr lang="en-US" sz="2800" b="1" dirty="0"/>
              <a:t>Solution </a:t>
            </a:r>
          </a:p>
          <a:p>
            <a:pPr>
              <a:tabLst>
                <a:tab pos="1141413" algn="l"/>
              </a:tabLst>
            </a:pPr>
            <a:r>
              <a:rPr lang="en-US" sz="2800" b="1" dirty="0"/>
              <a:t>Step 1:	</a:t>
            </a:r>
            <a:r>
              <a:rPr lang="en-US" sz="2800" dirty="0"/>
              <a:t>READ: Read the problem carefully. Note we 	need to find a fraction of the membership.</a:t>
            </a:r>
            <a:endParaRPr lang="en-IN" sz="2800" dirty="0"/>
          </a:p>
        </p:txBody>
      </p:sp>
      <p:sp>
        <p:nvSpPr>
          <p:cNvPr id="17" name="TextBox 16">
            <a:extLst>
              <a:ext uri="{FF2B5EF4-FFF2-40B4-BE49-F238E27FC236}">
                <a16:creationId xmlns:a16="http://schemas.microsoft.com/office/drawing/2014/main" id="{E6D7505D-49F7-66D1-EFA5-C44BBACA0F0A}"/>
              </a:ext>
            </a:extLst>
          </p:cNvPr>
          <p:cNvSpPr txBox="1"/>
          <p:nvPr/>
        </p:nvSpPr>
        <p:spPr>
          <a:xfrm>
            <a:off x="457200" y="4998750"/>
            <a:ext cx="3581400" cy="523220"/>
          </a:xfrm>
          <a:prstGeom prst="rect">
            <a:avLst/>
          </a:prstGeom>
          <a:noFill/>
        </p:spPr>
        <p:txBody>
          <a:bodyPr wrap="square">
            <a:spAutoFit/>
          </a:bodyPr>
          <a:lstStyle/>
          <a:p>
            <a:r>
              <a:rPr lang="en-US" sz="2800" b="1" dirty="0"/>
              <a:t>Step 2: </a:t>
            </a:r>
            <a:r>
              <a:rPr lang="en-US" sz="2800" dirty="0"/>
              <a:t>SET UP: To find</a:t>
            </a:r>
            <a:endParaRPr lang="en-IN" sz="2800" dirty="0"/>
          </a:p>
        </p:txBody>
      </p:sp>
      <p:pic>
        <p:nvPicPr>
          <p:cNvPr id="11" name="Picture 10" descr="Five eighths of two hundred.">
            <a:extLst>
              <a:ext uri="{FF2B5EF4-FFF2-40B4-BE49-F238E27FC236}">
                <a16:creationId xmlns:a16="http://schemas.microsoft.com/office/drawing/2014/main" id="{E64E0BD3-2FA2-4860-843A-077A35D28AAA}"/>
              </a:ext>
            </a:extLst>
          </p:cNvPr>
          <p:cNvPicPr>
            <a:picLocks noChangeAspect="1"/>
          </p:cNvPicPr>
          <p:nvPr/>
        </p:nvPicPr>
        <p:blipFill>
          <a:blip r:embed="rId3"/>
          <a:stretch>
            <a:fillRect/>
          </a:stretch>
        </p:blipFill>
        <p:spPr>
          <a:xfrm>
            <a:off x="3867150" y="4876800"/>
            <a:ext cx="1314450" cy="838200"/>
          </a:xfrm>
          <a:prstGeom prst="rect">
            <a:avLst/>
          </a:prstGeom>
        </p:spPr>
      </p:pic>
      <p:sp>
        <p:nvSpPr>
          <p:cNvPr id="19" name="TextBox 18">
            <a:extLst>
              <a:ext uri="{FF2B5EF4-FFF2-40B4-BE49-F238E27FC236}">
                <a16:creationId xmlns:a16="http://schemas.microsoft.com/office/drawing/2014/main" id="{EA383989-3B9E-A374-0B08-31CF97A9E250}"/>
              </a:ext>
            </a:extLst>
          </p:cNvPr>
          <p:cNvSpPr txBox="1"/>
          <p:nvPr/>
        </p:nvSpPr>
        <p:spPr>
          <a:xfrm>
            <a:off x="5181600" y="4998750"/>
            <a:ext cx="1529212" cy="523220"/>
          </a:xfrm>
          <a:prstGeom prst="rect">
            <a:avLst/>
          </a:prstGeom>
          <a:noFill/>
        </p:spPr>
        <p:txBody>
          <a:bodyPr wrap="square">
            <a:spAutoFit/>
          </a:bodyPr>
          <a:lstStyle/>
          <a:p>
            <a:r>
              <a:rPr lang="en-US" sz="2800" dirty="0"/>
              <a:t>multiply.</a:t>
            </a:r>
            <a:endParaRPr lang="en-IN"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13: Application: Multiplying and Reducing Fractions</a:t>
            </a:r>
            <a:r>
              <a:rPr lang="en-US" baseline="-25000" dirty="0">
                <a:solidFill>
                  <a:schemeClr val="accent1"/>
                </a:solidFill>
              </a:rPr>
              <a:t>2</a:t>
            </a:r>
            <a:endParaRPr lang="en-US" dirty="0"/>
          </a:p>
        </p:txBody>
      </p:sp>
      <p:sp>
        <p:nvSpPr>
          <p:cNvPr id="3" name="Content Placeholder 2"/>
          <p:cNvSpPr>
            <a:spLocks noGrp="1"/>
          </p:cNvSpPr>
          <p:nvPr>
            <p:ph idx="1"/>
          </p:nvPr>
        </p:nvSpPr>
        <p:spPr/>
        <p:txBody>
          <a:bodyPr>
            <a:normAutofit/>
          </a:bodyPr>
          <a:lstStyle/>
          <a:p>
            <a:pPr>
              <a:tabLst>
                <a:tab pos="1200150" algn="l"/>
              </a:tabLst>
            </a:pPr>
            <a:r>
              <a:rPr lang="en-US" b="1" dirty="0"/>
              <a:t>Step 3: </a:t>
            </a:r>
            <a:r>
              <a:rPr lang="en-US" dirty="0"/>
              <a:t>SOLVE:</a:t>
            </a:r>
          </a:p>
          <a:p>
            <a:pPr>
              <a:tabLst>
                <a:tab pos="1200150" algn="l"/>
              </a:tabLst>
            </a:pPr>
            <a:r>
              <a:rPr lang="en-US" b="1" dirty="0"/>
              <a:t>	</a:t>
            </a:r>
            <a:endParaRPr lang="en-US" dirty="0"/>
          </a:p>
          <a:p>
            <a:pPr>
              <a:tabLst>
                <a:tab pos="1200150" algn="l"/>
              </a:tabLst>
            </a:pPr>
            <a:endParaRPr lang="en-US" dirty="0"/>
          </a:p>
          <a:p>
            <a:pPr>
              <a:tabLst>
                <a:tab pos="1200150" algn="l"/>
              </a:tabLst>
            </a:pPr>
            <a:r>
              <a:rPr lang="en-US" dirty="0"/>
              <a:t>				</a:t>
            </a:r>
          </a:p>
          <a:p>
            <a:pPr>
              <a:tabLst>
                <a:tab pos="1200150" algn="l"/>
              </a:tabLst>
            </a:pPr>
            <a:r>
              <a:rPr lang="en-US" dirty="0"/>
              <a:t>	</a:t>
            </a:r>
          </a:p>
          <a:p>
            <a:endParaRPr lang="en-US" dirty="0"/>
          </a:p>
        </p:txBody>
      </p:sp>
      <p:pic>
        <p:nvPicPr>
          <p:cNvPr id="6" name="Picture 5" descr="5 divided by 8 times 200 that equals 5 divided by 8 times 200 divided by 1 equals 5 times 8 times 25 whole divided by 8 times 1. Cancelling out the common factors we get, 125 divided by 1, simply 125.">
            <a:extLst>
              <a:ext uri="{FF2B5EF4-FFF2-40B4-BE49-F238E27FC236}">
                <a16:creationId xmlns:a16="http://schemas.microsoft.com/office/drawing/2014/main" id="{0B995196-39D6-B15A-726C-2679ABD197D1}"/>
              </a:ext>
            </a:extLst>
          </p:cNvPr>
          <p:cNvPicPr>
            <a:picLocks noChangeAspect="1"/>
          </p:cNvPicPr>
          <p:nvPr/>
        </p:nvPicPr>
        <p:blipFill>
          <a:blip r:embed="rId2"/>
          <a:stretch>
            <a:fillRect/>
          </a:stretch>
        </p:blipFill>
        <p:spPr>
          <a:xfrm>
            <a:off x="2786615" y="1038641"/>
            <a:ext cx="5657850" cy="1028700"/>
          </a:xfrm>
          <a:prstGeom prst="rect">
            <a:avLst/>
          </a:prstGeom>
        </p:spPr>
      </p:pic>
      <p:sp>
        <p:nvSpPr>
          <p:cNvPr id="15" name="TextBox 14">
            <a:extLst>
              <a:ext uri="{FF2B5EF4-FFF2-40B4-BE49-F238E27FC236}">
                <a16:creationId xmlns:a16="http://schemas.microsoft.com/office/drawing/2014/main" id="{2CCD1A30-D83D-42AF-A94E-1E888C03F275}"/>
              </a:ext>
            </a:extLst>
          </p:cNvPr>
          <p:cNvSpPr txBox="1"/>
          <p:nvPr/>
        </p:nvSpPr>
        <p:spPr>
          <a:xfrm>
            <a:off x="457200" y="2266905"/>
            <a:ext cx="4226764" cy="523220"/>
          </a:xfrm>
          <a:prstGeom prst="rect">
            <a:avLst/>
          </a:prstGeom>
          <a:noFill/>
        </p:spPr>
        <p:txBody>
          <a:bodyPr wrap="square">
            <a:spAutoFit/>
          </a:bodyPr>
          <a:lstStyle/>
          <a:p>
            <a:r>
              <a:rPr lang="en-US" sz="2800" b="1" dirty="0"/>
              <a:t>Step 4: </a:t>
            </a:r>
            <a:r>
              <a:rPr lang="en-US" sz="2800" dirty="0"/>
              <a:t>CHECK: The fraction</a:t>
            </a:r>
            <a:endParaRPr lang="en-IN" sz="2800" dirty="0"/>
          </a:p>
        </p:txBody>
      </p:sp>
      <p:pic>
        <p:nvPicPr>
          <p:cNvPr id="7" name="Picture 6" descr="Five divided by eight.">
            <a:extLst>
              <a:ext uri="{FF2B5EF4-FFF2-40B4-BE49-F238E27FC236}">
                <a16:creationId xmlns:a16="http://schemas.microsoft.com/office/drawing/2014/main" id="{5CD0C2BE-3E0C-4AED-ABEA-F336673E0CE7}"/>
              </a:ext>
            </a:extLst>
          </p:cNvPr>
          <p:cNvPicPr>
            <a:picLocks noChangeAspect="1"/>
          </p:cNvPicPr>
          <p:nvPr/>
        </p:nvPicPr>
        <p:blipFill>
          <a:blip r:embed="rId3"/>
          <a:stretch>
            <a:fillRect/>
          </a:stretch>
        </p:blipFill>
        <p:spPr>
          <a:xfrm>
            <a:off x="4683964" y="2151489"/>
            <a:ext cx="238125" cy="838200"/>
          </a:xfrm>
          <a:prstGeom prst="rect">
            <a:avLst/>
          </a:prstGeom>
        </p:spPr>
      </p:pic>
      <p:sp>
        <p:nvSpPr>
          <p:cNvPr id="17" name="TextBox 16">
            <a:extLst>
              <a:ext uri="{FF2B5EF4-FFF2-40B4-BE49-F238E27FC236}">
                <a16:creationId xmlns:a16="http://schemas.microsoft.com/office/drawing/2014/main" id="{5960A553-B212-4A18-01BF-602B3EF35B59}"/>
              </a:ext>
            </a:extLst>
          </p:cNvPr>
          <p:cNvSpPr txBox="1"/>
          <p:nvPr/>
        </p:nvSpPr>
        <p:spPr>
          <a:xfrm>
            <a:off x="4922089" y="2282720"/>
            <a:ext cx="3200400" cy="523220"/>
          </a:xfrm>
          <a:prstGeom prst="rect">
            <a:avLst/>
          </a:prstGeom>
          <a:noFill/>
        </p:spPr>
        <p:txBody>
          <a:bodyPr wrap="square">
            <a:spAutoFit/>
          </a:bodyPr>
          <a:lstStyle/>
          <a:p>
            <a:r>
              <a:rPr lang="en-US" sz="2800" dirty="0"/>
              <a:t>is a little more than</a:t>
            </a:r>
            <a:endParaRPr lang="en-IN" sz="2800" dirty="0"/>
          </a:p>
        </p:txBody>
      </p:sp>
      <p:pic>
        <p:nvPicPr>
          <p:cNvPr id="10" name="Picture 9" descr="One half.">
            <a:extLst>
              <a:ext uri="{FF2B5EF4-FFF2-40B4-BE49-F238E27FC236}">
                <a16:creationId xmlns:a16="http://schemas.microsoft.com/office/drawing/2014/main" id="{DE95400E-569C-9C58-245E-4F64178783C4}"/>
              </a:ext>
            </a:extLst>
          </p:cNvPr>
          <p:cNvPicPr>
            <a:picLocks noChangeAspect="1"/>
          </p:cNvPicPr>
          <p:nvPr/>
        </p:nvPicPr>
        <p:blipFill>
          <a:blip r:embed="rId4"/>
          <a:stretch>
            <a:fillRect/>
          </a:stretch>
        </p:blipFill>
        <p:spPr>
          <a:xfrm>
            <a:off x="7848600" y="2170539"/>
            <a:ext cx="352425" cy="819150"/>
          </a:xfrm>
          <a:prstGeom prst="rect">
            <a:avLst/>
          </a:prstGeom>
        </p:spPr>
      </p:pic>
      <p:sp>
        <p:nvSpPr>
          <p:cNvPr id="19" name="TextBox 18">
            <a:extLst>
              <a:ext uri="{FF2B5EF4-FFF2-40B4-BE49-F238E27FC236}">
                <a16:creationId xmlns:a16="http://schemas.microsoft.com/office/drawing/2014/main" id="{D3A445BC-C300-1C88-3F07-803742AB1B67}"/>
              </a:ext>
            </a:extLst>
          </p:cNvPr>
          <p:cNvSpPr txBox="1"/>
          <p:nvPr/>
        </p:nvSpPr>
        <p:spPr>
          <a:xfrm>
            <a:off x="1600200" y="2908518"/>
            <a:ext cx="7162800" cy="1815882"/>
          </a:xfrm>
          <a:prstGeom prst="rect">
            <a:avLst/>
          </a:prstGeom>
          <a:noFill/>
        </p:spPr>
        <p:txBody>
          <a:bodyPr wrap="square">
            <a:spAutoFit/>
          </a:bodyPr>
          <a:lstStyle/>
          <a:p>
            <a:pPr>
              <a:tabLst>
                <a:tab pos="1200150" algn="l"/>
              </a:tabLst>
            </a:pPr>
            <a:r>
              <a:rPr lang="en-US" sz="2800" dirty="0"/>
              <a:t>which gives an approximation of 100 members in favor of the law. Therefore, the answer of 125 members is reasonable as it is a little more than 100.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14: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p:txBody>
      </p:sp>
      <p:pic>
        <p:nvPicPr>
          <p:cNvPr id="6" name="Picture 5" descr="15 divided by 28 times 7 divided by 9">
            <a:extLst>
              <a:ext uri="{FF2B5EF4-FFF2-40B4-BE49-F238E27FC236}">
                <a16:creationId xmlns:a16="http://schemas.microsoft.com/office/drawing/2014/main" id="{046BE280-7BE8-F043-4C3B-28694D4C3761}"/>
              </a:ext>
            </a:extLst>
          </p:cNvPr>
          <p:cNvPicPr>
            <a:picLocks noChangeAspect="1"/>
          </p:cNvPicPr>
          <p:nvPr/>
        </p:nvPicPr>
        <p:blipFill>
          <a:blip r:embed="rId2"/>
          <a:stretch>
            <a:fillRect/>
          </a:stretch>
        </p:blipFill>
        <p:spPr>
          <a:xfrm>
            <a:off x="5943600" y="1134481"/>
            <a:ext cx="819150" cy="885825"/>
          </a:xfrm>
          <a:prstGeom prst="rect">
            <a:avLst/>
          </a:prstGeom>
        </p:spPr>
      </p:pic>
      <p:sp>
        <p:nvSpPr>
          <p:cNvPr id="15" name="TextBox 14">
            <a:extLst>
              <a:ext uri="{FF2B5EF4-FFF2-40B4-BE49-F238E27FC236}">
                <a16:creationId xmlns:a16="http://schemas.microsoft.com/office/drawing/2014/main" id="{7A742AD7-65C9-3ED1-6E79-E5FBACA1D467}"/>
              </a:ext>
            </a:extLst>
          </p:cNvPr>
          <p:cNvSpPr txBox="1"/>
          <p:nvPr/>
        </p:nvSpPr>
        <p:spPr>
          <a:xfrm>
            <a:off x="457200" y="1899940"/>
            <a:ext cx="1524000" cy="523220"/>
          </a:xfrm>
          <a:prstGeom prst="rect">
            <a:avLst/>
          </a:prstGeom>
          <a:noFill/>
        </p:spPr>
        <p:txBody>
          <a:bodyPr wrap="square">
            <a:spAutoFit/>
          </a:bodyPr>
          <a:lstStyle/>
          <a:p>
            <a:r>
              <a:rPr lang="en-US" sz="2800" b="1" dirty="0"/>
              <a:t>Solution</a:t>
            </a:r>
            <a:endParaRPr lang="en-US" sz="2800" dirty="0"/>
          </a:p>
        </p:txBody>
      </p:sp>
      <p:pic>
        <p:nvPicPr>
          <p:cNvPr id="5" name="Picture 4" descr="15 divided by 28 times 7 divided by 9. Here 3 divided both 15 and 9.&#10;Also 7 divided both 7 and 28. it equals 5 times 1 whole divided by 4 times 3 which equals 5 divided by 12.">
            <a:extLst>
              <a:ext uri="{FF2B5EF4-FFF2-40B4-BE49-F238E27FC236}">
                <a16:creationId xmlns:a16="http://schemas.microsoft.com/office/drawing/2014/main" id="{7A18B76E-C1F8-A025-8FAB-6F61995728B9}"/>
              </a:ext>
            </a:extLst>
          </p:cNvPr>
          <p:cNvPicPr>
            <a:picLocks noChangeAspect="1"/>
          </p:cNvPicPr>
          <p:nvPr/>
        </p:nvPicPr>
        <p:blipFill>
          <a:blip r:embed="rId3"/>
          <a:stretch>
            <a:fillRect/>
          </a:stretch>
        </p:blipFill>
        <p:spPr>
          <a:xfrm>
            <a:off x="2201311" y="2532233"/>
            <a:ext cx="4741378" cy="28080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15: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p:txBody>
      </p:sp>
      <p:pic>
        <p:nvPicPr>
          <p:cNvPr id="6" name="Picture 5" descr="9 divided by 10 times 25 divided by 32 times 44 divided by 33">
            <a:extLst>
              <a:ext uri="{FF2B5EF4-FFF2-40B4-BE49-F238E27FC236}">
                <a16:creationId xmlns:a16="http://schemas.microsoft.com/office/drawing/2014/main" id="{B9508CA9-4F47-CEF5-FA71-CA0B6FF4790E}"/>
              </a:ext>
            </a:extLst>
          </p:cNvPr>
          <p:cNvPicPr>
            <a:picLocks noChangeAspect="1"/>
          </p:cNvPicPr>
          <p:nvPr/>
        </p:nvPicPr>
        <p:blipFill>
          <a:blip r:embed="rId2"/>
          <a:stretch>
            <a:fillRect/>
          </a:stretch>
        </p:blipFill>
        <p:spPr>
          <a:xfrm>
            <a:off x="5915025" y="1097280"/>
            <a:ext cx="1581150" cy="885825"/>
          </a:xfrm>
          <a:prstGeom prst="rect">
            <a:avLst/>
          </a:prstGeom>
        </p:spPr>
      </p:pic>
      <p:sp>
        <p:nvSpPr>
          <p:cNvPr id="11" name="TextBox 10">
            <a:extLst>
              <a:ext uri="{FF2B5EF4-FFF2-40B4-BE49-F238E27FC236}">
                <a16:creationId xmlns:a16="http://schemas.microsoft.com/office/drawing/2014/main" id="{AE7CB636-F3D2-3F29-7830-8DBCD4405F0E}"/>
              </a:ext>
            </a:extLst>
          </p:cNvPr>
          <p:cNvSpPr txBox="1"/>
          <p:nvPr/>
        </p:nvSpPr>
        <p:spPr>
          <a:xfrm>
            <a:off x="495300" y="1865718"/>
            <a:ext cx="4572000" cy="523220"/>
          </a:xfrm>
          <a:prstGeom prst="rect">
            <a:avLst/>
          </a:prstGeom>
          <a:noFill/>
        </p:spPr>
        <p:txBody>
          <a:bodyPr wrap="square">
            <a:spAutoFit/>
          </a:bodyPr>
          <a:lstStyle/>
          <a:p>
            <a:r>
              <a:rPr lang="en-US" sz="2800" b="1" dirty="0"/>
              <a:t>Solution</a:t>
            </a:r>
            <a:endParaRPr lang="en-US" sz="2800" dirty="0"/>
          </a:p>
        </p:txBody>
      </p:sp>
      <p:pic>
        <p:nvPicPr>
          <p:cNvPr id="4" name="Picture 3" descr="9 divided by 10 times 25 divided by 32 times 44 divided by 33.&#10;Here 5 divides both 25 and 10, 11 divided both 44 and 33, 4 divides both 4 and 32, 3 divides both 9 and 3.&#10;It equals 3 times 5 times 1 whole divided by 2 times 8 times 1, it results 15 divided by 16.">
            <a:extLst>
              <a:ext uri="{FF2B5EF4-FFF2-40B4-BE49-F238E27FC236}">
                <a16:creationId xmlns:a16="http://schemas.microsoft.com/office/drawing/2014/main" id="{ED057C39-94B2-8C06-86A0-B28063EDC512}"/>
              </a:ext>
            </a:extLst>
          </p:cNvPr>
          <p:cNvPicPr>
            <a:picLocks noChangeAspect="1"/>
          </p:cNvPicPr>
          <p:nvPr/>
        </p:nvPicPr>
        <p:blipFill>
          <a:blip r:embed="rId3"/>
          <a:stretch>
            <a:fillRect/>
          </a:stretch>
        </p:blipFill>
        <p:spPr>
          <a:xfrm>
            <a:off x="1295400" y="2388938"/>
            <a:ext cx="5040000" cy="282274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16: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p:txBody>
      </p:sp>
      <p:pic>
        <p:nvPicPr>
          <p:cNvPr id="6" name="Picture 5" descr="17 divided by 50 times 25 divided by 34 times 8">
            <a:extLst>
              <a:ext uri="{FF2B5EF4-FFF2-40B4-BE49-F238E27FC236}">
                <a16:creationId xmlns:a16="http://schemas.microsoft.com/office/drawing/2014/main" id="{D474C11F-A3B5-4C55-8B10-90C320C0E1ED}"/>
              </a:ext>
            </a:extLst>
          </p:cNvPr>
          <p:cNvPicPr>
            <a:picLocks noChangeAspect="1"/>
          </p:cNvPicPr>
          <p:nvPr/>
        </p:nvPicPr>
        <p:blipFill>
          <a:blip r:embed="rId2"/>
          <a:stretch>
            <a:fillRect/>
          </a:stretch>
        </p:blipFill>
        <p:spPr>
          <a:xfrm>
            <a:off x="5943600" y="1097280"/>
            <a:ext cx="1381125" cy="885825"/>
          </a:xfrm>
          <a:prstGeom prst="rect">
            <a:avLst/>
          </a:prstGeom>
        </p:spPr>
      </p:pic>
      <p:sp>
        <p:nvSpPr>
          <p:cNvPr id="11" name="TextBox 10">
            <a:extLst>
              <a:ext uri="{FF2B5EF4-FFF2-40B4-BE49-F238E27FC236}">
                <a16:creationId xmlns:a16="http://schemas.microsoft.com/office/drawing/2014/main" id="{40319B03-0206-085B-BCEA-5838DF54232E}"/>
              </a:ext>
            </a:extLst>
          </p:cNvPr>
          <p:cNvSpPr txBox="1"/>
          <p:nvPr/>
        </p:nvSpPr>
        <p:spPr>
          <a:xfrm>
            <a:off x="457200" y="1838980"/>
            <a:ext cx="1676400" cy="523220"/>
          </a:xfrm>
          <a:prstGeom prst="rect">
            <a:avLst/>
          </a:prstGeom>
          <a:noFill/>
        </p:spPr>
        <p:txBody>
          <a:bodyPr wrap="square">
            <a:spAutoFit/>
          </a:bodyPr>
          <a:lstStyle/>
          <a:p>
            <a:r>
              <a:rPr lang="en-US" sz="2800" b="1" dirty="0"/>
              <a:t>Solution</a:t>
            </a:r>
            <a:endParaRPr lang="en-US" sz="2800" dirty="0"/>
          </a:p>
        </p:txBody>
      </p:sp>
      <p:pic>
        <p:nvPicPr>
          <p:cNvPr id="4" name="Picture 3" descr="17 divided by 50 times 25 divided by 34 times 8 divided by 1 simplifies because Seventeen divides both 17 and 34. Twenty five divides both 25 and 50. Two divides both 8 and 2. Two divides both 4 and 2, so the product equals 2 divided by 1 which equals to 2.">
            <a:extLst>
              <a:ext uri="{FF2B5EF4-FFF2-40B4-BE49-F238E27FC236}">
                <a16:creationId xmlns:a16="http://schemas.microsoft.com/office/drawing/2014/main" id="{7E351D1E-574D-FBAD-0F43-995EC89BC895}"/>
              </a:ext>
            </a:extLst>
          </p:cNvPr>
          <p:cNvPicPr>
            <a:picLocks noChangeAspect="1"/>
          </p:cNvPicPr>
          <p:nvPr/>
        </p:nvPicPr>
        <p:blipFill>
          <a:blip r:embed="rId3"/>
          <a:stretch>
            <a:fillRect/>
          </a:stretch>
        </p:blipFill>
        <p:spPr>
          <a:xfrm>
            <a:off x="1775183" y="2341028"/>
            <a:ext cx="5616000" cy="3012796"/>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17: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endParaRPr lang="en-US" dirty="0"/>
          </a:p>
        </p:txBody>
      </p:sp>
      <p:pic>
        <p:nvPicPr>
          <p:cNvPr id="6" name="Picture 5" descr="Fifty-five divided by twenty-six times eight divided by forty-four times ninety-one divided by thirty-five.">
            <a:extLst>
              <a:ext uri="{FF2B5EF4-FFF2-40B4-BE49-F238E27FC236}">
                <a16:creationId xmlns:a16="http://schemas.microsoft.com/office/drawing/2014/main" id="{24ECBD40-C706-7767-A996-18AE352D15CF}"/>
              </a:ext>
            </a:extLst>
          </p:cNvPr>
          <p:cNvPicPr>
            <a:picLocks noChangeAspect="1"/>
          </p:cNvPicPr>
          <p:nvPr/>
        </p:nvPicPr>
        <p:blipFill>
          <a:blip r:embed="rId2"/>
          <a:stretch>
            <a:fillRect/>
          </a:stretch>
        </p:blipFill>
        <p:spPr>
          <a:xfrm>
            <a:off x="5980213" y="1127017"/>
            <a:ext cx="1581150" cy="885825"/>
          </a:xfrm>
          <a:prstGeom prst="rect">
            <a:avLst/>
          </a:prstGeom>
        </p:spPr>
      </p:pic>
      <p:sp>
        <p:nvSpPr>
          <p:cNvPr id="11" name="TextBox 10">
            <a:extLst>
              <a:ext uri="{FF2B5EF4-FFF2-40B4-BE49-F238E27FC236}">
                <a16:creationId xmlns:a16="http://schemas.microsoft.com/office/drawing/2014/main" id="{A0DB7867-4AF8-82BA-C91A-45EEAE8C01BD}"/>
              </a:ext>
            </a:extLst>
          </p:cNvPr>
          <p:cNvSpPr txBox="1"/>
          <p:nvPr/>
        </p:nvSpPr>
        <p:spPr>
          <a:xfrm>
            <a:off x="435634" y="1785364"/>
            <a:ext cx="1600200" cy="523220"/>
          </a:xfrm>
          <a:prstGeom prst="rect">
            <a:avLst/>
          </a:prstGeom>
          <a:noFill/>
        </p:spPr>
        <p:txBody>
          <a:bodyPr wrap="square">
            <a:spAutoFit/>
          </a:bodyPr>
          <a:lstStyle/>
          <a:p>
            <a:r>
              <a:rPr lang="en-US" sz="2800" b="1" dirty="0"/>
              <a:t>Solution</a:t>
            </a:r>
            <a:endParaRPr lang="en-IN" sz="2800" dirty="0"/>
          </a:p>
        </p:txBody>
      </p:sp>
      <p:pic>
        <p:nvPicPr>
          <p:cNvPr id="4" name="Picture 3" descr="open fraction 55 divided by 26 close fraction times open fraction 8 divided by 44 close fraction times open fraction 91 divided by 35 close fraction simplifies because&#10;&#10;11 divides both 55 and 44.&#10;13 divides both 91 and 26.&#10;5 divides both 5 and 35.&#10;7 divides both 7 and 7.&#10;2 divides both 8 and 2.&#10;4 divides both 4 and 4.&#10;&#10;So the product equals 1 divided by 1, which equals 1.">
            <a:extLst>
              <a:ext uri="{FF2B5EF4-FFF2-40B4-BE49-F238E27FC236}">
                <a16:creationId xmlns:a16="http://schemas.microsoft.com/office/drawing/2014/main" id="{333FCB9A-E4C9-47BF-2C94-6FE9BD8E03B5}"/>
              </a:ext>
            </a:extLst>
          </p:cNvPr>
          <p:cNvPicPr>
            <a:picLocks noChangeAspect="1"/>
          </p:cNvPicPr>
          <p:nvPr/>
        </p:nvPicPr>
        <p:blipFill>
          <a:blip r:embed="rId3"/>
          <a:stretch>
            <a:fillRect/>
          </a:stretch>
        </p:blipFill>
        <p:spPr>
          <a:xfrm>
            <a:off x="1295400" y="2387748"/>
            <a:ext cx="5400000" cy="308950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Procedure: To Multiply Fractions</a:t>
            </a:r>
          </a:p>
        </p:txBody>
      </p:sp>
      <p:sp>
        <p:nvSpPr>
          <p:cNvPr id="4" name="Rectangle 3"/>
          <p:cNvSpPr>
            <a:spLocks noGrp="1"/>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42925" indent="-542925"/>
            <a:r>
              <a:rPr lang="en-US" dirty="0">
                <a:solidFill>
                  <a:srgbClr val="091523"/>
                </a:solidFill>
              </a:rPr>
              <a:t>1.	Multiply the numerators.</a:t>
            </a:r>
          </a:p>
          <a:p>
            <a:pPr marL="542925" indent="-542925"/>
            <a:r>
              <a:rPr lang="en-US" dirty="0">
                <a:solidFill>
                  <a:srgbClr val="091523"/>
                </a:solidFill>
              </a:rPr>
              <a:t>2.	Multiply the denominators.</a:t>
            </a:r>
          </a:p>
          <a:p>
            <a:pPr marL="514350" indent="-514350"/>
            <a:endParaRPr lang="en-US" dirty="0">
              <a:solidFill>
                <a:srgbClr val="091523"/>
              </a:solidFill>
            </a:endParaRPr>
          </a:p>
          <a:p>
            <a:pPr marL="514350" indent="-514350"/>
            <a:endParaRPr lang="en-US" dirty="0">
              <a:solidFill>
                <a:srgbClr val="091523"/>
              </a:solidFill>
            </a:endParaRPr>
          </a:p>
          <a:p>
            <a:pPr marL="514350" indent="-514350"/>
            <a:r>
              <a:rPr lang="en-US" dirty="0">
                <a:solidFill>
                  <a:srgbClr val="091523"/>
                </a:solidFill>
              </a:rPr>
              <a:t> </a:t>
            </a:r>
          </a:p>
          <a:p>
            <a:r>
              <a:rPr lang="en-US" dirty="0"/>
              <a:t>	</a:t>
            </a:r>
          </a:p>
        </p:txBody>
      </p:sp>
      <p:pic>
        <p:nvPicPr>
          <p:cNvPr id="6" name="Picture 5" descr="a divided by b times c divided by d equals a times c whole divided by b times d, where b and d not equals 0.">
            <a:extLst>
              <a:ext uri="{FF2B5EF4-FFF2-40B4-BE49-F238E27FC236}">
                <a16:creationId xmlns:a16="http://schemas.microsoft.com/office/drawing/2014/main" id="{8BE44226-E952-799B-55D3-0CC53E739861}"/>
              </a:ext>
            </a:extLst>
          </p:cNvPr>
          <p:cNvPicPr>
            <a:picLocks noChangeAspect="1"/>
          </p:cNvPicPr>
          <p:nvPr/>
        </p:nvPicPr>
        <p:blipFill>
          <a:blip r:embed="rId2"/>
          <a:stretch>
            <a:fillRect/>
          </a:stretch>
        </p:blipFill>
        <p:spPr>
          <a:xfrm>
            <a:off x="2881312" y="2235835"/>
            <a:ext cx="3381375" cy="885825"/>
          </a:xfrm>
          <a:prstGeom prst="rect">
            <a:avLst/>
          </a:prstGeom>
        </p:spPr>
      </p:pic>
      <p:sp>
        <p:nvSpPr>
          <p:cNvPr id="11" name="TextBox 10">
            <a:extLst>
              <a:ext uri="{FF2B5EF4-FFF2-40B4-BE49-F238E27FC236}">
                <a16:creationId xmlns:a16="http://schemas.microsoft.com/office/drawing/2014/main" id="{3976B7FC-B358-A3D8-33CC-EE00D1CF5A6E}"/>
              </a:ext>
            </a:extLst>
          </p:cNvPr>
          <p:cNvSpPr txBox="1"/>
          <p:nvPr/>
        </p:nvSpPr>
        <p:spPr>
          <a:xfrm>
            <a:off x="467264" y="3286780"/>
            <a:ext cx="2195512" cy="523220"/>
          </a:xfrm>
          <a:prstGeom prst="rect">
            <a:avLst/>
          </a:prstGeom>
          <a:noFill/>
        </p:spPr>
        <p:txBody>
          <a:bodyPr wrap="square">
            <a:spAutoFit/>
          </a:bodyPr>
          <a:lstStyle/>
          <a:p>
            <a:r>
              <a:rPr lang="en-US" sz="2800" dirty="0">
                <a:solidFill>
                  <a:srgbClr val="091523"/>
                </a:solidFill>
              </a:rPr>
              <a:t>For example,</a:t>
            </a:r>
            <a:endParaRPr lang="en-IN" sz="2800" dirty="0"/>
          </a:p>
        </p:txBody>
      </p:sp>
      <p:pic>
        <p:nvPicPr>
          <p:cNvPr id="9" name="Picture 8" descr="1 divided by 2 times 3 divided by 7 equals 1 times 3 whole divided by 2 times 7 that equals 3 divided by 14.">
            <a:extLst>
              <a:ext uri="{FF2B5EF4-FFF2-40B4-BE49-F238E27FC236}">
                <a16:creationId xmlns:a16="http://schemas.microsoft.com/office/drawing/2014/main" id="{1E9988BF-132D-FA84-486D-DA1FB578DAAA}"/>
              </a:ext>
            </a:extLst>
          </p:cNvPr>
          <p:cNvPicPr>
            <a:picLocks noChangeAspect="1"/>
          </p:cNvPicPr>
          <p:nvPr/>
        </p:nvPicPr>
        <p:blipFill>
          <a:blip r:embed="rId3"/>
          <a:stretch>
            <a:fillRect/>
          </a:stretch>
        </p:blipFill>
        <p:spPr>
          <a:xfrm>
            <a:off x="2514600" y="3191510"/>
            <a:ext cx="2352675" cy="8858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Multiplying Fractions</a:t>
            </a:r>
          </a:p>
        </p:txBody>
      </p:sp>
      <p:sp>
        <p:nvSpPr>
          <p:cNvPr id="6" name="Rectangle 3"/>
          <p:cNvSpPr txBox="1">
            <a:spLocks/>
          </p:cNvSpPr>
          <p:nvPr/>
        </p:nvSpPr>
        <p:spPr>
          <a:xfrm>
            <a:off x="457200" y="1295400"/>
            <a:ext cx="8229600" cy="4572000"/>
          </a:xfrm>
          <a:prstGeom prst="rect">
            <a:avLst/>
          </a:prstGeom>
        </p:spPr>
        <p:txBody>
          <a:bodyPr/>
          <a:lstStyle/>
          <a:p>
            <a:pPr>
              <a:spcBef>
                <a:spcPct val="20000"/>
              </a:spcBef>
              <a:defRPr/>
            </a:pPr>
            <a:r>
              <a:rPr lang="en-US" sz="2800" dirty="0"/>
              <a:t>Find</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pic>
        <p:nvPicPr>
          <p:cNvPr id="4" name="Picture 3" descr="2 divided by 5 of 7 divided by 3.">
            <a:extLst>
              <a:ext uri="{FF2B5EF4-FFF2-40B4-BE49-F238E27FC236}">
                <a16:creationId xmlns:a16="http://schemas.microsoft.com/office/drawing/2014/main" id="{96AEB2F9-D233-0334-48AD-3590F4027B9D}"/>
              </a:ext>
            </a:extLst>
          </p:cNvPr>
          <p:cNvPicPr>
            <a:picLocks noChangeAspect="1"/>
          </p:cNvPicPr>
          <p:nvPr/>
        </p:nvPicPr>
        <p:blipFill>
          <a:blip r:embed="rId2"/>
          <a:stretch>
            <a:fillRect/>
          </a:stretch>
        </p:blipFill>
        <p:spPr>
          <a:xfrm>
            <a:off x="1295400" y="1171575"/>
            <a:ext cx="1057275" cy="885825"/>
          </a:xfrm>
          <a:prstGeom prst="rect">
            <a:avLst/>
          </a:prstGeom>
        </p:spPr>
      </p:pic>
      <p:sp>
        <p:nvSpPr>
          <p:cNvPr id="12" name="TextBox 11">
            <a:extLst>
              <a:ext uri="{FF2B5EF4-FFF2-40B4-BE49-F238E27FC236}">
                <a16:creationId xmlns:a16="http://schemas.microsoft.com/office/drawing/2014/main" id="{DAEA353F-74C4-4C7E-6AC8-D47E90FECDE7}"/>
              </a:ext>
            </a:extLst>
          </p:cNvPr>
          <p:cNvSpPr txBox="1"/>
          <p:nvPr/>
        </p:nvSpPr>
        <p:spPr>
          <a:xfrm>
            <a:off x="457200" y="2131695"/>
            <a:ext cx="8229600" cy="147117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 </a:t>
            </a:r>
          </a:p>
          <a:p>
            <a:pPr lvl="0">
              <a:spcBef>
                <a:spcPct val="20000"/>
              </a:spcBef>
              <a:defRPr/>
            </a:pPr>
            <a:r>
              <a:rPr lang="en-US" sz="2800" dirty="0"/>
              <a:t>Remember, to find a fraction </a:t>
            </a:r>
            <a:r>
              <a:rPr lang="en-US" sz="2800" b="1" dirty="0"/>
              <a:t>of</a:t>
            </a:r>
            <a:r>
              <a:rPr lang="en-US" sz="2800" dirty="0"/>
              <a:t> a number means to multiply the number by the fraction.</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p:txBody>
      </p:sp>
      <p:pic>
        <p:nvPicPr>
          <p:cNvPr id="10" name="Picture 9" descr="2 divided by 5 times 7 divided by 3 equals 2 times 7 whole divided by 5 times 3 that equals 14 divided by 15.">
            <a:extLst>
              <a:ext uri="{FF2B5EF4-FFF2-40B4-BE49-F238E27FC236}">
                <a16:creationId xmlns:a16="http://schemas.microsoft.com/office/drawing/2014/main" id="{B7762DC8-0D8B-122C-9C6E-DEF4540AA5D7}"/>
              </a:ext>
            </a:extLst>
          </p:cNvPr>
          <p:cNvPicPr>
            <a:picLocks noChangeAspect="1"/>
          </p:cNvPicPr>
          <p:nvPr/>
        </p:nvPicPr>
        <p:blipFill>
          <a:blip r:embed="rId3"/>
          <a:stretch>
            <a:fillRect/>
          </a:stretch>
        </p:blipFill>
        <p:spPr>
          <a:xfrm>
            <a:off x="3048000" y="3962400"/>
            <a:ext cx="2276475" cy="8858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solidFill>
                  <a:schemeClr val="accent1"/>
                </a:solidFill>
              </a:rPr>
              <a:t>Multiplying Fractions</a:t>
            </a:r>
            <a:r>
              <a:rPr lang="en-US" baseline="-25000" dirty="0">
                <a:solidFill>
                  <a:schemeClr val="accent1"/>
                </a:solidFill>
              </a:rPr>
              <a:t>1</a:t>
            </a:r>
            <a:endParaRPr lang="en-US" sz="3200" baseline="-25000" dirty="0">
              <a:solidFill>
                <a:schemeClr val="accent1"/>
              </a:solidFill>
            </a:endParaRPr>
          </a:p>
        </p:txBody>
      </p:sp>
      <p:sp>
        <p:nvSpPr>
          <p:cNvPr id="7171" name="Rectangle 3"/>
          <p:cNvSpPr>
            <a:spLocks noGrp="1"/>
          </p:cNvSpPr>
          <p:nvPr>
            <p:ph type="body" sz="half" idx="4294967295"/>
          </p:nvPr>
        </p:nvSpPr>
        <p:spPr>
          <a:xfrm>
            <a:off x="457200" y="1280160"/>
            <a:ext cx="8229600" cy="5066002"/>
          </a:xfrm>
          <a:prstGeom prst="rect">
            <a:avLst/>
          </a:prstGeom>
        </p:spPr>
        <p:txBody>
          <a:bodyPr wrap="square">
            <a:spAutoFit/>
          </a:bodyPr>
          <a:lstStyle/>
          <a:p>
            <a:pPr>
              <a:buFont typeface="Courier New" pitchFamily="49" charset="0"/>
              <a:buNone/>
            </a:pPr>
            <a:r>
              <a:rPr lang="en-US" sz="2800" i="0" dirty="0">
                <a:solidFill>
                  <a:schemeClr val="tx1"/>
                </a:solidFill>
              </a:rPr>
              <a:t>Multiply.</a:t>
            </a:r>
          </a:p>
          <a:p>
            <a:pPr>
              <a:buFont typeface="Courier New" pitchFamily="49" charset="0"/>
              <a:buNone/>
            </a:pPr>
            <a:endParaRPr lang="en-US" sz="1000" dirty="0"/>
          </a:p>
          <a:p>
            <a:pPr>
              <a:buFont typeface="Courier New" pitchFamily="49" charset="0"/>
              <a:buNone/>
              <a:tabLst>
                <a:tab pos="2290763" algn="l"/>
                <a:tab pos="4572000" algn="l"/>
                <a:tab pos="6400800" algn="l"/>
              </a:tabLst>
            </a:pPr>
            <a:r>
              <a:rPr lang="en-US" sz="2800" dirty="0"/>
              <a:t>	</a:t>
            </a:r>
            <a:r>
              <a:rPr lang="en-US" sz="2800" i="0" dirty="0">
                <a:solidFill>
                  <a:schemeClr val="tx1"/>
                </a:solidFill>
              </a:rPr>
              <a:t>			</a:t>
            </a:r>
          </a:p>
          <a:p>
            <a:pPr>
              <a:buFont typeface="Courier New" pitchFamily="49" charset="0"/>
              <a:buNone/>
            </a:pPr>
            <a:endParaRPr lang="en-US" sz="1000" b="1" dirty="0"/>
          </a:p>
          <a:p>
            <a:pPr>
              <a:buNone/>
            </a:pPr>
            <a:endParaRPr lang="en-US" sz="2800" b="1" dirty="0"/>
          </a:p>
          <a:p>
            <a:pPr>
              <a:buNone/>
            </a:pPr>
            <a:endParaRPr lang="en-US" sz="1500" b="1" dirty="0"/>
          </a:p>
          <a:p>
            <a:pPr marL="0" indent="0">
              <a:buNone/>
            </a:pPr>
            <a:endParaRPr lang="en-US" sz="2800" dirty="0"/>
          </a:p>
          <a:p>
            <a:pPr marL="0" indent="0">
              <a:buNone/>
            </a:pPr>
            <a:endParaRPr lang="en-US" sz="2800" dirty="0"/>
          </a:p>
          <a:p>
            <a:pPr marL="514350" indent="-514350">
              <a:buFont typeface="+mj-lt"/>
              <a:buAutoNum type="alphaLcPeriod"/>
            </a:pPr>
            <a:endParaRPr lang="en-US" sz="1500" dirty="0"/>
          </a:p>
          <a:p>
            <a:pPr marL="0" indent="0">
              <a:buNone/>
            </a:pPr>
            <a:r>
              <a:rPr lang="en-US" sz="2800" dirty="0"/>
              <a:t> </a:t>
            </a:r>
          </a:p>
          <a:p>
            <a:pPr marL="514350" indent="-514350">
              <a:buFont typeface="+mj-lt"/>
              <a:buAutoNum type="alphaLcPeriod"/>
            </a:pPr>
            <a:endParaRPr lang="en-US" sz="2800" dirty="0"/>
          </a:p>
          <a:p>
            <a:pPr>
              <a:buFont typeface="Courier New" pitchFamily="49" charset="0"/>
              <a:buNone/>
            </a:pPr>
            <a:endParaRPr lang="en-US" sz="2800" b="1" i="0" dirty="0">
              <a:solidFill>
                <a:schemeClr val="tx1"/>
              </a:solidFill>
            </a:endParaRPr>
          </a:p>
        </p:txBody>
      </p:sp>
      <p:pic>
        <p:nvPicPr>
          <p:cNvPr id="4" name="Picture 3" descr="a. Six sevenths times eight fifths.">
            <a:extLst>
              <a:ext uri="{FF2B5EF4-FFF2-40B4-BE49-F238E27FC236}">
                <a16:creationId xmlns:a16="http://schemas.microsoft.com/office/drawing/2014/main" id="{0D38018B-F413-46CE-14EA-A08046D080D9}"/>
              </a:ext>
            </a:extLst>
          </p:cNvPr>
          <p:cNvPicPr>
            <a:picLocks noChangeAspect="1"/>
          </p:cNvPicPr>
          <p:nvPr/>
        </p:nvPicPr>
        <p:blipFill>
          <a:blip r:embed="rId2"/>
          <a:stretch>
            <a:fillRect/>
          </a:stretch>
        </p:blipFill>
        <p:spPr>
          <a:xfrm>
            <a:off x="529207" y="1831975"/>
            <a:ext cx="1162050" cy="885825"/>
          </a:xfrm>
          <a:prstGeom prst="rect">
            <a:avLst/>
          </a:prstGeom>
        </p:spPr>
      </p:pic>
      <p:pic>
        <p:nvPicPr>
          <p:cNvPr id="7" name="Picture 6" descr="b. Four thirteenths times three.">
            <a:extLst>
              <a:ext uri="{FF2B5EF4-FFF2-40B4-BE49-F238E27FC236}">
                <a16:creationId xmlns:a16="http://schemas.microsoft.com/office/drawing/2014/main" id="{B5C8B44C-1440-74A0-0EB6-B0DB00DE6FE7}"/>
              </a:ext>
            </a:extLst>
          </p:cNvPr>
          <p:cNvPicPr>
            <a:picLocks noChangeAspect="1"/>
          </p:cNvPicPr>
          <p:nvPr/>
        </p:nvPicPr>
        <p:blipFill>
          <a:blip r:embed="rId3"/>
          <a:stretch>
            <a:fillRect/>
          </a:stretch>
        </p:blipFill>
        <p:spPr>
          <a:xfrm>
            <a:off x="2859043" y="1831974"/>
            <a:ext cx="1285875" cy="885825"/>
          </a:xfrm>
          <a:prstGeom prst="rect">
            <a:avLst/>
          </a:prstGeom>
        </p:spPr>
      </p:pic>
      <p:pic>
        <p:nvPicPr>
          <p:cNvPr id="10" name="Picture 9" descr="c. Nine eighths times zero.">
            <a:extLst>
              <a:ext uri="{FF2B5EF4-FFF2-40B4-BE49-F238E27FC236}">
                <a16:creationId xmlns:a16="http://schemas.microsoft.com/office/drawing/2014/main" id="{757C12E6-D365-540F-201A-18F1B510F118}"/>
              </a:ext>
            </a:extLst>
          </p:cNvPr>
          <p:cNvPicPr>
            <a:picLocks noChangeAspect="1"/>
          </p:cNvPicPr>
          <p:nvPr/>
        </p:nvPicPr>
        <p:blipFill>
          <a:blip r:embed="rId4"/>
          <a:stretch>
            <a:fillRect/>
          </a:stretch>
        </p:blipFill>
        <p:spPr>
          <a:xfrm>
            <a:off x="4886325" y="1855787"/>
            <a:ext cx="1133475" cy="885825"/>
          </a:xfrm>
          <a:prstGeom prst="rect">
            <a:avLst/>
          </a:prstGeom>
        </p:spPr>
      </p:pic>
      <p:pic>
        <p:nvPicPr>
          <p:cNvPr id="13" name="Picture 12" descr="d. Four thirds times five thirds times two sevenths.">
            <a:extLst>
              <a:ext uri="{FF2B5EF4-FFF2-40B4-BE49-F238E27FC236}">
                <a16:creationId xmlns:a16="http://schemas.microsoft.com/office/drawing/2014/main" id="{47CF666F-816A-12BC-EFD9-E44B2E01AE06}"/>
              </a:ext>
            </a:extLst>
          </p:cNvPr>
          <p:cNvPicPr>
            <a:picLocks noChangeAspect="1"/>
          </p:cNvPicPr>
          <p:nvPr/>
        </p:nvPicPr>
        <p:blipFill>
          <a:blip r:embed="rId5"/>
          <a:stretch>
            <a:fillRect/>
          </a:stretch>
        </p:blipFill>
        <p:spPr>
          <a:xfrm>
            <a:off x="6732865" y="1831973"/>
            <a:ext cx="1543050" cy="885825"/>
          </a:xfrm>
          <a:prstGeom prst="rect">
            <a:avLst/>
          </a:prstGeom>
        </p:spPr>
      </p:pic>
      <p:sp>
        <p:nvSpPr>
          <p:cNvPr id="21" name="TextBox 20">
            <a:extLst>
              <a:ext uri="{FF2B5EF4-FFF2-40B4-BE49-F238E27FC236}">
                <a16:creationId xmlns:a16="http://schemas.microsoft.com/office/drawing/2014/main" id="{5820C864-461E-5CAF-7C8C-3608E342AA20}"/>
              </a:ext>
            </a:extLst>
          </p:cNvPr>
          <p:cNvSpPr txBox="1"/>
          <p:nvPr/>
        </p:nvSpPr>
        <p:spPr>
          <a:xfrm>
            <a:off x="448574" y="2829775"/>
            <a:ext cx="1524000" cy="523220"/>
          </a:xfrm>
          <a:prstGeom prst="rect">
            <a:avLst/>
          </a:prstGeom>
          <a:noFill/>
        </p:spPr>
        <p:txBody>
          <a:bodyPr wrap="square">
            <a:spAutoFit/>
          </a:bodyPr>
          <a:lstStyle/>
          <a:p>
            <a:r>
              <a:rPr lang="en-US" sz="2800" b="1" dirty="0"/>
              <a:t>Solution</a:t>
            </a:r>
            <a:endParaRPr lang="en-IN" sz="2800" dirty="0"/>
          </a:p>
        </p:txBody>
      </p:sp>
      <p:pic>
        <p:nvPicPr>
          <p:cNvPr id="16" name="Picture 15" descr="a. Six sevenths times eight fifths equals open parentheses six times eight close parentheses divided by open parentheses seven times five close parentheses which equals forty eight divided by thirty five, or one and thirteen thirty fifths.">
            <a:extLst>
              <a:ext uri="{FF2B5EF4-FFF2-40B4-BE49-F238E27FC236}">
                <a16:creationId xmlns:a16="http://schemas.microsoft.com/office/drawing/2014/main" id="{1CF74C2A-7306-1A26-0DF2-560252857128}"/>
              </a:ext>
            </a:extLst>
          </p:cNvPr>
          <p:cNvPicPr>
            <a:picLocks noChangeAspect="1"/>
          </p:cNvPicPr>
          <p:nvPr/>
        </p:nvPicPr>
        <p:blipFill>
          <a:blip r:embed="rId6"/>
          <a:stretch>
            <a:fillRect/>
          </a:stretch>
        </p:blipFill>
        <p:spPr>
          <a:xfrm>
            <a:off x="536343" y="3533775"/>
            <a:ext cx="3886200" cy="885825"/>
          </a:xfrm>
          <a:prstGeom prst="rect">
            <a:avLst/>
          </a:prstGeom>
        </p:spPr>
      </p:pic>
      <p:pic>
        <p:nvPicPr>
          <p:cNvPr id="19" name="Picture 18" descr="b. Four thirteenths times three equals Four thirteenths times 3 divided by 1 equals open parentheses four times three close parentheses divided by open parentheses thirteen times one close parentheses which equals twelve thirteenths.">
            <a:extLst>
              <a:ext uri="{FF2B5EF4-FFF2-40B4-BE49-F238E27FC236}">
                <a16:creationId xmlns:a16="http://schemas.microsoft.com/office/drawing/2014/main" id="{B0261675-FC0D-0679-75C0-A031C087A894}"/>
              </a:ext>
            </a:extLst>
          </p:cNvPr>
          <p:cNvPicPr>
            <a:picLocks noChangeAspect="1"/>
          </p:cNvPicPr>
          <p:nvPr/>
        </p:nvPicPr>
        <p:blipFill>
          <a:blip r:embed="rId7"/>
          <a:stretch>
            <a:fillRect/>
          </a:stretch>
        </p:blipFill>
        <p:spPr>
          <a:xfrm>
            <a:off x="529207" y="4672082"/>
            <a:ext cx="4171950" cy="8858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solidFill>
                  <a:schemeClr val="accent1"/>
                </a:solidFill>
              </a:rPr>
              <a:t>Multiplying Fractions</a:t>
            </a:r>
            <a:r>
              <a:rPr lang="en-US" baseline="-25000" dirty="0">
                <a:solidFill>
                  <a:schemeClr val="accent1"/>
                </a:solidFill>
              </a:rPr>
              <a:t>2</a:t>
            </a:r>
            <a:endParaRPr lang="en-US" sz="3200" dirty="0">
              <a:solidFill>
                <a:schemeClr val="accent1"/>
              </a:solidFill>
            </a:endParaRPr>
          </a:p>
        </p:txBody>
      </p:sp>
      <p:pic>
        <p:nvPicPr>
          <p:cNvPr id="4" name="Picture 3" descr="C. Nine eighths times zero equals Nine eighths times zero divided by one equals open parentheses nine times zero close parentheses divided by open parentheses eight times one close parentheses which equals zero divided by eight which equals zero.">
            <a:extLst>
              <a:ext uri="{FF2B5EF4-FFF2-40B4-BE49-F238E27FC236}">
                <a16:creationId xmlns:a16="http://schemas.microsoft.com/office/drawing/2014/main" id="{E236D9B0-C886-7703-8A35-AFA1650B2D5F}"/>
              </a:ext>
            </a:extLst>
          </p:cNvPr>
          <p:cNvPicPr>
            <a:picLocks noChangeAspect="1"/>
          </p:cNvPicPr>
          <p:nvPr/>
        </p:nvPicPr>
        <p:blipFill>
          <a:blip r:embed="rId2"/>
          <a:stretch>
            <a:fillRect/>
          </a:stretch>
        </p:blipFill>
        <p:spPr>
          <a:xfrm>
            <a:off x="457200" y="1377238"/>
            <a:ext cx="4105275" cy="885825"/>
          </a:xfrm>
          <a:prstGeom prst="rect">
            <a:avLst/>
          </a:prstGeom>
        </p:spPr>
      </p:pic>
      <p:pic>
        <p:nvPicPr>
          <p:cNvPr id="7" name="Picture 6" descr="d. Four thirds times five thirds times two sevenths equals open parentheses four times five times two close parentheses divided by open parentheses three times three times seven close parentheses which equals forty divided by sixty three.">
            <a:extLst>
              <a:ext uri="{FF2B5EF4-FFF2-40B4-BE49-F238E27FC236}">
                <a16:creationId xmlns:a16="http://schemas.microsoft.com/office/drawing/2014/main" id="{C20F4226-3E39-D1B8-1858-630927838995}"/>
              </a:ext>
            </a:extLst>
          </p:cNvPr>
          <p:cNvPicPr>
            <a:picLocks noChangeAspect="1"/>
          </p:cNvPicPr>
          <p:nvPr/>
        </p:nvPicPr>
        <p:blipFill>
          <a:blip r:embed="rId3"/>
          <a:stretch>
            <a:fillRect/>
          </a:stretch>
        </p:blipFill>
        <p:spPr>
          <a:xfrm>
            <a:off x="457200" y="2819400"/>
            <a:ext cx="3562350" cy="8858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Application: Multiplying Fractions</a:t>
            </a:r>
            <a:r>
              <a:rPr lang="en-US" baseline="-25000" dirty="0">
                <a:solidFill>
                  <a:schemeClr val="accent1"/>
                </a:solidFill>
              </a:rPr>
              <a:t>1</a:t>
            </a:r>
            <a:r>
              <a:rPr lang="en-US" dirty="0"/>
              <a:t> </a:t>
            </a:r>
            <a:endParaRPr lang="en-US" sz="3200" dirty="0">
              <a:solidFill>
                <a:schemeClr val="accent1"/>
              </a:solidFill>
            </a:endParaRPr>
          </a:p>
        </p:txBody>
      </p:sp>
      <p:sp>
        <p:nvSpPr>
          <p:cNvPr id="8195" name="Rectangle 3"/>
          <p:cNvSpPr>
            <a:spLocks noGrp="1"/>
          </p:cNvSpPr>
          <p:nvPr>
            <p:ph type="body" sz="half" idx="4294967295"/>
          </p:nvPr>
        </p:nvSpPr>
        <p:spPr>
          <a:xfrm>
            <a:off x="457200" y="1280160"/>
            <a:ext cx="8229600" cy="1040285"/>
          </a:xfrm>
          <a:prstGeom prst="rect">
            <a:avLst/>
          </a:prstGeom>
        </p:spPr>
        <p:txBody>
          <a:bodyPr>
            <a:spAutoFit/>
          </a:bodyPr>
          <a:lstStyle/>
          <a:p>
            <a:pPr marL="0" indent="1588">
              <a:buNone/>
            </a:pPr>
            <a:r>
              <a:rPr lang="en-US" sz="2800" dirty="0"/>
              <a:t>In a certain voting district, </a:t>
            </a:r>
          </a:p>
          <a:p>
            <a:pPr marL="0" indent="1588">
              <a:buNone/>
            </a:pPr>
            <a:endParaRPr lang="en-US" sz="2800" dirty="0"/>
          </a:p>
        </p:txBody>
      </p:sp>
      <p:pic>
        <p:nvPicPr>
          <p:cNvPr id="4" name="Picture 3" descr="Three fifths.">
            <a:extLst>
              <a:ext uri="{FF2B5EF4-FFF2-40B4-BE49-F238E27FC236}">
                <a16:creationId xmlns:a16="http://schemas.microsoft.com/office/drawing/2014/main" id="{2FE063A0-D6AD-2ADC-E33A-FF9D495B97A5}"/>
              </a:ext>
            </a:extLst>
          </p:cNvPr>
          <p:cNvPicPr>
            <a:picLocks noChangeAspect="1"/>
          </p:cNvPicPr>
          <p:nvPr/>
        </p:nvPicPr>
        <p:blipFill>
          <a:blip r:embed="rId2"/>
          <a:stretch>
            <a:fillRect/>
          </a:stretch>
        </p:blipFill>
        <p:spPr>
          <a:xfrm>
            <a:off x="4343400" y="1143000"/>
            <a:ext cx="228600" cy="781050"/>
          </a:xfrm>
          <a:prstGeom prst="rect">
            <a:avLst/>
          </a:prstGeom>
        </p:spPr>
      </p:pic>
      <p:sp>
        <p:nvSpPr>
          <p:cNvPr id="12" name="TextBox 11">
            <a:extLst>
              <a:ext uri="{FF2B5EF4-FFF2-40B4-BE49-F238E27FC236}">
                <a16:creationId xmlns:a16="http://schemas.microsoft.com/office/drawing/2014/main" id="{9970B5CC-3779-AAFE-724B-8C0ADF34D589}"/>
              </a:ext>
            </a:extLst>
          </p:cNvPr>
          <p:cNvSpPr txBox="1"/>
          <p:nvPr/>
        </p:nvSpPr>
        <p:spPr>
          <a:xfrm>
            <a:off x="4556185" y="1280160"/>
            <a:ext cx="3733800" cy="523220"/>
          </a:xfrm>
          <a:prstGeom prst="rect">
            <a:avLst/>
          </a:prstGeom>
          <a:noFill/>
        </p:spPr>
        <p:txBody>
          <a:bodyPr wrap="square">
            <a:spAutoFit/>
          </a:bodyPr>
          <a:lstStyle/>
          <a:p>
            <a:r>
              <a:rPr lang="en-US" sz="2800" dirty="0"/>
              <a:t>of the eligible voters are</a:t>
            </a:r>
            <a:endParaRPr lang="en-IN" sz="2800" dirty="0"/>
          </a:p>
        </p:txBody>
      </p:sp>
      <p:sp>
        <p:nvSpPr>
          <p:cNvPr id="14" name="TextBox 13">
            <a:extLst>
              <a:ext uri="{FF2B5EF4-FFF2-40B4-BE49-F238E27FC236}">
                <a16:creationId xmlns:a16="http://schemas.microsoft.com/office/drawing/2014/main" id="{19DAFA8F-8C45-B2A9-9A7D-D3D88A25DC10}"/>
              </a:ext>
            </a:extLst>
          </p:cNvPr>
          <p:cNvSpPr txBox="1"/>
          <p:nvPr/>
        </p:nvSpPr>
        <p:spPr>
          <a:xfrm>
            <a:off x="483078" y="1803380"/>
            <a:ext cx="8203722" cy="523220"/>
          </a:xfrm>
          <a:prstGeom prst="rect">
            <a:avLst/>
          </a:prstGeom>
          <a:noFill/>
        </p:spPr>
        <p:txBody>
          <a:bodyPr wrap="square">
            <a:spAutoFit/>
          </a:bodyPr>
          <a:lstStyle/>
          <a:p>
            <a:r>
              <a:rPr lang="en-US" sz="2800" dirty="0"/>
              <a:t>actually registered to vote. Of those registered voters,</a:t>
            </a:r>
            <a:endParaRPr lang="en-IN" sz="2800" dirty="0"/>
          </a:p>
        </p:txBody>
      </p:sp>
      <p:pic>
        <p:nvPicPr>
          <p:cNvPr id="10" name="Picture 9" descr="Two sevenths.">
            <a:extLst>
              <a:ext uri="{FF2B5EF4-FFF2-40B4-BE49-F238E27FC236}">
                <a16:creationId xmlns:a16="http://schemas.microsoft.com/office/drawing/2014/main" id="{7607F5E1-8684-B814-31C6-D59F692F7792}"/>
              </a:ext>
            </a:extLst>
          </p:cNvPr>
          <p:cNvPicPr>
            <a:picLocks noChangeAspect="1"/>
          </p:cNvPicPr>
          <p:nvPr/>
        </p:nvPicPr>
        <p:blipFill>
          <a:blip r:embed="rId3"/>
          <a:stretch>
            <a:fillRect/>
          </a:stretch>
        </p:blipFill>
        <p:spPr>
          <a:xfrm>
            <a:off x="8343900" y="1752600"/>
            <a:ext cx="228600" cy="781050"/>
          </a:xfrm>
          <a:prstGeom prst="rect">
            <a:avLst/>
          </a:prstGeom>
        </p:spPr>
      </p:pic>
      <p:sp>
        <p:nvSpPr>
          <p:cNvPr id="16" name="TextBox 15">
            <a:extLst>
              <a:ext uri="{FF2B5EF4-FFF2-40B4-BE49-F238E27FC236}">
                <a16:creationId xmlns:a16="http://schemas.microsoft.com/office/drawing/2014/main" id="{DA32F7E7-977C-045B-B2F8-66199C9DB820}"/>
              </a:ext>
            </a:extLst>
          </p:cNvPr>
          <p:cNvSpPr txBox="1"/>
          <p:nvPr/>
        </p:nvSpPr>
        <p:spPr>
          <a:xfrm>
            <a:off x="483078" y="2225457"/>
            <a:ext cx="8203722" cy="3108543"/>
          </a:xfrm>
          <a:prstGeom prst="rect">
            <a:avLst/>
          </a:prstGeom>
          <a:noFill/>
        </p:spPr>
        <p:txBody>
          <a:bodyPr wrap="square">
            <a:spAutoFit/>
          </a:bodyPr>
          <a:lstStyle/>
          <a:p>
            <a:pPr marL="0" indent="1588">
              <a:buNone/>
            </a:pPr>
            <a:r>
              <a:rPr lang="en-US" sz="2800" dirty="0"/>
              <a:t>are independents (have no party affiliation). What fraction of the eligible voters are registered independents?</a:t>
            </a:r>
          </a:p>
          <a:p>
            <a:pPr marL="0" indent="1588">
              <a:buNone/>
            </a:pPr>
            <a:r>
              <a:rPr lang="en-US" sz="2800" b="1" dirty="0"/>
              <a:t>Solution</a:t>
            </a:r>
          </a:p>
          <a:p>
            <a:pPr>
              <a:buNone/>
              <a:tabLst>
                <a:tab pos="1141413" algn="l"/>
              </a:tabLst>
            </a:pPr>
            <a:r>
              <a:rPr lang="en-US" sz="2800" b="1" dirty="0"/>
              <a:t>Step 1:	</a:t>
            </a:r>
            <a:r>
              <a:rPr lang="en-US" sz="2800" dirty="0"/>
              <a:t>READ: Read the problem carefully. There are 	two types of voters to consider: registered 	voters and independent voters.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Application: Multiplying Fractions</a:t>
            </a:r>
            <a:r>
              <a:rPr lang="en-US" baseline="-25000" dirty="0">
                <a:solidFill>
                  <a:schemeClr val="accent1"/>
                </a:solidFill>
              </a:rPr>
              <a:t>2</a:t>
            </a:r>
            <a:r>
              <a:rPr lang="en-US" dirty="0"/>
              <a:t> </a:t>
            </a:r>
            <a:endParaRPr lang="en-US" sz="3200" dirty="0">
              <a:solidFill>
                <a:schemeClr val="accent1"/>
              </a:solidFill>
            </a:endParaRPr>
          </a:p>
        </p:txBody>
      </p:sp>
      <p:sp>
        <p:nvSpPr>
          <p:cNvPr id="9" name="TextBox 8">
            <a:extLst>
              <a:ext uri="{FF2B5EF4-FFF2-40B4-BE49-F238E27FC236}">
                <a16:creationId xmlns:a16="http://schemas.microsoft.com/office/drawing/2014/main" id="{BCA6FF6E-8066-FA81-A6FC-3A13BF5A0417}"/>
              </a:ext>
            </a:extLst>
          </p:cNvPr>
          <p:cNvSpPr txBox="1"/>
          <p:nvPr/>
        </p:nvSpPr>
        <p:spPr>
          <a:xfrm>
            <a:off x="432966" y="1371600"/>
            <a:ext cx="8253833" cy="523220"/>
          </a:xfrm>
          <a:prstGeom prst="rect">
            <a:avLst/>
          </a:prstGeom>
          <a:noFill/>
        </p:spPr>
        <p:txBody>
          <a:bodyPr wrap="square">
            <a:spAutoFit/>
          </a:bodyPr>
          <a:lstStyle/>
          <a:p>
            <a:r>
              <a:rPr lang="en-US" sz="2800" b="1" dirty="0"/>
              <a:t>Step 2: </a:t>
            </a:r>
            <a:r>
              <a:rPr lang="en-US" sz="2800" dirty="0"/>
              <a:t>SET UP: In looking for the fraction of registered </a:t>
            </a:r>
            <a:endParaRPr lang="en-IN" sz="2800" dirty="0"/>
          </a:p>
        </p:txBody>
      </p:sp>
      <p:sp>
        <p:nvSpPr>
          <p:cNvPr id="11" name="TextBox 10">
            <a:extLst>
              <a:ext uri="{FF2B5EF4-FFF2-40B4-BE49-F238E27FC236}">
                <a16:creationId xmlns:a16="http://schemas.microsoft.com/office/drawing/2014/main" id="{AF121796-83AF-28A7-9606-39710C00C94E}"/>
              </a:ext>
            </a:extLst>
          </p:cNvPr>
          <p:cNvSpPr txBox="1"/>
          <p:nvPr/>
        </p:nvSpPr>
        <p:spPr>
          <a:xfrm>
            <a:off x="1600200" y="1905000"/>
            <a:ext cx="5181600" cy="523220"/>
          </a:xfrm>
          <a:prstGeom prst="rect">
            <a:avLst/>
          </a:prstGeom>
          <a:noFill/>
        </p:spPr>
        <p:txBody>
          <a:bodyPr wrap="square">
            <a:spAutoFit/>
          </a:bodyPr>
          <a:lstStyle/>
          <a:p>
            <a:r>
              <a:rPr lang="en-US" sz="2800" dirty="0"/>
              <a:t>independent voters, we know that</a:t>
            </a:r>
            <a:endParaRPr lang="en-IN" sz="2800" dirty="0"/>
          </a:p>
        </p:txBody>
      </p:sp>
      <p:pic>
        <p:nvPicPr>
          <p:cNvPr id="4" name="Picture 3" descr="Two sevenths of three fifths.">
            <a:extLst>
              <a:ext uri="{FF2B5EF4-FFF2-40B4-BE49-F238E27FC236}">
                <a16:creationId xmlns:a16="http://schemas.microsoft.com/office/drawing/2014/main" id="{B76BB5E9-ED0F-B88B-D9B1-8C4E8974209C}"/>
              </a:ext>
            </a:extLst>
          </p:cNvPr>
          <p:cNvPicPr>
            <a:picLocks noChangeAspect="1"/>
          </p:cNvPicPr>
          <p:nvPr/>
        </p:nvPicPr>
        <p:blipFill>
          <a:blip r:embed="rId2"/>
          <a:stretch>
            <a:fillRect/>
          </a:stretch>
        </p:blipFill>
        <p:spPr>
          <a:xfrm>
            <a:off x="6705600" y="1828800"/>
            <a:ext cx="838200" cy="781050"/>
          </a:xfrm>
          <a:prstGeom prst="rect">
            <a:avLst/>
          </a:prstGeom>
        </p:spPr>
      </p:pic>
      <p:sp>
        <p:nvSpPr>
          <p:cNvPr id="13" name="TextBox 12">
            <a:extLst>
              <a:ext uri="{FF2B5EF4-FFF2-40B4-BE49-F238E27FC236}">
                <a16:creationId xmlns:a16="http://schemas.microsoft.com/office/drawing/2014/main" id="{8A2092B4-C300-BD0E-4D50-13AA6AB8AC39}"/>
              </a:ext>
            </a:extLst>
          </p:cNvPr>
          <p:cNvSpPr txBox="1"/>
          <p:nvPr/>
        </p:nvSpPr>
        <p:spPr>
          <a:xfrm>
            <a:off x="1613140" y="2277706"/>
            <a:ext cx="7097894" cy="1318181"/>
          </a:xfrm>
          <a:prstGeom prst="rect">
            <a:avLst/>
          </a:prstGeom>
          <a:noFill/>
        </p:spPr>
        <p:txBody>
          <a:bodyPr wrap="square">
            <a:spAutoFit/>
          </a:bodyPr>
          <a:lstStyle/>
          <a:p>
            <a:pPr>
              <a:lnSpc>
                <a:spcPct val="150000"/>
              </a:lnSpc>
              <a:buNone/>
              <a:tabLst>
                <a:tab pos="1082675" algn="l"/>
              </a:tabLst>
            </a:pPr>
            <a:r>
              <a:rPr lang="en-US" sz="2800" dirty="0"/>
              <a:t>of eligible voters are registered independents, so we will need to multiply</a:t>
            </a:r>
            <a:endParaRPr lang="en-IN" sz="2800" dirty="0"/>
          </a:p>
        </p:txBody>
      </p:sp>
      <p:pic>
        <p:nvPicPr>
          <p:cNvPr id="7" name="Picture 6" descr="Two sevenths times three fifths.">
            <a:extLst>
              <a:ext uri="{FF2B5EF4-FFF2-40B4-BE49-F238E27FC236}">
                <a16:creationId xmlns:a16="http://schemas.microsoft.com/office/drawing/2014/main" id="{CF462F83-ABD6-111C-46F1-98C6A5B287C9}"/>
              </a:ext>
            </a:extLst>
          </p:cNvPr>
          <p:cNvPicPr>
            <a:picLocks noChangeAspect="1"/>
          </p:cNvPicPr>
          <p:nvPr/>
        </p:nvPicPr>
        <p:blipFill>
          <a:blip r:embed="rId3"/>
          <a:stretch>
            <a:fillRect/>
          </a:stretch>
        </p:blipFill>
        <p:spPr>
          <a:xfrm>
            <a:off x="5676900" y="2895600"/>
            <a:ext cx="723900" cy="885825"/>
          </a:xfrm>
          <a:prstGeom prst="rect">
            <a:avLst/>
          </a:prstGeom>
        </p:spPr>
      </p:pic>
      <p:sp>
        <p:nvSpPr>
          <p:cNvPr id="21" name="TextBox 20">
            <a:extLst>
              <a:ext uri="{FF2B5EF4-FFF2-40B4-BE49-F238E27FC236}">
                <a16:creationId xmlns:a16="http://schemas.microsoft.com/office/drawing/2014/main" id="{4E83236C-8AAB-2ADD-7352-94B5B40A083C}"/>
              </a:ext>
            </a:extLst>
          </p:cNvPr>
          <p:cNvSpPr txBox="1"/>
          <p:nvPr/>
        </p:nvSpPr>
        <p:spPr>
          <a:xfrm>
            <a:off x="460075" y="4060449"/>
            <a:ext cx="2406950" cy="523220"/>
          </a:xfrm>
          <a:prstGeom prst="rect">
            <a:avLst/>
          </a:prstGeom>
          <a:noFill/>
        </p:spPr>
        <p:txBody>
          <a:bodyPr wrap="square">
            <a:spAutoFit/>
          </a:bodyPr>
          <a:lstStyle/>
          <a:p>
            <a:r>
              <a:rPr lang="en-US" sz="2800" b="1" dirty="0"/>
              <a:t>Step 3: </a:t>
            </a:r>
            <a:r>
              <a:rPr lang="en-US" sz="2800" dirty="0"/>
              <a:t>SOLVE:</a:t>
            </a:r>
            <a:endParaRPr lang="en-IN" sz="2800" dirty="0"/>
          </a:p>
        </p:txBody>
      </p:sp>
      <p:pic>
        <p:nvPicPr>
          <p:cNvPr id="16" name="Picture 15" descr="Two sevenths times three fifths equals open parentheses two times three close parentheses divided by open parentheses seven times five close parentheses which equals six divided by thirty five.">
            <a:extLst>
              <a:ext uri="{FF2B5EF4-FFF2-40B4-BE49-F238E27FC236}">
                <a16:creationId xmlns:a16="http://schemas.microsoft.com/office/drawing/2014/main" id="{EF4678F4-DAB6-2CBC-5FF6-27A46997B9B4}"/>
              </a:ext>
            </a:extLst>
          </p:cNvPr>
          <p:cNvPicPr>
            <a:picLocks noChangeAspect="1"/>
          </p:cNvPicPr>
          <p:nvPr/>
        </p:nvPicPr>
        <p:blipFill>
          <a:blip r:embed="rId4"/>
          <a:stretch>
            <a:fillRect/>
          </a:stretch>
        </p:blipFill>
        <p:spPr>
          <a:xfrm>
            <a:off x="2743200" y="3857444"/>
            <a:ext cx="2276475" cy="885825"/>
          </a:xfrm>
          <a:prstGeom prst="rect">
            <a:avLst/>
          </a:prstGeom>
        </p:spPr>
      </p:pic>
      <p:sp>
        <p:nvSpPr>
          <p:cNvPr id="23" name="TextBox 22">
            <a:extLst>
              <a:ext uri="{FF2B5EF4-FFF2-40B4-BE49-F238E27FC236}">
                <a16:creationId xmlns:a16="http://schemas.microsoft.com/office/drawing/2014/main" id="{EE683EF2-0D22-3D1F-5F6F-136267BAB9E7}"/>
              </a:ext>
            </a:extLst>
          </p:cNvPr>
          <p:cNvSpPr txBox="1"/>
          <p:nvPr/>
        </p:nvSpPr>
        <p:spPr>
          <a:xfrm>
            <a:off x="1527684" y="4759060"/>
            <a:ext cx="1104900" cy="523220"/>
          </a:xfrm>
          <a:prstGeom prst="rect">
            <a:avLst/>
          </a:prstGeom>
          <a:noFill/>
        </p:spPr>
        <p:txBody>
          <a:bodyPr wrap="square">
            <a:spAutoFit/>
          </a:bodyPr>
          <a:lstStyle/>
          <a:p>
            <a:r>
              <a:rPr lang="en-US" sz="2800" dirty="0"/>
              <a:t>Thus,</a:t>
            </a:r>
            <a:endParaRPr lang="en-IN" sz="2800" dirty="0"/>
          </a:p>
        </p:txBody>
      </p:sp>
      <p:pic>
        <p:nvPicPr>
          <p:cNvPr id="19" name="Picture 18" descr="Six divided by thirty five.">
            <a:extLst>
              <a:ext uri="{FF2B5EF4-FFF2-40B4-BE49-F238E27FC236}">
                <a16:creationId xmlns:a16="http://schemas.microsoft.com/office/drawing/2014/main" id="{65FB2909-E127-E631-639C-C60FF8FDCB00}"/>
              </a:ext>
            </a:extLst>
          </p:cNvPr>
          <p:cNvPicPr>
            <a:picLocks noChangeAspect="1"/>
          </p:cNvPicPr>
          <p:nvPr/>
        </p:nvPicPr>
        <p:blipFill>
          <a:blip r:embed="rId5"/>
          <a:stretch>
            <a:fillRect/>
          </a:stretch>
        </p:blipFill>
        <p:spPr>
          <a:xfrm>
            <a:off x="2438400" y="4652731"/>
            <a:ext cx="428625" cy="885825"/>
          </a:xfrm>
          <a:prstGeom prst="rect">
            <a:avLst/>
          </a:prstGeom>
        </p:spPr>
      </p:pic>
      <p:sp>
        <p:nvSpPr>
          <p:cNvPr id="25" name="TextBox 24">
            <a:extLst>
              <a:ext uri="{FF2B5EF4-FFF2-40B4-BE49-F238E27FC236}">
                <a16:creationId xmlns:a16="http://schemas.microsoft.com/office/drawing/2014/main" id="{ED6391D8-D712-ABA0-A77E-55E921BF46D8}"/>
              </a:ext>
            </a:extLst>
          </p:cNvPr>
          <p:cNvSpPr txBox="1"/>
          <p:nvPr/>
        </p:nvSpPr>
        <p:spPr>
          <a:xfrm>
            <a:off x="2849593" y="4800600"/>
            <a:ext cx="5913407" cy="523220"/>
          </a:xfrm>
          <a:prstGeom prst="rect">
            <a:avLst/>
          </a:prstGeom>
          <a:noFill/>
        </p:spPr>
        <p:txBody>
          <a:bodyPr wrap="square">
            <a:spAutoFit/>
          </a:bodyPr>
          <a:lstStyle/>
          <a:p>
            <a:pPr>
              <a:buNone/>
              <a:tabLst>
                <a:tab pos="1082675" algn="l"/>
              </a:tabLst>
            </a:pPr>
            <a:r>
              <a:rPr lang="en-US" sz="2800" dirty="0"/>
              <a:t>of the eligible voters are registered as </a:t>
            </a:r>
          </a:p>
        </p:txBody>
      </p:sp>
      <p:sp>
        <p:nvSpPr>
          <p:cNvPr id="27" name="TextBox 26">
            <a:extLst>
              <a:ext uri="{FF2B5EF4-FFF2-40B4-BE49-F238E27FC236}">
                <a16:creationId xmlns:a16="http://schemas.microsoft.com/office/drawing/2014/main" id="{DD4BC14C-F8BC-F67A-45AD-EF71F4BBD473}"/>
              </a:ext>
            </a:extLst>
          </p:cNvPr>
          <p:cNvSpPr txBox="1"/>
          <p:nvPr/>
        </p:nvSpPr>
        <p:spPr>
          <a:xfrm>
            <a:off x="1600200" y="5451565"/>
            <a:ext cx="2438400" cy="523220"/>
          </a:xfrm>
          <a:prstGeom prst="rect">
            <a:avLst/>
          </a:prstGeom>
          <a:noFill/>
        </p:spPr>
        <p:txBody>
          <a:bodyPr wrap="square">
            <a:spAutoFit/>
          </a:bodyPr>
          <a:lstStyle/>
          <a:p>
            <a:r>
              <a:rPr lang="en-US" sz="2800" dirty="0"/>
              <a:t>independents.</a:t>
            </a:r>
            <a:endParaRPr lang="en-I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3: </a:t>
            </a:r>
            <a:r>
              <a:rPr lang="en-US" dirty="0"/>
              <a:t>Application: Multiplying Fractions</a:t>
            </a:r>
            <a:r>
              <a:rPr lang="en-US" baseline="-25000" dirty="0">
                <a:solidFill>
                  <a:schemeClr val="accent1"/>
                </a:solidFill>
              </a:rPr>
              <a:t>3</a:t>
            </a:r>
            <a:endParaRPr lang="en-US" dirty="0"/>
          </a:p>
        </p:txBody>
      </p:sp>
      <p:sp>
        <p:nvSpPr>
          <p:cNvPr id="3" name="Content Placeholder 2"/>
          <p:cNvSpPr>
            <a:spLocks noGrp="1"/>
          </p:cNvSpPr>
          <p:nvPr>
            <p:ph idx="1"/>
          </p:nvPr>
        </p:nvSpPr>
        <p:spPr/>
        <p:txBody>
          <a:bodyPr/>
          <a:lstStyle/>
          <a:p>
            <a:pPr>
              <a:tabLst>
                <a:tab pos="1141413" algn="l"/>
              </a:tabLst>
            </a:pPr>
            <a:r>
              <a:rPr lang="en-US" b="1" dirty="0"/>
              <a:t>Step 4:	</a:t>
            </a:r>
            <a:r>
              <a:rPr lang="en-US" dirty="0"/>
              <a:t>CHECK: The fraction</a:t>
            </a:r>
          </a:p>
          <a:p>
            <a:pPr>
              <a:tabLst>
                <a:tab pos="1141413" algn="l"/>
              </a:tabLst>
            </a:pPr>
            <a:r>
              <a:rPr lang="en-US" dirty="0"/>
              <a:t>	</a:t>
            </a:r>
          </a:p>
          <a:p>
            <a:pPr>
              <a:tabLst>
                <a:tab pos="1141413" algn="l"/>
              </a:tabLst>
            </a:pPr>
            <a:endParaRPr lang="en-US" dirty="0"/>
          </a:p>
          <a:p>
            <a:pPr>
              <a:tabLst>
                <a:tab pos="1141413" algn="l"/>
              </a:tabLst>
            </a:pPr>
            <a:r>
              <a:rPr lang="en-US" dirty="0"/>
              <a:t>		 	 		</a:t>
            </a:r>
          </a:p>
          <a:p>
            <a:pPr>
              <a:tabLst>
                <a:tab pos="1141413" algn="l"/>
              </a:tabLst>
            </a:pPr>
            <a:r>
              <a:rPr lang="en-US" dirty="0"/>
              <a:t>	</a:t>
            </a:r>
          </a:p>
          <a:p>
            <a:endParaRPr lang="en-US" dirty="0"/>
          </a:p>
        </p:txBody>
      </p:sp>
      <p:pic>
        <p:nvPicPr>
          <p:cNvPr id="6" name="Picture 5" descr="Three divided by five.">
            <a:extLst>
              <a:ext uri="{FF2B5EF4-FFF2-40B4-BE49-F238E27FC236}">
                <a16:creationId xmlns:a16="http://schemas.microsoft.com/office/drawing/2014/main" id="{6F37CB4A-ED36-B59F-94A7-E842574FF0BF}"/>
              </a:ext>
            </a:extLst>
          </p:cNvPr>
          <p:cNvPicPr>
            <a:picLocks noChangeAspect="1"/>
          </p:cNvPicPr>
          <p:nvPr/>
        </p:nvPicPr>
        <p:blipFill>
          <a:blip r:embed="rId2"/>
          <a:stretch>
            <a:fillRect/>
          </a:stretch>
        </p:blipFill>
        <p:spPr>
          <a:xfrm>
            <a:off x="4622051" y="1137130"/>
            <a:ext cx="238125" cy="838200"/>
          </a:xfrm>
          <a:prstGeom prst="rect">
            <a:avLst/>
          </a:prstGeom>
        </p:spPr>
      </p:pic>
      <p:sp>
        <p:nvSpPr>
          <p:cNvPr id="26" name="TextBox 25">
            <a:extLst>
              <a:ext uri="{FF2B5EF4-FFF2-40B4-BE49-F238E27FC236}">
                <a16:creationId xmlns:a16="http://schemas.microsoft.com/office/drawing/2014/main" id="{44F36306-0866-0336-797D-0BA12F4F1F64}"/>
              </a:ext>
            </a:extLst>
          </p:cNvPr>
          <p:cNvSpPr txBox="1"/>
          <p:nvPr/>
        </p:nvSpPr>
        <p:spPr>
          <a:xfrm>
            <a:off x="4836754" y="1280160"/>
            <a:ext cx="3030536" cy="523220"/>
          </a:xfrm>
          <a:prstGeom prst="rect">
            <a:avLst/>
          </a:prstGeom>
          <a:noFill/>
        </p:spPr>
        <p:txBody>
          <a:bodyPr wrap="square">
            <a:spAutoFit/>
          </a:bodyPr>
          <a:lstStyle/>
          <a:p>
            <a:r>
              <a:rPr lang="en-US" sz="2800" dirty="0"/>
              <a:t>is a little more than</a:t>
            </a:r>
            <a:endParaRPr lang="en-IN" sz="2800" dirty="0"/>
          </a:p>
        </p:txBody>
      </p:sp>
      <p:pic>
        <p:nvPicPr>
          <p:cNvPr id="9" name="Picture 8" descr="One divided by two.">
            <a:extLst>
              <a:ext uri="{FF2B5EF4-FFF2-40B4-BE49-F238E27FC236}">
                <a16:creationId xmlns:a16="http://schemas.microsoft.com/office/drawing/2014/main" id="{FB8F1293-C03F-4EF7-0C07-93B96855A410}"/>
              </a:ext>
            </a:extLst>
          </p:cNvPr>
          <p:cNvPicPr>
            <a:picLocks noChangeAspect="1"/>
          </p:cNvPicPr>
          <p:nvPr/>
        </p:nvPicPr>
        <p:blipFill>
          <a:blip r:embed="rId3"/>
          <a:stretch>
            <a:fillRect/>
          </a:stretch>
        </p:blipFill>
        <p:spPr>
          <a:xfrm>
            <a:off x="7800975" y="1184116"/>
            <a:ext cx="352425" cy="819150"/>
          </a:xfrm>
          <a:prstGeom prst="rect">
            <a:avLst/>
          </a:prstGeom>
        </p:spPr>
      </p:pic>
      <p:sp>
        <p:nvSpPr>
          <p:cNvPr id="28" name="TextBox 27">
            <a:extLst>
              <a:ext uri="{FF2B5EF4-FFF2-40B4-BE49-F238E27FC236}">
                <a16:creationId xmlns:a16="http://schemas.microsoft.com/office/drawing/2014/main" id="{4C6C004A-604F-1B62-C24A-681D37B2B375}"/>
              </a:ext>
            </a:extLst>
          </p:cNvPr>
          <p:cNvSpPr txBox="1"/>
          <p:nvPr/>
        </p:nvSpPr>
        <p:spPr>
          <a:xfrm>
            <a:off x="1616944" y="1799695"/>
            <a:ext cx="4936256" cy="523220"/>
          </a:xfrm>
          <a:prstGeom prst="rect">
            <a:avLst/>
          </a:prstGeom>
          <a:noFill/>
        </p:spPr>
        <p:txBody>
          <a:bodyPr wrap="square">
            <a:spAutoFit/>
          </a:bodyPr>
          <a:lstStyle/>
          <a:p>
            <a:r>
              <a:rPr lang="en-US" sz="2800" dirty="0"/>
              <a:t>which means that approximately</a:t>
            </a:r>
            <a:endParaRPr lang="en-IN" sz="2800" dirty="0"/>
          </a:p>
        </p:txBody>
      </p:sp>
      <p:pic>
        <p:nvPicPr>
          <p:cNvPr id="12" name="Picture 11" descr="One divided by seven">
            <a:extLst>
              <a:ext uri="{FF2B5EF4-FFF2-40B4-BE49-F238E27FC236}">
                <a16:creationId xmlns:a16="http://schemas.microsoft.com/office/drawing/2014/main" id="{BF485007-ACEF-F3F8-1B3F-80F7D7A21C9F}"/>
              </a:ext>
            </a:extLst>
          </p:cNvPr>
          <p:cNvPicPr>
            <a:picLocks noChangeAspect="1"/>
          </p:cNvPicPr>
          <p:nvPr/>
        </p:nvPicPr>
        <p:blipFill>
          <a:blip r:embed="rId4"/>
          <a:stretch>
            <a:fillRect/>
          </a:stretch>
        </p:blipFill>
        <p:spPr>
          <a:xfrm>
            <a:off x="6477000" y="1676400"/>
            <a:ext cx="238125" cy="819150"/>
          </a:xfrm>
          <a:prstGeom prst="rect">
            <a:avLst/>
          </a:prstGeom>
        </p:spPr>
      </p:pic>
      <p:sp>
        <p:nvSpPr>
          <p:cNvPr id="30" name="TextBox 29">
            <a:extLst>
              <a:ext uri="{FF2B5EF4-FFF2-40B4-BE49-F238E27FC236}">
                <a16:creationId xmlns:a16="http://schemas.microsoft.com/office/drawing/2014/main" id="{DDAC4454-D852-6C99-9D02-CFA2E2EC3391}"/>
              </a:ext>
            </a:extLst>
          </p:cNvPr>
          <p:cNvSpPr txBox="1"/>
          <p:nvPr/>
        </p:nvSpPr>
        <p:spPr>
          <a:xfrm>
            <a:off x="1634346" y="2286000"/>
            <a:ext cx="7357254" cy="523220"/>
          </a:xfrm>
          <a:prstGeom prst="rect">
            <a:avLst/>
          </a:prstGeom>
          <a:noFill/>
        </p:spPr>
        <p:txBody>
          <a:bodyPr wrap="square">
            <a:spAutoFit/>
          </a:bodyPr>
          <a:lstStyle/>
          <a:p>
            <a:pPr>
              <a:tabLst>
                <a:tab pos="1141413" algn="l"/>
              </a:tabLst>
            </a:pPr>
            <a:r>
              <a:rPr lang="en-US" sz="2800" dirty="0"/>
              <a:t>of eligible voters are registered as  independents.</a:t>
            </a:r>
            <a:endParaRPr lang="en-IN" sz="2800" dirty="0"/>
          </a:p>
        </p:txBody>
      </p:sp>
      <p:sp>
        <p:nvSpPr>
          <p:cNvPr id="32" name="TextBox 31">
            <a:extLst>
              <a:ext uri="{FF2B5EF4-FFF2-40B4-BE49-F238E27FC236}">
                <a16:creationId xmlns:a16="http://schemas.microsoft.com/office/drawing/2014/main" id="{B87A1DBF-0509-910D-DB3F-C7F59C2779E6}"/>
              </a:ext>
            </a:extLst>
          </p:cNvPr>
          <p:cNvSpPr txBox="1"/>
          <p:nvPr/>
        </p:nvSpPr>
        <p:spPr>
          <a:xfrm>
            <a:off x="1616944" y="2779656"/>
            <a:ext cx="1143000" cy="523220"/>
          </a:xfrm>
          <a:prstGeom prst="rect">
            <a:avLst/>
          </a:prstGeom>
          <a:noFill/>
        </p:spPr>
        <p:txBody>
          <a:bodyPr wrap="square">
            <a:spAutoFit/>
          </a:bodyPr>
          <a:lstStyle/>
          <a:p>
            <a:r>
              <a:rPr lang="en-US" sz="2800" dirty="0"/>
              <a:t>Since</a:t>
            </a:r>
            <a:endParaRPr lang="en-IN" sz="2800" dirty="0"/>
          </a:p>
        </p:txBody>
      </p:sp>
      <p:pic>
        <p:nvPicPr>
          <p:cNvPr id="18" name="Picture 17" descr="One divided by seven equals five divided by thirty five.">
            <a:extLst>
              <a:ext uri="{FF2B5EF4-FFF2-40B4-BE49-F238E27FC236}">
                <a16:creationId xmlns:a16="http://schemas.microsoft.com/office/drawing/2014/main" id="{0B434D8A-B133-FF74-99FC-76444BE39223}"/>
              </a:ext>
            </a:extLst>
          </p:cNvPr>
          <p:cNvPicPr>
            <a:picLocks noChangeAspect="1"/>
          </p:cNvPicPr>
          <p:nvPr/>
        </p:nvPicPr>
        <p:blipFill>
          <a:blip r:embed="rId5"/>
          <a:stretch>
            <a:fillRect/>
          </a:stretch>
        </p:blipFill>
        <p:spPr>
          <a:xfrm>
            <a:off x="2513016" y="2674252"/>
            <a:ext cx="1095375" cy="847725"/>
          </a:xfrm>
          <a:prstGeom prst="rect">
            <a:avLst/>
          </a:prstGeom>
        </p:spPr>
      </p:pic>
      <p:sp>
        <p:nvSpPr>
          <p:cNvPr id="34" name="TextBox 33">
            <a:extLst>
              <a:ext uri="{FF2B5EF4-FFF2-40B4-BE49-F238E27FC236}">
                <a16:creationId xmlns:a16="http://schemas.microsoft.com/office/drawing/2014/main" id="{89D6938E-0049-C123-02AC-27541F64EA11}"/>
              </a:ext>
            </a:extLst>
          </p:cNvPr>
          <p:cNvSpPr txBox="1"/>
          <p:nvPr/>
        </p:nvSpPr>
        <p:spPr>
          <a:xfrm>
            <a:off x="3541285" y="2806973"/>
            <a:ext cx="1926356" cy="523220"/>
          </a:xfrm>
          <a:prstGeom prst="rect">
            <a:avLst/>
          </a:prstGeom>
          <a:noFill/>
        </p:spPr>
        <p:txBody>
          <a:bodyPr wrap="square">
            <a:spAutoFit/>
          </a:bodyPr>
          <a:lstStyle/>
          <a:p>
            <a:r>
              <a:rPr lang="en-US" sz="2800" dirty="0"/>
              <a:t>the fraction</a:t>
            </a:r>
            <a:endParaRPr lang="en-IN" sz="2800" dirty="0"/>
          </a:p>
        </p:txBody>
      </p:sp>
      <p:pic>
        <p:nvPicPr>
          <p:cNvPr id="21" name="Picture 20" descr="Six divided by thirty five.">
            <a:extLst>
              <a:ext uri="{FF2B5EF4-FFF2-40B4-BE49-F238E27FC236}">
                <a16:creationId xmlns:a16="http://schemas.microsoft.com/office/drawing/2014/main" id="{ABFC0D10-F2FA-5E02-5F10-E5CD6CD23E2E}"/>
              </a:ext>
            </a:extLst>
          </p:cNvPr>
          <p:cNvPicPr>
            <a:picLocks noChangeAspect="1"/>
          </p:cNvPicPr>
          <p:nvPr/>
        </p:nvPicPr>
        <p:blipFill>
          <a:blip r:embed="rId6"/>
          <a:stretch>
            <a:fillRect/>
          </a:stretch>
        </p:blipFill>
        <p:spPr>
          <a:xfrm>
            <a:off x="5316536" y="2674251"/>
            <a:ext cx="438150" cy="847725"/>
          </a:xfrm>
          <a:prstGeom prst="rect">
            <a:avLst/>
          </a:prstGeom>
        </p:spPr>
      </p:pic>
      <p:sp>
        <p:nvSpPr>
          <p:cNvPr id="36" name="TextBox 35">
            <a:extLst>
              <a:ext uri="{FF2B5EF4-FFF2-40B4-BE49-F238E27FC236}">
                <a16:creationId xmlns:a16="http://schemas.microsoft.com/office/drawing/2014/main" id="{84A82C3D-DB33-5390-411B-4306BAA07F8C}"/>
              </a:ext>
            </a:extLst>
          </p:cNvPr>
          <p:cNvSpPr txBox="1"/>
          <p:nvPr/>
        </p:nvSpPr>
        <p:spPr>
          <a:xfrm>
            <a:off x="5692761" y="2779656"/>
            <a:ext cx="1926356" cy="523220"/>
          </a:xfrm>
          <a:prstGeom prst="rect">
            <a:avLst/>
          </a:prstGeom>
          <a:noFill/>
        </p:spPr>
        <p:txBody>
          <a:bodyPr wrap="square">
            <a:spAutoFit/>
          </a:bodyPr>
          <a:lstStyle/>
          <a:p>
            <a:r>
              <a:rPr lang="en-US" sz="2800" dirty="0"/>
              <a:t>seems like a</a:t>
            </a:r>
            <a:endParaRPr lang="en-IN" sz="2800" dirty="0"/>
          </a:p>
        </p:txBody>
      </p:sp>
      <p:sp>
        <p:nvSpPr>
          <p:cNvPr id="38" name="TextBox 37">
            <a:extLst>
              <a:ext uri="{FF2B5EF4-FFF2-40B4-BE49-F238E27FC236}">
                <a16:creationId xmlns:a16="http://schemas.microsoft.com/office/drawing/2014/main" id="{96180C21-79CE-24CC-5F32-A6C697B46237}"/>
              </a:ext>
            </a:extLst>
          </p:cNvPr>
          <p:cNvSpPr txBox="1"/>
          <p:nvPr/>
        </p:nvSpPr>
        <p:spPr>
          <a:xfrm>
            <a:off x="1634346" y="3362980"/>
            <a:ext cx="6519054" cy="523220"/>
          </a:xfrm>
          <a:prstGeom prst="rect">
            <a:avLst/>
          </a:prstGeom>
          <a:noFill/>
        </p:spPr>
        <p:txBody>
          <a:bodyPr wrap="square">
            <a:spAutoFit/>
          </a:bodyPr>
          <a:lstStyle/>
          <a:p>
            <a:r>
              <a:rPr lang="en-US" sz="2800" dirty="0"/>
              <a:t>reasonable answer as it is a little more than</a:t>
            </a:r>
            <a:endParaRPr lang="en-IN" sz="2800" dirty="0"/>
          </a:p>
        </p:txBody>
      </p:sp>
      <p:pic>
        <p:nvPicPr>
          <p:cNvPr id="24" name="Picture 23" descr="Five divided by thirty five.">
            <a:extLst>
              <a:ext uri="{FF2B5EF4-FFF2-40B4-BE49-F238E27FC236}">
                <a16:creationId xmlns:a16="http://schemas.microsoft.com/office/drawing/2014/main" id="{8AE56635-5BF2-0BE7-1F10-0A68D04E6DA1}"/>
              </a:ext>
            </a:extLst>
          </p:cNvPr>
          <p:cNvPicPr>
            <a:picLocks noChangeAspect="1"/>
          </p:cNvPicPr>
          <p:nvPr/>
        </p:nvPicPr>
        <p:blipFill>
          <a:blip r:embed="rId7"/>
          <a:stretch>
            <a:fillRect/>
          </a:stretch>
        </p:blipFill>
        <p:spPr>
          <a:xfrm>
            <a:off x="8048625" y="3200400"/>
            <a:ext cx="495300" cy="8382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2683</TotalTime>
  <Words>1028</Words>
  <Application>Microsoft Office PowerPoint</Application>
  <PresentationFormat>On-screen Show (4:3)</PresentationFormat>
  <Paragraphs>183</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Courier New</vt:lpstr>
      <vt:lpstr>Office Theme</vt:lpstr>
      <vt:lpstr>Section 4.R.1</vt:lpstr>
      <vt:lpstr>Objectives</vt:lpstr>
      <vt:lpstr>Procedure: To Multiply Fractions</vt:lpstr>
      <vt:lpstr>Example 1: Multiplying Fractions</vt:lpstr>
      <vt:lpstr>Example 2: Multiplying Fractions1</vt:lpstr>
      <vt:lpstr>Example 2: Multiplying Fractions2</vt:lpstr>
      <vt:lpstr>Example 3: Application: Multiplying Fractions1 </vt:lpstr>
      <vt:lpstr>Example 3: Application: Multiplying Fractions2 </vt:lpstr>
      <vt:lpstr>Example 3: Application: Multiplying Fractions3</vt:lpstr>
      <vt:lpstr>Properties: Commutative Property of Multiplication</vt:lpstr>
      <vt:lpstr>Properties: Associative Property of Multiplication</vt:lpstr>
      <vt:lpstr>Example 4: Recognizing the Properties of Multiplication</vt:lpstr>
      <vt:lpstr>Properties: To Reduce a Fraction to Lowest Terms</vt:lpstr>
      <vt:lpstr>Example 5: Reducing Fractions to Lowest Terms</vt:lpstr>
      <vt:lpstr>Example 6: Reducing Fractions to Lowest Terms1</vt:lpstr>
      <vt:lpstr>Example 6: Reducing Fractions to Lowest Terms2</vt:lpstr>
      <vt:lpstr>Completion Example 7: Reducing Fractions to Lowest Terms</vt:lpstr>
      <vt:lpstr>Example 8: Application: Reducing Fractions to Lowest Terms </vt:lpstr>
      <vt:lpstr>Example 9: Multiplying and Reducing Using Prime Factors</vt:lpstr>
      <vt:lpstr>Example 10: Multiplying and Reducing Using Prime Factors</vt:lpstr>
      <vt:lpstr>Example 11: Multiplying and Reducing Using Prime Factors</vt:lpstr>
      <vt:lpstr>Completion Example 12: Multiplying and Reducing Using Prime Factors </vt:lpstr>
      <vt:lpstr>Example 13: Application: Multiplying and Reducing Fractions1</vt:lpstr>
      <vt:lpstr>Example 13: Application: Multiplying and Reducing Fractions2</vt:lpstr>
      <vt:lpstr>Example 14: Multiplying and Reducing Using the Division Method</vt:lpstr>
      <vt:lpstr>Example 15: Multiplying and Reducing Using the Division Method</vt:lpstr>
      <vt:lpstr>Example 16: Multiplying and Reducing Using the Division Method</vt:lpstr>
      <vt:lpstr>Example 17: Multiplying and Reducing Using the Division Method</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335</cp:revision>
  <dcterms:created xsi:type="dcterms:W3CDTF">2013-04-26T14:43:13Z</dcterms:created>
  <dcterms:modified xsi:type="dcterms:W3CDTF">2025-08-18T11:28:33Z</dcterms:modified>
</cp:coreProperties>
</file>