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handoutMasterIdLst>
    <p:handoutMasterId r:id="rId31"/>
  </p:handoutMasterIdLst>
  <p:sldIdLst>
    <p:sldId id="256" r:id="rId2"/>
    <p:sldId id="259" r:id="rId3"/>
    <p:sldId id="260" r:id="rId4"/>
    <p:sldId id="287" r:id="rId5"/>
    <p:sldId id="288" r:id="rId6"/>
    <p:sldId id="300" r:id="rId7"/>
    <p:sldId id="286" r:id="rId8"/>
    <p:sldId id="264" r:id="rId9"/>
    <p:sldId id="284" r:id="rId10"/>
    <p:sldId id="268" r:id="rId11"/>
    <p:sldId id="269" r:id="rId12"/>
    <p:sldId id="270" r:id="rId13"/>
    <p:sldId id="271" r:id="rId14"/>
    <p:sldId id="273" r:id="rId15"/>
    <p:sldId id="285" r:id="rId16"/>
    <p:sldId id="289" r:id="rId17"/>
    <p:sldId id="290" r:id="rId18"/>
    <p:sldId id="291" r:id="rId19"/>
    <p:sldId id="277" r:id="rId20"/>
    <p:sldId id="292" r:id="rId21"/>
    <p:sldId id="278" r:id="rId22"/>
    <p:sldId id="293" r:id="rId23"/>
    <p:sldId id="294" r:id="rId24"/>
    <p:sldId id="295" r:id="rId25"/>
    <p:sldId id="296" r:id="rId26"/>
    <p:sldId id="297" r:id="rId27"/>
    <p:sldId id="298" r:id="rId28"/>
    <p:sldId id="299" r:id="rId29"/>
  </p:sldIdLst>
  <p:sldSz cx="9144000" cy="6858000" type="screen4x3"/>
  <p:notesSz cx="6858000" cy="9144000"/>
  <p:custDataLst>
    <p:tags r:id="rId3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8" name="Belloit, Nicholas G" initials="BNG [8]" lastIdx="1" clrIdx="7"/>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C00000"/>
    <a:srgbClr val="2D7D9F"/>
    <a:srgbClr val="000099"/>
    <a:srgbClr val="0000FF"/>
    <a:srgbClr val="FF00FF"/>
    <a:srgbClr val="9900FF"/>
    <a:srgbClr val="FFFFCC"/>
    <a:srgbClr val="008080"/>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315" autoAdjust="0"/>
    <p:restoredTop sz="99613" autoAdjust="0"/>
  </p:normalViewPr>
  <p:slideViewPr>
    <p:cSldViewPr>
      <p:cViewPr varScale="1">
        <p:scale>
          <a:sx n="107" d="100"/>
          <a:sy n="107" d="100"/>
        </p:scale>
        <p:origin x="1842"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gs" Target="tags/tag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8/18/2025</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24948602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8276938-6083-45E3-B389-D9BA357E66D8}" type="datetimeFigureOut">
              <a:rPr lang="en-US" smtClean="0"/>
              <a:pPr/>
              <a:t>8/18/2025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9842362-7FB3-4AFB-84F1-3FAB35E132DD}" type="slidenum">
              <a:rPr lang="en-US" smtClean="0"/>
              <a:pPr/>
              <a:t>‹#›</a:t>
            </a:fld>
            <a:endParaRPr lang="en-US" dirty="0"/>
          </a:p>
        </p:txBody>
      </p:sp>
    </p:spTree>
    <p:extLst>
      <p:ext uri="{BB962C8B-B14F-4D97-AF65-F5344CB8AC3E}">
        <p14:creationId xmlns:p14="http://schemas.microsoft.com/office/powerpoint/2010/main" val="1555981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842362-7FB3-4AFB-84F1-3FAB35E132DD}" type="slidenum">
              <a:rPr lang="en-US" smtClean="0"/>
              <a:pPr/>
              <a:t>1</a:t>
            </a:fld>
            <a:endParaRPr lang="en-US" dirty="0"/>
          </a:p>
        </p:txBody>
      </p:sp>
    </p:spTree>
    <p:extLst>
      <p:ext uri="{BB962C8B-B14F-4D97-AF65-F5344CB8AC3E}">
        <p14:creationId xmlns:p14="http://schemas.microsoft.com/office/powerpoint/2010/main" val="196207937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r>
              <a:rPr lang="en-US" baseline="-25000" dirty="0">
                <a:solidFill>
                  <a:srgbClr val="004786"/>
                </a:solidFill>
              </a:rPr>
              <a:t>.</a:t>
            </a:r>
            <a:endParaRPr lang="en-US" baseline="-25000" dirty="0"/>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emf"/><Relationship Id="rId1" Type="http://schemas.openxmlformats.org/officeDocument/2006/relationships/slideLayout" Target="../slideLayouts/slideLayout2.xml"/><Relationship Id="rId5" Type="http://schemas.openxmlformats.org/officeDocument/2006/relationships/image" Target="../media/image20.emf"/><Relationship Id="rId4" Type="http://schemas.openxmlformats.org/officeDocument/2006/relationships/image" Target="../media/image19.emf"/></Relationships>
</file>

<file path=ppt/slides/_rels/slide12.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image" Target="../media/image30.emf"/><Relationship Id="rId1" Type="http://schemas.openxmlformats.org/officeDocument/2006/relationships/slideLayout" Target="../slideLayouts/slideLayout2.xml"/><Relationship Id="rId4" Type="http://schemas.openxmlformats.org/officeDocument/2006/relationships/image" Target="../media/image32.emf"/></Relationships>
</file>

<file path=ppt/slides/_rels/slide19.xml.rels><?xml version="1.0" encoding="UTF-8" standalone="yes"?>
<Relationships xmlns="http://schemas.openxmlformats.org/package/2006/relationships"><Relationship Id="rId2" Type="http://schemas.openxmlformats.org/officeDocument/2006/relationships/image" Target="../media/image33.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5.emf"/><Relationship Id="rId2" Type="http://schemas.openxmlformats.org/officeDocument/2006/relationships/image" Target="../media/image34.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7.emf"/><Relationship Id="rId2" Type="http://schemas.openxmlformats.org/officeDocument/2006/relationships/image" Target="../media/image36.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8.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9.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1.emf"/><Relationship Id="rId2" Type="http://schemas.openxmlformats.org/officeDocument/2006/relationships/image" Target="../media/image40.emf"/><Relationship Id="rId1" Type="http://schemas.openxmlformats.org/officeDocument/2006/relationships/slideLayout" Target="../slideLayouts/slideLayout2.xml"/><Relationship Id="rId6" Type="http://schemas.openxmlformats.org/officeDocument/2006/relationships/image" Target="../media/image44.emf"/><Relationship Id="rId5" Type="http://schemas.openxmlformats.org/officeDocument/2006/relationships/image" Target="../media/image43.emf"/><Relationship Id="rId4" Type="http://schemas.openxmlformats.org/officeDocument/2006/relationships/image" Target="../media/image42.emf"/></Relationships>
</file>

<file path=ppt/slides/_rels/slide27.xml.rels><?xml version="1.0" encoding="UTF-8" standalone="yes"?>
<Relationships xmlns="http://schemas.openxmlformats.org/package/2006/relationships"><Relationship Id="rId2" Type="http://schemas.openxmlformats.org/officeDocument/2006/relationships/image" Target="../media/image45.e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47.png"/><Relationship Id="rId2" Type="http://schemas.openxmlformats.org/officeDocument/2006/relationships/image" Target="../media/image46.png"/><Relationship Id="rId1" Type="http://schemas.openxmlformats.org/officeDocument/2006/relationships/slideLayout" Target="../slideLayouts/slideLayout2.xml"/><Relationship Id="rId4" Type="http://schemas.openxmlformats.org/officeDocument/2006/relationships/image" Target="../media/image48.png"/></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2.xml"/><Relationship Id="rId6" Type="http://schemas.openxmlformats.org/officeDocument/2006/relationships/image" Target="../media/image10.emf"/><Relationship Id="rId5" Type="http://schemas.openxmlformats.org/officeDocument/2006/relationships/image" Target="../media/image9.emf"/><Relationship Id="rId4" Type="http://schemas.openxmlformats.org/officeDocument/2006/relationships/image" Target="../media/image8.emf"/></Relationships>
</file>

<file path=ppt/slides/_rels/slide7.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r>
              <a:rPr lang="en-US" b="1">
                <a:solidFill>
                  <a:srgbClr val="1F497D"/>
                </a:solidFill>
                <a:latin typeface="Arial" charset="0"/>
                <a:cs typeface="Arial" charset="0"/>
              </a:rPr>
              <a:t>Section 3.R.4</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r>
              <a:rPr lang="en-US" b="1" i="1" dirty="0">
                <a:solidFill>
                  <a:srgbClr val="1F497D"/>
                </a:solidFill>
              </a:rPr>
              <a:t>Rules for Exponents</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p:cNvSpPr>
          <p:nvPr>
            <p:ph type="title"/>
          </p:nvPr>
        </p:nvSpPr>
        <p:spPr>
          <a:xfrm>
            <a:off x="457200" y="182880"/>
            <a:ext cx="8229600" cy="914400"/>
          </a:xfrm>
          <a:prstGeom prst="rect">
            <a:avLst/>
          </a:prstGeom>
          <a:noFill/>
        </p:spPr>
        <p:txBody>
          <a:bodyPr/>
          <a:lstStyle/>
          <a:p>
            <a:r>
              <a:rPr lang="en-US" sz="3200" dirty="0">
                <a:solidFill>
                  <a:schemeClr val="accent1"/>
                </a:solidFill>
              </a:rPr>
              <a:t>Attention! The Exponent 0</a:t>
            </a:r>
            <a:r>
              <a:rPr lang="en-US" baseline="-25000" dirty="0">
                <a:solidFill>
                  <a:schemeClr val="accent1"/>
                </a:solidFill>
              </a:rPr>
              <a:t>2</a:t>
            </a:r>
            <a:endParaRPr lang="en-US" sz="3200" dirty="0">
              <a:solidFill>
                <a:schemeClr val="accent1"/>
              </a:solidFill>
            </a:endParaRPr>
          </a:p>
        </p:txBody>
      </p:sp>
      <p:sp>
        <p:nvSpPr>
          <p:cNvPr id="7" name="Rectangle 3"/>
          <p:cNvSpPr>
            <a:spLocks noGrp="1"/>
          </p:cNvSpPr>
          <p:nvPr>
            <p:ph idx="1"/>
          </p:nvPr>
        </p:nvSpPr>
        <p:spPr>
          <a:xfrm>
            <a:off x="457200" y="1280160"/>
            <a:ext cx="8229600" cy="1384995"/>
          </a:xfrm>
          <a:prstGeom prst="rect">
            <a:avLst/>
          </a:prstGeom>
          <a:noFill/>
          <a:ln w="28575">
            <a:solidFill>
              <a:srgbClr val="FF0000"/>
            </a:solidFill>
          </a:ln>
        </p:spPr>
        <p:txBody>
          <a:bodyPr>
            <a:spAutoFit/>
          </a:bodyPr>
          <a:lstStyle/>
          <a:p>
            <a:pPr marL="0" indent="0">
              <a:spcBef>
                <a:spcPct val="50000"/>
              </a:spcBef>
              <a:buFont typeface="Courier New" pitchFamily="49" charset="0"/>
              <a:buNone/>
            </a:pPr>
            <a:r>
              <a:rPr lang="en-US" i="0" dirty="0">
                <a:solidFill>
                  <a:srgbClr val="000000"/>
                </a:solidFill>
              </a:rPr>
              <a:t>Throughout this text, unless specifically stated otherwise, we will assume that the bases of exponents are nonzero.</a:t>
            </a:r>
            <a:endParaRPr lang="en-US" dirty="0">
              <a:solidFill>
                <a:srgbClr val="00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2"/>
          <p:cNvSpPr>
            <a:spLocks noGrp="1"/>
          </p:cNvSpPr>
          <p:nvPr>
            <p:ph type="title"/>
          </p:nvPr>
        </p:nvSpPr>
        <p:spPr>
          <a:xfrm>
            <a:off x="457200" y="392576"/>
            <a:ext cx="8229600" cy="495007"/>
          </a:xfrm>
          <a:prstGeom prst="rect">
            <a:avLst/>
          </a:prstGeom>
          <a:noFill/>
        </p:spPr>
        <p:txBody>
          <a:bodyPr>
            <a:spAutoFit/>
          </a:bodyPr>
          <a:lstStyle/>
          <a:p>
            <a:r>
              <a:rPr lang="en-US" sz="3200" dirty="0">
                <a:solidFill>
                  <a:schemeClr val="accent1"/>
                </a:solidFill>
              </a:rPr>
              <a:t>Example 3: </a:t>
            </a:r>
            <a:r>
              <a:rPr lang="en-US" dirty="0">
                <a:solidFill>
                  <a:schemeClr val="accent1"/>
                </a:solidFill>
              </a:rPr>
              <a:t>Evaluating The Exponent 0</a:t>
            </a:r>
            <a:endParaRPr lang="en-US" sz="3200" dirty="0">
              <a:solidFill>
                <a:schemeClr val="accent1"/>
              </a:solidFill>
            </a:endParaRPr>
          </a:p>
        </p:txBody>
      </p:sp>
      <p:sp>
        <p:nvSpPr>
          <p:cNvPr id="20" name="Rectangle 3"/>
          <p:cNvSpPr>
            <a:spLocks noGrp="1"/>
          </p:cNvSpPr>
          <p:nvPr>
            <p:ph idx="1"/>
          </p:nvPr>
        </p:nvSpPr>
        <p:spPr>
          <a:xfrm>
            <a:off x="457200" y="1143000"/>
            <a:ext cx="8229600" cy="954107"/>
          </a:xfrm>
          <a:prstGeom prst="rect">
            <a:avLst/>
          </a:prstGeom>
          <a:noFill/>
        </p:spPr>
        <p:txBody>
          <a:bodyPr>
            <a:spAutoFit/>
          </a:bodyPr>
          <a:lstStyle/>
          <a:p>
            <a:pPr marL="0" indent="0">
              <a:spcBef>
                <a:spcPct val="50000"/>
              </a:spcBef>
              <a:buFont typeface="Courier New" pitchFamily="49" charset="0"/>
              <a:buNone/>
              <a:tabLst>
                <a:tab pos="463550" algn="l"/>
              </a:tabLst>
            </a:pPr>
            <a:r>
              <a:rPr lang="en-US" i="0" dirty="0">
                <a:solidFill>
                  <a:schemeClr val="tx1"/>
                </a:solidFill>
              </a:rPr>
              <a:t>Simplify the following expressions using the rule for 0 as an exponent. </a:t>
            </a:r>
          </a:p>
        </p:txBody>
      </p:sp>
      <p:pic>
        <p:nvPicPr>
          <p:cNvPr id="3" name="Picture 2" descr="Example a. Ten to the power of zero&#10;Example b. x to the power of zero times x to the power of three&#10;Example c. open parenthesis Negative six close parenthesis raised to the power of zero">
            <a:extLst>
              <a:ext uri="{FF2B5EF4-FFF2-40B4-BE49-F238E27FC236}">
                <a16:creationId xmlns:a16="http://schemas.microsoft.com/office/drawing/2014/main" id="{30D1B641-4622-CD71-DCA3-FCD31D6714C2}"/>
              </a:ext>
            </a:extLst>
          </p:cNvPr>
          <p:cNvPicPr>
            <a:picLocks noChangeAspect="1"/>
          </p:cNvPicPr>
          <p:nvPr/>
        </p:nvPicPr>
        <p:blipFill>
          <a:blip r:embed="rId2"/>
          <a:stretch>
            <a:fillRect/>
          </a:stretch>
        </p:blipFill>
        <p:spPr>
          <a:xfrm>
            <a:off x="598487" y="2093976"/>
            <a:ext cx="1156716" cy="1716024"/>
          </a:xfrm>
          <a:prstGeom prst="rect">
            <a:avLst/>
          </a:prstGeom>
        </p:spPr>
      </p:pic>
      <p:sp>
        <p:nvSpPr>
          <p:cNvPr id="4" name="TextBox 3">
            <a:extLst>
              <a:ext uri="{FF2B5EF4-FFF2-40B4-BE49-F238E27FC236}">
                <a16:creationId xmlns:a16="http://schemas.microsoft.com/office/drawing/2014/main" id="{F5E5C8FA-A96A-F5EE-0990-C711F4DB74DE}"/>
              </a:ext>
            </a:extLst>
          </p:cNvPr>
          <p:cNvSpPr txBox="1"/>
          <p:nvPr/>
        </p:nvSpPr>
        <p:spPr>
          <a:xfrm>
            <a:off x="533400" y="3810000"/>
            <a:ext cx="1501588" cy="523220"/>
          </a:xfrm>
          <a:prstGeom prst="rect">
            <a:avLst/>
          </a:prstGeom>
          <a:noFill/>
        </p:spPr>
        <p:txBody>
          <a:bodyPr wrap="square">
            <a:spAutoFit/>
          </a:bodyPr>
          <a:lstStyle/>
          <a:p>
            <a:pPr marL="514350" indent="-514350">
              <a:spcBef>
                <a:spcPct val="50000"/>
              </a:spcBef>
              <a:tabLst>
                <a:tab pos="463550" algn="l"/>
              </a:tabLst>
            </a:pPr>
            <a:r>
              <a:rPr lang="en-US" sz="2800" b="1" dirty="0"/>
              <a:t>Solution</a:t>
            </a:r>
            <a:endParaRPr lang="en-US" sz="2800" dirty="0"/>
          </a:p>
        </p:txBody>
      </p:sp>
      <p:pic>
        <p:nvPicPr>
          <p:cNvPr id="5" name="Picture 4" descr="Solution for a. Ten to the power of zero equals one.">
            <a:extLst>
              <a:ext uri="{FF2B5EF4-FFF2-40B4-BE49-F238E27FC236}">
                <a16:creationId xmlns:a16="http://schemas.microsoft.com/office/drawing/2014/main" id="{4A34414B-119E-BE2D-D892-158783D563CE}"/>
              </a:ext>
            </a:extLst>
          </p:cNvPr>
          <p:cNvPicPr>
            <a:picLocks noChangeAspect="1"/>
          </p:cNvPicPr>
          <p:nvPr/>
        </p:nvPicPr>
        <p:blipFill>
          <a:blip r:embed="rId3"/>
          <a:stretch>
            <a:fillRect/>
          </a:stretch>
        </p:blipFill>
        <p:spPr>
          <a:xfrm>
            <a:off x="598487" y="4378069"/>
            <a:ext cx="1537716" cy="382524"/>
          </a:xfrm>
          <a:prstGeom prst="rect">
            <a:avLst/>
          </a:prstGeom>
        </p:spPr>
      </p:pic>
      <p:pic>
        <p:nvPicPr>
          <p:cNvPr id="6" name="Picture 5" descr="Solution for b. x to the power of zero times x to the power of three equals x to the power of open parenthesis zero plus three close parenthesis, which equals x cubed, or x to the power of zero times x cubed equals one times x cubed, which equals x cubed.">
            <a:extLst>
              <a:ext uri="{FF2B5EF4-FFF2-40B4-BE49-F238E27FC236}">
                <a16:creationId xmlns:a16="http://schemas.microsoft.com/office/drawing/2014/main" id="{C4264433-3D46-681A-B869-79337DA398B7}"/>
              </a:ext>
            </a:extLst>
          </p:cNvPr>
          <p:cNvPicPr>
            <a:picLocks noChangeAspect="1"/>
          </p:cNvPicPr>
          <p:nvPr/>
        </p:nvPicPr>
        <p:blipFill>
          <a:blip r:embed="rId4"/>
          <a:stretch>
            <a:fillRect/>
          </a:stretch>
        </p:blipFill>
        <p:spPr>
          <a:xfrm>
            <a:off x="598487" y="4906640"/>
            <a:ext cx="6108192" cy="402336"/>
          </a:xfrm>
          <a:prstGeom prst="rect">
            <a:avLst/>
          </a:prstGeom>
        </p:spPr>
      </p:pic>
      <p:pic>
        <p:nvPicPr>
          <p:cNvPr id="7" name="Picture 6" descr="Solution for c. open parenthesis Negative six close parenthesis raised to the power of zero equals one.">
            <a:extLst>
              <a:ext uri="{FF2B5EF4-FFF2-40B4-BE49-F238E27FC236}">
                <a16:creationId xmlns:a16="http://schemas.microsoft.com/office/drawing/2014/main" id="{7FA97499-85E5-9F2B-5CE5-5C2337FA2C6C}"/>
              </a:ext>
            </a:extLst>
          </p:cNvPr>
          <p:cNvPicPr>
            <a:picLocks noChangeAspect="1"/>
          </p:cNvPicPr>
          <p:nvPr/>
        </p:nvPicPr>
        <p:blipFill>
          <a:blip r:embed="rId5"/>
          <a:stretch>
            <a:fillRect/>
          </a:stretch>
        </p:blipFill>
        <p:spPr>
          <a:xfrm>
            <a:off x="598487" y="5334000"/>
            <a:ext cx="1897380" cy="589788"/>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2"/>
          <p:cNvSpPr>
            <a:spLocks noGrp="1"/>
          </p:cNvSpPr>
          <p:nvPr>
            <p:ph type="title"/>
          </p:nvPr>
        </p:nvSpPr>
        <p:spPr>
          <a:xfrm>
            <a:off x="457200" y="182880"/>
            <a:ext cx="8229600" cy="914400"/>
          </a:xfrm>
          <a:prstGeom prst="rect">
            <a:avLst/>
          </a:prstGeom>
        </p:spPr>
        <p:txBody>
          <a:bodyPr/>
          <a:lstStyle/>
          <a:p>
            <a:r>
              <a:rPr lang="en-US" dirty="0"/>
              <a:t>Properties: Quotient Rule for Exponents</a:t>
            </a:r>
            <a:endParaRPr lang="en-US" sz="3200" dirty="0">
              <a:solidFill>
                <a:schemeClr val="accent1"/>
              </a:solidFill>
            </a:endParaRPr>
          </a:p>
        </p:txBody>
      </p:sp>
      <p:sp>
        <p:nvSpPr>
          <p:cNvPr id="17" name="Rectangle 3"/>
          <p:cNvSpPr>
            <a:spLocks noGrp="1"/>
          </p:cNvSpPr>
          <p:nvPr>
            <p:ph idx="1"/>
          </p:nvPr>
        </p:nvSpPr>
        <p:spPr>
          <a:xfrm>
            <a:off x="457200" y="1280160"/>
            <a:ext cx="8229600" cy="3539430"/>
          </a:xfrm>
          <a:prstGeom prst="rect">
            <a:avLst/>
          </a:prstGeom>
          <a:solidFill>
            <a:srgbClr val="FFFFCC"/>
          </a:solidFill>
          <a:ln w="28575">
            <a:solidFill>
              <a:srgbClr val="000000"/>
            </a:solidFill>
          </a:ln>
        </p:spPr>
        <p:txBody>
          <a:bodyPr>
            <a:spAutoFit/>
          </a:bodyPr>
          <a:lstStyle/>
          <a:p>
            <a:pPr marL="0" indent="0">
              <a:buFont typeface="Courier New" pitchFamily="49" charset="0"/>
              <a:buNone/>
            </a:pPr>
            <a:r>
              <a:rPr lang="en-US" i="0" dirty="0">
                <a:solidFill>
                  <a:srgbClr val="000000"/>
                </a:solidFill>
              </a:rPr>
              <a:t>If </a:t>
            </a:r>
            <a:r>
              <a:rPr lang="en-US" i="1" dirty="0">
                <a:solidFill>
                  <a:srgbClr val="000000"/>
                </a:solidFill>
              </a:rPr>
              <a:t>a</a:t>
            </a:r>
            <a:r>
              <a:rPr lang="en-US" i="0" dirty="0">
                <a:solidFill>
                  <a:srgbClr val="000000"/>
                </a:solidFill>
              </a:rPr>
              <a:t> is a nonzero real number and </a:t>
            </a:r>
            <a:r>
              <a:rPr lang="en-US" i="1" dirty="0">
                <a:solidFill>
                  <a:srgbClr val="000000"/>
                </a:solidFill>
              </a:rPr>
              <a:t>m</a:t>
            </a:r>
            <a:r>
              <a:rPr lang="en-US" i="0" dirty="0">
                <a:solidFill>
                  <a:srgbClr val="000000"/>
                </a:solidFill>
              </a:rPr>
              <a:t> and </a:t>
            </a:r>
            <a:r>
              <a:rPr lang="en-US" i="1" dirty="0">
                <a:solidFill>
                  <a:srgbClr val="000000"/>
                </a:solidFill>
              </a:rPr>
              <a:t>n</a:t>
            </a:r>
            <a:r>
              <a:rPr lang="en-US" i="0" dirty="0">
                <a:solidFill>
                  <a:srgbClr val="000000"/>
                </a:solidFill>
              </a:rPr>
              <a:t> are integers, then</a:t>
            </a:r>
          </a:p>
          <a:p>
            <a:pPr marL="0" indent="0">
              <a:buFont typeface="Courier New" pitchFamily="49" charset="0"/>
              <a:buNone/>
            </a:pPr>
            <a:endParaRPr lang="en-US" i="0" dirty="0">
              <a:solidFill>
                <a:srgbClr val="000000"/>
              </a:solidFill>
            </a:endParaRPr>
          </a:p>
          <a:p>
            <a:pPr marL="0" indent="0">
              <a:buFont typeface="Courier New" pitchFamily="49" charset="0"/>
              <a:buNone/>
            </a:pPr>
            <a:endParaRPr lang="en-US" dirty="0">
              <a:solidFill>
                <a:srgbClr val="000000"/>
              </a:solidFill>
            </a:endParaRPr>
          </a:p>
          <a:p>
            <a:pPr marL="0" indent="0">
              <a:buFont typeface="Courier New" pitchFamily="49" charset="0"/>
              <a:buNone/>
            </a:pPr>
            <a:endParaRPr lang="en-US" i="0" dirty="0">
              <a:solidFill>
                <a:srgbClr val="000000"/>
              </a:solidFill>
            </a:endParaRPr>
          </a:p>
          <a:p>
            <a:pPr marL="0" indent="0">
              <a:buFont typeface="Courier New" pitchFamily="49" charset="0"/>
              <a:buNone/>
            </a:pPr>
            <a:endParaRPr lang="en-US" dirty="0">
              <a:solidFill>
                <a:srgbClr val="000000"/>
              </a:solidFill>
            </a:endParaRPr>
          </a:p>
          <a:p>
            <a:pPr marL="0" indent="0">
              <a:buFont typeface="Courier New" pitchFamily="49" charset="0"/>
              <a:buNone/>
            </a:pPr>
            <a:endParaRPr lang="en-US" i="0" dirty="0">
              <a:solidFill>
                <a:srgbClr val="000000"/>
              </a:solidFill>
            </a:endParaRPr>
          </a:p>
        </p:txBody>
      </p:sp>
      <p:pic>
        <p:nvPicPr>
          <p:cNvPr id="2" name="Picture 1" descr="a to the power of m divided by a to the power of n equals a to the power of open parentheses m minus n close parentheses.">
            <a:extLst>
              <a:ext uri="{FF2B5EF4-FFF2-40B4-BE49-F238E27FC236}">
                <a16:creationId xmlns:a16="http://schemas.microsoft.com/office/drawing/2014/main" id="{CB74A175-EC0E-BA57-4889-7037C0CE4A69}"/>
              </a:ext>
            </a:extLst>
          </p:cNvPr>
          <p:cNvPicPr>
            <a:picLocks noChangeAspect="1"/>
          </p:cNvPicPr>
          <p:nvPr/>
        </p:nvPicPr>
        <p:blipFill>
          <a:blip r:embed="rId2"/>
          <a:stretch>
            <a:fillRect/>
          </a:stretch>
        </p:blipFill>
        <p:spPr>
          <a:xfrm>
            <a:off x="3581400" y="2147316"/>
            <a:ext cx="1642872" cy="900684"/>
          </a:xfrm>
          <a:prstGeom prst="rect">
            <a:avLst/>
          </a:prstGeom>
        </p:spPr>
      </p:pic>
      <p:sp>
        <p:nvSpPr>
          <p:cNvPr id="3" name="TextBox 2">
            <a:extLst>
              <a:ext uri="{FF2B5EF4-FFF2-40B4-BE49-F238E27FC236}">
                <a16:creationId xmlns:a16="http://schemas.microsoft.com/office/drawing/2014/main" id="{87CD76FA-0558-375F-1F76-DADC501C7625}"/>
              </a:ext>
            </a:extLst>
          </p:cNvPr>
          <p:cNvSpPr txBox="1"/>
          <p:nvPr/>
        </p:nvSpPr>
        <p:spPr>
          <a:xfrm>
            <a:off x="457200" y="3048000"/>
            <a:ext cx="8229600" cy="1815882"/>
          </a:xfrm>
          <a:prstGeom prst="rect">
            <a:avLst/>
          </a:prstGeom>
          <a:noFill/>
        </p:spPr>
        <p:txBody>
          <a:bodyPr wrap="square">
            <a:spAutoFit/>
          </a:bodyPr>
          <a:lstStyle/>
          <a:p>
            <a:pPr marL="0" indent="0">
              <a:buFont typeface="Courier New" pitchFamily="49" charset="0"/>
              <a:buNone/>
            </a:pPr>
            <a:r>
              <a:rPr lang="en-US" sz="2800" i="0" dirty="0">
                <a:solidFill>
                  <a:srgbClr val="000000"/>
                </a:solidFill>
              </a:rPr>
              <a:t>In words, to divide two powers with the same base, keep the base and subtract the exponents. (Subtract the denominator exponent from the numerator exponent.)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a:spLocks noGrp="1"/>
          </p:cNvSpPr>
          <p:nvPr>
            <p:ph type="title"/>
          </p:nvPr>
        </p:nvSpPr>
        <p:spPr>
          <a:xfrm>
            <a:off x="457200" y="152400"/>
            <a:ext cx="8229600" cy="914400"/>
          </a:xfrm>
          <a:prstGeom prst="rect">
            <a:avLst/>
          </a:prstGeom>
        </p:spPr>
        <p:txBody>
          <a:bodyPr/>
          <a:lstStyle/>
          <a:p>
            <a:r>
              <a:rPr lang="en-US" sz="3200" dirty="0">
                <a:solidFill>
                  <a:schemeClr val="accent1"/>
                </a:solidFill>
              </a:rPr>
              <a:t>Example 4: </a:t>
            </a:r>
            <a:r>
              <a:rPr lang="en-US" dirty="0">
                <a:solidFill>
                  <a:schemeClr val="accent1"/>
                </a:solidFill>
              </a:rPr>
              <a:t>Using the Quotient Rule for Exponents</a:t>
            </a:r>
            <a:r>
              <a:rPr lang="en-US" baseline="-25000" dirty="0">
                <a:solidFill>
                  <a:schemeClr val="accent1"/>
                </a:solidFill>
              </a:rPr>
              <a:t>1</a:t>
            </a:r>
            <a:endParaRPr lang="en-US" sz="3200" dirty="0">
              <a:solidFill>
                <a:schemeClr val="accent1"/>
              </a:solidFill>
            </a:endParaRPr>
          </a:p>
        </p:txBody>
      </p:sp>
      <p:sp>
        <p:nvSpPr>
          <p:cNvPr id="10" name="Rectangle 3"/>
          <p:cNvSpPr>
            <a:spLocks noGrp="1"/>
          </p:cNvSpPr>
          <p:nvPr>
            <p:ph idx="1"/>
          </p:nvPr>
        </p:nvSpPr>
        <p:spPr>
          <a:xfrm>
            <a:off x="457200" y="1280160"/>
            <a:ext cx="8229600" cy="954107"/>
          </a:xfrm>
          <a:prstGeom prst="rect">
            <a:avLst/>
          </a:prstGeom>
          <a:noFill/>
        </p:spPr>
        <p:txBody>
          <a:bodyPr>
            <a:spAutoFit/>
          </a:bodyPr>
          <a:lstStyle/>
          <a:p>
            <a:pPr marL="0" indent="0">
              <a:spcBef>
                <a:spcPct val="50000"/>
              </a:spcBef>
              <a:buFont typeface="Courier New" pitchFamily="49" charset="0"/>
              <a:buNone/>
            </a:pPr>
            <a:r>
              <a:rPr lang="en-US" i="0" dirty="0">
                <a:solidFill>
                  <a:schemeClr val="tx1"/>
                </a:solidFill>
              </a:rPr>
              <a:t>Use the quotient rule for exponents to simplify the following expressions</a:t>
            </a:r>
            <a:r>
              <a:rPr lang="en-US" dirty="0">
                <a:solidFill>
                  <a:schemeClr val="tx1"/>
                </a:solidFill>
              </a:rPr>
              <a:t>.</a:t>
            </a:r>
            <a:r>
              <a:rPr lang="en-US" i="0" dirty="0">
                <a:solidFill>
                  <a:schemeClr val="tx1"/>
                </a:solidFill>
              </a:rPr>
              <a:t> </a:t>
            </a:r>
          </a:p>
        </p:txBody>
      </p:sp>
      <p:pic>
        <p:nvPicPr>
          <p:cNvPr id="11" name="Picture 10" descr="Example a, x to the power of 6 divided by x&#10;Example b, y to the power of 8 divided by y squared&#10;Example c, x squared divided by x squared">
            <a:extLst>
              <a:ext uri="{FF2B5EF4-FFF2-40B4-BE49-F238E27FC236}">
                <a16:creationId xmlns:a16="http://schemas.microsoft.com/office/drawing/2014/main" id="{9596A68F-7D42-259A-0F24-E40B7559CD51}"/>
              </a:ext>
            </a:extLst>
          </p:cNvPr>
          <p:cNvPicPr>
            <a:picLocks noChangeAspect="1"/>
          </p:cNvPicPr>
          <p:nvPr/>
        </p:nvPicPr>
        <p:blipFill>
          <a:blip r:embed="rId2"/>
          <a:stretch>
            <a:fillRect/>
          </a:stretch>
        </p:blipFill>
        <p:spPr>
          <a:xfrm>
            <a:off x="576565" y="2375351"/>
            <a:ext cx="4876800" cy="1009650"/>
          </a:xfrm>
          <a:prstGeom prst="rect">
            <a:avLst/>
          </a:prstGeom>
        </p:spPr>
      </p:pic>
      <p:sp>
        <p:nvSpPr>
          <p:cNvPr id="3" name="TextBox 2">
            <a:extLst>
              <a:ext uri="{FF2B5EF4-FFF2-40B4-BE49-F238E27FC236}">
                <a16:creationId xmlns:a16="http://schemas.microsoft.com/office/drawing/2014/main" id="{17B14BCE-E068-7D83-28CF-F4C4C13A779A}"/>
              </a:ext>
            </a:extLst>
          </p:cNvPr>
          <p:cNvSpPr txBox="1"/>
          <p:nvPr/>
        </p:nvSpPr>
        <p:spPr>
          <a:xfrm>
            <a:off x="567600" y="3440019"/>
            <a:ext cx="1748547" cy="523220"/>
          </a:xfrm>
          <a:prstGeom prst="rect">
            <a:avLst/>
          </a:prstGeom>
          <a:noFill/>
        </p:spPr>
        <p:txBody>
          <a:bodyPr wrap="square">
            <a:spAutoFit/>
          </a:bodyPr>
          <a:lstStyle/>
          <a:p>
            <a:r>
              <a:rPr lang="en-US" sz="2800" b="1" dirty="0"/>
              <a:t>Solution</a:t>
            </a:r>
            <a:endParaRPr lang="en-IN" sz="2800" dirty="0"/>
          </a:p>
        </p:txBody>
      </p:sp>
      <p:pic>
        <p:nvPicPr>
          <p:cNvPr id="5" name="Picture 4" descr="Solution for a, x to the power of 6 divided by x, &#10;Keep the base and subtract the exponents.&#10;which equals x to the power of open parentheses 6 minus 1 close parentheses which equals x to the power of 5">
            <a:extLst>
              <a:ext uri="{FF2B5EF4-FFF2-40B4-BE49-F238E27FC236}">
                <a16:creationId xmlns:a16="http://schemas.microsoft.com/office/drawing/2014/main" id="{BDB8D498-3FF2-12F8-B0DD-1380289DB2A0}"/>
              </a:ext>
            </a:extLst>
          </p:cNvPr>
          <p:cNvPicPr>
            <a:picLocks noChangeAspect="1"/>
          </p:cNvPicPr>
          <p:nvPr/>
        </p:nvPicPr>
        <p:blipFill>
          <a:blip r:embed="rId3"/>
          <a:stretch>
            <a:fillRect/>
          </a:stretch>
        </p:blipFill>
        <p:spPr>
          <a:xfrm>
            <a:off x="609600" y="4152246"/>
            <a:ext cx="7219950" cy="942975"/>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2"/>
          <p:cNvSpPr>
            <a:spLocks noGrp="1"/>
          </p:cNvSpPr>
          <p:nvPr>
            <p:ph type="title"/>
          </p:nvPr>
        </p:nvSpPr>
        <p:spPr>
          <a:xfrm>
            <a:off x="457200" y="152400"/>
            <a:ext cx="8229600" cy="914400"/>
          </a:xfrm>
          <a:prstGeom prst="rect">
            <a:avLst/>
          </a:prstGeom>
        </p:spPr>
        <p:txBody>
          <a:bodyPr/>
          <a:lstStyle/>
          <a:p>
            <a:r>
              <a:rPr lang="en-US" sz="3200" dirty="0">
                <a:solidFill>
                  <a:schemeClr val="accent1"/>
                </a:solidFill>
              </a:rPr>
              <a:t>Example 4: </a:t>
            </a:r>
            <a:r>
              <a:rPr lang="en-US" dirty="0">
                <a:solidFill>
                  <a:schemeClr val="accent1"/>
                </a:solidFill>
              </a:rPr>
              <a:t>Using the Quotient Rule for Exponents</a:t>
            </a:r>
            <a:r>
              <a:rPr lang="en-US" baseline="-25000" dirty="0">
                <a:solidFill>
                  <a:schemeClr val="accent1"/>
                </a:solidFill>
              </a:rPr>
              <a:t>2</a:t>
            </a:r>
            <a:endParaRPr lang="en-US" sz="3200" dirty="0">
              <a:solidFill>
                <a:schemeClr val="accent1"/>
              </a:solidFill>
            </a:endParaRPr>
          </a:p>
        </p:txBody>
      </p:sp>
      <p:pic>
        <p:nvPicPr>
          <p:cNvPr id="5" name="Picture 4" descr="Solution for b, y to the power of 8 divided by y squared equals y to the power of open parentheses 8 minus 2 close parentheses equals y to the power of 6.">
            <a:extLst>
              <a:ext uri="{FF2B5EF4-FFF2-40B4-BE49-F238E27FC236}">
                <a16:creationId xmlns:a16="http://schemas.microsoft.com/office/drawing/2014/main" id="{1ADC2716-6B28-36C0-62E2-6865166F648E}"/>
              </a:ext>
            </a:extLst>
          </p:cNvPr>
          <p:cNvPicPr>
            <a:picLocks noChangeAspect="1"/>
          </p:cNvPicPr>
          <p:nvPr/>
        </p:nvPicPr>
        <p:blipFill>
          <a:blip r:embed="rId2"/>
          <a:stretch>
            <a:fillRect/>
          </a:stretch>
        </p:blipFill>
        <p:spPr>
          <a:xfrm>
            <a:off x="457200" y="1352550"/>
            <a:ext cx="3276600" cy="1009650"/>
          </a:xfrm>
          <a:prstGeom prst="rect">
            <a:avLst/>
          </a:prstGeom>
        </p:spPr>
      </p:pic>
      <p:pic>
        <p:nvPicPr>
          <p:cNvPr id="9" name="Picture 8" descr="Solution for c, x squared divided by x squared equals x to the power of open parentheses  two minus two close parentheses, which equals x to the power of zero, and that equals 1.&#10;&#10;Note how this example shows another way to justify the idea that  a to power of 0 equal to 1 . Since the numerator and denominator are the same and not  0, it makes sense that the fraction is equal to  1.">
            <a:extLst>
              <a:ext uri="{FF2B5EF4-FFF2-40B4-BE49-F238E27FC236}">
                <a16:creationId xmlns:a16="http://schemas.microsoft.com/office/drawing/2014/main" id="{D9F807E9-0803-309C-309D-C2A6155F616E}"/>
              </a:ext>
            </a:extLst>
          </p:cNvPr>
          <p:cNvPicPr>
            <a:picLocks noChangeAspect="1"/>
          </p:cNvPicPr>
          <p:nvPr/>
        </p:nvPicPr>
        <p:blipFill>
          <a:blip r:embed="rId3"/>
          <a:stretch>
            <a:fillRect/>
          </a:stretch>
        </p:blipFill>
        <p:spPr>
          <a:xfrm>
            <a:off x="457200" y="2519362"/>
            <a:ext cx="7820025" cy="1819275"/>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5: </a:t>
            </a:r>
            <a:r>
              <a:rPr lang="en-US" dirty="0">
                <a:solidFill>
                  <a:schemeClr val="accent1"/>
                </a:solidFill>
              </a:rPr>
              <a:t>Dividing Terms with Coefficients</a:t>
            </a:r>
            <a:r>
              <a:rPr lang="en-US" baseline="-25000" dirty="0">
                <a:solidFill>
                  <a:schemeClr val="accent1"/>
                </a:solidFill>
              </a:rPr>
              <a:t>1</a:t>
            </a:r>
            <a:endParaRPr lang="en-US" sz="3200" dirty="0">
              <a:solidFill>
                <a:schemeClr val="accent1"/>
              </a:solidFill>
            </a:endParaRPr>
          </a:p>
        </p:txBody>
      </p:sp>
      <p:sp>
        <p:nvSpPr>
          <p:cNvPr id="20" name="Rectangle 3"/>
          <p:cNvSpPr>
            <a:spLocks noGrp="1"/>
          </p:cNvSpPr>
          <p:nvPr>
            <p:ph idx="1"/>
          </p:nvPr>
        </p:nvSpPr>
        <p:spPr>
          <a:xfrm>
            <a:off x="457200" y="1219200"/>
            <a:ext cx="8229600" cy="954107"/>
          </a:xfrm>
          <a:prstGeom prst="rect">
            <a:avLst/>
          </a:prstGeom>
          <a:noFill/>
        </p:spPr>
        <p:txBody>
          <a:bodyPr>
            <a:spAutoFit/>
          </a:bodyPr>
          <a:lstStyle/>
          <a:p>
            <a:pPr>
              <a:spcBef>
                <a:spcPct val="50000"/>
              </a:spcBef>
            </a:pPr>
            <a:r>
              <a:rPr lang="en-US" dirty="0">
                <a:solidFill>
                  <a:schemeClr val="tx1"/>
                </a:solidFill>
              </a:rPr>
              <a:t>Use the quotient rule for exponents when simplifying the following expressions.</a:t>
            </a:r>
            <a:endParaRPr lang="en-US" i="0" dirty="0">
              <a:solidFill>
                <a:schemeClr val="tx1"/>
              </a:solidFill>
            </a:endParaRPr>
          </a:p>
        </p:txBody>
      </p:sp>
      <p:pic>
        <p:nvPicPr>
          <p:cNvPr id="11" name="Picture 10" descr="Example a, 15 times x to the power of 15 all divided by 3 times x cubed&#10;Example b, 20 times x to the power of 10 times y power of 6 all divided by 2 times x squared times y cubed.">
            <a:extLst>
              <a:ext uri="{FF2B5EF4-FFF2-40B4-BE49-F238E27FC236}">
                <a16:creationId xmlns:a16="http://schemas.microsoft.com/office/drawing/2014/main" id="{64855B8F-AE33-57AA-91A2-3F4040C1779A}"/>
              </a:ext>
            </a:extLst>
          </p:cNvPr>
          <p:cNvPicPr>
            <a:picLocks noChangeAspect="1"/>
          </p:cNvPicPr>
          <p:nvPr/>
        </p:nvPicPr>
        <p:blipFill>
          <a:blip r:embed="rId2"/>
          <a:stretch>
            <a:fillRect/>
          </a:stretch>
        </p:blipFill>
        <p:spPr>
          <a:xfrm>
            <a:off x="582670" y="2190750"/>
            <a:ext cx="4229100" cy="1009650"/>
          </a:xfrm>
          <a:prstGeom prst="rect">
            <a:avLst/>
          </a:prstGeom>
        </p:spPr>
      </p:pic>
      <p:sp>
        <p:nvSpPr>
          <p:cNvPr id="3" name="TextBox 2">
            <a:extLst>
              <a:ext uri="{FF2B5EF4-FFF2-40B4-BE49-F238E27FC236}">
                <a16:creationId xmlns:a16="http://schemas.microsoft.com/office/drawing/2014/main" id="{DDC95D6F-97B6-63F3-EEA0-2260AB692E43}"/>
              </a:ext>
            </a:extLst>
          </p:cNvPr>
          <p:cNvSpPr txBox="1"/>
          <p:nvPr/>
        </p:nvSpPr>
        <p:spPr>
          <a:xfrm>
            <a:off x="578188" y="3107161"/>
            <a:ext cx="2057400" cy="523220"/>
          </a:xfrm>
          <a:prstGeom prst="rect">
            <a:avLst/>
          </a:prstGeom>
          <a:noFill/>
        </p:spPr>
        <p:txBody>
          <a:bodyPr wrap="square">
            <a:spAutoFit/>
          </a:bodyPr>
          <a:lstStyle/>
          <a:p>
            <a:r>
              <a:rPr lang="en-US" sz="2800" b="1" dirty="0"/>
              <a:t>Solution</a:t>
            </a:r>
            <a:endParaRPr lang="en-IN" sz="2800" dirty="0"/>
          </a:p>
        </p:txBody>
      </p:sp>
      <p:pic>
        <p:nvPicPr>
          <p:cNvPr id="6" name="Picture 5" descr="Solution for a, Fifteen times x to the power of fifteen all divided by three times x cubed equals fifteen divided by three times x to the power of fifteen divided by x cubed, &#10;which mean coefficients 15 and 3 are divided and exponents 15 and 3 are subtracted,&#10;which equals five times x to the power of open parentheses fifteen minus three close parentheses, and that equals five times x to the power twelve.">
            <a:extLst>
              <a:ext uri="{FF2B5EF4-FFF2-40B4-BE49-F238E27FC236}">
                <a16:creationId xmlns:a16="http://schemas.microsoft.com/office/drawing/2014/main" id="{63085B64-B112-1F3B-2A3E-E7A7581458C2}"/>
              </a:ext>
            </a:extLst>
          </p:cNvPr>
          <p:cNvPicPr>
            <a:picLocks noChangeAspect="1"/>
          </p:cNvPicPr>
          <p:nvPr/>
        </p:nvPicPr>
        <p:blipFill>
          <a:blip r:embed="rId3"/>
          <a:stretch>
            <a:fillRect/>
          </a:stretch>
        </p:blipFill>
        <p:spPr>
          <a:xfrm>
            <a:off x="578188" y="3886200"/>
            <a:ext cx="6324600" cy="1847850"/>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5: Dividing Terms with Coefficients</a:t>
            </a:r>
            <a:r>
              <a:rPr lang="en-US" baseline="-25000" dirty="0">
                <a:solidFill>
                  <a:schemeClr val="accent1"/>
                </a:solidFill>
              </a:rPr>
              <a:t>2</a:t>
            </a:r>
            <a:endParaRPr lang="en-US" sz="3200" dirty="0">
              <a:solidFill>
                <a:schemeClr val="accent1"/>
              </a:solidFill>
            </a:endParaRPr>
          </a:p>
        </p:txBody>
      </p:sp>
      <p:pic>
        <p:nvPicPr>
          <p:cNvPr id="3" name="Picture 2" descr="Solution for b, open parentheses Twenty times x to the power of ten times y to the power of six close parentheses divided by open parentheses two times x squared times y cubed close parentheses equals twenty divided by two times x to the power of ten divided by x squared times y to the power  of six divided by y cubed, &#10;which means coefficients 20 and 2 are divided and exponents on each variable are subtracted.&#10;which equals ten times x to the power of open parentheses  ten minus two close parentheses times y to the power of open parentheses six minus three close parentheses, and that equals ten times x to the power of eight times y cubed.">
            <a:extLst>
              <a:ext uri="{FF2B5EF4-FFF2-40B4-BE49-F238E27FC236}">
                <a16:creationId xmlns:a16="http://schemas.microsoft.com/office/drawing/2014/main" id="{D7B21804-CC21-BE8C-15BE-3E47404352E1}"/>
              </a:ext>
            </a:extLst>
          </p:cNvPr>
          <p:cNvPicPr>
            <a:picLocks noChangeAspect="1"/>
          </p:cNvPicPr>
          <p:nvPr/>
        </p:nvPicPr>
        <p:blipFill>
          <a:blip r:embed="rId2"/>
          <a:stretch>
            <a:fillRect/>
          </a:stretch>
        </p:blipFill>
        <p:spPr>
          <a:xfrm>
            <a:off x="609600" y="1371600"/>
            <a:ext cx="7507224" cy="2199132"/>
          </a:xfrm>
          <a:prstGeom prst="rect">
            <a:avLst/>
          </a:prstGeom>
        </p:spPr>
      </p:pic>
    </p:spTree>
    <p:extLst>
      <p:ext uri="{BB962C8B-B14F-4D97-AF65-F5344CB8AC3E}">
        <p14:creationId xmlns:p14="http://schemas.microsoft.com/office/powerpoint/2010/main" val="42872675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
          <p:cNvSpPr>
            <a:spLocks noGrp="1"/>
          </p:cNvSpPr>
          <p:nvPr>
            <p:ph type="title"/>
          </p:nvPr>
        </p:nvSpPr>
        <p:spPr>
          <a:xfrm>
            <a:off x="457200" y="182880"/>
            <a:ext cx="8229600" cy="914400"/>
          </a:xfrm>
          <a:prstGeom prst="rect">
            <a:avLst/>
          </a:prstGeom>
        </p:spPr>
        <p:txBody>
          <a:bodyPr/>
          <a:lstStyle/>
          <a:p>
            <a:r>
              <a:rPr lang="en-US" dirty="0"/>
              <a:t>Properties: Rule for Negative Exponents</a:t>
            </a:r>
            <a:endParaRPr lang="en-US" sz="3200" dirty="0">
              <a:solidFill>
                <a:schemeClr val="accent1"/>
              </a:solidFill>
            </a:endParaRPr>
          </a:p>
        </p:txBody>
      </p:sp>
      <p:sp>
        <p:nvSpPr>
          <p:cNvPr id="26" name="Rectangle 3"/>
          <p:cNvSpPr>
            <a:spLocks noGrp="1"/>
          </p:cNvSpPr>
          <p:nvPr>
            <p:ph idx="1"/>
          </p:nvPr>
        </p:nvSpPr>
        <p:spPr>
          <a:xfrm>
            <a:off x="457200" y="1280160"/>
            <a:ext cx="8229600" cy="1542154"/>
          </a:xfrm>
          <a:prstGeom prst="rect">
            <a:avLst/>
          </a:prstGeom>
          <a:solidFill>
            <a:srgbClr val="FFFFCC"/>
          </a:solidFill>
          <a:ln w="28575">
            <a:solidFill>
              <a:srgbClr val="000000"/>
            </a:solidFill>
          </a:ln>
        </p:spPr>
        <p:txBody>
          <a:bodyPr wrap="square" bIns="140400">
            <a:spAutoFit/>
          </a:bodyPr>
          <a:lstStyle/>
          <a:p>
            <a:pPr>
              <a:spcBef>
                <a:spcPct val="50000"/>
              </a:spcBef>
              <a:buFont typeface="Courier New" pitchFamily="49" charset="0"/>
              <a:buNone/>
            </a:pPr>
            <a:r>
              <a:rPr lang="en-US" i="0" dirty="0">
                <a:solidFill>
                  <a:srgbClr val="000000"/>
                </a:solidFill>
              </a:rPr>
              <a:t>If </a:t>
            </a:r>
            <a:r>
              <a:rPr lang="en-US" i="1" dirty="0">
                <a:solidFill>
                  <a:srgbClr val="000000"/>
                </a:solidFill>
              </a:rPr>
              <a:t>a</a:t>
            </a:r>
            <a:r>
              <a:rPr lang="en-US" i="0" dirty="0">
                <a:solidFill>
                  <a:srgbClr val="000000"/>
                </a:solidFill>
              </a:rPr>
              <a:t> is a nonzero real number and </a:t>
            </a:r>
            <a:r>
              <a:rPr lang="en-US" i="1" dirty="0">
                <a:solidFill>
                  <a:srgbClr val="000000"/>
                </a:solidFill>
              </a:rPr>
              <a:t>n</a:t>
            </a:r>
            <a:r>
              <a:rPr lang="en-US" i="0" dirty="0">
                <a:solidFill>
                  <a:srgbClr val="000000"/>
                </a:solidFill>
              </a:rPr>
              <a:t> is an integer, then</a:t>
            </a:r>
          </a:p>
          <a:p>
            <a:pPr>
              <a:spcBef>
                <a:spcPct val="50000"/>
              </a:spcBef>
              <a:buFont typeface="Courier New" pitchFamily="49" charset="0"/>
              <a:buNone/>
            </a:pPr>
            <a:endParaRPr lang="en-US" sz="2000" b="1" i="0" dirty="0">
              <a:solidFill>
                <a:srgbClr val="000000"/>
              </a:solidFill>
            </a:endParaRPr>
          </a:p>
          <a:p>
            <a:pPr>
              <a:spcBef>
                <a:spcPct val="50000"/>
              </a:spcBef>
              <a:buFont typeface="Courier New" pitchFamily="49" charset="0"/>
              <a:buNone/>
            </a:pPr>
            <a:endParaRPr lang="en-US" sz="2000" dirty="0">
              <a:solidFill>
                <a:srgbClr val="000000"/>
              </a:solidFill>
            </a:endParaRPr>
          </a:p>
        </p:txBody>
      </p:sp>
      <p:pic>
        <p:nvPicPr>
          <p:cNvPr id="2" name="Picture 1" descr="a to the power of negative n equals to 1 divided by a to the power of n.">
            <a:extLst>
              <a:ext uri="{FF2B5EF4-FFF2-40B4-BE49-F238E27FC236}">
                <a16:creationId xmlns:a16="http://schemas.microsoft.com/office/drawing/2014/main" id="{4775332C-CAEF-330F-7096-A34DBCF32DC6}"/>
              </a:ext>
            </a:extLst>
          </p:cNvPr>
          <p:cNvPicPr>
            <a:picLocks noChangeAspect="1"/>
          </p:cNvPicPr>
          <p:nvPr/>
        </p:nvPicPr>
        <p:blipFill>
          <a:blip r:embed="rId2"/>
          <a:stretch>
            <a:fillRect/>
          </a:stretch>
        </p:blipFill>
        <p:spPr>
          <a:xfrm>
            <a:off x="3810000" y="1752600"/>
            <a:ext cx="1397508" cy="928116"/>
          </a:xfrm>
          <a:prstGeom prst="rect">
            <a:avLst/>
          </a:prstGeom>
        </p:spPr>
      </p:pic>
    </p:spTree>
    <p:extLst>
      <p:ext uri="{BB962C8B-B14F-4D97-AF65-F5344CB8AC3E}">
        <p14:creationId xmlns:p14="http://schemas.microsoft.com/office/powerpoint/2010/main" val="24049719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6: Negative Exponents</a:t>
            </a:r>
            <a:r>
              <a:rPr lang="en-US" baseline="-25000" dirty="0">
                <a:solidFill>
                  <a:schemeClr val="accent1"/>
                </a:solidFill>
              </a:rPr>
              <a:t>1</a:t>
            </a:r>
            <a:endParaRPr lang="en-US" sz="3200" dirty="0">
              <a:solidFill>
                <a:schemeClr val="accent1"/>
              </a:solidFill>
            </a:endParaRPr>
          </a:p>
        </p:txBody>
      </p:sp>
      <p:sp>
        <p:nvSpPr>
          <p:cNvPr id="19" name="Rectangle 3"/>
          <p:cNvSpPr>
            <a:spLocks noGrp="1"/>
          </p:cNvSpPr>
          <p:nvPr>
            <p:ph idx="1"/>
          </p:nvPr>
        </p:nvSpPr>
        <p:spPr>
          <a:xfrm>
            <a:off x="457200" y="1280160"/>
            <a:ext cx="8229600" cy="1125725"/>
          </a:xfrm>
          <a:prstGeom prst="rect">
            <a:avLst/>
          </a:prstGeom>
        </p:spPr>
        <p:txBody>
          <a:bodyPr/>
          <a:lstStyle/>
          <a:p>
            <a:pPr>
              <a:spcBef>
                <a:spcPct val="50000"/>
              </a:spcBef>
              <a:tabLst>
                <a:tab pos="463550" algn="l"/>
              </a:tabLst>
            </a:pPr>
            <a:r>
              <a:rPr lang="en-US" dirty="0">
                <a:solidFill>
                  <a:schemeClr val="tx1"/>
                </a:solidFill>
              </a:rPr>
              <a:t>Use the rule for negative exponents to simplify each expression so that it contains only positive exponents.</a:t>
            </a:r>
            <a:endParaRPr lang="en-US" b="1" i="0" dirty="0">
              <a:solidFill>
                <a:schemeClr val="tx1"/>
              </a:solidFill>
            </a:endParaRPr>
          </a:p>
        </p:txBody>
      </p:sp>
      <p:pic>
        <p:nvPicPr>
          <p:cNvPr id="4" name="Picture 3" descr="Example a, 5 to the power of negative 1&#10;Example b, x to the power of negative 3&#10;Example c, x to the power of negative 9 times x to the power of 7">
            <a:extLst>
              <a:ext uri="{FF2B5EF4-FFF2-40B4-BE49-F238E27FC236}">
                <a16:creationId xmlns:a16="http://schemas.microsoft.com/office/drawing/2014/main" id="{5ADD348D-B8EE-A9CC-4915-EF0696EA5D82}"/>
              </a:ext>
            </a:extLst>
          </p:cNvPr>
          <p:cNvPicPr>
            <a:picLocks noChangeAspect="1"/>
          </p:cNvPicPr>
          <p:nvPr/>
        </p:nvPicPr>
        <p:blipFill>
          <a:blip r:embed="rId2"/>
          <a:stretch>
            <a:fillRect/>
          </a:stretch>
        </p:blipFill>
        <p:spPr>
          <a:xfrm>
            <a:off x="563562" y="2433828"/>
            <a:ext cx="4861560" cy="385572"/>
          </a:xfrm>
          <a:prstGeom prst="rect">
            <a:avLst/>
          </a:prstGeom>
        </p:spPr>
      </p:pic>
      <p:sp>
        <p:nvSpPr>
          <p:cNvPr id="3" name="TextBox 2">
            <a:extLst>
              <a:ext uri="{FF2B5EF4-FFF2-40B4-BE49-F238E27FC236}">
                <a16:creationId xmlns:a16="http://schemas.microsoft.com/office/drawing/2014/main" id="{9A179F56-F0D7-8760-ACB2-264A1EEC9A51}"/>
              </a:ext>
            </a:extLst>
          </p:cNvPr>
          <p:cNvSpPr txBox="1"/>
          <p:nvPr/>
        </p:nvSpPr>
        <p:spPr>
          <a:xfrm>
            <a:off x="533400" y="3020471"/>
            <a:ext cx="2057400" cy="523220"/>
          </a:xfrm>
          <a:prstGeom prst="rect">
            <a:avLst/>
          </a:prstGeom>
          <a:noFill/>
        </p:spPr>
        <p:txBody>
          <a:bodyPr wrap="square">
            <a:spAutoFit/>
          </a:bodyPr>
          <a:lstStyle/>
          <a:p>
            <a:r>
              <a:rPr lang="en-US" sz="2800" b="1" dirty="0"/>
              <a:t>Solution</a:t>
            </a:r>
            <a:endParaRPr lang="en-IN" sz="2800" dirty="0"/>
          </a:p>
        </p:txBody>
      </p:sp>
      <p:pic>
        <p:nvPicPr>
          <p:cNvPr id="5" name="Picture 4" descr="Solution for a, Five to the power of negative one Using the rule for negative exponents. which equals one divided by five to the power of one, which equals one fifth">
            <a:extLst>
              <a:ext uri="{FF2B5EF4-FFF2-40B4-BE49-F238E27FC236}">
                <a16:creationId xmlns:a16="http://schemas.microsoft.com/office/drawing/2014/main" id="{FC9005A9-CDBC-DF13-E5A2-D85947790B63}"/>
              </a:ext>
            </a:extLst>
          </p:cNvPr>
          <p:cNvPicPr>
            <a:picLocks noChangeAspect="1"/>
          </p:cNvPicPr>
          <p:nvPr/>
        </p:nvPicPr>
        <p:blipFill>
          <a:blip r:embed="rId3"/>
          <a:stretch>
            <a:fillRect/>
          </a:stretch>
        </p:blipFill>
        <p:spPr>
          <a:xfrm>
            <a:off x="563562" y="3508831"/>
            <a:ext cx="7141464" cy="865632"/>
          </a:xfrm>
          <a:prstGeom prst="rect">
            <a:avLst/>
          </a:prstGeom>
        </p:spPr>
      </p:pic>
      <p:pic>
        <p:nvPicPr>
          <p:cNvPr id="6" name="Picture 5" descr="Solution for b, x to the power of negative 3. Using the rule for negative exponents, this equals 1 divided by x to the power of 3.">
            <a:extLst>
              <a:ext uri="{FF2B5EF4-FFF2-40B4-BE49-F238E27FC236}">
                <a16:creationId xmlns:a16="http://schemas.microsoft.com/office/drawing/2014/main" id="{CE25FC19-8CE0-1C02-9430-D32E411960DA}"/>
              </a:ext>
            </a:extLst>
          </p:cNvPr>
          <p:cNvPicPr>
            <a:picLocks noChangeAspect="1"/>
          </p:cNvPicPr>
          <p:nvPr/>
        </p:nvPicPr>
        <p:blipFill>
          <a:blip r:embed="rId4"/>
          <a:stretch>
            <a:fillRect/>
          </a:stretch>
        </p:blipFill>
        <p:spPr>
          <a:xfrm>
            <a:off x="533400" y="4611777"/>
            <a:ext cx="7110984" cy="865632"/>
          </a:xfrm>
          <a:prstGeom prst="rect">
            <a:avLst/>
          </a:prstGeom>
        </p:spPr>
      </p:pic>
    </p:spTree>
    <p:extLst>
      <p:ext uri="{BB962C8B-B14F-4D97-AF65-F5344CB8AC3E}">
        <p14:creationId xmlns:p14="http://schemas.microsoft.com/office/powerpoint/2010/main" val="30504166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6: Negative Exponents</a:t>
            </a:r>
            <a:r>
              <a:rPr lang="en-US" baseline="-25000" dirty="0">
                <a:solidFill>
                  <a:schemeClr val="accent1"/>
                </a:solidFill>
              </a:rPr>
              <a:t>2</a:t>
            </a:r>
            <a:endParaRPr lang="en-US" sz="3200" dirty="0">
              <a:solidFill>
                <a:schemeClr val="accent1"/>
              </a:solidFill>
            </a:endParaRPr>
          </a:p>
        </p:txBody>
      </p:sp>
      <p:sp>
        <p:nvSpPr>
          <p:cNvPr id="8" name="Rectangle 3"/>
          <p:cNvSpPr>
            <a:spLocks noGrp="1"/>
          </p:cNvSpPr>
          <p:nvPr>
            <p:ph idx="1"/>
          </p:nvPr>
        </p:nvSpPr>
        <p:spPr>
          <a:xfrm>
            <a:off x="457200" y="1280160"/>
            <a:ext cx="8229600" cy="1082040"/>
          </a:xfrm>
          <a:prstGeom prst="rect">
            <a:avLst/>
          </a:prstGeom>
        </p:spPr>
        <p:txBody>
          <a:bodyPr>
            <a:normAutofit/>
          </a:bodyPr>
          <a:lstStyle/>
          <a:p>
            <a:pPr marL="538163" indent="-538163">
              <a:spcBef>
                <a:spcPct val="50000"/>
              </a:spcBef>
              <a:tabLst>
                <a:tab pos="463550" algn="l"/>
              </a:tabLst>
            </a:pPr>
            <a:r>
              <a:rPr lang="en-US" i="0" dirty="0">
                <a:solidFill>
                  <a:schemeClr val="tx1"/>
                </a:solidFill>
              </a:rPr>
              <a:t>c.	Here we use the product rule first and then the rule </a:t>
            </a:r>
            <a:br>
              <a:rPr lang="en-US" i="0" dirty="0">
                <a:solidFill>
                  <a:schemeClr val="tx1"/>
                </a:solidFill>
              </a:rPr>
            </a:br>
            <a:r>
              <a:rPr lang="en-US" i="0" dirty="0">
                <a:solidFill>
                  <a:schemeClr val="tx1"/>
                </a:solidFill>
              </a:rPr>
              <a:t>for negative exponents.</a:t>
            </a:r>
          </a:p>
          <a:p>
            <a:pPr marL="538163" indent="-538163">
              <a:spcBef>
                <a:spcPct val="50000"/>
              </a:spcBef>
              <a:buFont typeface="Courier New" pitchFamily="49" charset="0"/>
              <a:buNone/>
              <a:tabLst>
                <a:tab pos="463550" algn="l"/>
              </a:tabLst>
            </a:pPr>
            <a:endParaRPr lang="en-US" b="1" i="0" dirty="0">
              <a:solidFill>
                <a:schemeClr val="tx1"/>
              </a:solidFill>
            </a:endParaRPr>
          </a:p>
        </p:txBody>
      </p:sp>
      <p:pic>
        <p:nvPicPr>
          <p:cNvPr id="3" name="Picture 2" descr="x to the power of negative nine times x to the power of seven equals x to the power of open parentheses negative nine plus seven close parentheses , which equals x to the power negative two, and that equals one divided by x squared.">
            <a:extLst>
              <a:ext uri="{FF2B5EF4-FFF2-40B4-BE49-F238E27FC236}">
                <a16:creationId xmlns:a16="http://schemas.microsoft.com/office/drawing/2014/main" id="{C70E8E38-BC3F-DE5C-6E86-AC9B63BF4967}"/>
              </a:ext>
            </a:extLst>
          </p:cNvPr>
          <p:cNvPicPr>
            <a:picLocks noChangeAspect="1"/>
          </p:cNvPicPr>
          <p:nvPr/>
        </p:nvPicPr>
        <p:blipFill>
          <a:blip r:embed="rId2"/>
          <a:stretch>
            <a:fillRect/>
          </a:stretch>
        </p:blipFill>
        <p:spPr>
          <a:xfrm>
            <a:off x="1371600" y="2362200"/>
            <a:ext cx="3913632" cy="827532"/>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sz="3200" dirty="0">
                <a:solidFill>
                  <a:schemeClr val="accent1"/>
                </a:solidFill>
              </a:rPr>
              <a:t>Objectives</a:t>
            </a:r>
          </a:p>
        </p:txBody>
      </p:sp>
      <p:sp>
        <p:nvSpPr>
          <p:cNvPr id="5" name="Rectangle 3"/>
          <p:cNvSpPr>
            <a:spLocks noGrp="1"/>
          </p:cNvSpPr>
          <p:nvPr>
            <p:ph idx="1"/>
          </p:nvPr>
        </p:nvSpPr>
        <p:spPr>
          <a:xfrm>
            <a:off x="457200" y="1280160"/>
            <a:ext cx="8229600" cy="3306033"/>
          </a:xfrm>
          <a:prstGeom prst="rect">
            <a:avLst/>
          </a:prstGeom>
          <a:noFill/>
        </p:spPr>
        <p:txBody>
          <a:bodyPr>
            <a:spAutoFit/>
          </a:bodyPr>
          <a:lstStyle/>
          <a:p>
            <a:pPr marL="457200" indent="-457200" defTabSz="406400">
              <a:lnSpc>
                <a:spcPct val="95000"/>
              </a:lnSpc>
              <a:buFont typeface="Courier New" pitchFamily="49" charset="0"/>
              <a:buChar char="o"/>
            </a:pPr>
            <a:r>
              <a:rPr lang="en-US" i="0" dirty="0">
                <a:solidFill>
                  <a:schemeClr val="tx1"/>
                </a:solidFill>
              </a:rPr>
              <a:t>Use the product rule for exponents.</a:t>
            </a:r>
          </a:p>
          <a:p>
            <a:pPr marL="457200" indent="-457200" defTabSz="406400">
              <a:lnSpc>
                <a:spcPct val="95000"/>
              </a:lnSpc>
              <a:buFont typeface="Courier New" pitchFamily="49" charset="0"/>
              <a:buChar char="o"/>
            </a:pPr>
            <a:r>
              <a:rPr lang="en-US" dirty="0">
                <a:solidFill>
                  <a:schemeClr val="tx1"/>
                </a:solidFill>
              </a:rPr>
              <a:t>Simplify expressions that contain the exponent 0.</a:t>
            </a:r>
            <a:endParaRPr lang="en-US" i="0" dirty="0">
              <a:solidFill>
                <a:schemeClr val="tx1"/>
              </a:solidFill>
            </a:endParaRPr>
          </a:p>
          <a:p>
            <a:pPr marL="457200" indent="-457200" defTabSz="406400">
              <a:lnSpc>
                <a:spcPct val="95000"/>
              </a:lnSpc>
              <a:buFont typeface="Courier New" pitchFamily="49" charset="0"/>
              <a:buChar char="o"/>
            </a:pPr>
            <a:r>
              <a:rPr lang="en-US" dirty="0">
                <a:solidFill>
                  <a:schemeClr val="tx1"/>
                </a:solidFill>
              </a:rPr>
              <a:t>Use the quotient rule for exponents.</a:t>
            </a:r>
            <a:endParaRPr lang="en-US" i="0" dirty="0">
              <a:solidFill>
                <a:schemeClr val="tx1"/>
              </a:solidFill>
            </a:endParaRPr>
          </a:p>
          <a:p>
            <a:pPr marL="457200" indent="-457200" defTabSz="406400">
              <a:lnSpc>
                <a:spcPct val="95000"/>
              </a:lnSpc>
              <a:buFont typeface="Courier New" pitchFamily="49" charset="0"/>
              <a:buChar char="o"/>
            </a:pPr>
            <a:r>
              <a:rPr lang="en-US" dirty="0">
                <a:solidFill>
                  <a:schemeClr val="tx1"/>
                </a:solidFill>
              </a:rPr>
              <a:t>Simplify expressions that contain negative exponents.</a:t>
            </a:r>
            <a:endParaRPr lang="en-US" i="0" dirty="0">
              <a:solidFill>
                <a:schemeClr val="tx1"/>
              </a:solidFill>
            </a:endParaRPr>
          </a:p>
          <a:p>
            <a:pPr marL="457200" indent="-457200" defTabSz="406400">
              <a:lnSpc>
                <a:spcPct val="95000"/>
              </a:lnSpc>
              <a:buFont typeface="Courier New" pitchFamily="49" charset="0"/>
              <a:buChar char="o"/>
            </a:pPr>
            <a:r>
              <a:rPr lang="en-US" dirty="0">
                <a:solidFill>
                  <a:schemeClr val="tx1"/>
                </a:solidFill>
              </a:rPr>
              <a:t>Use a graphing calculator to evaluate exponential expressions.</a:t>
            </a:r>
            <a:endParaRPr lang="en-US" i="0"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Notes: Negative Exponents</a:t>
            </a:r>
            <a:r>
              <a:rPr lang="en-US" sz="3200" baseline="-25000" dirty="0">
                <a:solidFill>
                  <a:schemeClr val="accent1"/>
                </a:solidFill>
              </a:rPr>
              <a:t>1</a:t>
            </a:r>
          </a:p>
        </p:txBody>
      </p:sp>
      <p:sp>
        <p:nvSpPr>
          <p:cNvPr id="8" name="Rectangle 3"/>
          <p:cNvSpPr>
            <a:spLocks noGrp="1"/>
          </p:cNvSpPr>
          <p:nvPr>
            <p:ph idx="1"/>
          </p:nvPr>
        </p:nvSpPr>
        <p:spPr>
          <a:xfrm>
            <a:off x="457200" y="1280160"/>
            <a:ext cx="8229600" cy="3280898"/>
          </a:xfrm>
          <a:prstGeom prst="rect">
            <a:avLst/>
          </a:prstGeom>
          <a:noFill/>
          <a:ln w="28575">
            <a:solidFill>
              <a:srgbClr val="FF0000"/>
            </a:solidFill>
          </a:ln>
        </p:spPr>
        <p:txBody>
          <a:bodyPr>
            <a:spAutoFit/>
          </a:bodyPr>
          <a:lstStyle/>
          <a:p>
            <a:pPr marL="0" indent="0">
              <a:spcBef>
                <a:spcPct val="50000"/>
              </a:spcBef>
              <a:buFont typeface="Courier New" pitchFamily="49" charset="0"/>
              <a:buNone/>
              <a:tabLst>
                <a:tab pos="463550" algn="l"/>
              </a:tabLst>
            </a:pPr>
            <a:r>
              <a:rPr lang="en-US" i="0" dirty="0">
                <a:solidFill>
                  <a:srgbClr val="000000"/>
                </a:solidFill>
              </a:rPr>
              <a:t>There is nothing wrong with negative exponents.  In fact, negative exponents are preferred in some courses in mathematics and science.  However, so that all answers are the same, in this course we will consider expressions to be simplified if: </a:t>
            </a:r>
          </a:p>
          <a:p>
            <a:pPr marL="538163" indent="-538163">
              <a:tabLst>
                <a:tab pos="463550" algn="l"/>
              </a:tabLst>
            </a:pPr>
            <a:r>
              <a:rPr lang="en-US" i="0" dirty="0">
                <a:solidFill>
                  <a:srgbClr val="000000"/>
                </a:solidFill>
              </a:rPr>
              <a:t>1.	all exponents are positive and</a:t>
            </a:r>
          </a:p>
          <a:p>
            <a:pPr marL="538163" indent="-538163">
              <a:tabLst>
                <a:tab pos="463550" algn="l"/>
              </a:tabLst>
            </a:pPr>
            <a:r>
              <a:rPr lang="en-US" i="0" dirty="0">
                <a:solidFill>
                  <a:srgbClr val="000000"/>
                </a:solidFill>
              </a:rPr>
              <a:t>2.	each base appears only once.</a:t>
            </a:r>
          </a:p>
        </p:txBody>
      </p:sp>
    </p:spTree>
    <p:extLst>
      <p:ext uri="{BB962C8B-B14F-4D97-AF65-F5344CB8AC3E}">
        <p14:creationId xmlns:p14="http://schemas.microsoft.com/office/powerpoint/2010/main" val="8521280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7: Combining Rules for Exponents</a:t>
            </a:r>
            <a:r>
              <a:rPr lang="en-US" baseline="-25000" dirty="0">
                <a:solidFill>
                  <a:schemeClr val="accent1"/>
                </a:solidFill>
              </a:rPr>
              <a:t>1</a:t>
            </a:r>
            <a:r>
              <a:rPr lang="en-US" sz="3200" dirty="0">
                <a:solidFill>
                  <a:schemeClr val="accent1"/>
                </a:solidFill>
              </a:rPr>
              <a:t> </a:t>
            </a:r>
          </a:p>
        </p:txBody>
      </p:sp>
      <p:sp>
        <p:nvSpPr>
          <p:cNvPr id="9" name="Rectangle 3"/>
          <p:cNvSpPr>
            <a:spLocks noGrp="1"/>
          </p:cNvSpPr>
          <p:nvPr>
            <p:ph idx="1"/>
          </p:nvPr>
        </p:nvSpPr>
        <p:spPr>
          <a:xfrm>
            <a:off x="457200" y="1143000"/>
            <a:ext cx="8229600" cy="4876800"/>
          </a:xfrm>
          <a:prstGeom prst="rect">
            <a:avLst/>
          </a:prstGeom>
        </p:spPr>
        <p:txBody>
          <a:bodyPr/>
          <a:lstStyle/>
          <a:p>
            <a:pPr marL="0" indent="0">
              <a:spcBef>
                <a:spcPct val="50000"/>
              </a:spcBef>
              <a:buFont typeface="Courier New" pitchFamily="49" charset="0"/>
              <a:buNone/>
            </a:pPr>
            <a:r>
              <a:rPr lang="en-US" i="0" dirty="0">
                <a:solidFill>
                  <a:schemeClr val="tx1"/>
                </a:solidFill>
              </a:rPr>
              <a:t>Simplify each expression so that it contains only positive exponents.  </a:t>
            </a:r>
          </a:p>
        </p:txBody>
      </p:sp>
      <p:pic>
        <p:nvPicPr>
          <p:cNvPr id="7" name="Picture 6" descr="Example a, 2 to the power of negative 5 times 2 to the power of  8,&#10;Example b, x to the power of 6 times x to the power of negative 1,&#10;Example c, 10 to the power of negative 5 divided by 10 to the power of negative 2,&#10;Example d, open parentheses x to the power of 6 times y cubed close parentheses divided by open parentheses x squared times y to the power of 5 close parentheses,&#10;Example e, open parentheses Fifteen times x to the power of 10 times two times x squared close parentheses divided by three times x to the power of 15.">
            <a:extLst>
              <a:ext uri="{FF2B5EF4-FFF2-40B4-BE49-F238E27FC236}">
                <a16:creationId xmlns:a16="http://schemas.microsoft.com/office/drawing/2014/main" id="{4C85FDC8-1FF3-1E87-0BD8-7D697D1FCC26}"/>
              </a:ext>
            </a:extLst>
          </p:cNvPr>
          <p:cNvPicPr>
            <a:picLocks noChangeAspect="1"/>
          </p:cNvPicPr>
          <p:nvPr/>
        </p:nvPicPr>
        <p:blipFill>
          <a:blip r:embed="rId2"/>
          <a:stretch>
            <a:fillRect/>
          </a:stretch>
        </p:blipFill>
        <p:spPr>
          <a:xfrm>
            <a:off x="558800" y="1956382"/>
            <a:ext cx="6681216" cy="1956816"/>
          </a:xfrm>
          <a:prstGeom prst="rect">
            <a:avLst/>
          </a:prstGeom>
        </p:spPr>
      </p:pic>
      <p:sp>
        <p:nvSpPr>
          <p:cNvPr id="3" name="TextBox 2">
            <a:extLst>
              <a:ext uri="{FF2B5EF4-FFF2-40B4-BE49-F238E27FC236}">
                <a16:creationId xmlns:a16="http://schemas.microsoft.com/office/drawing/2014/main" id="{C9ABF6BA-63E8-1E16-73E2-148AD95995E7}"/>
              </a:ext>
            </a:extLst>
          </p:cNvPr>
          <p:cNvSpPr txBox="1"/>
          <p:nvPr/>
        </p:nvSpPr>
        <p:spPr>
          <a:xfrm>
            <a:off x="483140" y="3989398"/>
            <a:ext cx="2057400" cy="523220"/>
          </a:xfrm>
          <a:prstGeom prst="rect">
            <a:avLst/>
          </a:prstGeom>
          <a:noFill/>
        </p:spPr>
        <p:txBody>
          <a:bodyPr wrap="square">
            <a:spAutoFit/>
          </a:bodyPr>
          <a:lstStyle/>
          <a:p>
            <a:r>
              <a:rPr lang="en-US" sz="2800" b="1" dirty="0"/>
              <a:t>Solution</a:t>
            </a:r>
            <a:endParaRPr lang="en-IN" sz="2800" dirty="0"/>
          </a:p>
        </p:txBody>
      </p:sp>
      <p:pic>
        <p:nvPicPr>
          <p:cNvPr id="10" name="Picture 9" descr="Solution for a, Two to the power of negative five times two to the power of eight. Use the product rule with positive and negative exponents, which equals two to the power of open parenthesis negative five plus eight close parenthesis, which equals two to the power of three, and that equals eight.">
            <a:extLst>
              <a:ext uri="{FF2B5EF4-FFF2-40B4-BE49-F238E27FC236}">
                <a16:creationId xmlns:a16="http://schemas.microsoft.com/office/drawing/2014/main" id="{330F5C39-47ED-24A6-89B0-22FCFAD01BDE}"/>
              </a:ext>
            </a:extLst>
          </p:cNvPr>
          <p:cNvPicPr>
            <a:picLocks noChangeAspect="1"/>
          </p:cNvPicPr>
          <p:nvPr/>
        </p:nvPicPr>
        <p:blipFill>
          <a:blip r:embed="rId3"/>
          <a:stretch>
            <a:fillRect/>
          </a:stretch>
        </p:blipFill>
        <p:spPr>
          <a:xfrm>
            <a:off x="590176" y="4465347"/>
            <a:ext cx="6364224" cy="1601724"/>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52400"/>
            <a:ext cx="8229600" cy="914400"/>
          </a:xfrm>
          <a:prstGeom prst="rect">
            <a:avLst/>
          </a:prstGeom>
        </p:spPr>
        <p:txBody>
          <a:bodyPr/>
          <a:lstStyle/>
          <a:p>
            <a:r>
              <a:rPr lang="en-US" sz="3200" dirty="0">
                <a:solidFill>
                  <a:schemeClr val="accent1"/>
                </a:solidFill>
              </a:rPr>
              <a:t>Example 7: Combining Rules for </a:t>
            </a:r>
            <a:br>
              <a:rPr lang="en-US" sz="3200" dirty="0">
                <a:solidFill>
                  <a:schemeClr val="accent1"/>
                </a:solidFill>
              </a:rPr>
            </a:br>
            <a:r>
              <a:rPr lang="en-US" sz="3200" dirty="0">
                <a:solidFill>
                  <a:schemeClr val="accent1"/>
                </a:solidFill>
              </a:rPr>
              <a:t>Exponents</a:t>
            </a:r>
            <a:r>
              <a:rPr lang="en-US" baseline="-25000" dirty="0">
                <a:solidFill>
                  <a:schemeClr val="accent1"/>
                </a:solidFill>
              </a:rPr>
              <a:t>2</a:t>
            </a:r>
            <a:endParaRPr lang="en-US" sz="3200" dirty="0">
              <a:solidFill>
                <a:schemeClr val="accent1"/>
              </a:solidFill>
            </a:endParaRPr>
          </a:p>
        </p:txBody>
      </p:sp>
      <p:pic>
        <p:nvPicPr>
          <p:cNvPr id="5" name="Picture 4" descr="Solution for b, x to the power of 6 divided by x to the power of negative 1. Use the quotient rule with positive and negative exponents, which equals x to the power of open parenthesis 6 minus open parenthesis negative 1 close parenthesis close parenthesis. This equals x to the power of open parenthesis 6 plus 1 close parenthesis, which equals x to the power of 7.">
            <a:extLst>
              <a:ext uri="{FF2B5EF4-FFF2-40B4-BE49-F238E27FC236}">
                <a16:creationId xmlns:a16="http://schemas.microsoft.com/office/drawing/2014/main" id="{B50E4826-118B-7E3C-7627-8F01D0205E86}"/>
              </a:ext>
            </a:extLst>
          </p:cNvPr>
          <p:cNvPicPr>
            <a:picLocks noChangeAspect="1"/>
          </p:cNvPicPr>
          <p:nvPr/>
        </p:nvPicPr>
        <p:blipFill>
          <a:blip r:embed="rId2"/>
          <a:stretch>
            <a:fillRect/>
          </a:stretch>
        </p:blipFill>
        <p:spPr>
          <a:xfrm>
            <a:off x="533400" y="1132337"/>
            <a:ext cx="5583936" cy="1915668"/>
          </a:xfrm>
          <a:prstGeom prst="rect">
            <a:avLst/>
          </a:prstGeom>
        </p:spPr>
      </p:pic>
      <p:pic>
        <p:nvPicPr>
          <p:cNvPr id="6" name="Picture 5" descr="Example c, Ten to the power of negative five divided by ten to the power of negative two. Use the quotient rule with negative exponents. This equals ten to the power of open parenthesis negative five minus open parenthesis negative two close parenthesis close parenthesis. Subtracting a negative is the same as adding, so this becomes ten to the power of open parenthesis negative five plus two close parenthesis, which equals ten to the power of negative three. Using the rule for negative exponents, this equals one divided by ten cubed, or one divided by one thousand.">
            <a:extLst>
              <a:ext uri="{FF2B5EF4-FFF2-40B4-BE49-F238E27FC236}">
                <a16:creationId xmlns:a16="http://schemas.microsoft.com/office/drawing/2014/main" id="{7C04A48C-3D78-C40C-94CD-5BD905C60CE9}"/>
              </a:ext>
            </a:extLst>
          </p:cNvPr>
          <p:cNvPicPr>
            <a:picLocks noChangeAspect="1"/>
          </p:cNvPicPr>
          <p:nvPr/>
        </p:nvPicPr>
        <p:blipFill>
          <a:blip r:embed="rId3"/>
          <a:stretch>
            <a:fillRect/>
          </a:stretch>
        </p:blipFill>
        <p:spPr>
          <a:xfrm>
            <a:off x="533400" y="3112008"/>
            <a:ext cx="8244840" cy="2907792"/>
          </a:xfrm>
          <a:prstGeom prst="rect">
            <a:avLst/>
          </a:prstGeom>
        </p:spPr>
      </p:pic>
    </p:spTree>
    <p:extLst>
      <p:ext uri="{BB962C8B-B14F-4D97-AF65-F5344CB8AC3E}">
        <p14:creationId xmlns:p14="http://schemas.microsoft.com/office/powerpoint/2010/main" val="40608021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52400"/>
            <a:ext cx="8229600" cy="914400"/>
          </a:xfrm>
          <a:prstGeom prst="rect">
            <a:avLst/>
          </a:prstGeom>
        </p:spPr>
        <p:txBody>
          <a:bodyPr/>
          <a:lstStyle/>
          <a:p>
            <a:r>
              <a:rPr lang="en-US" sz="3200" dirty="0">
                <a:solidFill>
                  <a:schemeClr val="accent1"/>
                </a:solidFill>
              </a:rPr>
              <a:t>Example 7: Combining Rules for </a:t>
            </a:r>
            <a:br>
              <a:rPr lang="en-US" sz="3200" dirty="0">
                <a:solidFill>
                  <a:schemeClr val="accent1"/>
                </a:solidFill>
              </a:rPr>
            </a:br>
            <a:r>
              <a:rPr lang="en-US" sz="3200" dirty="0">
                <a:solidFill>
                  <a:schemeClr val="accent1"/>
                </a:solidFill>
              </a:rPr>
              <a:t>Exponents</a:t>
            </a:r>
            <a:r>
              <a:rPr lang="en-US" baseline="-25000" dirty="0">
                <a:solidFill>
                  <a:schemeClr val="accent1"/>
                </a:solidFill>
              </a:rPr>
              <a:t>3</a:t>
            </a:r>
            <a:endParaRPr lang="en-US" sz="3200" dirty="0">
              <a:solidFill>
                <a:schemeClr val="accent1"/>
              </a:solidFill>
            </a:endParaRPr>
          </a:p>
        </p:txBody>
      </p:sp>
      <p:pic>
        <p:nvPicPr>
          <p:cNvPr id="3" name="Picture 2" descr="Solution for d, x to the power of six times y cubed all divided by x squared times y to the power of five. Apply the quotient rule for exponents: x to the power of open parenthesis six minus two close parenthesis  times y to the power of open parenthesis three minus five close parenthesis. This simplifies to x to the power of four times y to the power of negative two. Applying the rule for negative exponents, this equals x to the power of four divided by y squared.">
            <a:extLst>
              <a:ext uri="{FF2B5EF4-FFF2-40B4-BE49-F238E27FC236}">
                <a16:creationId xmlns:a16="http://schemas.microsoft.com/office/drawing/2014/main" id="{B084AF7E-D619-819B-1EE9-9E499A72637C}"/>
              </a:ext>
            </a:extLst>
          </p:cNvPr>
          <p:cNvPicPr>
            <a:picLocks noChangeAspect="1"/>
          </p:cNvPicPr>
          <p:nvPr/>
        </p:nvPicPr>
        <p:blipFill>
          <a:blip r:embed="rId2"/>
          <a:stretch>
            <a:fillRect/>
          </a:stretch>
        </p:blipFill>
        <p:spPr>
          <a:xfrm>
            <a:off x="533400" y="1295400"/>
            <a:ext cx="6109716" cy="2618232"/>
          </a:xfrm>
          <a:prstGeom prst="rect">
            <a:avLst/>
          </a:prstGeom>
        </p:spPr>
      </p:pic>
    </p:spTree>
    <p:extLst>
      <p:ext uri="{BB962C8B-B14F-4D97-AF65-F5344CB8AC3E}">
        <p14:creationId xmlns:p14="http://schemas.microsoft.com/office/powerpoint/2010/main" val="38031993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52400"/>
            <a:ext cx="8229600" cy="914400"/>
          </a:xfrm>
          <a:prstGeom prst="rect">
            <a:avLst/>
          </a:prstGeom>
        </p:spPr>
        <p:txBody>
          <a:bodyPr/>
          <a:lstStyle/>
          <a:p>
            <a:r>
              <a:rPr lang="en-US" sz="3200" dirty="0">
                <a:solidFill>
                  <a:schemeClr val="accent1"/>
                </a:solidFill>
              </a:rPr>
              <a:t>Example 7: Combining Rules for </a:t>
            </a:r>
            <a:br>
              <a:rPr lang="en-US" sz="3200" dirty="0">
                <a:solidFill>
                  <a:schemeClr val="accent1"/>
                </a:solidFill>
              </a:rPr>
            </a:br>
            <a:r>
              <a:rPr lang="en-US" sz="3200" dirty="0">
                <a:solidFill>
                  <a:schemeClr val="accent1"/>
                </a:solidFill>
              </a:rPr>
              <a:t>Exponents</a:t>
            </a:r>
            <a:r>
              <a:rPr lang="en-US" baseline="-25000" dirty="0">
                <a:solidFill>
                  <a:schemeClr val="accent1"/>
                </a:solidFill>
              </a:rPr>
              <a:t>4</a:t>
            </a:r>
            <a:endParaRPr lang="en-US" sz="3200" dirty="0">
              <a:solidFill>
                <a:schemeClr val="accent1"/>
              </a:solidFill>
            </a:endParaRPr>
          </a:p>
        </p:txBody>
      </p:sp>
      <p:pic>
        <p:nvPicPr>
          <p:cNvPr id="3" name="Picture 2" descr="Solution for e, Fifteen times x to the power of ten times two times x squared all divided by three times x to the power of fifteen equals open parenthesis fifteen times two close parenthesis x to the power of open parenthesis ten plus two close parenthesis all divided by three times x to the power of fifteen. Use the product rule. This equals thirty times x to the power of twelve divided by three times x to the power of fifteen. This simplifies to ten times x to the power of open parenthesis twelve minus fifteen close parenthesis. Use the quotient rule. This equals ten times x to the power of negative three. Use the rule for negative exponents. This equals ten divided by x cubed.">
            <a:extLst>
              <a:ext uri="{FF2B5EF4-FFF2-40B4-BE49-F238E27FC236}">
                <a16:creationId xmlns:a16="http://schemas.microsoft.com/office/drawing/2014/main" id="{4AB46653-B843-9EE7-8E6E-95735E117E58}"/>
              </a:ext>
            </a:extLst>
          </p:cNvPr>
          <p:cNvPicPr>
            <a:picLocks noChangeAspect="1"/>
          </p:cNvPicPr>
          <p:nvPr/>
        </p:nvPicPr>
        <p:blipFill>
          <a:blip r:embed="rId2"/>
          <a:stretch>
            <a:fillRect/>
          </a:stretch>
        </p:blipFill>
        <p:spPr>
          <a:xfrm>
            <a:off x="461682" y="1102614"/>
            <a:ext cx="8357616" cy="4027932"/>
          </a:xfrm>
          <a:prstGeom prst="rect">
            <a:avLst/>
          </a:prstGeom>
        </p:spPr>
      </p:pic>
      <p:sp>
        <p:nvSpPr>
          <p:cNvPr id="9" name="Rectangle 3"/>
          <p:cNvSpPr>
            <a:spLocks noGrp="1"/>
          </p:cNvSpPr>
          <p:nvPr>
            <p:ph idx="1"/>
          </p:nvPr>
        </p:nvSpPr>
        <p:spPr>
          <a:xfrm>
            <a:off x="381000" y="5166360"/>
            <a:ext cx="8229600" cy="1005840"/>
          </a:xfrm>
          <a:prstGeom prst="rect">
            <a:avLst/>
          </a:prstGeom>
        </p:spPr>
        <p:txBody>
          <a:bodyPr>
            <a:normAutofit/>
          </a:bodyPr>
          <a:lstStyle/>
          <a:p>
            <a:pPr>
              <a:spcBef>
                <a:spcPct val="50000"/>
              </a:spcBef>
            </a:pPr>
            <a:r>
              <a:rPr lang="en-US" sz="2600" dirty="0">
                <a:solidFill>
                  <a:schemeClr val="tx1"/>
                </a:solidFill>
              </a:rPr>
              <a:t>(</a:t>
            </a:r>
            <a:r>
              <a:rPr lang="en-US" sz="2600" b="1" dirty="0">
                <a:solidFill>
                  <a:schemeClr val="tx1"/>
                </a:solidFill>
              </a:rPr>
              <a:t>Note</a:t>
            </a:r>
            <a:r>
              <a:rPr lang="en-US" sz="2600" dirty="0">
                <a:solidFill>
                  <a:schemeClr val="tx1"/>
                </a:solidFill>
              </a:rPr>
              <a:t>: Notice that the negative exponent relates only to the variable </a:t>
            </a:r>
            <a:r>
              <a:rPr lang="en-US" sz="2600" i="1" dirty="0">
                <a:solidFill>
                  <a:schemeClr val="tx1"/>
                </a:solidFill>
              </a:rPr>
              <a:t>x</a:t>
            </a:r>
            <a:r>
              <a:rPr lang="en-US" sz="2600" dirty="0">
                <a:solidFill>
                  <a:schemeClr val="tx1"/>
                </a:solidFill>
              </a:rPr>
              <a:t>, </a:t>
            </a:r>
            <a:r>
              <a:rPr lang="en-US" sz="2600" b="1" dirty="0">
                <a:solidFill>
                  <a:schemeClr val="tx1"/>
                </a:solidFill>
              </a:rPr>
              <a:t>not</a:t>
            </a:r>
            <a:r>
              <a:rPr lang="en-US" sz="2600" dirty="0">
                <a:solidFill>
                  <a:schemeClr val="tx1"/>
                </a:solidFill>
              </a:rPr>
              <a:t> to the number 10.)</a:t>
            </a:r>
            <a:endParaRPr lang="en-US" sz="2600" i="0" dirty="0">
              <a:solidFill>
                <a:schemeClr val="tx1"/>
              </a:solidFill>
            </a:endParaRPr>
          </a:p>
        </p:txBody>
      </p:sp>
    </p:spTree>
    <p:extLst>
      <p:ext uri="{BB962C8B-B14F-4D97-AF65-F5344CB8AC3E}">
        <p14:creationId xmlns:p14="http://schemas.microsoft.com/office/powerpoint/2010/main" val="14632036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Attention! Negative Exponents</a:t>
            </a:r>
            <a:r>
              <a:rPr lang="en-US" sz="3200" baseline="-25000" dirty="0">
                <a:solidFill>
                  <a:schemeClr val="accent1"/>
                </a:solidFill>
              </a:rPr>
              <a:t>2</a:t>
            </a:r>
            <a:endParaRPr lang="en-US" sz="3200" dirty="0">
              <a:solidFill>
                <a:schemeClr val="accent1"/>
              </a:solidFill>
            </a:endParaRPr>
          </a:p>
        </p:txBody>
      </p:sp>
      <p:sp>
        <p:nvSpPr>
          <p:cNvPr id="5" name="Rectangle 3"/>
          <p:cNvSpPr>
            <a:spLocks noGrp="1"/>
          </p:cNvSpPr>
          <p:nvPr>
            <p:ph idx="1"/>
          </p:nvPr>
        </p:nvSpPr>
        <p:spPr>
          <a:xfrm>
            <a:off x="457200" y="1280160"/>
            <a:ext cx="8229600" cy="3080843"/>
          </a:xfrm>
          <a:prstGeom prst="rect">
            <a:avLst/>
          </a:prstGeom>
          <a:noFill/>
          <a:ln w="28575">
            <a:solidFill>
              <a:srgbClr val="FF0000"/>
            </a:solidFill>
          </a:ln>
        </p:spPr>
        <p:txBody>
          <a:bodyPr>
            <a:spAutoFit/>
          </a:bodyPr>
          <a:lstStyle/>
          <a:p>
            <a:r>
              <a:rPr lang="en-US" b="1" dirty="0">
                <a:solidFill>
                  <a:srgbClr val="C00000"/>
                </a:solidFill>
              </a:rPr>
              <a:t>Using the Quotient Rule</a:t>
            </a:r>
          </a:p>
          <a:p>
            <a:r>
              <a:rPr lang="en-US" dirty="0">
                <a:solidFill>
                  <a:srgbClr val="000000"/>
                </a:solidFill>
              </a:rPr>
              <a:t>Regardless of the size of the exponents or whether they are positive or negative, the following single subtraction rule can be used with the quotient rule. </a:t>
            </a:r>
          </a:p>
          <a:p>
            <a:pPr algn="ctr">
              <a:spcBef>
                <a:spcPts val="1200"/>
              </a:spcBef>
              <a:spcAft>
                <a:spcPts val="600"/>
              </a:spcAft>
            </a:pPr>
            <a:r>
              <a:rPr lang="en-US" b="1" dirty="0">
                <a:solidFill>
                  <a:srgbClr val="C00000"/>
                </a:solidFill>
              </a:rPr>
              <a:t>(numerator exponent </a:t>
            </a:r>
            <a:r>
              <a:rPr lang="en-US" b="1" dirty="0">
                <a:solidFill>
                  <a:srgbClr val="C00000"/>
                </a:solidFill>
                <a:latin typeface="Calibri" panose="020F0502020204030204" pitchFamily="34" charset="0"/>
                <a:ea typeface="Calibri" panose="020F0502020204030204" pitchFamily="34" charset="0"/>
                <a:cs typeface="Calibri" panose="020F0502020204030204" pitchFamily="34" charset="0"/>
              </a:rPr>
              <a:t>−</a:t>
            </a:r>
            <a:r>
              <a:rPr lang="en-US" b="1" dirty="0">
                <a:solidFill>
                  <a:srgbClr val="C00000"/>
                </a:solidFill>
              </a:rPr>
              <a:t> denominator exponent)</a:t>
            </a:r>
          </a:p>
          <a:p>
            <a:r>
              <a:rPr lang="en-US" dirty="0">
                <a:solidFill>
                  <a:srgbClr val="000000"/>
                </a:solidFill>
              </a:rPr>
              <a:t>This subtraction will always lead to the correct answer.</a:t>
            </a:r>
          </a:p>
        </p:txBody>
      </p:sp>
    </p:spTree>
    <p:extLst>
      <p:ext uri="{BB962C8B-B14F-4D97-AF65-F5344CB8AC3E}">
        <p14:creationId xmlns:p14="http://schemas.microsoft.com/office/powerpoint/2010/main" val="2349200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t>Properties: Summary of the Rules for Exponents</a:t>
            </a:r>
            <a:endParaRPr lang="en-US" sz="3200" dirty="0">
              <a:solidFill>
                <a:schemeClr val="accent1"/>
              </a:solidFill>
            </a:endParaRPr>
          </a:p>
        </p:txBody>
      </p:sp>
      <p:sp>
        <p:nvSpPr>
          <p:cNvPr id="5" name="Rectangle 3"/>
          <p:cNvSpPr>
            <a:spLocks noGrp="1"/>
          </p:cNvSpPr>
          <p:nvPr>
            <p:ph idx="1"/>
          </p:nvPr>
        </p:nvSpPr>
        <p:spPr>
          <a:xfrm>
            <a:off x="457200" y="1280160"/>
            <a:ext cx="8229600" cy="4587240"/>
          </a:xfrm>
          <a:prstGeom prst="rect">
            <a:avLst/>
          </a:prstGeom>
          <a:solidFill>
            <a:srgbClr val="FFFFCC"/>
          </a:solidFill>
          <a:ln w="28575">
            <a:solidFill>
              <a:srgbClr val="000000"/>
            </a:solidFill>
          </a:ln>
        </p:spPr>
        <p:txBody>
          <a:bodyPr>
            <a:noAutofit/>
          </a:bodyPr>
          <a:lstStyle/>
          <a:p>
            <a:pPr marL="0" indent="0">
              <a:buFont typeface="Courier New" pitchFamily="49" charset="0"/>
              <a:buNone/>
              <a:tabLst>
                <a:tab pos="463550" algn="l"/>
              </a:tabLst>
            </a:pPr>
            <a:r>
              <a:rPr lang="en-US" i="0" dirty="0">
                <a:solidFill>
                  <a:srgbClr val="000000"/>
                </a:solidFill>
              </a:rPr>
              <a:t>For any nonzero real number </a:t>
            </a:r>
            <a:r>
              <a:rPr lang="en-US" i="1" dirty="0">
                <a:solidFill>
                  <a:srgbClr val="000000"/>
                </a:solidFill>
              </a:rPr>
              <a:t>a</a:t>
            </a:r>
            <a:r>
              <a:rPr lang="en-US" i="0" dirty="0">
                <a:solidFill>
                  <a:srgbClr val="000000"/>
                </a:solidFill>
              </a:rPr>
              <a:t> and integers </a:t>
            </a:r>
            <a:r>
              <a:rPr lang="en-US" i="1" dirty="0">
                <a:solidFill>
                  <a:srgbClr val="000000"/>
                </a:solidFill>
              </a:rPr>
              <a:t>m</a:t>
            </a:r>
            <a:r>
              <a:rPr lang="en-US" i="0" dirty="0">
                <a:solidFill>
                  <a:srgbClr val="000000"/>
                </a:solidFill>
              </a:rPr>
              <a:t> and </a:t>
            </a:r>
            <a:r>
              <a:rPr lang="en-US" i="1" dirty="0">
                <a:solidFill>
                  <a:srgbClr val="000000"/>
                </a:solidFill>
              </a:rPr>
              <a:t>n</a:t>
            </a:r>
            <a:r>
              <a:rPr lang="en-US" i="0" dirty="0">
                <a:solidFill>
                  <a:srgbClr val="000000"/>
                </a:solidFill>
              </a:rPr>
              <a:t>:</a:t>
            </a:r>
          </a:p>
        </p:txBody>
      </p:sp>
      <p:sp>
        <p:nvSpPr>
          <p:cNvPr id="10" name="TextBox 9">
            <a:extLst>
              <a:ext uri="{FF2B5EF4-FFF2-40B4-BE49-F238E27FC236}">
                <a16:creationId xmlns:a16="http://schemas.microsoft.com/office/drawing/2014/main" id="{FB78EBAE-9E99-03AE-D739-574DE014255C}"/>
              </a:ext>
            </a:extLst>
          </p:cNvPr>
          <p:cNvSpPr txBox="1"/>
          <p:nvPr/>
        </p:nvSpPr>
        <p:spPr>
          <a:xfrm>
            <a:off x="533400" y="1905000"/>
            <a:ext cx="3049450" cy="523220"/>
          </a:xfrm>
          <a:prstGeom prst="rect">
            <a:avLst/>
          </a:prstGeom>
          <a:noFill/>
        </p:spPr>
        <p:txBody>
          <a:bodyPr wrap="square">
            <a:spAutoFit/>
          </a:bodyPr>
          <a:lstStyle/>
          <a:p>
            <a:pPr>
              <a:tabLst>
                <a:tab pos="463550" algn="l"/>
              </a:tabLst>
            </a:pPr>
            <a:r>
              <a:rPr lang="en-US" sz="2800" i="0" dirty="0">
                <a:solidFill>
                  <a:srgbClr val="000000"/>
                </a:solidFill>
              </a:rPr>
              <a:t>1.	The exponent 1:</a:t>
            </a:r>
            <a:endParaRPr lang="en-US" sz="2800" b="1" i="0" baseline="30000" dirty="0">
              <a:solidFill>
                <a:srgbClr val="C00000"/>
              </a:solidFill>
            </a:endParaRPr>
          </a:p>
        </p:txBody>
      </p:sp>
      <p:pic>
        <p:nvPicPr>
          <p:cNvPr id="9" name="Picture 8" descr="a equals a to the power of 1.">
            <a:extLst>
              <a:ext uri="{FF2B5EF4-FFF2-40B4-BE49-F238E27FC236}">
                <a16:creationId xmlns:a16="http://schemas.microsoft.com/office/drawing/2014/main" id="{E4A36E7A-4449-19DA-853F-CD4B630DA74D}"/>
              </a:ext>
            </a:extLst>
          </p:cNvPr>
          <p:cNvPicPr>
            <a:picLocks noChangeAspect="1"/>
          </p:cNvPicPr>
          <p:nvPr/>
        </p:nvPicPr>
        <p:blipFill>
          <a:blip r:embed="rId2"/>
          <a:stretch>
            <a:fillRect/>
          </a:stretch>
        </p:blipFill>
        <p:spPr>
          <a:xfrm>
            <a:off x="3538866" y="1935698"/>
            <a:ext cx="886968" cy="403860"/>
          </a:xfrm>
          <a:prstGeom prst="rect">
            <a:avLst/>
          </a:prstGeom>
        </p:spPr>
      </p:pic>
      <p:sp>
        <p:nvSpPr>
          <p:cNvPr id="12" name="TextBox 11">
            <a:extLst>
              <a:ext uri="{FF2B5EF4-FFF2-40B4-BE49-F238E27FC236}">
                <a16:creationId xmlns:a16="http://schemas.microsoft.com/office/drawing/2014/main" id="{937A2E17-67E4-366D-E4D3-C27F6D2EBD72}"/>
              </a:ext>
            </a:extLst>
          </p:cNvPr>
          <p:cNvSpPr txBox="1"/>
          <p:nvPr/>
        </p:nvSpPr>
        <p:spPr>
          <a:xfrm>
            <a:off x="533400" y="2448580"/>
            <a:ext cx="3080359" cy="523220"/>
          </a:xfrm>
          <a:prstGeom prst="rect">
            <a:avLst/>
          </a:prstGeom>
          <a:noFill/>
        </p:spPr>
        <p:txBody>
          <a:bodyPr wrap="square">
            <a:spAutoFit/>
          </a:bodyPr>
          <a:lstStyle/>
          <a:p>
            <a:pPr>
              <a:spcBef>
                <a:spcPts val="1200"/>
              </a:spcBef>
              <a:tabLst>
                <a:tab pos="463550" algn="l"/>
              </a:tabLst>
            </a:pPr>
            <a:r>
              <a:rPr lang="en-US" sz="2800" i="0" dirty="0">
                <a:solidFill>
                  <a:srgbClr val="000000"/>
                </a:solidFill>
              </a:rPr>
              <a:t>2.	The exponent 0:  </a:t>
            </a:r>
          </a:p>
        </p:txBody>
      </p:sp>
      <p:pic>
        <p:nvPicPr>
          <p:cNvPr id="11" name="Picture 10" descr="a to the power of 0 equals">
            <a:extLst>
              <a:ext uri="{FF2B5EF4-FFF2-40B4-BE49-F238E27FC236}">
                <a16:creationId xmlns:a16="http://schemas.microsoft.com/office/drawing/2014/main" id="{045E5608-B6F8-66E5-9879-C9338A3B1774}"/>
              </a:ext>
            </a:extLst>
          </p:cNvPr>
          <p:cNvPicPr>
            <a:picLocks noChangeAspect="1"/>
          </p:cNvPicPr>
          <p:nvPr/>
        </p:nvPicPr>
        <p:blipFill>
          <a:blip r:embed="rId3"/>
          <a:stretch>
            <a:fillRect/>
          </a:stretch>
        </p:blipFill>
        <p:spPr>
          <a:xfrm>
            <a:off x="3519413" y="2522438"/>
            <a:ext cx="888492" cy="403860"/>
          </a:xfrm>
          <a:prstGeom prst="rect">
            <a:avLst/>
          </a:prstGeom>
        </p:spPr>
      </p:pic>
      <p:sp>
        <p:nvSpPr>
          <p:cNvPr id="14" name="TextBox 13">
            <a:extLst>
              <a:ext uri="{FF2B5EF4-FFF2-40B4-BE49-F238E27FC236}">
                <a16:creationId xmlns:a16="http://schemas.microsoft.com/office/drawing/2014/main" id="{3626B31B-F9A4-2FF4-895B-CA1F59788B08}"/>
              </a:ext>
            </a:extLst>
          </p:cNvPr>
          <p:cNvSpPr txBox="1"/>
          <p:nvPr/>
        </p:nvSpPr>
        <p:spPr>
          <a:xfrm>
            <a:off x="533400" y="2981980"/>
            <a:ext cx="3430450" cy="523220"/>
          </a:xfrm>
          <a:prstGeom prst="rect">
            <a:avLst/>
          </a:prstGeom>
          <a:noFill/>
        </p:spPr>
        <p:txBody>
          <a:bodyPr wrap="square">
            <a:spAutoFit/>
          </a:bodyPr>
          <a:lstStyle/>
          <a:p>
            <a:pPr>
              <a:spcBef>
                <a:spcPts val="1200"/>
              </a:spcBef>
              <a:tabLst>
                <a:tab pos="463550" algn="l"/>
              </a:tabLst>
            </a:pPr>
            <a:r>
              <a:rPr lang="en-US" sz="2800" i="0" dirty="0">
                <a:solidFill>
                  <a:srgbClr val="000000"/>
                </a:solidFill>
              </a:rPr>
              <a:t>3.	The product rule:  </a:t>
            </a:r>
          </a:p>
        </p:txBody>
      </p:sp>
      <p:pic>
        <p:nvPicPr>
          <p:cNvPr id="13" name="Picture 12" descr="a to the power of m times a to the power of n equals a to the power of open parenthesis m plus n close parenthesis.">
            <a:extLst>
              <a:ext uri="{FF2B5EF4-FFF2-40B4-BE49-F238E27FC236}">
                <a16:creationId xmlns:a16="http://schemas.microsoft.com/office/drawing/2014/main" id="{41999735-D132-78F5-C5F7-68E3BD1DD04B}"/>
              </a:ext>
            </a:extLst>
          </p:cNvPr>
          <p:cNvPicPr>
            <a:picLocks noChangeAspect="1"/>
          </p:cNvPicPr>
          <p:nvPr/>
        </p:nvPicPr>
        <p:blipFill>
          <a:blip r:embed="rId4"/>
          <a:stretch>
            <a:fillRect/>
          </a:stretch>
        </p:blipFill>
        <p:spPr>
          <a:xfrm>
            <a:off x="3672356" y="3040096"/>
            <a:ext cx="1921764" cy="405384"/>
          </a:xfrm>
          <a:prstGeom prst="rect">
            <a:avLst/>
          </a:prstGeom>
        </p:spPr>
      </p:pic>
      <p:sp>
        <p:nvSpPr>
          <p:cNvPr id="16" name="TextBox 15">
            <a:extLst>
              <a:ext uri="{FF2B5EF4-FFF2-40B4-BE49-F238E27FC236}">
                <a16:creationId xmlns:a16="http://schemas.microsoft.com/office/drawing/2014/main" id="{349B0F46-6195-B4F9-64AF-9D574D49C2C1}"/>
              </a:ext>
            </a:extLst>
          </p:cNvPr>
          <p:cNvSpPr txBox="1"/>
          <p:nvPr/>
        </p:nvSpPr>
        <p:spPr>
          <a:xfrm>
            <a:off x="533400" y="3591580"/>
            <a:ext cx="3352800" cy="523220"/>
          </a:xfrm>
          <a:prstGeom prst="rect">
            <a:avLst/>
          </a:prstGeom>
          <a:noFill/>
        </p:spPr>
        <p:txBody>
          <a:bodyPr wrap="square">
            <a:spAutoFit/>
          </a:bodyPr>
          <a:lstStyle/>
          <a:p>
            <a:pPr>
              <a:spcBef>
                <a:spcPts val="1200"/>
              </a:spcBef>
              <a:tabLst>
                <a:tab pos="463550" algn="l"/>
              </a:tabLst>
            </a:pPr>
            <a:r>
              <a:rPr lang="en-US" sz="2800" i="0" dirty="0">
                <a:solidFill>
                  <a:srgbClr val="000000"/>
                </a:solidFill>
              </a:rPr>
              <a:t>4.	The quotient rule: </a:t>
            </a:r>
          </a:p>
        </p:txBody>
      </p:sp>
      <p:pic>
        <p:nvPicPr>
          <p:cNvPr id="15" name="Picture 14" descr="a to the power of m divided by a to the power of n equals a to the power of open parenthesis m minus n close parenthesis">
            <a:extLst>
              <a:ext uri="{FF2B5EF4-FFF2-40B4-BE49-F238E27FC236}">
                <a16:creationId xmlns:a16="http://schemas.microsoft.com/office/drawing/2014/main" id="{B114BF88-DC2F-C290-4A7A-004FB3D15C14}"/>
              </a:ext>
            </a:extLst>
          </p:cNvPr>
          <p:cNvPicPr>
            <a:picLocks noChangeAspect="1"/>
          </p:cNvPicPr>
          <p:nvPr/>
        </p:nvPicPr>
        <p:blipFill>
          <a:blip r:embed="rId5"/>
          <a:stretch>
            <a:fillRect/>
          </a:stretch>
        </p:blipFill>
        <p:spPr>
          <a:xfrm>
            <a:off x="3756662" y="3429000"/>
            <a:ext cx="1501140" cy="954024"/>
          </a:xfrm>
          <a:prstGeom prst="rect">
            <a:avLst/>
          </a:prstGeom>
        </p:spPr>
      </p:pic>
      <p:sp>
        <p:nvSpPr>
          <p:cNvPr id="18" name="TextBox 17">
            <a:extLst>
              <a:ext uri="{FF2B5EF4-FFF2-40B4-BE49-F238E27FC236}">
                <a16:creationId xmlns:a16="http://schemas.microsoft.com/office/drawing/2014/main" id="{8D330BC1-1E00-DF0D-4026-3F2CA071473D}"/>
              </a:ext>
            </a:extLst>
          </p:cNvPr>
          <p:cNvSpPr txBox="1"/>
          <p:nvPr/>
        </p:nvSpPr>
        <p:spPr>
          <a:xfrm>
            <a:off x="533400" y="4495800"/>
            <a:ext cx="3733800" cy="523220"/>
          </a:xfrm>
          <a:prstGeom prst="rect">
            <a:avLst/>
          </a:prstGeom>
          <a:noFill/>
        </p:spPr>
        <p:txBody>
          <a:bodyPr wrap="square">
            <a:spAutoFit/>
          </a:bodyPr>
          <a:lstStyle/>
          <a:p>
            <a:pPr>
              <a:spcBef>
                <a:spcPct val="100000"/>
              </a:spcBef>
              <a:tabLst>
                <a:tab pos="463550" algn="l"/>
              </a:tabLst>
            </a:pPr>
            <a:r>
              <a:rPr lang="en-US" sz="2800" i="0" dirty="0">
                <a:solidFill>
                  <a:srgbClr val="000000"/>
                </a:solidFill>
              </a:rPr>
              <a:t>5.	Negative exponents: </a:t>
            </a:r>
          </a:p>
        </p:txBody>
      </p:sp>
      <p:pic>
        <p:nvPicPr>
          <p:cNvPr id="17" name="Picture 16" descr="a to the power of negative n equals to 1 divided by a to the power of n.">
            <a:extLst>
              <a:ext uri="{FF2B5EF4-FFF2-40B4-BE49-F238E27FC236}">
                <a16:creationId xmlns:a16="http://schemas.microsoft.com/office/drawing/2014/main" id="{7AB0001C-8C1B-4C9E-4DB2-EA3491EA783C}"/>
              </a:ext>
            </a:extLst>
          </p:cNvPr>
          <p:cNvPicPr>
            <a:picLocks noChangeAspect="1"/>
          </p:cNvPicPr>
          <p:nvPr/>
        </p:nvPicPr>
        <p:blipFill>
          <a:blip r:embed="rId6"/>
          <a:stretch>
            <a:fillRect/>
          </a:stretch>
        </p:blipFill>
        <p:spPr>
          <a:xfrm>
            <a:off x="4103129" y="4292590"/>
            <a:ext cx="1322832" cy="929640"/>
          </a:xfrm>
          <a:prstGeom prst="rect">
            <a:avLst/>
          </a:prstGeom>
        </p:spPr>
      </p:pic>
    </p:spTree>
    <p:extLst>
      <p:ext uri="{BB962C8B-B14F-4D97-AF65-F5344CB8AC3E}">
        <p14:creationId xmlns:p14="http://schemas.microsoft.com/office/powerpoint/2010/main" val="11946451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8: </a:t>
            </a:r>
            <a:r>
              <a:rPr lang="en-US" dirty="0">
                <a:solidFill>
                  <a:schemeClr val="accent1"/>
                </a:solidFill>
              </a:rPr>
              <a:t>Evaluating Exponential Expressions</a:t>
            </a:r>
            <a:r>
              <a:rPr lang="en-US" baseline="-25000" dirty="0">
                <a:solidFill>
                  <a:schemeClr val="accent1"/>
                </a:solidFill>
              </a:rPr>
              <a:t>1</a:t>
            </a:r>
            <a:endParaRPr lang="en-US" sz="3200" dirty="0">
              <a:solidFill>
                <a:schemeClr val="accent1"/>
              </a:solidFill>
            </a:endParaRPr>
          </a:p>
        </p:txBody>
      </p:sp>
      <p:sp>
        <p:nvSpPr>
          <p:cNvPr id="5" name="Rectangle 3"/>
          <p:cNvSpPr>
            <a:spLocks noGrp="1"/>
          </p:cNvSpPr>
          <p:nvPr>
            <p:ph idx="1"/>
          </p:nvPr>
        </p:nvSpPr>
        <p:spPr>
          <a:xfrm>
            <a:off x="457200" y="1280160"/>
            <a:ext cx="8229600" cy="523220"/>
          </a:xfrm>
          <a:prstGeom prst="rect">
            <a:avLst/>
          </a:prstGeom>
          <a:noFill/>
        </p:spPr>
        <p:txBody>
          <a:bodyPr>
            <a:spAutoFit/>
          </a:bodyPr>
          <a:lstStyle/>
          <a:p>
            <a:pPr marL="0" indent="0">
              <a:spcBef>
                <a:spcPct val="50000"/>
              </a:spcBef>
              <a:buFont typeface="Courier New" pitchFamily="49" charset="0"/>
              <a:buNone/>
              <a:tabLst>
                <a:tab pos="2743200" algn="l"/>
                <a:tab pos="5486400" algn="l"/>
              </a:tabLst>
            </a:pPr>
            <a:r>
              <a:rPr lang="en-US" i="0" dirty="0">
                <a:solidFill>
                  <a:schemeClr val="tx1"/>
                </a:solidFill>
              </a:rPr>
              <a:t>Use a graphing calculator to evaluate each expression.</a:t>
            </a:r>
          </a:p>
        </p:txBody>
      </p:sp>
      <p:pic>
        <p:nvPicPr>
          <p:cNvPr id="3" name="Picture 2" descr="Example a, 2 to the power of negative 3&#10;Example b, 23.18 to the power of 0.&#10;Example c, open parenthesis negative 3.2 close parenthesis cubed times open parenthesis 1.5 close parenthesis squared.">
            <a:extLst>
              <a:ext uri="{FF2B5EF4-FFF2-40B4-BE49-F238E27FC236}">
                <a16:creationId xmlns:a16="http://schemas.microsoft.com/office/drawing/2014/main" id="{5842561F-75D9-B5AA-250E-B63F46D146F2}"/>
              </a:ext>
            </a:extLst>
          </p:cNvPr>
          <p:cNvPicPr>
            <a:picLocks noChangeAspect="1"/>
          </p:cNvPicPr>
          <p:nvPr/>
        </p:nvPicPr>
        <p:blipFill>
          <a:blip r:embed="rId2"/>
          <a:stretch>
            <a:fillRect/>
          </a:stretch>
        </p:blipFill>
        <p:spPr>
          <a:xfrm>
            <a:off x="762000" y="1986260"/>
            <a:ext cx="2275332" cy="1741932"/>
          </a:xfrm>
          <a:prstGeom prst="rect">
            <a:avLst/>
          </a:prstGeom>
        </p:spPr>
      </p:pic>
    </p:spTree>
    <p:extLst>
      <p:ext uri="{BB962C8B-B14F-4D97-AF65-F5344CB8AC3E}">
        <p14:creationId xmlns:p14="http://schemas.microsoft.com/office/powerpoint/2010/main" val="32872263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8: </a:t>
            </a:r>
            <a:r>
              <a:rPr lang="en-US" dirty="0">
                <a:solidFill>
                  <a:schemeClr val="accent1"/>
                </a:solidFill>
              </a:rPr>
              <a:t>Evaluating Exponential Expressions</a:t>
            </a:r>
            <a:r>
              <a:rPr lang="en-US" baseline="-25000" dirty="0">
                <a:solidFill>
                  <a:schemeClr val="accent1"/>
                </a:solidFill>
              </a:rPr>
              <a:t>2</a:t>
            </a:r>
            <a:endParaRPr lang="en-US" sz="3200" dirty="0">
              <a:solidFill>
                <a:schemeClr val="accent1"/>
              </a:solidFill>
            </a:endParaRPr>
          </a:p>
        </p:txBody>
      </p:sp>
      <p:sp>
        <p:nvSpPr>
          <p:cNvPr id="14" name="TextBox 13">
            <a:extLst>
              <a:ext uri="{FF2B5EF4-FFF2-40B4-BE49-F238E27FC236}">
                <a16:creationId xmlns:a16="http://schemas.microsoft.com/office/drawing/2014/main" id="{B3D8D8B3-DA7C-B94E-E67B-A43837553C97}"/>
              </a:ext>
            </a:extLst>
          </p:cNvPr>
          <p:cNvSpPr txBox="1"/>
          <p:nvPr/>
        </p:nvSpPr>
        <p:spPr>
          <a:xfrm>
            <a:off x="533400" y="1066800"/>
            <a:ext cx="1991360" cy="523220"/>
          </a:xfrm>
          <a:prstGeom prst="rect">
            <a:avLst/>
          </a:prstGeom>
          <a:noFill/>
        </p:spPr>
        <p:txBody>
          <a:bodyPr wrap="square">
            <a:spAutoFit/>
          </a:bodyPr>
          <a:lstStyle/>
          <a:p>
            <a:pPr marL="0" indent="0">
              <a:spcBef>
                <a:spcPct val="50000"/>
              </a:spcBef>
              <a:buFont typeface="Courier New" pitchFamily="49" charset="0"/>
              <a:buNone/>
              <a:tabLst>
                <a:tab pos="2743200" algn="l"/>
                <a:tab pos="5486400" algn="l"/>
              </a:tabLst>
            </a:pPr>
            <a:r>
              <a:rPr lang="en-US" sz="2800" b="1" i="0" dirty="0">
                <a:solidFill>
                  <a:schemeClr val="tx1"/>
                </a:solidFill>
              </a:rPr>
              <a:t>Solution</a:t>
            </a:r>
          </a:p>
        </p:txBody>
      </p:sp>
      <p:sp>
        <p:nvSpPr>
          <p:cNvPr id="16" name="TextBox 15">
            <a:extLst>
              <a:ext uri="{FF2B5EF4-FFF2-40B4-BE49-F238E27FC236}">
                <a16:creationId xmlns:a16="http://schemas.microsoft.com/office/drawing/2014/main" id="{EBEF9F2C-00D4-80AB-4955-255E7EE5C308}"/>
              </a:ext>
            </a:extLst>
          </p:cNvPr>
          <p:cNvSpPr txBox="1"/>
          <p:nvPr/>
        </p:nvSpPr>
        <p:spPr>
          <a:xfrm>
            <a:off x="533400" y="1679213"/>
            <a:ext cx="8422098" cy="523220"/>
          </a:xfrm>
          <a:prstGeom prst="rect">
            <a:avLst/>
          </a:prstGeom>
          <a:noFill/>
        </p:spPr>
        <p:txBody>
          <a:bodyPr wrap="square">
            <a:spAutoFit/>
          </a:bodyPr>
          <a:lstStyle/>
          <a:p>
            <a:r>
              <a:rPr lang="en-US" sz="2800" i="0" dirty="0">
                <a:solidFill>
                  <a:schemeClr val="tx1"/>
                </a:solidFill>
              </a:rPr>
              <a:t>The following solution show how the caret key</a:t>
            </a:r>
            <a:endParaRPr lang="en-IN" sz="2800" dirty="0"/>
          </a:p>
        </p:txBody>
      </p:sp>
      <p:pic>
        <p:nvPicPr>
          <p:cNvPr id="9" name="Picture 7" descr="calculator button square symbol"/>
          <p:cNvPicPr>
            <a:picLocks noChangeAspect="1" noChangeArrowheads="1"/>
          </p:cNvPicPr>
          <p:nvPr/>
        </p:nvPicPr>
        <p:blipFill>
          <a:blip r:embed="rId2" cstate="print"/>
          <a:srcRect/>
          <a:stretch>
            <a:fillRect/>
          </a:stretch>
        </p:blipFill>
        <p:spPr bwMode="auto">
          <a:xfrm>
            <a:off x="677844" y="2305973"/>
            <a:ext cx="731520" cy="357286"/>
          </a:xfrm>
          <a:prstGeom prst="rect">
            <a:avLst/>
          </a:prstGeom>
          <a:noFill/>
          <a:ln w="9525">
            <a:noFill/>
            <a:miter lim="800000"/>
            <a:headEnd/>
            <a:tailEnd/>
          </a:ln>
        </p:spPr>
      </p:pic>
      <p:sp>
        <p:nvSpPr>
          <p:cNvPr id="18" name="TextBox 17">
            <a:extLst>
              <a:ext uri="{FF2B5EF4-FFF2-40B4-BE49-F238E27FC236}">
                <a16:creationId xmlns:a16="http://schemas.microsoft.com/office/drawing/2014/main" id="{FE99E5C8-69D5-35B5-547B-388D73072405}"/>
              </a:ext>
            </a:extLst>
          </p:cNvPr>
          <p:cNvSpPr txBox="1"/>
          <p:nvPr/>
        </p:nvSpPr>
        <p:spPr>
          <a:xfrm>
            <a:off x="1409364" y="2203536"/>
            <a:ext cx="6744036" cy="523220"/>
          </a:xfrm>
          <a:prstGeom prst="rect">
            <a:avLst/>
          </a:prstGeom>
          <a:noFill/>
        </p:spPr>
        <p:txBody>
          <a:bodyPr wrap="square">
            <a:spAutoFit/>
          </a:bodyPr>
          <a:lstStyle/>
          <a:p>
            <a:pPr>
              <a:spcBef>
                <a:spcPct val="50000"/>
              </a:spcBef>
              <a:tabLst>
                <a:tab pos="2743200" algn="l"/>
                <a:tab pos="5486400" algn="l"/>
              </a:tabLst>
            </a:pPr>
            <a:r>
              <a:rPr lang="en-US" sz="2800" dirty="0">
                <a:solidFill>
                  <a:schemeClr val="tx1"/>
                </a:solidFill>
              </a:rPr>
              <a:t>is used to indicate exponents</a:t>
            </a:r>
            <a:r>
              <a:rPr lang="en-US" sz="2800" i="0" dirty="0">
                <a:solidFill>
                  <a:schemeClr val="tx1"/>
                </a:solidFill>
              </a:rPr>
              <a:t>. </a:t>
            </a:r>
            <a:endParaRPr lang="en-IN" sz="2800" dirty="0"/>
          </a:p>
        </p:txBody>
      </p:sp>
      <p:sp>
        <p:nvSpPr>
          <p:cNvPr id="22" name="TextBox 21">
            <a:extLst>
              <a:ext uri="{FF2B5EF4-FFF2-40B4-BE49-F238E27FC236}">
                <a16:creationId xmlns:a16="http://schemas.microsoft.com/office/drawing/2014/main" id="{D9B48DBA-7485-502C-BCAD-E40D376FAD0D}"/>
              </a:ext>
            </a:extLst>
          </p:cNvPr>
          <p:cNvSpPr txBox="1"/>
          <p:nvPr/>
        </p:nvSpPr>
        <p:spPr>
          <a:xfrm>
            <a:off x="533400" y="2758422"/>
            <a:ext cx="6992178" cy="523220"/>
          </a:xfrm>
          <a:prstGeom prst="rect">
            <a:avLst/>
          </a:prstGeom>
          <a:noFill/>
        </p:spPr>
        <p:txBody>
          <a:bodyPr wrap="square">
            <a:spAutoFit/>
          </a:bodyPr>
          <a:lstStyle/>
          <a:p>
            <a:r>
              <a:rPr lang="en-US" sz="2800" i="0" dirty="0">
                <a:solidFill>
                  <a:schemeClr val="tx1"/>
                </a:solidFill>
              </a:rPr>
              <a:t>Be careful to use the negative sign key</a:t>
            </a:r>
            <a:endParaRPr lang="en-IN" sz="2800" dirty="0"/>
          </a:p>
        </p:txBody>
      </p:sp>
      <p:pic>
        <p:nvPicPr>
          <p:cNvPr id="10" name="Picture 8" descr="calculator button negative symbol"/>
          <p:cNvPicPr>
            <a:picLocks noChangeAspect="1" noChangeArrowheads="1"/>
          </p:cNvPicPr>
          <p:nvPr/>
        </p:nvPicPr>
        <p:blipFill>
          <a:blip r:embed="rId3" cstate="print"/>
          <a:srcRect/>
          <a:stretch>
            <a:fillRect/>
          </a:stretch>
        </p:blipFill>
        <p:spPr bwMode="auto">
          <a:xfrm>
            <a:off x="6208529" y="2819399"/>
            <a:ext cx="720000" cy="526667"/>
          </a:xfrm>
          <a:prstGeom prst="rect">
            <a:avLst/>
          </a:prstGeom>
          <a:noFill/>
          <a:ln w="9525">
            <a:noFill/>
            <a:miter lim="800000"/>
            <a:headEnd/>
            <a:tailEnd/>
          </a:ln>
        </p:spPr>
      </p:pic>
      <p:sp>
        <p:nvSpPr>
          <p:cNvPr id="5" name="Rectangle 3"/>
          <p:cNvSpPr>
            <a:spLocks noGrp="1"/>
          </p:cNvSpPr>
          <p:nvPr>
            <p:ph idx="1"/>
          </p:nvPr>
        </p:nvSpPr>
        <p:spPr>
          <a:xfrm>
            <a:off x="533400" y="3411830"/>
            <a:ext cx="4800600" cy="2246769"/>
          </a:xfrm>
          <a:prstGeom prst="rect">
            <a:avLst/>
          </a:prstGeom>
          <a:noFill/>
        </p:spPr>
        <p:txBody>
          <a:bodyPr wrap="square">
            <a:spAutoFit/>
          </a:bodyPr>
          <a:lstStyle/>
          <a:p>
            <a:pPr marL="0" indent="0">
              <a:spcBef>
                <a:spcPts val="0"/>
              </a:spcBef>
              <a:buFont typeface="Courier New" pitchFamily="49" charset="0"/>
              <a:buNone/>
              <a:tabLst>
                <a:tab pos="2743200" algn="l"/>
                <a:tab pos="5486400" algn="l"/>
              </a:tabLst>
            </a:pPr>
            <a:r>
              <a:rPr lang="en-US" dirty="0">
                <a:solidFill>
                  <a:schemeClr val="tx1"/>
                </a:solidFill>
              </a:rPr>
              <a:t>(</a:t>
            </a:r>
            <a:r>
              <a:rPr lang="en-US" i="0" dirty="0">
                <a:solidFill>
                  <a:schemeClr val="tx1"/>
                </a:solidFill>
              </a:rPr>
              <a:t>and not the minus sign key) for negative numbers and negative  </a:t>
            </a:r>
            <a:r>
              <a:rPr lang="en-US" dirty="0">
                <a:solidFill>
                  <a:schemeClr val="tx1"/>
                </a:solidFill>
              </a:rPr>
              <a:t>exponents. Use parentheses as they </a:t>
            </a:r>
            <a:r>
              <a:rPr lang="en-US" i="0" dirty="0">
                <a:solidFill>
                  <a:schemeClr val="tx1"/>
                </a:solidFill>
              </a:rPr>
              <a:t>are given in the expression being evaluated.</a:t>
            </a:r>
            <a:endParaRPr lang="en-US" dirty="0">
              <a:solidFill>
                <a:schemeClr val="tx1"/>
              </a:solidFill>
            </a:endParaRPr>
          </a:p>
        </p:txBody>
      </p:sp>
      <p:pic>
        <p:nvPicPr>
          <p:cNvPr id="11" name="Picture 10" descr="Calculator screenshot with the results: &#10;a. 2 to power of negative 3 equals .125; &#10;b. 23.18 to power of 0 equals 1; &#10;c. open parenthesis negative 3.2 close parenthesis cubed times open parenthesis 1.5 close parenthesis squared equals negative 73.728"/>
          <p:cNvPicPr>
            <a:picLocks noChangeAspect="1" noChangeArrowheads="1"/>
          </p:cNvPicPr>
          <p:nvPr/>
        </p:nvPicPr>
        <p:blipFill>
          <a:blip r:embed="rId4" cstate="print"/>
          <a:srcRect/>
          <a:stretch>
            <a:fillRect/>
          </a:stretch>
        </p:blipFill>
        <p:spPr bwMode="auto">
          <a:xfrm>
            <a:off x="5562600" y="3511934"/>
            <a:ext cx="2673492" cy="1828800"/>
          </a:xfrm>
          <a:prstGeom prst="rect">
            <a:avLst/>
          </a:prstGeom>
          <a:solidFill>
            <a:srgbClr val="CCFFCC"/>
          </a:solidFill>
          <a:ln w="9525">
            <a:solidFill>
              <a:srgbClr val="000000"/>
            </a:solidFill>
            <a:miter lim="800000"/>
            <a:headEnd/>
            <a:tailEnd/>
          </a:ln>
        </p:spPr>
      </p:pic>
    </p:spTree>
    <p:extLst>
      <p:ext uri="{BB962C8B-B14F-4D97-AF65-F5344CB8AC3E}">
        <p14:creationId xmlns:p14="http://schemas.microsoft.com/office/powerpoint/2010/main" val="4886082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p:cNvSpPr>
          <p:nvPr>
            <p:ph type="title"/>
          </p:nvPr>
        </p:nvSpPr>
        <p:spPr>
          <a:xfrm>
            <a:off x="457200" y="182880"/>
            <a:ext cx="8229600" cy="914400"/>
          </a:xfrm>
          <a:prstGeom prst="rect">
            <a:avLst/>
          </a:prstGeom>
        </p:spPr>
        <p:txBody>
          <a:bodyPr/>
          <a:lstStyle/>
          <a:p>
            <a:r>
              <a:rPr lang="en-US" dirty="0"/>
              <a:t>Properties: The Product Rule for Exponents</a:t>
            </a:r>
            <a:endParaRPr lang="en-US" sz="3200" dirty="0">
              <a:solidFill>
                <a:schemeClr val="accent1"/>
              </a:solidFill>
            </a:endParaRPr>
          </a:p>
        </p:txBody>
      </p:sp>
      <p:sp>
        <p:nvSpPr>
          <p:cNvPr id="7" name="Rectangle 3"/>
          <p:cNvSpPr>
            <a:spLocks noGrp="1"/>
          </p:cNvSpPr>
          <p:nvPr>
            <p:ph idx="1"/>
          </p:nvPr>
        </p:nvSpPr>
        <p:spPr>
          <a:xfrm>
            <a:off x="457200" y="1280160"/>
            <a:ext cx="8229600" cy="2505301"/>
          </a:xfrm>
          <a:prstGeom prst="rect">
            <a:avLst/>
          </a:prstGeom>
          <a:solidFill>
            <a:srgbClr val="FFFFCC"/>
          </a:solidFill>
          <a:ln w="28575">
            <a:solidFill>
              <a:srgbClr val="000000"/>
            </a:solidFill>
          </a:ln>
        </p:spPr>
        <p:txBody>
          <a:bodyPr>
            <a:spAutoFit/>
          </a:bodyPr>
          <a:lstStyle/>
          <a:p>
            <a:pPr marL="0" indent="0">
              <a:spcBef>
                <a:spcPct val="50000"/>
              </a:spcBef>
              <a:buFont typeface="Courier New" pitchFamily="49" charset="0"/>
              <a:buNone/>
            </a:pPr>
            <a:r>
              <a:rPr lang="en-US" i="0" dirty="0">
                <a:solidFill>
                  <a:srgbClr val="000000"/>
                </a:solidFill>
              </a:rPr>
              <a:t>If </a:t>
            </a:r>
            <a:r>
              <a:rPr lang="en-US" i="1" dirty="0">
                <a:solidFill>
                  <a:srgbClr val="000000"/>
                </a:solidFill>
              </a:rPr>
              <a:t>a</a:t>
            </a:r>
            <a:r>
              <a:rPr lang="en-US" i="0" dirty="0">
                <a:solidFill>
                  <a:srgbClr val="000000"/>
                </a:solidFill>
              </a:rPr>
              <a:t> is a nonzero real number and </a:t>
            </a:r>
            <a:r>
              <a:rPr lang="en-US" i="1" dirty="0">
                <a:solidFill>
                  <a:srgbClr val="000000"/>
                </a:solidFill>
              </a:rPr>
              <a:t>m</a:t>
            </a:r>
            <a:r>
              <a:rPr lang="en-US" i="0" dirty="0">
                <a:solidFill>
                  <a:srgbClr val="000000"/>
                </a:solidFill>
              </a:rPr>
              <a:t> and </a:t>
            </a:r>
            <a:r>
              <a:rPr lang="en-US" i="1" dirty="0">
                <a:solidFill>
                  <a:srgbClr val="000000"/>
                </a:solidFill>
              </a:rPr>
              <a:t>n</a:t>
            </a:r>
            <a:r>
              <a:rPr lang="en-US" i="0" dirty="0">
                <a:solidFill>
                  <a:srgbClr val="000000"/>
                </a:solidFill>
              </a:rPr>
              <a:t> are integers, then</a:t>
            </a:r>
          </a:p>
          <a:p>
            <a:pPr marL="0" indent="0">
              <a:buFont typeface="Courier New" pitchFamily="49" charset="0"/>
              <a:buNone/>
            </a:pPr>
            <a:endParaRPr lang="en-US" i="0" dirty="0">
              <a:solidFill>
                <a:srgbClr val="000000"/>
              </a:solidFill>
            </a:endParaRPr>
          </a:p>
          <a:p>
            <a:pPr marL="0" indent="0">
              <a:buFont typeface="Courier New" pitchFamily="49" charset="0"/>
              <a:buNone/>
            </a:pPr>
            <a:endParaRPr lang="en-US" dirty="0">
              <a:solidFill>
                <a:srgbClr val="000000"/>
              </a:solidFill>
            </a:endParaRPr>
          </a:p>
          <a:p>
            <a:pPr marL="0" indent="0">
              <a:buFont typeface="Courier New" pitchFamily="49" charset="0"/>
              <a:buNone/>
            </a:pPr>
            <a:endParaRPr lang="en-US" i="0" dirty="0">
              <a:solidFill>
                <a:srgbClr val="000000"/>
              </a:solidFill>
            </a:endParaRPr>
          </a:p>
        </p:txBody>
      </p:sp>
      <p:pic>
        <p:nvPicPr>
          <p:cNvPr id="9" name="Picture 8" descr="a to the power m times a to the power n equals a to the power open parenthesis m plus n close parenthesis.">
            <a:extLst>
              <a:ext uri="{FF2B5EF4-FFF2-40B4-BE49-F238E27FC236}">
                <a16:creationId xmlns:a16="http://schemas.microsoft.com/office/drawing/2014/main" id="{43D207BF-76D6-24BF-A5E5-26C7C7E416A3}"/>
              </a:ext>
            </a:extLst>
          </p:cNvPr>
          <p:cNvPicPr>
            <a:picLocks noChangeAspect="1"/>
          </p:cNvPicPr>
          <p:nvPr/>
        </p:nvPicPr>
        <p:blipFill>
          <a:blip r:embed="rId2"/>
          <a:stretch>
            <a:fillRect/>
          </a:stretch>
        </p:blipFill>
        <p:spPr>
          <a:xfrm>
            <a:off x="3733800" y="2025313"/>
            <a:ext cx="2114550" cy="419100"/>
          </a:xfrm>
          <a:prstGeom prst="rect">
            <a:avLst/>
          </a:prstGeom>
        </p:spPr>
      </p:pic>
      <p:sp>
        <p:nvSpPr>
          <p:cNvPr id="3" name="TextBox 2">
            <a:extLst>
              <a:ext uri="{FF2B5EF4-FFF2-40B4-BE49-F238E27FC236}">
                <a16:creationId xmlns:a16="http://schemas.microsoft.com/office/drawing/2014/main" id="{BE4B8221-0EC4-666C-A9B3-C5F838DC254E}"/>
              </a:ext>
            </a:extLst>
          </p:cNvPr>
          <p:cNvSpPr txBox="1"/>
          <p:nvPr/>
        </p:nvSpPr>
        <p:spPr>
          <a:xfrm>
            <a:off x="457200" y="2627293"/>
            <a:ext cx="8229600" cy="954107"/>
          </a:xfrm>
          <a:prstGeom prst="rect">
            <a:avLst/>
          </a:prstGeom>
          <a:noFill/>
        </p:spPr>
        <p:txBody>
          <a:bodyPr wrap="square">
            <a:spAutoFit/>
          </a:bodyPr>
          <a:lstStyle/>
          <a:p>
            <a:r>
              <a:rPr lang="en-US" sz="2800" i="0" dirty="0">
                <a:solidFill>
                  <a:srgbClr val="000000"/>
                </a:solidFill>
              </a:rPr>
              <a:t>In words, </a:t>
            </a:r>
            <a:r>
              <a:rPr lang="en-US" sz="2800" dirty="0">
                <a:solidFill>
                  <a:srgbClr val="000000"/>
                </a:solidFill>
              </a:rPr>
              <a:t>to multiply powers with the same base, keep the base and add the exponents.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Notes: The Product Rule</a:t>
            </a:r>
          </a:p>
        </p:txBody>
      </p:sp>
      <p:sp>
        <p:nvSpPr>
          <p:cNvPr id="15" name="Rectangle 3"/>
          <p:cNvSpPr>
            <a:spLocks noGrp="1"/>
          </p:cNvSpPr>
          <p:nvPr>
            <p:ph idx="1"/>
          </p:nvPr>
        </p:nvSpPr>
        <p:spPr>
          <a:xfrm>
            <a:off x="457200" y="1280160"/>
            <a:ext cx="7696200" cy="3970318"/>
          </a:xfrm>
          <a:prstGeom prst="rect">
            <a:avLst/>
          </a:prstGeom>
          <a:noFill/>
          <a:ln w="28575">
            <a:solidFill>
              <a:srgbClr val="FF0000"/>
            </a:solidFill>
          </a:ln>
        </p:spPr>
        <p:txBody>
          <a:bodyPr wrap="square">
            <a:spAutoFit/>
          </a:bodyPr>
          <a:lstStyle/>
          <a:p>
            <a:pPr marL="0" indent="0">
              <a:spcBef>
                <a:spcPct val="50000"/>
              </a:spcBef>
              <a:buFont typeface="Courier New" pitchFamily="49" charset="0"/>
              <a:buNone/>
            </a:pPr>
            <a:r>
              <a:rPr lang="en-US" i="0" dirty="0">
                <a:solidFill>
                  <a:srgbClr val="000000"/>
                </a:solidFill>
              </a:rPr>
              <a:t>Reminder about the </a:t>
            </a:r>
            <a:r>
              <a:rPr lang="en-US" b="1" i="0" dirty="0">
                <a:solidFill>
                  <a:srgbClr val="C00000"/>
                </a:solidFill>
              </a:rPr>
              <a:t>exponent 1</a:t>
            </a:r>
            <a:r>
              <a:rPr lang="en-US" i="0" dirty="0">
                <a:solidFill>
                  <a:srgbClr val="000000"/>
                </a:solidFill>
              </a:rPr>
              <a:t>: if a variable or constant has no exponent written, the exponent is understood to be 1. </a:t>
            </a:r>
          </a:p>
          <a:p>
            <a:pPr marL="0" indent="0">
              <a:spcBef>
                <a:spcPct val="50000"/>
              </a:spcBef>
              <a:buFont typeface="Courier New" pitchFamily="49" charset="0"/>
              <a:buNone/>
            </a:pPr>
            <a:r>
              <a:rPr lang="en-US" i="0" dirty="0">
                <a:solidFill>
                  <a:srgbClr val="000000"/>
                </a:solidFill>
              </a:rPr>
              <a:t>For example,</a:t>
            </a:r>
            <a:endParaRPr lang="en-US" dirty="0">
              <a:solidFill>
                <a:srgbClr val="000000"/>
              </a:solidFill>
            </a:endParaRPr>
          </a:p>
          <a:p>
            <a:pPr marL="0" indent="0">
              <a:spcBef>
                <a:spcPct val="50000"/>
              </a:spcBef>
              <a:buFont typeface="Courier New" pitchFamily="49" charset="0"/>
              <a:buNone/>
            </a:pPr>
            <a:endParaRPr lang="en-US" i="0" dirty="0">
              <a:solidFill>
                <a:srgbClr val="000000"/>
              </a:solidFill>
            </a:endParaRPr>
          </a:p>
          <a:p>
            <a:pPr marL="0" indent="0">
              <a:spcBef>
                <a:spcPct val="50000"/>
              </a:spcBef>
              <a:buFont typeface="Courier New" pitchFamily="49" charset="0"/>
              <a:buNone/>
            </a:pPr>
            <a:endParaRPr lang="en-US" dirty="0">
              <a:solidFill>
                <a:srgbClr val="000000"/>
              </a:solidFill>
            </a:endParaRPr>
          </a:p>
          <a:p>
            <a:pPr marL="0" indent="0">
              <a:spcBef>
                <a:spcPct val="50000"/>
              </a:spcBef>
              <a:buFont typeface="Courier New" pitchFamily="49" charset="0"/>
              <a:buNone/>
            </a:pPr>
            <a:endParaRPr lang="en-US" dirty="0">
              <a:solidFill>
                <a:srgbClr val="000000"/>
              </a:solidFill>
            </a:endParaRPr>
          </a:p>
        </p:txBody>
      </p:sp>
      <p:pic>
        <p:nvPicPr>
          <p:cNvPr id="3" name="Picture 2" descr="y equals y to the power of 1 and 7 equals to 7 to the power of 1.">
            <a:extLst>
              <a:ext uri="{FF2B5EF4-FFF2-40B4-BE49-F238E27FC236}">
                <a16:creationId xmlns:a16="http://schemas.microsoft.com/office/drawing/2014/main" id="{221AD145-F079-D6DC-0B16-82BB18D6C311}"/>
              </a:ext>
            </a:extLst>
          </p:cNvPr>
          <p:cNvPicPr>
            <a:picLocks noChangeAspect="1"/>
          </p:cNvPicPr>
          <p:nvPr/>
        </p:nvPicPr>
        <p:blipFill>
          <a:blip r:embed="rId2"/>
          <a:stretch>
            <a:fillRect/>
          </a:stretch>
        </p:blipFill>
        <p:spPr>
          <a:xfrm>
            <a:off x="3231000" y="3429000"/>
            <a:ext cx="2484000" cy="471416"/>
          </a:xfrm>
          <a:prstGeom prst="rect">
            <a:avLst/>
          </a:prstGeom>
        </p:spPr>
      </p:pic>
      <p:sp>
        <p:nvSpPr>
          <p:cNvPr id="2" name="TextBox 1">
            <a:extLst>
              <a:ext uri="{FF2B5EF4-FFF2-40B4-BE49-F238E27FC236}">
                <a16:creationId xmlns:a16="http://schemas.microsoft.com/office/drawing/2014/main" id="{4F6A24FC-E693-EBCF-DBCA-BBA595AD01FD}"/>
              </a:ext>
            </a:extLst>
          </p:cNvPr>
          <p:cNvSpPr txBox="1"/>
          <p:nvPr/>
        </p:nvSpPr>
        <p:spPr>
          <a:xfrm>
            <a:off x="455341" y="4072200"/>
            <a:ext cx="5364000" cy="523220"/>
          </a:xfrm>
          <a:prstGeom prst="rect">
            <a:avLst/>
          </a:prstGeom>
          <a:noFill/>
        </p:spPr>
        <p:txBody>
          <a:bodyPr wrap="square" rtlCol="0">
            <a:spAutoFit/>
          </a:bodyPr>
          <a:lstStyle/>
          <a:p>
            <a:r>
              <a:rPr lang="en-US" sz="2800" i="0" dirty="0">
                <a:solidFill>
                  <a:srgbClr val="000000"/>
                </a:solidFill>
              </a:rPr>
              <a:t>In general, for any real number </a:t>
            </a:r>
            <a:r>
              <a:rPr lang="en-US" sz="2800" i="1" dirty="0">
                <a:solidFill>
                  <a:srgbClr val="000000"/>
                </a:solidFill>
              </a:rPr>
              <a:t>a</a:t>
            </a:r>
            <a:r>
              <a:rPr lang="en-US" sz="2800" i="0" dirty="0">
                <a:solidFill>
                  <a:srgbClr val="000000"/>
                </a:solidFill>
              </a:rPr>
              <a:t>,</a:t>
            </a:r>
          </a:p>
        </p:txBody>
      </p:sp>
      <p:pic>
        <p:nvPicPr>
          <p:cNvPr id="5" name="Picture 4" descr="a equals to a to the power of 1.">
            <a:extLst>
              <a:ext uri="{FF2B5EF4-FFF2-40B4-BE49-F238E27FC236}">
                <a16:creationId xmlns:a16="http://schemas.microsoft.com/office/drawing/2014/main" id="{812197F2-5102-DF75-63F1-CB75031742D8}"/>
              </a:ext>
            </a:extLst>
          </p:cNvPr>
          <p:cNvPicPr>
            <a:picLocks noChangeAspect="1"/>
          </p:cNvPicPr>
          <p:nvPr/>
        </p:nvPicPr>
        <p:blipFill>
          <a:blip r:embed="rId3"/>
          <a:stretch>
            <a:fillRect/>
          </a:stretch>
        </p:blipFill>
        <p:spPr>
          <a:xfrm>
            <a:off x="4052887" y="4648200"/>
            <a:ext cx="1038225" cy="428625"/>
          </a:xfrm>
          <a:prstGeom prst="rect">
            <a:avLst/>
          </a:prstGeom>
        </p:spPr>
      </p:pic>
    </p:spTree>
    <p:extLst>
      <p:ext uri="{BB962C8B-B14F-4D97-AF65-F5344CB8AC3E}">
        <p14:creationId xmlns:p14="http://schemas.microsoft.com/office/powerpoint/2010/main" val="15561779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p:cNvSpPr>
          <p:nvPr>
            <p:ph type="title"/>
          </p:nvPr>
        </p:nvSpPr>
        <p:spPr>
          <a:xfrm>
            <a:off x="457200" y="152400"/>
            <a:ext cx="8229600" cy="873957"/>
          </a:xfrm>
          <a:prstGeom prst="rect">
            <a:avLst/>
          </a:prstGeom>
          <a:noFill/>
        </p:spPr>
        <p:txBody>
          <a:bodyPr>
            <a:spAutoFit/>
          </a:bodyPr>
          <a:lstStyle/>
          <a:p>
            <a:r>
              <a:rPr lang="en-US" sz="3200" dirty="0">
                <a:solidFill>
                  <a:schemeClr val="accent1"/>
                </a:solidFill>
              </a:rPr>
              <a:t>Example 1: </a:t>
            </a:r>
            <a:r>
              <a:rPr lang="en-US" dirty="0">
                <a:solidFill>
                  <a:schemeClr val="accent1"/>
                </a:solidFill>
              </a:rPr>
              <a:t>Using the Product Rule for Exponents</a:t>
            </a:r>
            <a:r>
              <a:rPr lang="en-US" baseline="-25000" dirty="0">
                <a:solidFill>
                  <a:schemeClr val="accent1"/>
                </a:solidFill>
              </a:rPr>
              <a:t>1</a:t>
            </a:r>
            <a:endParaRPr lang="en-US" sz="3200" baseline="-25000" dirty="0">
              <a:solidFill>
                <a:schemeClr val="accent1"/>
              </a:solidFill>
            </a:endParaRPr>
          </a:p>
        </p:txBody>
      </p:sp>
      <p:sp>
        <p:nvSpPr>
          <p:cNvPr id="7" name="Rectangle 3"/>
          <p:cNvSpPr>
            <a:spLocks noGrp="1"/>
          </p:cNvSpPr>
          <p:nvPr>
            <p:ph idx="1"/>
          </p:nvPr>
        </p:nvSpPr>
        <p:spPr>
          <a:xfrm>
            <a:off x="457200" y="1066800"/>
            <a:ext cx="8229600" cy="954107"/>
          </a:xfrm>
          <a:prstGeom prst="rect">
            <a:avLst/>
          </a:prstGeom>
          <a:noFill/>
        </p:spPr>
        <p:txBody>
          <a:bodyPr>
            <a:spAutoFit/>
          </a:bodyPr>
          <a:lstStyle/>
          <a:p>
            <a:pPr marL="0" indent="0">
              <a:spcBef>
                <a:spcPct val="50000"/>
              </a:spcBef>
              <a:buFont typeface="Courier New" pitchFamily="49" charset="0"/>
              <a:buNone/>
            </a:pPr>
            <a:r>
              <a:rPr lang="en-US" i="0" dirty="0">
                <a:solidFill>
                  <a:schemeClr val="tx1"/>
                </a:solidFill>
              </a:rPr>
              <a:t>Use the product rule for exponents to simplify the following expressions.</a:t>
            </a:r>
          </a:p>
        </p:txBody>
      </p:sp>
      <p:pic>
        <p:nvPicPr>
          <p:cNvPr id="8" name="Picture 7" descr="Example a, x squared times x to the power of 4&#10;Example b, a times b to the power of 6&#10;Example c, 4 squared times 4&#10;Example d, 2 cubed times 2 squared&#10;Example e, open parenthesis negative 2 close parenthesis to the power of 4 times open parenthesis negative 2 close parenthesis to the power of 3">
            <a:extLst>
              <a:ext uri="{FF2B5EF4-FFF2-40B4-BE49-F238E27FC236}">
                <a16:creationId xmlns:a16="http://schemas.microsoft.com/office/drawing/2014/main" id="{6DD22017-D5A6-9DA0-148D-A195534D2D18}"/>
              </a:ext>
            </a:extLst>
          </p:cNvPr>
          <p:cNvPicPr>
            <a:picLocks noChangeAspect="1"/>
          </p:cNvPicPr>
          <p:nvPr/>
        </p:nvPicPr>
        <p:blipFill>
          <a:blip r:embed="rId2"/>
          <a:stretch>
            <a:fillRect/>
          </a:stretch>
        </p:blipFill>
        <p:spPr>
          <a:xfrm>
            <a:off x="762000" y="2061350"/>
            <a:ext cx="2247900" cy="3086100"/>
          </a:xfrm>
          <a:prstGeom prst="rect">
            <a:avLst/>
          </a:prstGeom>
        </p:spPr>
      </p:pic>
    </p:spTree>
    <p:extLst>
      <p:ext uri="{BB962C8B-B14F-4D97-AF65-F5344CB8AC3E}">
        <p14:creationId xmlns:p14="http://schemas.microsoft.com/office/powerpoint/2010/main" val="37869548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13ED60-9E2A-2A9D-7523-66DC699F85B8}"/>
            </a:ext>
          </a:extLst>
        </p:cNvPr>
        <p:cNvGrpSpPr/>
        <p:nvPr/>
      </p:nvGrpSpPr>
      <p:grpSpPr>
        <a:xfrm>
          <a:off x="0" y="0"/>
          <a:ext cx="0" cy="0"/>
          <a:chOff x="0" y="0"/>
          <a:chExt cx="0" cy="0"/>
        </a:xfrm>
      </p:grpSpPr>
      <p:sp>
        <p:nvSpPr>
          <p:cNvPr id="6" name="Rectangle 2">
            <a:extLst>
              <a:ext uri="{FF2B5EF4-FFF2-40B4-BE49-F238E27FC236}">
                <a16:creationId xmlns:a16="http://schemas.microsoft.com/office/drawing/2014/main" id="{39BE926B-4D97-4AD1-BBF0-F5A8952E3DFB}"/>
              </a:ext>
            </a:extLst>
          </p:cNvPr>
          <p:cNvSpPr>
            <a:spLocks noGrp="1"/>
          </p:cNvSpPr>
          <p:nvPr>
            <p:ph type="title"/>
          </p:nvPr>
        </p:nvSpPr>
        <p:spPr>
          <a:xfrm>
            <a:off x="457200" y="152400"/>
            <a:ext cx="8229600" cy="873957"/>
          </a:xfrm>
          <a:prstGeom prst="rect">
            <a:avLst/>
          </a:prstGeom>
          <a:noFill/>
        </p:spPr>
        <p:txBody>
          <a:bodyPr>
            <a:spAutoFit/>
          </a:bodyPr>
          <a:lstStyle/>
          <a:p>
            <a:r>
              <a:rPr lang="en-US" sz="3200" dirty="0">
                <a:solidFill>
                  <a:schemeClr val="accent1"/>
                </a:solidFill>
              </a:rPr>
              <a:t>Example 1: </a:t>
            </a:r>
            <a:r>
              <a:rPr lang="en-US" dirty="0">
                <a:solidFill>
                  <a:schemeClr val="accent1"/>
                </a:solidFill>
              </a:rPr>
              <a:t>Using the Product Rule for Exponents</a:t>
            </a:r>
            <a:r>
              <a:rPr lang="en-US" baseline="-25000" dirty="0">
                <a:solidFill>
                  <a:schemeClr val="accent1"/>
                </a:solidFill>
              </a:rPr>
              <a:t>2</a:t>
            </a:r>
            <a:endParaRPr lang="en-US" sz="3200" dirty="0">
              <a:solidFill>
                <a:schemeClr val="accent1"/>
              </a:solidFill>
            </a:endParaRPr>
          </a:p>
        </p:txBody>
      </p:sp>
      <p:sp>
        <p:nvSpPr>
          <p:cNvPr id="7" name="Rectangle 3">
            <a:extLst>
              <a:ext uri="{FF2B5EF4-FFF2-40B4-BE49-F238E27FC236}">
                <a16:creationId xmlns:a16="http://schemas.microsoft.com/office/drawing/2014/main" id="{E5A1189D-57DD-E535-C23A-D66F86483DE0}"/>
              </a:ext>
            </a:extLst>
          </p:cNvPr>
          <p:cNvSpPr>
            <a:spLocks noGrp="1"/>
          </p:cNvSpPr>
          <p:nvPr>
            <p:ph idx="1"/>
          </p:nvPr>
        </p:nvSpPr>
        <p:spPr>
          <a:xfrm>
            <a:off x="457200" y="1066800"/>
            <a:ext cx="8229600" cy="523220"/>
          </a:xfrm>
          <a:prstGeom prst="rect">
            <a:avLst/>
          </a:prstGeom>
          <a:noFill/>
        </p:spPr>
        <p:txBody>
          <a:bodyPr>
            <a:spAutoFit/>
          </a:bodyPr>
          <a:lstStyle/>
          <a:p>
            <a:pPr marL="514350" indent="-514350">
              <a:spcBef>
                <a:spcPct val="50000"/>
              </a:spcBef>
            </a:pPr>
            <a:r>
              <a:rPr lang="en-US" b="1" dirty="0"/>
              <a:t>Solution</a:t>
            </a:r>
            <a:endParaRPr lang="en-US" i="0" dirty="0">
              <a:solidFill>
                <a:schemeClr val="tx1"/>
              </a:solidFill>
            </a:endParaRPr>
          </a:p>
        </p:txBody>
      </p:sp>
      <p:pic>
        <p:nvPicPr>
          <p:cNvPr id="8" name="Picture 7" descr="Solution for a, x squared times x to the power of 4 equals x to the power of open parenthesis 2 plus 4 close parenthesis, which equals x to the power of 6. Keep the base and add the exponents.">
            <a:extLst>
              <a:ext uri="{FF2B5EF4-FFF2-40B4-BE49-F238E27FC236}">
                <a16:creationId xmlns:a16="http://schemas.microsoft.com/office/drawing/2014/main" id="{758E9159-A566-824F-B821-F0A7204F6B8A}"/>
              </a:ext>
            </a:extLst>
          </p:cNvPr>
          <p:cNvPicPr>
            <a:picLocks noChangeAspect="1"/>
          </p:cNvPicPr>
          <p:nvPr/>
        </p:nvPicPr>
        <p:blipFill>
          <a:blip r:embed="rId2"/>
          <a:stretch>
            <a:fillRect/>
          </a:stretch>
        </p:blipFill>
        <p:spPr>
          <a:xfrm>
            <a:off x="548528" y="1648291"/>
            <a:ext cx="7248525" cy="514350"/>
          </a:xfrm>
          <a:prstGeom prst="rect">
            <a:avLst/>
          </a:prstGeom>
        </p:spPr>
      </p:pic>
      <p:pic>
        <p:nvPicPr>
          <p:cNvPr id="13" name="Picture 12" descr="Solution for b, a times b to the power of 6 equals a b to the power of 6. This expression cannot be simplified because the bases are not the same.">
            <a:extLst>
              <a:ext uri="{FF2B5EF4-FFF2-40B4-BE49-F238E27FC236}">
                <a16:creationId xmlns:a16="http://schemas.microsoft.com/office/drawing/2014/main" id="{240906CA-4D7C-1EC1-A11D-E0F1E1E1F313}"/>
              </a:ext>
            </a:extLst>
          </p:cNvPr>
          <p:cNvPicPr>
            <a:picLocks noChangeAspect="1"/>
          </p:cNvPicPr>
          <p:nvPr/>
        </p:nvPicPr>
        <p:blipFill>
          <a:blip r:embed="rId3"/>
          <a:stretch>
            <a:fillRect/>
          </a:stretch>
        </p:blipFill>
        <p:spPr>
          <a:xfrm>
            <a:off x="539563" y="2348209"/>
            <a:ext cx="6096000" cy="819150"/>
          </a:xfrm>
          <a:prstGeom prst="rect">
            <a:avLst/>
          </a:prstGeom>
        </p:spPr>
      </p:pic>
      <p:pic>
        <p:nvPicPr>
          <p:cNvPr id="16" name="Picture 15" descr="Solution for c, Four squared times four equals four to the power of open parenthesis two plus one close parenthesis, which equals four cubed, which equals sixty four.&#10;&#10;Note that the base stays  4. That is, the bases are not multiplied.">
            <a:extLst>
              <a:ext uri="{FF2B5EF4-FFF2-40B4-BE49-F238E27FC236}">
                <a16:creationId xmlns:a16="http://schemas.microsoft.com/office/drawing/2014/main" id="{6150DF3B-A343-70AD-7853-3C03288AC036}"/>
              </a:ext>
            </a:extLst>
          </p:cNvPr>
          <p:cNvPicPr>
            <a:picLocks noChangeAspect="1"/>
          </p:cNvPicPr>
          <p:nvPr/>
        </p:nvPicPr>
        <p:blipFill>
          <a:blip r:embed="rId4"/>
          <a:stretch>
            <a:fillRect/>
          </a:stretch>
        </p:blipFill>
        <p:spPr>
          <a:xfrm>
            <a:off x="515471" y="3241173"/>
            <a:ext cx="7600950" cy="819150"/>
          </a:xfrm>
          <a:prstGeom prst="rect">
            <a:avLst/>
          </a:prstGeom>
        </p:spPr>
      </p:pic>
      <p:pic>
        <p:nvPicPr>
          <p:cNvPr id="20" name="Picture 19" descr="Solution for c, Four squared times four equals four to the power of open parenthesis two plus one close parenthesis, which equals four cubed, which equals sixty four.&#10;&#10;Note that the base stays  4. That is, the bases are not multiplied.">
            <a:extLst>
              <a:ext uri="{FF2B5EF4-FFF2-40B4-BE49-F238E27FC236}">
                <a16:creationId xmlns:a16="http://schemas.microsoft.com/office/drawing/2014/main" id="{C2C5A6F4-90DF-DC45-923B-5A6BC647A682}"/>
              </a:ext>
            </a:extLst>
          </p:cNvPr>
          <p:cNvPicPr>
            <a:picLocks noChangeAspect="1"/>
          </p:cNvPicPr>
          <p:nvPr/>
        </p:nvPicPr>
        <p:blipFill>
          <a:blip r:embed="rId5"/>
          <a:stretch>
            <a:fillRect/>
          </a:stretch>
        </p:blipFill>
        <p:spPr>
          <a:xfrm>
            <a:off x="521634" y="4134137"/>
            <a:ext cx="7658100" cy="819150"/>
          </a:xfrm>
          <a:prstGeom prst="rect">
            <a:avLst/>
          </a:prstGeom>
        </p:spPr>
      </p:pic>
      <p:pic>
        <p:nvPicPr>
          <p:cNvPr id="23" name="Picture 22" descr="Solution for e. open parenthesis Negative two close parenthesis to the power of four times open parenthesis negative two close parenthesis to the power of three equals open parenthesis negative two close parenthesis to the power of open parenthesis 4 plus 3 close parenthesis, which equals open parenthesis negative two close parenthesis to the power of seven, which equals negative one hundred twenty eight.">
            <a:extLst>
              <a:ext uri="{FF2B5EF4-FFF2-40B4-BE49-F238E27FC236}">
                <a16:creationId xmlns:a16="http://schemas.microsoft.com/office/drawing/2014/main" id="{B4B7381C-E33A-8F96-2A8D-07F83528BCF5}"/>
              </a:ext>
            </a:extLst>
          </p:cNvPr>
          <p:cNvPicPr>
            <a:picLocks noChangeAspect="1"/>
          </p:cNvPicPr>
          <p:nvPr/>
        </p:nvPicPr>
        <p:blipFill>
          <a:blip r:embed="rId6"/>
          <a:stretch>
            <a:fillRect/>
          </a:stretch>
        </p:blipFill>
        <p:spPr>
          <a:xfrm>
            <a:off x="548528" y="5106358"/>
            <a:ext cx="6705600" cy="609600"/>
          </a:xfrm>
          <a:prstGeom prst="rect">
            <a:avLst/>
          </a:prstGeom>
        </p:spPr>
      </p:pic>
    </p:spTree>
    <p:extLst>
      <p:ext uri="{BB962C8B-B14F-4D97-AF65-F5344CB8AC3E}">
        <p14:creationId xmlns:p14="http://schemas.microsoft.com/office/powerpoint/2010/main" val="30916443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Grp="1"/>
          </p:cNvSpPr>
          <p:nvPr>
            <p:ph type="title"/>
          </p:nvPr>
        </p:nvSpPr>
        <p:spPr>
          <a:xfrm>
            <a:off x="457200" y="152400"/>
            <a:ext cx="8229600" cy="873957"/>
          </a:xfrm>
          <a:prstGeom prst="rect">
            <a:avLst/>
          </a:prstGeom>
          <a:noFill/>
        </p:spPr>
        <p:txBody>
          <a:bodyPr>
            <a:spAutoFit/>
          </a:bodyPr>
          <a:lstStyle/>
          <a:p>
            <a:r>
              <a:rPr lang="en-US" sz="3200" dirty="0">
                <a:solidFill>
                  <a:schemeClr val="accent1"/>
                </a:solidFill>
              </a:rPr>
              <a:t>Example 2: </a:t>
            </a:r>
            <a:r>
              <a:rPr lang="en-US" dirty="0">
                <a:solidFill>
                  <a:schemeClr val="accent1"/>
                </a:solidFill>
              </a:rPr>
              <a:t>Using the Product Rule for Exponents</a:t>
            </a:r>
            <a:r>
              <a:rPr lang="en-US" baseline="-25000" dirty="0">
                <a:solidFill>
                  <a:schemeClr val="accent1"/>
                </a:solidFill>
              </a:rPr>
              <a:t>1</a:t>
            </a:r>
            <a:endParaRPr lang="en-US" sz="3200" dirty="0">
              <a:solidFill>
                <a:schemeClr val="accent1"/>
              </a:solidFill>
            </a:endParaRPr>
          </a:p>
        </p:txBody>
      </p:sp>
      <p:sp>
        <p:nvSpPr>
          <p:cNvPr id="8" name="Rectangle 3"/>
          <p:cNvSpPr>
            <a:spLocks noGrp="1"/>
          </p:cNvSpPr>
          <p:nvPr>
            <p:ph idx="1"/>
          </p:nvPr>
        </p:nvSpPr>
        <p:spPr>
          <a:xfrm>
            <a:off x="457200" y="1024855"/>
            <a:ext cx="8229600" cy="954107"/>
          </a:xfrm>
          <a:prstGeom prst="rect">
            <a:avLst/>
          </a:prstGeom>
        </p:spPr>
        <p:txBody>
          <a:bodyPr>
            <a:spAutoFit/>
          </a:bodyPr>
          <a:lstStyle/>
          <a:p>
            <a:pPr marL="0" indent="0">
              <a:spcBef>
                <a:spcPct val="50000"/>
              </a:spcBef>
              <a:buFont typeface="Courier New" pitchFamily="49" charset="0"/>
              <a:buNone/>
            </a:pPr>
            <a:r>
              <a:rPr lang="en-US" i="0" dirty="0">
                <a:solidFill>
                  <a:schemeClr val="tx1"/>
                </a:solidFill>
              </a:rPr>
              <a:t>Use the product rule for exponents when simplifying the following expressions.</a:t>
            </a:r>
          </a:p>
        </p:txBody>
      </p:sp>
      <p:pic>
        <p:nvPicPr>
          <p:cNvPr id="5" name="Picture 4" descr="Example a, Two times y squared times three times y to the power of 9.&#10;Example b, open parenthesis Negative three times x cubed close parenthesis times open parenthesis negative four times x cubed close parenthesis.&#10;Example c, open parenthesis Negative six times a times b squared close parenthesis times open parenthesis eight times a times b cubed close parenthesis.">
            <a:extLst>
              <a:ext uri="{FF2B5EF4-FFF2-40B4-BE49-F238E27FC236}">
                <a16:creationId xmlns:a16="http://schemas.microsoft.com/office/drawing/2014/main" id="{20D85E13-0508-5D70-14A7-D383FBA85FDF}"/>
              </a:ext>
            </a:extLst>
          </p:cNvPr>
          <p:cNvPicPr>
            <a:picLocks noChangeAspect="1"/>
          </p:cNvPicPr>
          <p:nvPr/>
        </p:nvPicPr>
        <p:blipFill>
          <a:blip r:embed="rId2"/>
          <a:stretch>
            <a:fillRect/>
          </a:stretch>
        </p:blipFill>
        <p:spPr>
          <a:xfrm>
            <a:off x="587188" y="1978962"/>
            <a:ext cx="2828925" cy="1962150"/>
          </a:xfrm>
          <a:prstGeom prst="rect">
            <a:avLst/>
          </a:prstGeom>
        </p:spPr>
      </p:pic>
      <p:sp>
        <p:nvSpPr>
          <p:cNvPr id="4" name="TextBox 3">
            <a:extLst>
              <a:ext uri="{FF2B5EF4-FFF2-40B4-BE49-F238E27FC236}">
                <a16:creationId xmlns:a16="http://schemas.microsoft.com/office/drawing/2014/main" id="{437AFBD8-60D0-5471-1A20-74F8B3D63A44}"/>
              </a:ext>
            </a:extLst>
          </p:cNvPr>
          <p:cNvSpPr txBox="1"/>
          <p:nvPr/>
        </p:nvSpPr>
        <p:spPr>
          <a:xfrm>
            <a:off x="600635" y="3956237"/>
            <a:ext cx="1455490" cy="523220"/>
          </a:xfrm>
          <a:prstGeom prst="rect">
            <a:avLst/>
          </a:prstGeom>
          <a:noFill/>
        </p:spPr>
        <p:txBody>
          <a:bodyPr wrap="square">
            <a:spAutoFit/>
          </a:bodyPr>
          <a:lstStyle/>
          <a:p>
            <a:pPr marL="514350" indent="-514350">
              <a:spcBef>
                <a:spcPct val="50000"/>
              </a:spcBef>
            </a:pPr>
            <a:r>
              <a:rPr lang="en-US" sz="2800" b="1" dirty="0"/>
              <a:t>Solution</a:t>
            </a:r>
          </a:p>
        </p:txBody>
      </p:sp>
      <p:pic>
        <p:nvPicPr>
          <p:cNvPr id="10" name="Picture 9" descr="Solution for a, Two times y squared times three times y to the power of nine equals two times three times y squared times y to the power of nine. Apply the commutative property of multiplication. Then, multiply the coefficients two and three, and add the exponents two and nine. This gives six times y to the power of open parenthesis two plus nine close parenthesis, which equals six times y to the power of eleven.">
            <a:extLst>
              <a:ext uri="{FF2B5EF4-FFF2-40B4-BE49-F238E27FC236}">
                <a16:creationId xmlns:a16="http://schemas.microsoft.com/office/drawing/2014/main" id="{677A53B7-9001-FB65-859F-994E8ACE445B}"/>
              </a:ext>
            </a:extLst>
          </p:cNvPr>
          <p:cNvPicPr>
            <a:picLocks noChangeAspect="1"/>
          </p:cNvPicPr>
          <p:nvPr/>
        </p:nvPicPr>
        <p:blipFill>
          <a:blip r:embed="rId3"/>
          <a:stretch>
            <a:fillRect/>
          </a:stretch>
        </p:blipFill>
        <p:spPr>
          <a:xfrm>
            <a:off x="600635" y="3956237"/>
            <a:ext cx="7639050" cy="21717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Grp="1"/>
          </p:cNvSpPr>
          <p:nvPr>
            <p:ph type="title"/>
          </p:nvPr>
        </p:nvSpPr>
        <p:spPr>
          <a:xfrm>
            <a:off x="457200" y="152400"/>
            <a:ext cx="8229600" cy="873957"/>
          </a:xfrm>
          <a:prstGeom prst="rect">
            <a:avLst/>
          </a:prstGeom>
          <a:noFill/>
        </p:spPr>
        <p:txBody>
          <a:bodyPr>
            <a:spAutoFit/>
          </a:bodyPr>
          <a:lstStyle/>
          <a:p>
            <a:r>
              <a:rPr lang="en-US" dirty="0">
                <a:solidFill>
                  <a:schemeClr val="accent1"/>
                </a:solidFill>
              </a:rPr>
              <a:t>Example 2:  Using the Product Rule for Exponents</a:t>
            </a:r>
            <a:r>
              <a:rPr lang="en-US" baseline="-25000" dirty="0">
                <a:solidFill>
                  <a:schemeClr val="accent1"/>
                </a:solidFill>
              </a:rPr>
              <a:t>2</a:t>
            </a:r>
            <a:endParaRPr lang="en-US" sz="3200" dirty="0">
              <a:solidFill>
                <a:schemeClr val="accent1"/>
              </a:solidFill>
            </a:endParaRPr>
          </a:p>
        </p:txBody>
      </p:sp>
      <p:pic>
        <p:nvPicPr>
          <p:cNvPr id="6" name="Picture 5" descr="Solution for b. open parenthesis Negative three times x cubed close parenthesis times open parenthesis  negative four times x cubed close parenthesis  equals negative three times negative four times x cubed times x cubed,&#10;which means coefficients negative and negative 4 are multiplied and exponents 3 and 3 are added.&#10;which equals twelve times x to the power of open parenthesis three plus three close parenthesis,&#10;which equals twelve times x to the power of 6.">
            <a:extLst>
              <a:ext uri="{FF2B5EF4-FFF2-40B4-BE49-F238E27FC236}">
                <a16:creationId xmlns:a16="http://schemas.microsoft.com/office/drawing/2014/main" id="{BFC7EF14-3E14-7FBB-B562-1DEE8809F6F6}"/>
              </a:ext>
            </a:extLst>
          </p:cNvPr>
          <p:cNvPicPr>
            <a:picLocks noChangeAspect="1"/>
          </p:cNvPicPr>
          <p:nvPr/>
        </p:nvPicPr>
        <p:blipFill>
          <a:blip r:embed="rId2"/>
          <a:stretch>
            <a:fillRect/>
          </a:stretch>
        </p:blipFill>
        <p:spPr>
          <a:xfrm>
            <a:off x="457200" y="1400684"/>
            <a:ext cx="7991475" cy="1524000"/>
          </a:xfrm>
          <a:prstGeom prst="rect">
            <a:avLst/>
          </a:prstGeom>
        </p:spPr>
      </p:pic>
      <p:pic>
        <p:nvPicPr>
          <p:cNvPr id="11" name="Picture 10" descr="Solution for c. Open parenthesis negative 6 times a times b squared close parenthesis times open parenthesis 8 times a times b cubed close parenthesis equals negative 6 times 8 times a to the power of 1 times a to the power of 1 times b squared times b cubed.&#10;which means coefficients negative 6 and 8 multiplied and exponents on each variables are added.&#10;That equals negative 48 times a to the power of open parenthesis 1 plus 1 close parenthesis times b to the power of open parenthesis 2 plus 3 close parenthesis.&#10;Final answer equals negative 48 times a squared times b to the power of 5.">
            <a:extLst>
              <a:ext uri="{FF2B5EF4-FFF2-40B4-BE49-F238E27FC236}">
                <a16:creationId xmlns:a16="http://schemas.microsoft.com/office/drawing/2014/main" id="{27AD37C8-E805-F3B3-95D8-1046349B29AD}"/>
              </a:ext>
            </a:extLst>
          </p:cNvPr>
          <p:cNvPicPr>
            <a:picLocks noChangeAspect="1"/>
          </p:cNvPicPr>
          <p:nvPr/>
        </p:nvPicPr>
        <p:blipFill>
          <a:blip r:embed="rId3"/>
          <a:stretch>
            <a:fillRect/>
          </a:stretch>
        </p:blipFill>
        <p:spPr>
          <a:xfrm>
            <a:off x="533400" y="3266567"/>
            <a:ext cx="8667750" cy="13335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p:cNvSpPr>
          <p:nvPr>
            <p:ph type="title"/>
          </p:nvPr>
        </p:nvSpPr>
        <p:spPr>
          <a:xfrm>
            <a:off x="457200" y="395462"/>
            <a:ext cx="8229600" cy="489236"/>
          </a:xfrm>
          <a:prstGeom prst="rect">
            <a:avLst/>
          </a:prstGeom>
          <a:noFill/>
        </p:spPr>
        <p:txBody>
          <a:bodyPr>
            <a:spAutoFit/>
          </a:bodyPr>
          <a:lstStyle/>
          <a:p>
            <a:r>
              <a:rPr lang="en-US" sz="3200" dirty="0">
                <a:solidFill>
                  <a:schemeClr val="accent1"/>
                </a:solidFill>
              </a:rPr>
              <a:t>Definition: The Exponent 0</a:t>
            </a:r>
            <a:r>
              <a:rPr lang="en-US" baseline="-25000" dirty="0">
                <a:solidFill>
                  <a:schemeClr val="accent1"/>
                </a:solidFill>
              </a:rPr>
              <a:t>1</a:t>
            </a:r>
            <a:endParaRPr lang="en-US" sz="3200" dirty="0">
              <a:solidFill>
                <a:schemeClr val="accent1"/>
              </a:solidFill>
            </a:endParaRPr>
          </a:p>
        </p:txBody>
      </p:sp>
      <p:sp>
        <p:nvSpPr>
          <p:cNvPr id="7" name="Rectangle 3"/>
          <p:cNvSpPr>
            <a:spLocks noGrp="1"/>
          </p:cNvSpPr>
          <p:nvPr>
            <p:ph idx="1"/>
          </p:nvPr>
        </p:nvSpPr>
        <p:spPr>
          <a:xfrm>
            <a:off x="457200" y="1280160"/>
            <a:ext cx="8229600" cy="1815882"/>
          </a:xfrm>
          <a:prstGeom prst="rect">
            <a:avLst/>
          </a:prstGeom>
          <a:solidFill>
            <a:srgbClr val="FFFFCC"/>
          </a:solidFill>
          <a:ln w="28575">
            <a:solidFill>
              <a:srgbClr val="000000"/>
            </a:solidFill>
          </a:ln>
        </p:spPr>
        <p:txBody>
          <a:bodyPr>
            <a:spAutoFit/>
          </a:bodyPr>
          <a:lstStyle/>
          <a:p>
            <a:pPr>
              <a:spcBef>
                <a:spcPct val="50000"/>
              </a:spcBef>
              <a:buFont typeface="Courier New" pitchFamily="49" charset="0"/>
              <a:buNone/>
            </a:pPr>
            <a:r>
              <a:rPr lang="en-US" i="0" dirty="0">
                <a:solidFill>
                  <a:srgbClr val="000000"/>
                </a:solidFill>
              </a:rPr>
              <a:t>If </a:t>
            </a:r>
            <a:r>
              <a:rPr lang="en-US" i="1" dirty="0">
                <a:solidFill>
                  <a:srgbClr val="000000"/>
                </a:solidFill>
              </a:rPr>
              <a:t>a</a:t>
            </a:r>
            <a:r>
              <a:rPr lang="en-US" i="0" dirty="0">
                <a:solidFill>
                  <a:srgbClr val="000000"/>
                </a:solidFill>
              </a:rPr>
              <a:t> is a nonzero real number, then</a:t>
            </a:r>
          </a:p>
          <a:p>
            <a:pPr>
              <a:spcBef>
                <a:spcPct val="50000"/>
              </a:spcBef>
              <a:buFont typeface="Courier New" pitchFamily="49" charset="0"/>
              <a:buNone/>
            </a:pPr>
            <a:endParaRPr lang="en-US" dirty="0">
              <a:solidFill>
                <a:srgbClr val="000000"/>
              </a:solidFill>
            </a:endParaRPr>
          </a:p>
          <a:p>
            <a:pPr>
              <a:spcBef>
                <a:spcPct val="50000"/>
              </a:spcBef>
              <a:buFont typeface="Courier New" pitchFamily="49" charset="0"/>
              <a:buNone/>
            </a:pPr>
            <a:endParaRPr lang="en-US" i="0" dirty="0">
              <a:solidFill>
                <a:srgbClr val="000000"/>
              </a:solidFill>
            </a:endParaRPr>
          </a:p>
        </p:txBody>
      </p:sp>
      <p:pic>
        <p:nvPicPr>
          <p:cNvPr id="9" name="Picture 8" descr="a to the power of zero equals one">
            <a:extLst>
              <a:ext uri="{FF2B5EF4-FFF2-40B4-BE49-F238E27FC236}">
                <a16:creationId xmlns:a16="http://schemas.microsoft.com/office/drawing/2014/main" id="{557E7144-CDEA-F2D3-D84D-BBD4A27D5A84}"/>
              </a:ext>
            </a:extLst>
          </p:cNvPr>
          <p:cNvPicPr>
            <a:picLocks noChangeAspect="1"/>
          </p:cNvPicPr>
          <p:nvPr/>
        </p:nvPicPr>
        <p:blipFill>
          <a:blip r:embed="rId2"/>
          <a:stretch>
            <a:fillRect/>
          </a:stretch>
        </p:blipFill>
        <p:spPr>
          <a:xfrm>
            <a:off x="3659281" y="1932503"/>
            <a:ext cx="885825" cy="371475"/>
          </a:xfrm>
          <a:prstGeom prst="rect">
            <a:avLst/>
          </a:prstGeom>
        </p:spPr>
      </p:pic>
      <p:sp>
        <p:nvSpPr>
          <p:cNvPr id="4" name="TextBox 3">
            <a:extLst>
              <a:ext uri="{FF2B5EF4-FFF2-40B4-BE49-F238E27FC236}">
                <a16:creationId xmlns:a16="http://schemas.microsoft.com/office/drawing/2014/main" id="{3CC71050-3CAF-CEC6-20E4-9869ACAB4B0B}"/>
              </a:ext>
            </a:extLst>
          </p:cNvPr>
          <p:cNvSpPr txBox="1"/>
          <p:nvPr/>
        </p:nvSpPr>
        <p:spPr>
          <a:xfrm>
            <a:off x="461682" y="2438400"/>
            <a:ext cx="2433918" cy="523220"/>
          </a:xfrm>
          <a:prstGeom prst="rect">
            <a:avLst/>
          </a:prstGeom>
          <a:noFill/>
        </p:spPr>
        <p:txBody>
          <a:bodyPr wrap="square">
            <a:spAutoFit/>
          </a:bodyPr>
          <a:lstStyle/>
          <a:p>
            <a:pPr>
              <a:spcBef>
                <a:spcPct val="50000"/>
              </a:spcBef>
              <a:buFont typeface="Courier New" pitchFamily="49" charset="0"/>
              <a:buNone/>
            </a:pPr>
            <a:r>
              <a:rPr lang="en-US" sz="2800" b="1" i="0" dirty="0">
                <a:solidFill>
                  <a:srgbClr val="C00000"/>
                </a:solidFill>
              </a:rPr>
              <a:t>The expression</a:t>
            </a:r>
            <a:endParaRPr lang="en-US" sz="2800" b="1" i="0" dirty="0">
              <a:solidFill>
                <a:srgbClr val="000000"/>
              </a:solidFill>
            </a:endParaRPr>
          </a:p>
        </p:txBody>
      </p:sp>
      <p:pic>
        <p:nvPicPr>
          <p:cNvPr id="2" name="Picture 1" descr="zero to the power of zero">
            <a:extLst>
              <a:ext uri="{FF2B5EF4-FFF2-40B4-BE49-F238E27FC236}">
                <a16:creationId xmlns:a16="http://schemas.microsoft.com/office/drawing/2014/main" id="{92A7052E-12AA-E135-6C2A-DFC997574FBE}"/>
              </a:ext>
            </a:extLst>
          </p:cNvPr>
          <p:cNvPicPr>
            <a:picLocks noChangeAspect="1"/>
          </p:cNvPicPr>
          <p:nvPr/>
        </p:nvPicPr>
        <p:blipFill>
          <a:blip r:embed="rId3"/>
          <a:stretch>
            <a:fillRect/>
          </a:stretch>
        </p:blipFill>
        <p:spPr>
          <a:xfrm>
            <a:off x="2832409" y="2538462"/>
            <a:ext cx="327660" cy="365760"/>
          </a:xfrm>
          <a:prstGeom prst="rect">
            <a:avLst/>
          </a:prstGeom>
        </p:spPr>
      </p:pic>
      <p:sp>
        <p:nvSpPr>
          <p:cNvPr id="8" name="TextBox 7">
            <a:extLst>
              <a:ext uri="{FF2B5EF4-FFF2-40B4-BE49-F238E27FC236}">
                <a16:creationId xmlns:a16="http://schemas.microsoft.com/office/drawing/2014/main" id="{961C4593-2B9C-74B8-1EB2-20BBC52B3C22}"/>
              </a:ext>
            </a:extLst>
          </p:cNvPr>
          <p:cNvSpPr txBox="1"/>
          <p:nvPr/>
        </p:nvSpPr>
        <p:spPr>
          <a:xfrm>
            <a:off x="3132735" y="2470835"/>
            <a:ext cx="2228401" cy="523220"/>
          </a:xfrm>
          <a:prstGeom prst="rect">
            <a:avLst/>
          </a:prstGeom>
          <a:noFill/>
        </p:spPr>
        <p:txBody>
          <a:bodyPr wrap="square">
            <a:spAutoFit/>
          </a:bodyPr>
          <a:lstStyle/>
          <a:p>
            <a:r>
              <a:rPr lang="en-US" sz="2800" b="1" i="0" dirty="0">
                <a:solidFill>
                  <a:srgbClr val="C00000"/>
                </a:solidFill>
              </a:rPr>
              <a:t>is undefined</a:t>
            </a:r>
            <a:r>
              <a:rPr lang="en-US" sz="2800" b="1" i="0" dirty="0">
                <a:solidFill>
                  <a:srgbClr val="000000"/>
                </a:solidFill>
              </a:rPr>
              <a:t>.</a:t>
            </a:r>
            <a:endParaRPr lang="en-IN" sz="2800" dirty="0"/>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28"/>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5753</TotalTime>
  <Words>743</Words>
  <Application>Microsoft Office PowerPoint</Application>
  <PresentationFormat>On-screen Show (4:3)</PresentationFormat>
  <Paragraphs>87</Paragraphs>
  <Slides>28</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Calibri</vt:lpstr>
      <vt:lpstr>Courier New</vt:lpstr>
      <vt:lpstr>Office Theme</vt:lpstr>
      <vt:lpstr>Section 3.R.4</vt:lpstr>
      <vt:lpstr>Objectives</vt:lpstr>
      <vt:lpstr>Properties: The Product Rule for Exponents</vt:lpstr>
      <vt:lpstr>Notes: The Product Rule</vt:lpstr>
      <vt:lpstr>Example 1: Using the Product Rule for Exponents1</vt:lpstr>
      <vt:lpstr>Example 1: Using the Product Rule for Exponents2</vt:lpstr>
      <vt:lpstr>Example 2: Using the Product Rule for Exponents1</vt:lpstr>
      <vt:lpstr>Example 2:  Using the Product Rule for Exponents2</vt:lpstr>
      <vt:lpstr>Definition: The Exponent 01</vt:lpstr>
      <vt:lpstr>Attention! The Exponent 02</vt:lpstr>
      <vt:lpstr>Example 3: Evaluating The Exponent 0</vt:lpstr>
      <vt:lpstr>Properties: Quotient Rule for Exponents</vt:lpstr>
      <vt:lpstr>Example 4: Using the Quotient Rule for Exponents1</vt:lpstr>
      <vt:lpstr>Example 4: Using the Quotient Rule for Exponents2</vt:lpstr>
      <vt:lpstr>Example 5: Dividing Terms with Coefficients1</vt:lpstr>
      <vt:lpstr>Example 5: Dividing Terms with Coefficients2</vt:lpstr>
      <vt:lpstr>Properties: Rule for Negative Exponents</vt:lpstr>
      <vt:lpstr>Example 6: Negative Exponents1</vt:lpstr>
      <vt:lpstr>Example 6: Negative Exponents2</vt:lpstr>
      <vt:lpstr>Notes: Negative Exponents1</vt:lpstr>
      <vt:lpstr>Example 7: Combining Rules for Exponents1 </vt:lpstr>
      <vt:lpstr>Example 7: Combining Rules for  Exponents2</vt:lpstr>
      <vt:lpstr>Example 7: Combining Rules for  Exponents3</vt:lpstr>
      <vt:lpstr>Example 7: Combining Rules for  Exponents4</vt:lpstr>
      <vt:lpstr>Attention! Negative Exponents2</vt:lpstr>
      <vt:lpstr>Properties: Summary of the Rules for Exponents</vt:lpstr>
      <vt:lpstr>Example 8: Evaluating Exponential Expressions1</vt:lpstr>
      <vt:lpstr>Example 8: Evaluating Exponential Expressions2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 Plus Integrated Review</dc:title>
  <dc:creator>Hawkes Learning</dc:creator>
  <cp:lastModifiedBy>jeevan</cp:lastModifiedBy>
  <cp:revision>381</cp:revision>
  <dcterms:created xsi:type="dcterms:W3CDTF">2013-04-26T14:43:13Z</dcterms:created>
  <dcterms:modified xsi:type="dcterms:W3CDTF">2025-08-18T09:52:55Z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46F53080-A091-4E8B-AFBF-56B34C77ECCE</vt:lpwstr>
  </property>
  <property fmtid="{D5CDD505-2E9C-101B-9397-08002B2CF9AE}" pid="3" name="ArticulatePath">
    <vt:lpwstr>DEV2e_12_1</vt:lpwstr>
  </property>
</Properties>
</file>