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2" r:id="rId4"/>
    <p:sldId id="263" r:id="rId5"/>
    <p:sldId id="264" r:id="rId6"/>
    <p:sldId id="260" r:id="rId7"/>
    <p:sldId id="261" r:id="rId8"/>
    <p:sldId id="265" r:id="rId9"/>
    <p:sldId id="283" r:id="rId10"/>
    <p:sldId id="266" r:id="rId11"/>
    <p:sldId id="267" r:id="rId12"/>
    <p:sldId id="28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01" autoAdjust="0"/>
    <p:restoredTop sz="94646"/>
  </p:normalViewPr>
  <p:slideViewPr>
    <p:cSldViewPr>
      <p:cViewPr varScale="1">
        <p:scale>
          <a:sx n="105" d="100"/>
          <a:sy n="105" d="100"/>
        </p:scale>
        <p:origin x="19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>
              <a:spcAft>
                <a:spcPts val="1200"/>
              </a:spcAft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pic>
        <p:nvPicPr>
          <p:cNvPr id="6" name="Picture 5" descr="Example a, 36 divided by 9 equals 4 because 9 times 4 equals 36.&#10;Example b, negative 36 divided by 9 equals negative 4 because 9 times negative 4 equals negative 36. &#10;Example c, 36 divided by negative 9 equals negative 4 because negative 9 times negative 4 equals 36.">
            <a:extLst>
              <a:ext uri="{FF2B5EF4-FFF2-40B4-BE49-F238E27FC236}">
                <a16:creationId xmlns:a16="http://schemas.microsoft.com/office/drawing/2014/main" id="{99EE5E6C-245F-2741-66A8-AFCA0F535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452" y="1962150"/>
            <a:ext cx="5238750" cy="32956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Example d, negative 36 divided by negative 9 equals 4 because negative 9 times 4 equals negative 36.&#10;Example e, 8 divided by 0 is undefined because division by 0 is undefined.&#10;Example f, 0 divided by negative 6 equals zero because negative 6 times 0 equals zero.">
            <a:extLst>
              <a:ext uri="{FF2B5EF4-FFF2-40B4-BE49-F238E27FC236}">
                <a16:creationId xmlns:a16="http://schemas.microsoft.com/office/drawing/2014/main" id="{41065B15-3083-4138-8C4D-FEA7F4C54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95400"/>
            <a:ext cx="8172450" cy="32956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Notes: Division with Real Numbers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204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42925" indent="-542925"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1.	If the numbers have the same sign, both the product and quotient will be positive. </a:t>
            </a:r>
          </a:p>
          <a:p>
            <a:pPr marL="542925" indent="-542925"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If the numbers have different signs, both the 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0),</a:t>
            </a:r>
          </a:p>
          <a:p>
            <a:pPr marL="542925" indent="-542925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1.	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8" name="Picture 7" descr="a over b equals plus  a over b.">
            <a:extLst>
              <a:ext uri="{FF2B5EF4-FFF2-40B4-BE49-F238E27FC236}">
                <a16:creationId xmlns:a16="http://schemas.microsoft.com/office/drawing/2014/main" id="{89B63F0B-2607-5CEE-0C6E-7167ABE78D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125" y="2524125"/>
            <a:ext cx="1285875" cy="9048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237F048-CC97-2501-4CA2-CA443E1A9526}"/>
              </a:ext>
            </a:extLst>
          </p:cNvPr>
          <p:cNvSpPr txBox="1"/>
          <p:nvPr/>
        </p:nvSpPr>
        <p:spPr>
          <a:xfrm>
            <a:off x="457200" y="3667780"/>
            <a:ext cx="79166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2925" indent="-542925" algn="just" eaLnBrk="0" hangingPunct="0">
              <a:spcAft>
                <a:spcPts val="1200"/>
              </a:spcAft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2.	The quotient of two negative numbers is positive:</a:t>
            </a:r>
          </a:p>
        </p:txBody>
      </p:sp>
      <p:pic>
        <p:nvPicPr>
          <p:cNvPr id="11" name="Picture 10" descr="negative a over negative b equals plus  a over b.">
            <a:extLst>
              <a:ext uri="{FF2B5EF4-FFF2-40B4-BE49-F238E27FC236}">
                <a16:creationId xmlns:a16="http://schemas.microsoft.com/office/drawing/2014/main" id="{7C72F9B7-544C-EB6F-06B0-F9F3160AF2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4587" y="4343400"/>
            <a:ext cx="150495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42925" indent="-542925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3.	The quotient of a positive number and a negative </a:t>
            </a:r>
          </a:p>
          <a:p>
            <a:pPr marL="542925" indent="-542925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542925" indent="-542925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negative: </a:t>
            </a:r>
          </a:p>
        </p:txBody>
      </p:sp>
      <p:pic>
        <p:nvPicPr>
          <p:cNvPr id="4" name="Picture 3" descr="negative a over b equals negative open fraction a over b close fraction, and a over negative b equals negative open fraction a over b close fraction.">
            <a:extLst>
              <a:ext uri="{FF2B5EF4-FFF2-40B4-BE49-F238E27FC236}">
                <a16:creationId xmlns:a16="http://schemas.microsoft.com/office/drawing/2014/main" id="{491D39F8-ED68-9699-22C0-6EBCA4C2F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1676400"/>
            <a:ext cx="368617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baseline="-25000" dirty="0"/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</a:t>
            </a:r>
          </a:p>
        </p:txBody>
      </p:sp>
      <p:pic>
        <p:nvPicPr>
          <p:cNvPr id="5" name="Picture 4" descr="Example a, negative open fraction 16 over 7 close fraction divided by negative open fraction 2 over 21 close fraction equals negative open fraction 16 over 7 close fraction times negative open fraction 21 over 2 close fraction which equals plus open fraction 2 times 8 times 3 times 7 over 7 times 2 close fraction which equals 24 over 1 which equals plus 24.">
            <a:extLst>
              <a:ext uri="{FF2B5EF4-FFF2-40B4-BE49-F238E27FC236}">
                <a16:creationId xmlns:a16="http://schemas.microsoft.com/office/drawing/2014/main" id="{6D5A2DCD-42AD-3E7C-436C-3C0A4903D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38375"/>
            <a:ext cx="8639175" cy="10382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15F66E5-7ED7-6F1B-510C-0AC7A0EDB7F3}"/>
              </a:ext>
            </a:extLst>
          </p:cNvPr>
          <p:cNvSpPr txBox="1"/>
          <p:nvPr/>
        </p:nvSpPr>
        <p:spPr>
          <a:xfrm>
            <a:off x="571500" y="3378180"/>
            <a:ext cx="8001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623888" algn="l"/>
              </a:tabLst>
            </a:pPr>
            <a:r>
              <a:rPr lang="en-US" sz="2800" dirty="0"/>
              <a:t>(Reminder: To divide by a fraction, multiply by its </a:t>
            </a:r>
          </a:p>
          <a:p>
            <a:pPr>
              <a:tabLst>
                <a:tab pos="623888" algn="l"/>
              </a:tabLst>
            </a:pPr>
            <a:r>
              <a:rPr lang="en-US" sz="2800" dirty="0"/>
              <a:t>reciprocal.)</a:t>
            </a:r>
          </a:p>
        </p:txBody>
      </p:sp>
      <p:pic>
        <p:nvPicPr>
          <p:cNvPr id="9" name="Picture 8" descr="Example b, negative open fraction 20 over 12 close fraction divided by 15 over 2 equals negative open fraction 20 over 12  close fraction times 2 over 15 which equals negative open fraction 4 times 5 times 2 over 4 times 3 times 3 times 5 close fraction which simplifies to negative open fraction 2 over 9 close fraction.">
            <a:extLst>
              <a:ext uri="{FF2B5EF4-FFF2-40B4-BE49-F238E27FC236}">
                <a16:creationId xmlns:a16="http://schemas.microsoft.com/office/drawing/2014/main" id="{4987BA4E-BF49-19D7-68DF-F34D956213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4371975"/>
            <a:ext cx="6515100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7" name="Picture 6" descr="Example c, negative 5 point 7 divided by 4.2 is approximately negative 1.4 to the nearest tenth.">
            <a:extLst>
              <a:ext uri="{FF2B5EF4-FFF2-40B4-BE49-F238E27FC236}">
                <a16:creationId xmlns:a16="http://schemas.microsoft.com/office/drawing/2014/main" id="{2985C4DA-93BE-C8C1-F353-4B5BE9B927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80160"/>
            <a:ext cx="6877050" cy="361950"/>
          </a:xfrm>
          <a:prstGeom prst="rect">
            <a:avLst/>
          </a:prstGeom>
        </p:spPr>
      </p:pic>
      <p:pic>
        <p:nvPicPr>
          <p:cNvPr id="11" name="Picture 10" descr="Example d, negative 16.54 divided by open parenthesis negative 5.1 close parenthesis is approximately plus 3.2 to the nearest tenth.">
            <a:extLst>
              <a:ext uri="{FF2B5EF4-FFF2-40B4-BE49-F238E27FC236}">
                <a16:creationId xmlns:a16="http://schemas.microsoft.com/office/drawing/2014/main" id="{D0046371-7DC6-9FAA-FCEF-AC1475B28E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15959"/>
            <a:ext cx="6877050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Average (or Mean)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463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46CAC2-D7B6-BC8E-283F-F3F812ABFA21}"/>
              </a:ext>
            </a:extLst>
          </p:cNvPr>
          <p:cNvSpPr txBox="1"/>
          <p:nvPr/>
        </p:nvSpPr>
        <p:spPr>
          <a:xfrm>
            <a:off x="457200" y="1097280"/>
            <a:ext cx="83058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At noon on five consecutive days in Aspen, Colorado  the temperatures were −</a:t>
            </a:r>
            <a:r>
              <a:rPr lang="en-US" sz="2800" i="0" dirty="0">
                <a:solidFill>
                  <a:srgbClr val="0000FF"/>
                </a:solidFill>
              </a:rPr>
              <a:t>5</a:t>
            </a:r>
            <a:r>
              <a:rPr lang="en-US" sz="2800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7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6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, −</a:t>
            </a:r>
            <a:r>
              <a:rPr lang="en-US" sz="2800" i="0" dirty="0">
                <a:solidFill>
                  <a:srgbClr val="0000FF"/>
                </a:solidFill>
              </a:rPr>
              <a:t>7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, and </a:t>
            </a:r>
            <a:r>
              <a:rPr lang="en-US" sz="2800" i="0" dirty="0">
                <a:solidFill>
                  <a:srgbClr val="0000FF"/>
                </a:solidFill>
              </a:rPr>
              <a:t>14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chemeClr val="tx1"/>
                </a:solidFill>
              </a:rPr>
              <a:t> (in degrees Fahrenheit). (Negative numbers represent temperatures below zero.) Find the average of these noonday temperatures.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9DDD60-0AFB-F92B-11B4-100DE1B1DF20}"/>
              </a:ext>
            </a:extLst>
          </p:cNvPr>
          <p:cNvSpPr txBox="1"/>
          <p:nvPr/>
        </p:nvSpPr>
        <p:spPr>
          <a:xfrm>
            <a:off x="457200" y="973146"/>
            <a:ext cx="82296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</a:t>
            </a:r>
          </a:p>
        </p:txBody>
      </p:sp>
      <p:pic>
        <p:nvPicPr>
          <p:cNvPr id="4" name="Picture 3" descr="open parenthesis negative 5 close parenthesis plus 7 plus 6 plus open parenthesis negative 7 close parenthesis plus 14 equals 15">
            <a:extLst>
              <a:ext uri="{FF2B5EF4-FFF2-40B4-BE49-F238E27FC236}">
                <a16:creationId xmlns:a16="http://schemas.microsoft.com/office/drawing/2014/main" id="{41C7FF85-401E-F20A-B815-04F0233F3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6525" y="2173373"/>
            <a:ext cx="3714750" cy="4953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DF16AE-6178-87D2-28A6-864BF23D6EDA}"/>
              </a:ext>
            </a:extLst>
          </p:cNvPr>
          <p:cNvSpPr txBox="1"/>
          <p:nvPr/>
        </p:nvSpPr>
        <p:spPr>
          <a:xfrm>
            <a:off x="457200" y="2760905"/>
            <a:ext cx="6705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Now divide the sum, 15, by the number of temperatures, 5.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 descr="15 over 5 equals 3.">
            <a:extLst>
              <a:ext uri="{FF2B5EF4-FFF2-40B4-BE49-F238E27FC236}">
                <a16:creationId xmlns:a16="http://schemas.microsoft.com/office/drawing/2014/main" id="{CCFF4867-E1C9-864E-837B-48456E894D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8112" y="3810000"/>
            <a:ext cx="971550" cy="9048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FE641B7-E400-3B59-B5C2-B4A6A7C1374E}"/>
              </a:ext>
            </a:extLst>
          </p:cNvPr>
          <p:cNvSpPr txBox="1"/>
          <p:nvPr/>
        </p:nvSpPr>
        <p:spPr>
          <a:xfrm>
            <a:off x="457200" y="5029200"/>
            <a:ext cx="815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7838E3-1107-FF90-FF25-949F611DBE25}"/>
              </a:ext>
            </a:extLst>
          </p:cNvPr>
          <p:cNvSpPr txBox="1"/>
          <p:nvPr/>
        </p:nvSpPr>
        <p:spPr>
          <a:xfrm>
            <a:off x="457200" y="1097280"/>
            <a:ext cx="815340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	Multiply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	Divide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	Find the average (mean) of a set of real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736DA0-5A4A-2177-14D2-BA34A428A0A0}"/>
              </a:ext>
            </a:extLst>
          </p:cNvPr>
          <p:cNvSpPr txBox="1"/>
          <p:nvPr/>
        </p:nvSpPr>
        <p:spPr>
          <a:xfrm>
            <a:off x="481780" y="1097280"/>
            <a:ext cx="835741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sz="2800" i="0" dirty="0">
                <a:solidFill>
                  <a:srgbClr val="0000FF"/>
                </a:solidFill>
              </a:rPr>
              <a:t>3 students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75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2 students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80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1 student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82</a:t>
            </a:r>
            <a:r>
              <a:rPr lang="en-US" sz="2800" i="0" dirty="0">
                <a:solidFill>
                  <a:schemeClr val="tx1"/>
                </a:solidFill>
              </a:rPr>
              <a:t>, </a:t>
            </a:r>
            <a:r>
              <a:rPr lang="en-US" sz="2800" i="0" dirty="0">
                <a:solidFill>
                  <a:srgbClr val="0000FF"/>
                </a:solidFill>
              </a:rPr>
              <a:t>3 students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85</a:t>
            </a:r>
            <a:r>
              <a:rPr lang="en-US" sz="2800" i="0" dirty="0">
                <a:solidFill>
                  <a:schemeClr val="tx1"/>
                </a:solidFill>
              </a:rPr>
              <a:t>, and </a:t>
            </a:r>
            <a:r>
              <a:rPr lang="en-US" sz="2800" i="0" dirty="0">
                <a:solidFill>
                  <a:srgbClr val="0000FF"/>
                </a:solidFill>
              </a:rPr>
              <a:t>1 student </a:t>
            </a:r>
            <a:r>
              <a:rPr lang="en-US" sz="2800" i="0" dirty="0">
                <a:solidFill>
                  <a:schemeClr val="tx1"/>
                </a:solidFill>
              </a:rPr>
              <a:t>scored </a:t>
            </a:r>
            <a:r>
              <a:rPr lang="en-US" sz="2800" i="0" dirty="0">
                <a:solidFill>
                  <a:srgbClr val="0000FF"/>
                </a:solidFill>
              </a:rPr>
              <a:t>88</a:t>
            </a:r>
            <a:r>
              <a:rPr lang="en-US" sz="2800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75 times 3 equals 225.&#10;80 times 2 equals 160.&#10;82 times 1 equals 82.&#10;85 times 3 equals 255.&#10;88 times 1 equals 88.">
            <a:extLst>
              <a:ext uri="{FF2B5EF4-FFF2-40B4-BE49-F238E27FC236}">
                <a16:creationId xmlns:a16="http://schemas.microsoft.com/office/drawing/2014/main" id="{A8CD31F1-704C-A936-878B-6D66ED308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16965"/>
            <a:ext cx="2981325" cy="2800350"/>
          </a:xfrm>
          <a:prstGeom prst="rect">
            <a:avLst/>
          </a:prstGeom>
        </p:spPr>
      </p:pic>
      <p:pic>
        <p:nvPicPr>
          <p:cNvPr id="8" name="Picture 7" descr="225 plus 160 plus 82 plus 255 plus 88 equals 810 &#10;By dividing the number of scores, 810 divided by 10 equals 81.">
            <a:extLst>
              <a:ext uri="{FF2B5EF4-FFF2-40B4-BE49-F238E27FC236}">
                <a16:creationId xmlns:a16="http://schemas.microsoft.com/office/drawing/2014/main" id="{D9DEF4CA-03C5-970E-06BD-FAAD6E1BF7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038600"/>
            <a:ext cx="7783659" cy="9804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443490-AE4A-8676-58F2-E86EAE1306B6}"/>
              </a:ext>
            </a:extLst>
          </p:cNvPr>
          <p:cNvSpPr txBox="1"/>
          <p:nvPr/>
        </p:nvSpPr>
        <p:spPr>
          <a:xfrm>
            <a:off x="457200" y="4996518"/>
            <a:ext cx="8534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mean score on the placement test for this group of students was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  <a:r>
              <a:rPr lang="en-US" sz="300" i="0" dirty="0">
                <a:solidFill>
                  <a:srgbClr val="0000FF"/>
                </a:solidFill>
              </a:rPr>
              <a:t>,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FFEAD9-04F6-D2DB-424F-06EE523015C8}"/>
              </a:ext>
            </a:extLst>
          </p:cNvPr>
          <p:cNvSpPr txBox="1"/>
          <p:nvPr/>
        </p:nvSpPr>
        <p:spPr>
          <a:xfrm>
            <a:off x="457200" y="1219200"/>
            <a:ext cx="83058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			1008 ÷ 15 =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A564EC-3CCB-6B86-687E-D4F9F9153279}"/>
              </a:ext>
            </a:extLst>
          </p:cNvPr>
          <p:cNvSpPr txBox="1"/>
          <p:nvPr/>
        </p:nvSpPr>
        <p:spPr>
          <a:xfrm>
            <a:off x="457200" y="1059120"/>
            <a:ext cx="800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Multiply. Reduce fractions to lowest terms.</a:t>
            </a:r>
          </a:p>
        </p:txBody>
      </p:sp>
      <p:pic>
        <p:nvPicPr>
          <p:cNvPr id="3" name="Picture 2" descr="Example a, 5 times open parenthesis negative 3 close parenthesis equals open parenthesis negative 3 close parenthesis plus open parenthesis negative 3 close parenthesis plus open parenthesis negative 3 close parenthesis plus open parenthesis negative 3 close parenthesis plus open parenthesis negative 3 close parenthesis equals negative 15,&#10;Example b, 3 times open parenthesis negative 5 close parenthesis equals open parenthesis negative 5 close parenthesis plus open parenthesis negative 5 close parenthesis plus open parenthesis negative 5 close parenthesis equals negative 15,&#10;Example c, 7 times open parenthesis negative 10 close parenthesis equals negative 70,&#10;Example d, 42 times open parenthesis negative 1 close parenthesis equals negative 42,&#10;Example e, 4 times open parenthesis 6.2 close parenthesis equals negative 24.8.">
            <a:extLst>
              <a:ext uri="{FF2B5EF4-FFF2-40B4-BE49-F238E27FC236}">
                <a16:creationId xmlns:a16="http://schemas.microsoft.com/office/drawing/2014/main" id="{9B2C1735-EC7D-F32B-B1E3-3BE1A4FE5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68363"/>
            <a:ext cx="6858000" cy="2675257"/>
          </a:xfrm>
          <a:prstGeom prst="rect">
            <a:avLst/>
          </a:prstGeom>
        </p:spPr>
      </p:pic>
      <p:pic>
        <p:nvPicPr>
          <p:cNvPr id="19" name="Picture 18" descr="Example f, Three sevenths times negative fourteen ninths which is equals negative open fraction 3 times 2 times 7 divided by 7 times 3 times 3 close fraction, which is simplifies to negative two thirds.">
            <a:extLst>
              <a:ext uri="{FF2B5EF4-FFF2-40B4-BE49-F238E27FC236}">
                <a16:creationId xmlns:a16="http://schemas.microsoft.com/office/drawing/2014/main" id="{145733A9-4CE8-F858-A1A5-AB89F8467D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75" y="4343400"/>
            <a:ext cx="4619625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</a:t>
            </a:r>
            <a:br>
              <a:rPr lang="en-US" dirty="0"/>
            </a:br>
            <a:r>
              <a:rPr lang="en-US" dirty="0"/>
              <a:t>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9B7C58-503A-2290-3028-8764EAFC0BE7}"/>
              </a:ext>
            </a:extLst>
          </p:cNvPr>
          <p:cNvSpPr txBox="1"/>
          <p:nvPr/>
        </p:nvSpPr>
        <p:spPr>
          <a:xfrm>
            <a:off x="402336" y="1022580"/>
            <a:ext cx="75986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Multiply. Reduce fractions to lowest terms.</a:t>
            </a:r>
          </a:p>
        </p:txBody>
      </p:sp>
      <p:pic>
        <p:nvPicPr>
          <p:cNvPr id="5" name="Picture 4" descr="Example a, open parenthesis negative 4 close parenthesis times open parenthesis negative 9 close parenthesis equals positive 36">
            <a:extLst>
              <a:ext uri="{FF2B5EF4-FFF2-40B4-BE49-F238E27FC236}">
                <a16:creationId xmlns:a16="http://schemas.microsoft.com/office/drawing/2014/main" id="{84E74FDB-3BFC-CE02-BBF8-A13A8E871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61" y="1584410"/>
            <a:ext cx="2819999" cy="520615"/>
          </a:xfrm>
          <a:prstGeom prst="rect">
            <a:avLst/>
          </a:prstGeom>
        </p:spPr>
      </p:pic>
      <p:pic>
        <p:nvPicPr>
          <p:cNvPr id="7" name="Picture 6" descr="Example b, negative three halves times open parentheses negative two ninths close parentheses equals plus open fraction 3 times 2 divided by 2 times 3 times 3 close fraction which is simplifies to plus one third.">
            <a:extLst>
              <a:ext uri="{FF2B5EF4-FFF2-40B4-BE49-F238E27FC236}">
                <a16:creationId xmlns:a16="http://schemas.microsoft.com/office/drawing/2014/main" id="{8A5D450D-D458-8F46-080A-37E729149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536" y="2209800"/>
            <a:ext cx="4552950" cy="1038225"/>
          </a:xfrm>
          <a:prstGeom prst="rect">
            <a:avLst/>
          </a:prstGeom>
        </p:spPr>
      </p:pic>
      <p:pic>
        <p:nvPicPr>
          <p:cNvPr id="10" name="Picture 9" descr="Example c, negative 2 times open parenthesis negative 6.7 close parenthesis equals positive 16.4,&#10;Example d, open parenthesis negative 1 close parenthesis times open parenthesis negative 5 close parenthesis times open parenthesis negative 3 close parenthesis times open parenthesis negative 2 close parenthesis equals 5 times open parenthesis negative 3 close parenthesis times open parenthesis negative 2 close parenthesis equals negative 15 times open parenthesis negative 2 close parenthesis equals positive 30.">
            <a:extLst>
              <a:ext uri="{FF2B5EF4-FFF2-40B4-BE49-F238E27FC236}">
                <a16:creationId xmlns:a16="http://schemas.microsoft.com/office/drawing/2014/main" id="{282CD3B0-D96A-163D-C7D7-BB81F85303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352800"/>
            <a:ext cx="7507575" cy="10981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867ED7-E929-9F07-CE43-7CD55582D6AB}"/>
              </a:ext>
            </a:extLst>
          </p:cNvPr>
          <p:cNvSpPr txBox="1"/>
          <p:nvPr/>
        </p:nvSpPr>
        <p:spPr>
          <a:xfrm>
            <a:off x="457200" y="121920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Multiply.</a:t>
            </a:r>
          </a:p>
        </p:txBody>
      </p:sp>
      <p:pic>
        <p:nvPicPr>
          <p:cNvPr id="4" name="Picture 3" descr="Example a, 0 times 6 equals 0,&#10;Example b, negative 13 times 0 equals 0.">
            <a:extLst>
              <a:ext uri="{FF2B5EF4-FFF2-40B4-BE49-F238E27FC236}">
                <a16:creationId xmlns:a16="http://schemas.microsoft.com/office/drawing/2014/main" id="{98D26342-7F0A-5346-BCD8-BBF3F1B20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981200"/>
            <a:ext cx="1905000" cy="8731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42925" indent="-542925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1.	The product of two positive numbers is positive:</a:t>
            </a:r>
          </a:p>
        </p:txBody>
      </p:sp>
      <p:pic>
        <p:nvPicPr>
          <p:cNvPr id="11" name="Picture 10" descr="a times b equals positive a b.">
            <a:extLst>
              <a:ext uri="{FF2B5EF4-FFF2-40B4-BE49-F238E27FC236}">
                <a16:creationId xmlns:a16="http://schemas.microsoft.com/office/drawing/2014/main" id="{6FCA8BF6-0DF2-E77B-76D1-25F063DE4C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3950" y="2276680"/>
            <a:ext cx="1676400" cy="46321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2B92A75-1531-33D9-50BA-6052BE40C1BA}"/>
              </a:ext>
            </a:extLst>
          </p:cNvPr>
          <p:cNvSpPr txBox="1"/>
          <p:nvPr/>
        </p:nvSpPr>
        <p:spPr>
          <a:xfrm>
            <a:off x="485774" y="2721947"/>
            <a:ext cx="81248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2.	The product of two negative numbers is positive:</a:t>
            </a:r>
          </a:p>
        </p:txBody>
      </p:sp>
      <p:pic>
        <p:nvPicPr>
          <p:cNvPr id="3" name="Picture 2" descr="open parenthesis negative a close parenthesis times open parenthesis negative b close parenthesis equals positive a b.">
            <a:extLst>
              <a:ext uri="{FF2B5EF4-FFF2-40B4-BE49-F238E27FC236}">
                <a16:creationId xmlns:a16="http://schemas.microsoft.com/office/drawing/2014/main" id="{73C3D0CE-192F-7775-E9B3-833F11854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499" y="3276600"/>
            <a:ext cx="2187575" cy="495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28FAF35-4D39-9585-9D8A-33A995DECD8A}"/>
              </a:ext>
            </a:extLst>
          </p:cNvPr>
          <p:cNvSpPr txBox="1"/>
          <p:nvPr/>
        </p:nvSpPr>
        <p:spPr>
          <a:xfrm>
            <a:off x="485775" y="3733800"/>
            <a:ext cx="820102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3.	The product of a positive number and a negative number is negative:</a:t>
            </a:r>
          </a:p>
        </p:txBody>
      </p:sp>
      <p:pic>
        <p:nvPicPr>
          <p:cNvPr id="7" name="Picture 6" descr=" a times open parenthesis negative b close parenthesis equals negative a b.">
            <a:extLst>
              <a:ext uri="{FF2B5EF4-FFF2-40B4-BE49-F238E27FC236}">
                <a16:creationId xmlns:a16="http://schemas.microsoft.com/office/drawing/2014/main" id="{2F9A198B-5D31-D741-A2A8-D3F108AACF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3950" y="4698533"/>
            <a:ext cx="1816100" cy="4953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42925" indent="-542925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4.	The product of 0 and any number is 0: </a:t>
            </a:r>
          </a:p>
        </p:txBody>
      </p:sp>
      <p:pic>
        <p:nvPicPr>
          <p:cNvPr id="4" name="Picture 3" descr="a times zero equals zero, and open parentheses negative a close parentheses times zero equals zero.">
            <a:extLst>
              <a:ext uri="{FF2B5EF4-FFF2-40B4-BE49-F238E27FC236}">
                <a16:creationId xmlns:a16="http://schemas.microsoft.com/office/drawing/2014/main" id="{3F78B03F-836F-AC8F-3D20-EA9F7875E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828800"/>
            <a:ext cx="3609975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Division with Real Numbers</a:t>
            </a:r>
          </a:p>
        </p:txBody>
      </p:sp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6" name="Picture 5" descr="a over b equals x means that b times x equals a.">
            <a:extLst>
              <a:ext uri="{FF2B5EF4-FFF2-40B4-BE49-F238E27FC236}">
                <a16:creationId xmlns:a16="http://schemas.microsoft.com/office/drawing/2014/main" id="{3104F83A-8863-8102-2BCB-34055A87B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37" y="1762125"/>
            <a:ext cx="3971925" cy="904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EEC1530-5B99-1772-02D4-3A84B27DFADF}"/>
              </a:ext>
            </a:extLst>
          </p:cNvPr>
          <p:cNvSpPr txBox="1"/>
          <p:nvPr/>
        </p:nvSpPr>
        <p:spPr>
          <a:xfrm>
            <a:off x="457200" y="2829580"/>
            <a:ext cx="800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0),</a:t>
            </a:r>
            <a:endParaRPr lang="en-IN" sz="2800" dirty="0"/>
          </a:p>
        </p:txBody>
      </p:sp>
      <p:pic>
        <p:nvPicPr>
          <p:cNvPr id="9" name="Picture 8" descr="a over zero is undefined, but zero divided by b equals zero.">
            <a:extLst>
              <a:ext uri="{FF2B5EF4-FFF2-40B4-BE49-F238E27FC236}">
                <a16:creationId xmlns:a16="http://schemas.microsoft.com/office/drawing/2014/main" id="{D0429D0F-313B-ECDA-A20F-58D268819D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37" y="3429000"/>
            <a:ext cx="382905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42925" indent="-542925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1.	Suppose that  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 ≠  0 and</a:t>
            </a:r>
          </a:p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endParaRPr lang="en-US" sz="2600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endParaRPr lang="en-US" sz="2600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					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endParaRPr lang="en-US" sz="2600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endParaRPr lang="en-US" sz="2600" dirty="0">
              <a:solidFill>
                <a:srgbClr val="000000"/>
              </a:solidFill>
            </a:endParaRPr>
          </a:p>
        </p:txBody>
      </p:sp>
      <p:pic>
        <p:nvPicPr>
          <p:cNvPr id="21" name="Picture 20" descr="a over zero equals x.">
            <a:extLst>
              <a:ext uri="{FF2B5EF4-FFF2-40B4-BE49-F238E27FC236}">
                <a16:creationId xmlns:a16="http://schemas.microsoft.com/office/drawing/2014/main" id="{F5796186-1B4A-B624-A7E2-D4767C6AA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1081890"/>
            <a:ext cx="800100" cy="79057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11DBA7D-2109-E807-B564-906D6E892CB7}"/>
              </a:ext>
            </a:extLst>
          </p:cNvPr>
          <p:cNvSpPr txBox="1"/>
          <p:nvPr/>
        </p:nvSpPr>
        <p:spPr>
          <a:xfrm>
            <a:off x="5143500" y="1210672"/>
            <a:ext cx="33909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spcBef>
                <a:spcPts val="1200"/>
              </a:spcBef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Then, since division is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D2BC60C-2114-DF2D-7751-AB010B4E4205}"/>
              </a:ext>
            </a:extLst>
          </p:cNvPr>
          <p:cNvSpPr txBox="1"/>
          <p:nvPr/>
        </p:nvSpPr>
        <p:spPr>
          <a:xfrm>
            <a:off x="1009650" y="1703115"/>
            <a:ext cx="752475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related to multiplication, we must have 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 = 0 · </a:t>
            </a:r>
            <a:r>
              <a:rPr lang="en-US" sz="2600" i="1" dirty="0">
                <a:solidFill>
                  <a:srgbClr val="000000"/>
                </a:solidFill>
              </a:rPr>
              <a:t>x </a:t>
            </a:r>
            <a:r>
              <a:rPr lang="en-US" sz="2600" dirty="0">
                <a:solidFill>
                  <a:srgbClr val="000000"/>
                </a:solidFill>
              </a:rPr>
              <a:t>but this is not possible because 0 ·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 = 0 for any value of </a:t>
            </a:r>
            <a:r>
              <a:rPr lang="en-US" sz="2600" i="1" dirty="0">
                <a:solidFill>
                  <a:srgbClr val="000000"/>
                </a:solidFill>
              </a:rPr>
              <a:t>x </a:t>
            </a:r>
            <a:r>
              <a:rPr lang="en-US" sz="2600" dirty="0">
                <a:solidFill>
                  <a:srgbClr val="000000"/>
                </a:solidFill>
              </a:rPr>
              <a:t>and we stated that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 ≠ 0.</a:t>
            </a:r>
            <a:endParaRPr lang="en-IN" sz="26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CB0AD59-716F-D04B-2C58-2EE90202D0F1}"/>
              </a:ext>
            </a:extLst>
          </p:cNvPr>
          <p:cNvSpPr txBox="1"/>
          <p:nvPr/>
        </p:nvSpPr>
        <p:spPr>
          <a:xfrm>
            <a:off x="475341" y="2986702"/>
            <a:ext cx="25908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2.   Suppose that</a:t>
            </a:r>
            <a:endParaRPr lang="en-IN" sz="2600" dirty="0"/>
          </a:p>
        </p:txBody>
      </p:sp>
      <p:pic>
        <p:nvPicPr>
          <p:cNvPr id="18" name="Picture 17" descr="zero over zero equals x.">
            <a:extLst>
              <a:ext uri="{FF2B5EF4-FFF2-40B4-BE49-F238E27FC236}">
                <a16:creationId xmlns:a16="http://schemas.microsoft.com/office/drawing/2014/main" id="{56E57789-8C59-0028-E6CC-F08072F7D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895600"/>
            <a:ext cx="800100" cy="79057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62FE34C-2472-052B-0C28-C715AA53B407}"/>
              </a:ext>
            </a:extLst>
          </p:cNvPr>
          <p:cNvSpPr txBox="1"/>
          <p:nvPr/>
        </p:nvSpPr>
        <p:spPr>
          <a:xfrm>
            <a:off x="3695700" y="3038906"/>
            <a:ext cx="4572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Then, 0 = 0 ·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 which is true for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812AAF-E4A8-F6CB-AD3E-52128979F13B}"/>
              </a:ext>
            </a:extLst>
          </p:cNvPr>
          <p:cNvSpPr txBox="1"/>
          <p:nvPr/>
        </p:nvSpPr>
        <p:spPr>
          <a:xfrm>
            <a:off x="929148" y="3603248"/>
            <a:ext cx="76962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all values of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. But, for the division to be defined we must have a unique answer for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.</a:t>
            </a:r>
            <a:endParaRPr lang="en-IN" sz="2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34056D-57E6-01A1-915A-E83DFB9BDEBC}"/>
              </a:ext>
            </a:extLst>
          </p:cNvPr>
          <p:cNvSpPr txBox="1"/>
          <p:nvPr/>
        </p:nvSpPr>
        <p:spPr>
          <a:xfrm>
            <a:off x="449826" y="4485413"/>
            <a:ext cx="81534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6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</TotalTime>
  <Words>870</Words>
  <Application>Microsoft Office PowerPoint</Application>
  <PresentationFormat>On-screen Show (4:3)</PresentationFormat>
  <Paragraphs>87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Section 3.R.3</vt:lpstr>
      <vt:lpstr>Objectives</vt:lpstr>
      <vt:lpstr>Example 1: Multiplying Positive and Negative Real Numbers </vt:lpstr>
      <vt:lpstr>Example 2: Multiplying Two Negative  Real Numbers </vt:lpstr>
      <vt:lpstr>Example 3: Multiplying by 0 </vt:lpstr>
      <vt:lpstr>Procedure: Rules for Multiplication with Real Numbers1</vt:lpstr>
      <vt:lpstr>Procedure: Rules for Multiplication with Real Numbers2</vt:lpstr>
      <vt:lpstr>Definition: Division with Real Numbers</vt:lpstr>
      <vt:lpstr>Definition: Division by 0 is Undefined </vt:lpstr>
      <vt:lpstr>Example 4: Dividing Real Numbers1</vt:lpstr>
      <vt:lpstr>Example 4: Dividing Real Numbers2</vt:lpstr>
      <vt:lpstr>Notes: Division with Real Numbers</vt:lpstr>
      <vt:lpstr>Procedure: Rules for Division with Real Numbers1</vt:lpstr>
      <vt:lpstr>Procedure: Rules for Division with Real Numbers2</vt:lpstr>
      <vt:lpstr>Example 5: Dividing Fractions and Decimals1</vt:lpstr>
      <vt:lpstr>Example 5: Dividing Fractions and Decimals2</vt:lpstr>
      <vt:lpstr>Average (or Mean)</vt:lpstr>
      <vt:lpstr>Example 6: Application: Calculating an Average1</vt:lpstr>
      <vt:lpstr>Example 6: Application: Calculating an Average2</vt:lpstr>
      <vt:lpstr>Example 7: Application: Calculating an Average1</vt:lpstr>
      <vt:lpstr>Example 7: Application: Calculating an Average2</vt:lpstr>
      <vt:lpstr>Example 8: Application: Calculating an Average1</vt:lpstr>
      <vt:lpstr>Example 8: Application: Calculating an Average2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270</cp:revision>
  <cp:lastPrinted>2018-01-15T08:43:49Z</cp:lastPrinted>
  <dcterms:created xsi:type="dcterms:W3CDTF">2013-04-26T14:43:13Z</dcterms:created>
  <dcterms:modified xsi:type="dcterms:W3CDTF">2025-08-26T13:18:41Z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23635F5A-EE53-421F-9D95-F1001796620E</vt:lpwstr>
  </property>
  <property fmtid="{D5CDD505-2E9C-101B-9397-08002B2CF9AE}" pid="3" name="ArticulatePath">
    <vt:lpwstr>PRC3R_1_R_9</vt:lpwstr>
  </property>
</Properties>
</file>