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handoutMasterIdLst>
    <p:handoutMasterId r:id="rId27"/>
  </p:handoutMasterIdLst>
  <p:sldIdLst>
    <p:sldId id="256" r:id="rId2"/>
    <p:sldId id="259" r:id="rId3"/>
    <p:sldId id="260" r:id="rId4"/>
    <p:sldId id="261" r:id="rId5"/>
    <p:sldId id="262" r:id="rId6"/>
    <p:sldId id="263" r:id="rId7"/>
    <p:sldId id="286" r:id="rId8"/>
    <p:sldId id="265" r:id="rId9"/>
    <p:sldId id="266" r:id="rId10"/>
    <p:sldId id="267" r:id="rId11"/>
    <p:sldId id="287" r:id="rId12"/>
    <p:sldId id="268" r:id="rId13"/>
    <p:sldId id="269" r:id="rId14"/>
    <p:sldId id="270" r:id="rId15"/>
    <p:sldId id="271" r:id="rId16"/>
    <p:sldId id="275" r:id="rId17"/>
    <p:sldId id="276" r:id="rId18"/>
    <p:sldId id="278" r:id="rId19"/>
    <p:sldId id="290" r:id="rId20"/>
    <p:sldId id="279" r:id="rId21"/>
    <p:sldId id="280" r:id="rId22"/>
    <p:sldId id="281" r:id="rId23"/>
    <p:sldId id="288" r:id="rId24"/>
    <p:sldId id="289" r:id="rId25"/>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9C57BA-8310-3670-B3FE-D0D4AA26A636}" name="Sangeetha Pallikala" initials="SP" userId="S::sangeetha@hawkeslearning.com::587fbea1-e479-43e9-bb5f-ea81ec1ba6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0000FF"/>
    <a:srgbClr val="C00000"/>
    <a:srgbClr val="2D7D9F"/>
    <a:srgbClr val="007F7F"/>
    <a:srgbClr val="000099"/>
    <a:srgbClr val="FF00FF"/>
    <a:srgbClr val="1F497D"/>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99609" autoAdjust="0"/>
  </p:normalViewPr>
  <p:slideViewPr>
    <p:cSldViewPr>
      <p:cViewPr varScale="1">
        <p:scale>
          <a:sx n="111" d="100"/>
          <a:sy n="111" d="100"/>
        </p:scale>
        <p:origin x="1086"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831956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A4ADF4-300C-44E8-AEF6-D59A442C61D3}" type="datetimeFigureOut">
              <a:rPr lang="en-US" smtClean="0"/>
              <a:pPr/>
              <a:t>8/26/2025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BE2DE-30D9-4BBE-B20C-15738EEC2F35}" type="slidenum">
              <a:rPr lang="en-US" smtClean="0"/>
              <a:pPr/>
              <a:t>‹#›</a:t>
            </a:fld>
            <a:endParaRPr lang="en-US"/>
          </a:p>
        </p:txBody>
      </p:sp>
    </p:spTree>
    <p:extLst>
      <p:ext uri="{BB962C8B-B14F-4D97-AF65-F5344CB8AC3E}">
        <p14:creationId xmlns:p14="http://schemas.microsoft.com/office/powerpoint/2010/main" val="123643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2.R.7</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The Real Number Line and Absolute Value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Graphing Sets of Numbers</a:t>
            </a:r>
            <a:endParaRPr lang="en-US" sz="3200" dirty="0">
              <a:solidFill>
                <a:schemeClr val="accent1"/>
              </a:solidFill>
            </a:endParaRPr>
          </a:p>
        </p:txBody>
      </p:sp>
      <p:sp>
        <p:nvSpPr>
          <p:cNvPr id="4" name="TextBox 3">
            <a:extLst>
              <a:ext uri="{FF2B5EF4-FFF2-40B4-BE49-F238E27FC236}">
                <a16:creationId xmlns:a16="http://schemas.microsoft.com/office/drawing/2014/main" id="{6612A24C-27B5-AB0C-BE9D-FC450FBDD7E4}"/>
              </a:ext>
            </a:extLst>
          </p:cNvPr>
          <p:cNvSpPr txBox="1"/>
          <p:nvPr/>
        </p:nvSpPr>
        <p:spPr>
          <a:xfrm>
            <a:off x="453312" y="1278646"/>
            <a:ext cx="4572000" cy="523220"/>
          </a:xfrm>
          <a:prstGeom prst="rect">
            <a:avLst/>
          </a:prstGeom>
          <a:noFill/>
        </p:spPr>
        <p:txBody>
          <a:bodyPr wrap="square">
            <a:spAutoFit/>
          </a:bodyPr>
          <a:lstStyle/>
          <a:p>
            <a:pPr marL="465138" indent="-465138">
              <a:spcAft>
                <a:spcPts val="1200"/>
              </a:spcAft>
            </a:pPr>
            <a:r>
              <a:rPr lang="en-US" sz="2800" dirty="0">
                <a:solidFill>
                  <a:schemeClr val="tx1"/>
                </a:solidFill>
              </a:rPr>
              <a:t>Graph the set of </a:t>
            </a:r>
            <a:r>
              <a:rPr lang="en-US" sz="2800" b="1" dirty="0">
                <a:solidFill>
                  <a:schemeClr val="tx1"/>
                </a:solidFill>
              </a:rPr>
              <a:t>real numbers</a:t>
            </a:r>
            <a:r>
              <a:rPr lang="en-US" sz="2800" dirty="0">
                <a:solidFill>
                  <a:schemeClr val="tx1"/>
                </a:solidFill>
              </a:rPr>
              <a:t> </a:t>
            </a:r>
          </a:p>
        </p:txBody>
      </p:sp>
      <p:pic>
        <p:nvPicPr>
          <p:cNvPr id="8" name="Picture 7" descr="The set of negative 3 divided by 4 comma zero comma one comma one point five comma three.">
            <a:extLst>
              <a:ext uri="{FF2B5EF4-FFF2-40B4-BE49-F238E27FC236}">
                <a16:creationId xmlns:a16="http://schemas.microsoft.com/office/drawing/2014/main" id="{4F1F9B4A-C714-01D6-0456-159528FDFAD1}"/>
              </a:ext>
            </a:extLst>
          </p:cNvPr>
          <p:cNvPicPr>
            <a:picLocks noChangeAspect="1"/>
          </p:cNvPicPr>
          <p:nvPr/>
        </p:nvPicPr>
        <p:blipFill>
          <a:blip r:embed="rId2"/>
          <a:stretch>
            <a:fillRect/>
          </a:stretch>
        </p:blipFill>
        <p:spPr>
          <a:xfrm>
            <a:off x="5019675" y="1081729"/>
            <a:ext cx="2676525" cy="1009650"/>
          </a:xfrm>
          <a:prstGeom prst="rect">
            <a:avLst/>
          </a:prstGeom>
        </p:spPr>
      </p:pic>
      <p:sp>
        <p:nvSpPr>
          <p:cNvPr id="12" name="TextBox 11">
            <a:extLst>
              <a:ext uri="{FF2B5EF4-FFF2-40B4-BE49-F238E27FC236}">
                <a16:creationId xmlns:a16="http://schemas.microsoft.com/office/drawing/2014/main" id="{079AFD08-CE21-7DB9-AC3D-07DEFCDF577E}"/>
              </a:ext>
            </a:extLst>
          </p:cNvPr>
          <p:cNvSpPr txBox="1"/>
          <p:nvPr/>
        </p:nvSpPr>
        <p:spPr>
          <a:xfrm>
            <a:off x="464389" y="1919695"/>
            <a:ext cx="1447800" cy="523220"/>
          </a:xfrm>
          <a:prstGeom prst="rect">
            <a:avLst/>
          </a:prstGeom>
          <a:noFill/>
        </p:spPr>
        <p:txBody>
          <a:bodyPr wrap="square">
            <a:spAutoFit/>
          </a:bodyPr>
          <a:lstStyle/>
          <a:p>
            <a:r>
              <a:rPr lang="en-US" sz="2800" b="1" dirty="0">
                <a:solidFill>
                  <a:schemeClr val="tx1"/>
                </a:solidFill>
              </a:rPr>
              <a:t>Solution</a:t>
            </a:r>
            <a:endParaRPr lang="en-IN" sz="2800" dirty="0"/>
          </a:p>
        </p:txBody>
      </p:sp>
      <p:pic>
        <p:nvPicPr>
          <p:cNvPr id="6" name="Picture 6" descr="A Number drawn from  negative 1 to 3.5 with dots marked on negative 3 divided by 4, 0, 1, 1.5, and 3."/>
          <p:cNvPicPr>
            <a:picLocks noChangeAspect="1" noChangeArrowheads="1"/>
          </p:cNvPicPr>
          <p:nvPr/>
        </p:nvPicPr>
        <p:blipFill>
          <a:blip r:embed="rId3"/>
          <a:srcRect/>
          <a:stretch>
            <a:fillRect/>
          </a:stretch>
        </p:blipFill>
        <p:spPr bwMode="auto">
          <a:xfrm>
            <a:off x="1971675" y="2534355"/>
            <a:ext cx="5200650" cy="18002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lstStyle/>
          <a:p>
            <a:r>
              <a:rPr lang="en-US" dirty="0">
                <a:solidFill>
                  <a:schemeClr val="accent1"/>
                </a:solidFill>
              </a:rPr>
              <a:t>Example 5: </a:t>
            </a:r>
            <a:r>
              <a:rPr lang="en-US" dirty="0"/>
              <a:t>Graphing Sets of Numbers</a:t>
            </a:r>
          </a:p>
        </p:txBody>
      </p:sp>
      <p:sp>
        <p:nvSpPr>
          <p:cNvPr id="7" name="TextBox 6">
            <a:extLst>
              <a:ext uri="{FF2B5EF4-FFF2-40B4-BE49-F238E27FC236}">
                <a16:creationId xmlns:a16="http://schemas.microsoft.com/office/drawing/2014/main" id="{A56C2A11-5E70-187D-1B7E-5069B722F50E}"/>
              </a:ext>
            </a:extLst>
          </p:cNvPr>
          <p:cNvSpPr txBox="1"/>
          <p:nvPr/>
        </p:nvSpPr>
        <p:spPr>
          <a:xfrm>
            <a:off x="533400" y="1143800"/>
            <a:ext cx="7924800" cy="1107996"/>
          </a:xfrm>
          <a:prstGeom prst="rect">
            <a:avLst/>
          </a:prstGeom>
          <a:noFill/>
        </p:spPr>
        <p:txBody>
          <a:bodyPr wrap="square">
            <a:spAutoFit/>
          </a:bodyPr>
          <a:lstStyle/>
          <a:p>
            <a:pPr marL="463550" indent="-463550">
              <a:spcAft>
                <a:spcPts val="1200"/>
              </a:spcAft>
            </a:pPr>
            <a:r>
              <a:rPr lang="en-US" sz="2800" dirty="0">
                <a:solidFill>
                  <a:schemeClr val="tx1"/>
                </a:solidFill>
              </a:rPr>
              <a:t>Graph all </a:t>
            </a:r>
            <a:r>
              <a:rPr lang="en-US" sz="2800" b="1" dirty="0">
                <a:solidFill>
                  <a:schemeClr val="tx1"/>
                </a:solidFill>
              </a:rPr>
              <a:t>natural numbers</a:t>
            </a:r>
            <a:r>
              <a:rPr lang="en-US" sz="2800" dirty="0">
                <a:solidFill>
                  <a:schemeClr val="tx1"/>
                </a:solidFill>
              </a:rPr>
              <a:t> less than or equal to </a:t>
            </a:r>
            <a:r>
              <a:rPr lang="en-US" sz="2800" dirty="0">
                <a:solidFill>
                  <a:srgbClr val="0000FF"/>
                </a:solidFill>
              </a:rPr>
              <a:t>3</a:t>
            </a:r>
            <a:r>
              <a:rPr lang="en-US" sz="2800" dirty="0">
                <a:solidFill>
                  <a:schemeClr val="tx1"/>
                </a:solidFill>
              </a:rPr>
              <a:t>.</a:t>
            </a:r>
          </a:p>
          <a:p>
            <a:pPr marL="463550" indent="-463550">
              <a:spcAft>
                <a:spcPts val="1200"/>
              </a:spcAft>
            </a:pPr>
            <a:r>
              <a:rPr lang="en-US" sz="2800" b="1" dirty="0">
                <a:solidFill>
                  <a:schemeClr val="tx1"/>
                </a:solidFill>
              </a:rPr>
              <a:t>Solution</a:t>
            </a:r>
          </a:p>
        </p:txBody>
      </p:sp>
      <p:pic>
        <p:nvPicPr>
          <p:cNvPr id="4" name="Picture 8" descr="Number line from negative 1 to 5 with dots marked on 1, 2, and 3."/>
          <p:cNvPicPr>
            <a:picLocks noChangeAspect="1" noChangeArrowheads="1"/>
          </p:cNvPicPr>
          <p:nvPr/>
        </p:nvPicPr>
        <p:blipFill>
          <a:blip r:embed="rId2"/>
          <a:srcRect/>
          <a:stretch>
            <a:fillRect/>
          </a:stretch>
        </p:blipFill>
        <p:spPr bwMode="auto">
          <a:xfrm>
            <a:off x="2108200" y="2667000"/>
            <a:ext cx="4927600" cy="639762"/>
          </a:xfrm>
          <a:prstGeom prst="rect">
            <a:avLst/>
          </a:prstGeom>
          <a:noFill/>
          <a:ln w="9525">
            <a:noFill/>
            <a:miter lim="800000"/>
            <a:headEnd/>
            <a:tailEnd/>
          </a:ln>
        </p:spPr>
      </p:pic>
      <p:sp>
        <p:nvSpPr>
          <p:cNvPr id="9" name="TextBox 8">
            <a:extLst>
              <a:ext uri="{FF2B5EF4-FFF2-40B4-BE49-F238E27FC236}">
                <a16:creationId xmlns:a16="http://schemas.microsoft.com/office/drawing/2014/main" id="{9643E6CB-BF4C-8641-07D3-EA79DBD3BA3F}"/>
              </a:ext>
            </a:extLst>
          </p:cNvPr>
          <p:cNvSpPr txBox="1"/>
          <p:nvPr/>
        </p:nvSpPr>
        <p:spPr>
          <a:xfrm>
            <a:off x="539620" y="3733800"/>
            <a:ext cx="6165980" cy="523220"/>
          </a:xfrm>
          <a:prstGeom prst="rect">
            <a:avLst/>
          </a:prstGeom>
          <a:noFill/>
        </p:spPr>
        <p:txBody>
          <a:bodyPr wrap="square">
            <a:spAutoFit/>
          </a:bodyPr>
          <a:lstStyle/>
          <a:p>
            <a:pPr>
              <a:spcAft>
                <a:spcPts val="1200"/>
              </a:spcAft>
              <a:buFont typeface="Courier New" pitchFamily="49" charset="0"/>
              <a:buNone/>
            </a:pPr>
            <a:r>
              <a:rPr lang="en-US" sz="2800" dirty="0"/>
              <a:t>Remember that the natural numbers are</a:t>
            </a:r>
          </a:p>
        </p:txBody>
      </p:sp>
      <p:pic>
        <p:nvPicPr>
          <p:cNvPr id="5" name="Picture 4" descr="1 ,2 ,3, 4, and so on">
            <a:extLst>
              <a:ext uri="{FF2B5EF4-FFF2-40B4-BE49-F238E27FC236}">
                <a16:creationId xmlns:a16="http://schemas.microsoft.com/office/drawing/2014/main" id="{5518879F-72D8-2F0E-A46C-9586BD854D93}"/>
              </a:ext>
            </a:extLst>
          </p:cNvPr>
          <p:cNvPicPr>
            <a:picLocks noChangeAspect="1"/>
          </p:cNvPicPr>
          <p:nvPr/>
        </p:nvPicPr>
        <p:blipFill>
          <a:blip r:embed="rId3"/>
          <a:stretch>
            <a:fillRect/>
          </a:stretch>
        </p:blipFill>
        <p:spPr>
          <a:xfrm>
            <a:off x="6553200" y="3810000"/>
            <a:ext cx="1692188" cy="503083"/>
          </a:xfrm>
          <a:prstGeom prst="rect">
            <a:avLst/>
          </a:prstGeom>
        </p:spPr>
      </p:pic>
    </p:spTree>
    <p:extLst>
      <p:ext uri="{BB962C8B-B14F-4D97-AF65-F5344CB8AC3E}">
        <p14:creationId xmlns:p14="http://schemas.microsoft.com/office/powerpoint/2010/main" val="3674872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dirty="0">
                <a:solidFill>
                  <a:schemeClr val="accent1"/>
                </a:solidFill>
              </a:rPr>
              <a:t>Notes: Inequality Symbols</a:t>
            </a:r>
          </a:p>
        </p:txBody>
      </p:sp>
      <p:sp>
        <p:nvSpPr>
          <p:cNvPr id="3" name="TextBox 2">
            <a:extLst>
              <a:ext uri="{FF2B5EF4-FFF2-40B4-BE49-F238E27FC236}">
                <a16:creationId xmlns:a16="http://schemas.microsoft.com/office/drawing/2014/main" id="{DE19D108-F56A-4883-C385-864BC6B2A02B}"/>
              </a:ext>
            </a:extLst>
          </p:cNvPr>
          <p:cNvSpPr txBox="1"/>
          <p:nvPr/>
        </p:nvSpPr>
        <p:spPr>
          <a:xfrm>
            <a:off x="475860" y="1097280"/>
            <a:ext cx="8229599" cy="3970318"/>
          </a:xfrm>
          <a:prstGeom prst="rect">
            <a:avLst/>
          </a:prstGeom>
          <a:noFill/>
          <a:ln w="28575">
            <a:solidFill>
              <a:srgbClr val="FF0000"/>
            </a:solidFill>
          </a:ln>
        </p:spPr>
        <p:txBody>
          <a:bodyPr wrap="square">
            <a:spAutoFit/>
          </a:bodyPr>
          <a:lstStyle/>
          <a:p>
            <a:r>
              <a:rPr lang="en-US" sz="2800" dirty="0">
                <a:solidFill>
                  <a:srgbClr val="000000"/>
                </a:solidFill>
                <a:latin typeface="Calibri" pitchFamily="34" charset="0"/>
              </a:rPr>
              <a:t>Each </a:t>
            </a:r>
            <a:r>
              <a:rPr lang="en-US" sz="2800" dirty="0">
                <a:solidFill>
                  <a:srgbClr val="000000"/>
                </a:solidFill>
              </a:rPr>
              <a:t>symbol can be read from left to right as is indicated in “Symbols of Equality and Inequality.” However, each symbol can also be read from right to left. Thus, any inequality can be read in two ways. For example, 6 </a:t>
            </a:r>
            <a:r>
              <a:rPr lang="en-US" sz="2800" dirty="0">
                <a:solidFill>
                  <a:srgbClr val="000000"/>
                </a:solidFill>
                <a:latin typeface="Symbol" charset="2"/>
                <a:cs typeface="Symbol" charset="2"/>
              </a:rPr>
              <a:t>&lt;</a:t>
            </a:r>
            <a:r>
              <a:rPr lang="en-US" sz="2800" dirty="0">
                <a:solidFill>
                  <a:srgbClr val="000000"/>
                </a:solidFill>
              </a:rPr>
              <a:t> 10 can be read from left to right as “6 is less than 10,” but also from right to left as “10 is greater than 6.”. We will see that this flexibility is particularly useful when reading expressions with variables in Section 9.7.</a:t>
            </a:r>
            <a:endParaRPr lang="en-US" sz="2800" b="1" dirty="0">
              <a:solidFill>
                <a:srgbClr val="000000"/>
              </a:solidFill>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Symbols of Equality and Inequality</a:t>
            </a:r>
            <a:endParaRPr lang="en-US" sz="3200" baseline="-25000" dirty="0">
              <a:solidFill>
                <a:schemeClr val="accent1"/>
              </a:solidFill>
            </a:endParaRPr>
          </a:p>
        </p:txBody>
      </p:sp>
      <p:sp>
        <p:nvSpPr>
          <p:cNvPr id="3" name="TextBox 2">
            <a:extLst>
              <a:ext uri="{FF2B5EF4-FFF2-40B4-BE49-F238E27FC236}">
                <a16:creationId xmlns:a16="http://schemas.microsoft.com/office/drawing/2014/main" id="{782B8C18-1A54-6D54-B026-10641B37C625}"/>
              </a:ext>
            </a:extLst>
          </p:cNvPr>
          <p:cNvSpPr txBox="1"/>
          <p:nvPr/>
        </p:nvSpPr>
        <p:spPr>
          <a:xfrm>
            <a:off x="457200" y="1295400"/>
            <a:ext cx="8192278" cy="1815882"/>
          </a:xfrm>
          <a:prstGeom prst="rect">
            <a:avLst/>
          </a:prstGeom>
          <a:solidFill>
            <a:schemeClr val="accent3"/>
          </a:solidFill>
          <a:ln w="28575">
            <a:solidFill>
              <a:srgbClr val="000000"/>
            </a:solidFill>
          </a:ln>
        </p:spPr>
        <p:txBody>
          <a:bodyPr wrap="square">
            <a:spAutoFit/>
          </a:bodyPr>
          <a:lstStyle/>
          <a:p>
            <a:r>
              <a:rPr lang="en-US" sz="2800" dirty="0">
                <a:solidFill>
                  <a:srgbClr val="000000"/>
                </a:solidFill>
              </a:rPr>
              <a:t>Reading from left to right:</a:t>
            </a:r>
          </a:p>
          <a:p>
            <a:r>
              <a:rPr lang="en-US" sz="2800" dirty="0">
                <a:solidFill>
                  <a:srgbClr val="000000"/>
                </a:solidFill>
              </a:rPr>
              <a:t>= is equal to	                         ≠ is not equal to</a:t>
            </a:r>
          </a:p>
          <a:p>
            <a:r>
              <a:rPr lang="en-US" sz="2800" dirty="0">
                <a:solidFill>
                  <a:srgbClr val="000000"/>
                </a:solidFill>
              </a:rPr>
              <a:t>&lt; is less than	              &gt; is greater than</a:t>
            </a:r>
          </a:p>
          <a:p>
            <a:r>
              <a:rPr lang="en-US" sz="2800" dirty="0">
                <a:solidFill>
                  <a:srgbClr val="000000"/>
                </a:solidFill>
              </a:rPr>
              <a:t>≤ is less than or equal to	   ≥ is greater than or equal to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Verifying Inequalities</a:t>
            </a:r>
            <a:r>
              <a:rPr lang="en-US" baseline="-25000" dirty="0"/>
              <a:t>1</a:t>
            </a:r>
            <a:endParaRPr lang="en-US" sz="3200" baseline="-25000" dirty="0">
              <a:solidFill>
                <a:schemeClr val="accent1"/>
              </a:solidFill>
            </a:endParaRPr>
          </a:p>
        </p:txBody>
      </p:sp>
      <p:sp>
        <p:nvSpPr>
          <p:cNvPr id="7" name="TextBox 6">
            <a:extLst>
              <a:ext uri="{FF2B5EF4-FFF2-40B4-BE49-F238E27FC236}">
                <a16:creationId xmlns:a16="http://schemas.microsoft.com/office/drawing/2014/main" id="{17864513-AD16-A3EC-9A46-FDE8F2E76F1D}"/>
              </a:ext>
            </a:extLst>
          </p:cNvPr>
          <p:cNvSpPr txBox="1"/>
          <p:nvPr/>
        </p:nvSpPr>
        <p:spPr>
          <a:xfrm>
            <a:off x="457200" y="1129605"/>
            <a:ext cx="8001000" cy="1384995"/>
          </a:xfrm>
          <a:prstGeom prst="rect">
            <a:avLst/>
          </a:prstGeom>
          <a:noFill/>
        </p:spPr>
        <p:txBody>
          <a:bodyPr wrap="square">
            <a:spAutoFit/>
          </a:bodyPr>
          <a:lstStyle/>
          <a:p>
            <a:pPr>
              <a:spcBef>
                <a:spcPct val="0"/>
              </a:spcBef>
            </a:pPr>
            <a:r>
              <a:rPr lang="en-US" sz="2800" i="0" dirty="0">
                <a:solidFill>
                  <a:schemeClr val="tx1"/>
                </a:solidFill>
              </a:rPr>
              <a:t>Determine whether each </a:t>
            </a:r>
            <a:r>
              <a:rPr lang="en-US" sz="2800" dirty="0"/>
              <a:t>statement is true or false.</a:t>
            </a:r>
          </a:p>
          <a:p>
            <a:pPr marL="538163" indent="-538163">
              <a:spcBef>
                <a:spcPct val="0"/>
              </a:spcBef>
            </a:pPr>
            <a:r>
              <a:rPr lang="en-US" sz="2800" dirty="0">
                <a:solidFill>
                  <a:schemeClr val="tx1"/>
                </a:solidFill>
              </a:rPr>
              <a:t>a.	7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&lt;</a:t>
            </a:r>
            <a:r>
              <a:rPr lang="en-US" sz="2800" dirty="0">
                <a:solidFill>
                  <a:schemeClr val="tx1"/>
                </a:solidFill>
              </a:rPr>
              <a:t> 15</a:t>
            </a:r>
          </a:p>
          <a:p>
            <a:pPr marL="538163" indent="-538163">
              <a:spcBef>
                <a:spcPct val="0"/>
              </a:spcBef>
            </a:pPr>
            <a:r>
              <a:rPr lang="en-US" sz="2800" dirty="0">
                <a:solidFill>
                  <a:schemeClr val="tx1"/>
                </a:solidFill>
              </a:rPr>
              <a:t>b.	3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&gt;</a:t>
            </a:r>
            <a:r>
              <a:rPr lang="en-US" sz="2800" dirty="0">
                <a:solidFill>
                  <a:schemeClr val="tx1"/>
                </a:solidFill>
              </a:rPr>
              <a:t>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−1</a:t>
            </a:r>
            <a:endParaRPr lang="en-US" sz="2800" dirty="0">
              <a:solidFill>
                <a:schemeClr val="tx1"/>
              </a:solidFill>
            </a:endParaRPr>
          </a:p>
        </p:txBody>
      </p:sp>
      <p:pic>
        <p:nvPicPr>
          <p:cNvPr id="6" name="Picture 5" descr="c. negative one half is less than or equal to negative one fourth.">
            <a:extLst>
              <a:ext uri="{FF2B5EF4-FFF2-40B4-BE49-F238E27FC236}">
                <a16:creationId xmlns:a16="http://schemas.microsoft.com/office/drawing/2014/main" id="{0D101B2C-FDAE-6F63-870B-8E2B516A55DC}"/>
              </a:ext>
            </a:extLst>
          </p:cNvPr>
          <p:cNvPicPr>
            <a:picLocks noChangeAspect="1"/>
          </p:cNvPicPr>
          <p:nvPr/>
        </p:nvPicPr>
        <p:blipFill>
          <a:blip r:embed="rId2"/>
          <a:stretch>
            <a:fillRect/>
          </a:stretch>
        </p:blipFill>
        <p:spPr>
          <a:xfrm>
            <a:off x="556979" y="2514600"/>
            <a:ext cx="1638300" cy="847725"/>
          </a:xfrm>
          <a:prstGeom prst="rect">
            <a:avLst/>
          </a:prstGeom>
        </p:spPr>
      </p:pic>
      <p:sp>
        <p:nvSpPr>
          <p:cNvPr id="5" name="TextBox 4">
            <a:extLst>
              <a:ext uri="{FF2B5EF4-FFF2-40B4-BE49-F238E27FC236}">
                <a16:creationId xmlns:a16="http://schemas.microsoft.com/office/drawing/2014/main" id="{1BE4119C-EE80-EB71-7607-E743E7BAFCC9}"/>
              </a:ext>
            </a:extLst>
          </p:cNvPr>
          <p:cNvSpPr txBox="1"/>
          <p:nvPr/>
        </p:nvSpPr>
        <p:spPr>
          <a:xfrm>
            <a:off x="483408" y="3276600"/>
            <a:ext cx="8431992" cy="2677656"/>
          </a:xfrm>
          <a:prstGeom prst="rect">
            <a:avLst/>
          </a:prstGeom>
          <a:noFill/>
        </p:spPr>
        <p:txBody>
          <a:bodyPr wrap="square">
            <a:spAutoFit/>
          </a:bodyPr>
          <a:lstStyle/>
          <a:p>
            <a:pPr marL="538163" indent="-538163">
              <a:lnSpc>
                <a:spcPct val="150000"/>
              </a:lnSpc>
              <a:spcBef>
                <a:spcPct val="0"/>
              </a:spcBef>
            </a:pPr>
            <a:r>
              <a:rPr lang="en-US" sz="2800" dirty="0"/>
              <a:t>d.	2.7 ≥ 2.7</a:t>
            </a:r>
          </a:p>
          <a:p>
            <a:pPr marL="538163" indent="-538163">
              <a:lnSpc>
                <a:spcPct val="150000"/>
              </a:lnSpc>
              <a:spcBef>
                <a:spcPct val="0"/>
              </a:spcBef>
            </a:pPr>
            <a:r>
              <a:rPr lang="en-US" sz="2800" dirty="0">
                <a:latin typeface="Calibri" panose="020F0502020204030204" pitchFamily="34" charset="0"/>
                <a:ea typeface="Calibri" panose="020F0502020204030204" pitchFamily="34" charset="0"/>
                <a:cs typeface="Calibri" panose="020F0502020204030204" pitchFamily="34" charset="0"/>
              </a:rPr>
              <a:t>e.	−5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&gt;</a:t>
            </a:r>
            <a:r>
              <a:rPr lang="en-US" sz="2800" dirty="0">
                <a:latin typeface="Calibri" panose="020F0502020204030204" pitchFamily="34" charset="0"/>
                <a:ea typeface="Calibri" panose="020F0502020204030204" pitchFamily="34" charset="0"/>
                <a:cs typeface="Calibri" panose="020F0502020204030204" pitchFamily="34" charset="0"/>
              </a:rPr>
              <a:t> −6</a:t>
            </a:r>
            <a:endParaRPr lang="en-US" sz="2800" dirty="0"/>
          </a:p>
          <a:p>
            <a:r>
              <a:rPr lang="en-US" sz="2800" b="1" dirty="0"/>
              <a:t>Solution:</a:t>
            </a:r>
            <a:endParaRPr lang="en-US" sz="2800" dirty="0"/>
          </a:p>
          <a:p>
            <a:pPr marL="538163" indent="-538163"/>
            <a:r>
              <a:rPr lang="en-US" sz="2800" dirty="0">
                <a:solidFill>
                  <a:srgbClr val="0000FF"/>
                </a:solidFill>
              </a:rPr>
              <a:t>a.	7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&lt;</a:t>
            </a:r>
            <a:r>
              <a:rPr lang="en-US" sz="2800" dirty="0">
                <a:solidFill>
                  <a:srgbClr val="0000FF"/>
                </a:solidFill>
              </a:rPr>
              <a:t> 15 </a:t>
            </a:r>
            <a:r>
              <a:rPr lang="en-US" sz="2800" dirty="0"/>
              <a:t>is true, since 7 is less than 15. 7 is to the left</a:t>
            </a:r>
            <a:br>
              <a:rPr lang="en-US" sz="2800" dirty="0"/>
            </a:br>
            <a:r>
              <a:rPr lang="en-US" sz="2800" dirty="0"/>
              <a:t>      of 15 on the number line.</a:t>
            </a:r>
            <a:endParaRPr lang="en-IN"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152400"/>
            <a:ext cx="8229600" cy="914400"/>
          </a:xfrm>
          <a:prstGeom prst="rect">
            <a:avLst/>
          </a:prstGeom>
        </p:spPr>
        <p:txBody>
          <a:bodyPr/>
          <a:lstStyle/>
          <a:p>
            <a:r>
              <a:rPr lang="en-US" dirty="0">
                <a:solidFill>
                  <a:schemeClr val="accent1"/>
                </a:solidFill>
              </a:rPr>
              <a:t>Example 6: </a:t>
            </a:r>
            <a:r>
              <a:rPr lang="en-US" dirty="0"/>
              <a:t>Verifying Inequalities</a:t>
            </a:r>
            <a:r>
              <a:rPr lang="en-US" baseline="-25000" dirty="0"/>
              <a:t>2</a:t>
            </a:r>
            <a:endParaRPr lang="en-US" sz="3200" dirty="0">
              <a:solidFill>
                <a:schemeClr val="accent1"/>
              </a:solidFill>
            </a:endParaRPr>
          </a:p>
        </p:txBody>
      </p:sp>
      <p:sp>
        <p:nvSpPr>
          <p:cNvPr id="16" name="TextBox 15">
            <a:extLst>
              <a:ext uri="{FF2B5EF4-FFF2-40B4-BE49-F238E27FC236}">
                <a16:creationId xmlns:a16="http://schemas.microsoft.com/office/drawing/2014/main" id="{969D63A5-E164-2551-2D28-8DBE19BFD532}"/>
              </a:ext>
            </a:extLst>
          </p:cNvPr>
          <p:cNvSpPr txBox="1"/>
          <p:nvPr/>
        </p:nvSpPr>
        <p:spPr>
          <a:xfrm>
            <a:off x="457200" y="1179493"/>
            <a:ext cx="7976137" cy="954107"/>
          </a:xfrm>
          <a:prstGeom prst="rect">
            <a:avLst/>
          </a:prstGeom>
          <a:noFill/>
        </p:spPr>
        <p:txBody>
          <a:bodyPr wrap="square">
            <a:spAutoFit/>
          </a:bodyPr>
          <a:lstStyle/>
          <a:p>
            <a:pPr marL="538163" indent="-538163">
              <a:tabLst>
                <a:tab pos="449263" algn="l"/>
              </a:tabLst>
            </a:pPr>
            <a:r>
              <a:rPr lang="en-US" sz="2800" dirty="0">
                <a:solidFill>
                  <a:srgbClr val="0000FF"/>
                </a:solidFill>
              </a:rPr>
              <a:t>b.	3 &gt; </a:t>
            </a:r>
            <a:r>
              <a:rPr lang="en-US" sz="2800" dirty="0">
                <a:solidFill>
                  <a:srgbClr val="0000FF"/>
                </a:solidFill>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00FF"/>
                </a:solidFill>
              </a:rPr>
              <a:t>1 </a:t>
            </a:r>
            <a:r>
              <a:rPr lang="en-US" sz="2800" dirty="0"/>
              <a:t>is true, since 3 is greater than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1. 3 is to the right of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1 on the number line.</a:t>
            </a:r>
          </a:p>
        </p:txBody>
      </p:sp>
      <p:pic>
        <p:nvPicPr>
          <p:cNvPr id="2" name="Picture 1" descr="c. negative One half is less than or equal to negative one fourth.">
            <a:extLst>
              <a:ext uri="{FF2B5EF4-FFF2-40B4-BE49-F238E27FC236}">
                <a16:creationId xmlns:a16="http://schemas.microsoft.com/office/drawing/2014/main" id="{A39FEC10-2390-CC1E-14DC-7B3E5EA3878D}"/>
              </a:ext>
            </a:extLst>
          </p:cNvPr>
          <p:cNvPicPr>
            <a:picLocks noChangeAspect="1"/>
          </p:cNvPicPr>
          <p:nvPr/>
        </p:nvPicPr>
        <p:blipFill>
          <a:blip r:embed="rId2"/>
          <a:stretch>
            <a:fillRect/>
          </a:stretch>
        </p:blipFill>
        <p:spPr>
          <a:xfrm>
            <a:off x="570019" y="2201481"/>
            <a:ext cx="1694688" cy="845820"/>
          </a:xfrm>
          <a:prstGeom prst="rect">
            <a:avLst/>
          </a:prstGeom>
        </p:spPr>
      </p:pic>
      <p:sp>
        <p:nvSpPr>
          <p:cNvPr id="3" name="TextBox 2">
            <a:extLst>
              <a:ext uri="{FF2B5EF4-FFF2-40B4-BE49-F238E27FC236}">
                <a16:creationId xmlns:a16="http://schemas.microsoft.com/office/drawing/2014/main" id="{07FB063B-C918-FDE8-6F64-6636383B992E}"/>
              </a:ext>
            </a:extLst>
          </p:cNvPr>
          <p:cNvSpPr txBox="1"/>
          <p:nvPr/>
        </p:nvSpPr>
        <p:spPr>
          <a:xfrm>
            <a:off x="2245945" y="2357066"/>
            <a:ext cx="2057400" cy="492443"/>
          </a:xfrm>
          <a:prstGeom prst="rect">
            <a:avLst/>
          </a:prstGeom>
          <a:noFill/>
        </p:spPr>
        <p:txBody>
          <a:bodyPr wrap="square">
            <a:spAutoFit/>
          </a:bodyPr>
          <a:lstStyle/>
          <a:p>
            <a:r>
              <a:rPr lang="en-US" sz="2600" dirty="0"/>
              <a:t>is true, since</a:t>
            </a:r>
            <a:endParaRPr lang="en-IN" sz="2600" dirty="0"/>
          </a:p>
        </p:txBody>
      </p:sp>
      <p:pic>
        <p:nvPicPr>
          <p:cNvPr id="4" name="Picture 3" descr="negative One half">
            <a:extLst>
              <a:ext uri="{FF2B5EF4-FFF2-40B4-BE49-F238E27FC236}">
                <a16:creationId xmlns:a16="http://schemas.microsoft.com/office/drawing/2014/main" id="{A0739650-4B9E-5D4A-F41F-C38F3BE6A290}"/>
              </a:ext>
            </a:extLst>
          </p:cNvPr>
          <p:cNvPicPr>
            <a:picLocks noChangeAspect="1"/>
          </p:cNvPicPr>
          <p:nvPr/>
        </p:nvPicPr>
        <p:blipFill>
          <a:blip r:embed="rId3"/>
          <a:stretch>
            <a:fillRect/>
          </a:stretch>
        </p:blipFill>
        <p:spPr>
          <a:xfrm>
            <a:off x="4130197" y="2187765"/>
            <a:ext cx="493776" cy="859536"/>
          </a:xfrm>
          <a:prstGeom prst="rect">
            <a:avLst/>
          </a:prstGeom>
        </p:spPr>
      </p:pic>
      <p:sp>
        <p:nvSpPr>
          <p:cNvPr id="5" name="TextBox 4">
            <a:extLst>
              <a:ext uri="{FF2B5EF4-FFF2-40B4-BE49-F238E27FC236}">
                <a16:creationId xmlns:a16="http://schemas.microsoft.com/office/drawing/2014/main" id="{33E9F8CF-A8CE-E36D-9B9B-DF1E3CBD96EC}"/>
              </a:ext>
            </a:extLst>
          </p:cNvPr>
          <p:cNvSpPr txBox="1"/>
          <p:nvPr/>
        </p:nvSpPr>
        <p:spPr>
          <a:xfrm>
            <a:off x="4632164" y="2357066"/>
            <a:ext cx="1878464" cy="492443"/>
          </a:xfrm>
          <a:prstGeom prst="rect">
            <a:avLst/>
          </a:prstGeom>
          <a:noFill/>
        </p:spPr>
        <p:txBody>
          <a:bodyPr wrap="square">
            <a:spAutoFit/>
          </a:bodyPr>
          <a:lstStyle/>
          <a:p>
            <a:r>
              <a:rPr lang="en-US" sz="2600" dirty="0"/>
              <a:t>is less than</a:t>
            </a:r>
            <a:endParaRPr lang="en-IN" sz="2600" dirty="0"/>
          </a:p>
        </p:txBody>
      </p:sp>
      <p:pic>
        <p:nvPicPr>
          <p:cNvPr id="6" name="Picture 5" descr="negative one fourth comma negative One half">
            <a:extLst>
              <a:ext uri="{FF2B5EF4-FFF2-40B4-BE49-F238E27FC236}">
                <a16:creationId xmlns:a16="http://schemas.microsoft.com/office/drawing/2014/main" id="{548DD273-2769-9CDE-58D3-B32D19F78095}"/>
              </a:ext>
            </a:extLst>
          </p:cNvPr>
          <p:cNvPicPr>
            <a:picLocks noChangeAspect="1"/>
          </p:cNvPicPr>
          <p:nvPr/>
        </p:nvPicPr>
        <p:blipFill>
          <a:blip r:embed="rId4"/>
          <a:stretch>
            <a:fillRect/>
          </a:stretch>
        </p:blipFill>
        <p:spPr>
          <a:xfrm>
            <a:off x="6224392" y="2207914"/>
            <a:ext cx="1146048" cy="858012"/>
          </a:xfrm>
          <a:prstGeom prst="rect">
            <a:avLst/>
          </a:prstGeom>
        </p:spPr>
      </p:pic>
      <p:sp>
        <p:nvSpPr>
          <p:cNvPr id="11" name="TextBox 10">
            <a:extLst>
              <a:ext uri="{FF2B5EF4-FFF2-40B4-BE49-F238E27FC236}">
                <a16:creationId xmlns:a16="http://schemas.microsoft.com/office/drawing/2014/main" id="{98D4928A-15F2-5D47-AEFB-9A42E2052B3F}"/>
              </a:ext>
            </a:extLst>
          </p:cNvPr>
          <p:cNvSpPr txBox="1"/>
          <p:nvPr/>
        </p:nvSpPr>
        <p:spPr>
          <a:xfrm>
            <a:off x="7424763" y="2333121"/>
            <a:ext cx="828668" cy="492443"/>
          </a:xfrm>
          <a:prstGeom prst="rect">
            <a:avLst/>
          </a:prstGeom>
          <a:noFill/>
        </p:spPr>
        <p:txBody>
          <a:bodyPr wrap="square">
            <a:spAutoFit/>
          </a:bodyPr>
          <a:lstStyle/>
          <a:p>
            <a:r>
              <a:rPr lang="en-US" sz="2600" dirty="0"/>
              <a:t>is to</a:t>
            </a:r>
            <a:endParaRPr lang="en-IN" sz="2600" dirty="0"/>
          </a:p>
        </p:txBody>
      </p:sp>
      <p:sp>
        <p:nvSpPr>
          <p:cNvPr id="13" name="TextBox 12">
            <a:extLst>
              <a:ext uri="{FF2B5EF4-FFF2-40B4-BE49-F238E27FC236}">
                <a16:creationId xmlns:a16="http://schemas.microsoft.com/office/drawing/2014/main" id="{251B3B83-E5D7-503A-1CC1-C304D71A4C25}"/>
              </a:ext>
            </a:extLst>
          </p:cNvPr>
          <p:cNvSpPr txBox="1"/>
          <p:nvPr/>
        </p:nvSpPr>
        <p:spPr>
          <a:xfrm>
            <a:off x="847288" y="3075297"/>
            <a:ext cx="1676400" cy="492443"/>
          </a:xfrm>
          <a:prstGeom prst="rect">
            <a:avLst/>
          </a:prstGeom>
          <a:noFill/>
        </p:spPr>
        <p:txBody>
          <a:bodyPr wrap="square">
            <a:spAutoFit/>
          </a:bodyPr>
          <a:lstStyle/>
          <a:p>
            <a:r>
              <a:rPr lang="en-US" sz="2600" dirty="0"/>
              <a:t>the left of</a:t>
            </a:r>
            <a:endParaRPr lang="en-IN" sz="2600" dirty="0"/>
          </a:p>
        </p:txBody>
      </p:sp>
      <p:pic>
        <p:nvPicPr>
          <p:cNvPr id="12" name="Picture 11" descr="negative one fourth.">
            <a:extLst>
              <a:ext uri="{FF2B5EF4-FFF2-40B4-BE49-F238E27FC236}">
                <a16:creationId xmlns:a16="http://schemas.microsoft.com/office/drawing/2014/main" id="{9538DDD0-3981-2B8E-BA77-D0F5D75C82F8}"/>
              </a:ext>
            </a:extLst>
          </p:cNvPr>
          <p:cNvPicPr>
            <a:picLocks noChangeAspect="1"/>
          </p:cNvPicPr>
          <p:nvPr/>
        </p:nvPicPr>
        <p:blipFill>
          <a:blip r:embed="rId5"/>
          <a:stretch>
            <a:fillRect/>
          </a:stretch>
        </p:blipFill>
        <p:spPr>
          <a:xfrm>
            <a:off x="2375231" y="2828437"/>
            <a:ext cx="522732" cy="858012"/>
          </a:xfrm>
          <a:prstGeom prst="rect">
            <a:avLst/>
          </a:prstGeom>
        </p:spPr>
      </p:pic>
      <p:sp>
        <p:nvSpPr>
          <p:cNvPr id="15" name="TextBox 14">
            <a:extLst>
              <a:ext uri="{FF2B5EF4-FFF2-40B4-BE49-F238E27FC236}">
                <a16:creationId xmlns:a16="http://schemas.microsoft.com/office/drawing/2014/main" id="{F5E9BB1B-7B02-FD89-7BE1-84F101B90477}"/>
              </a:ext>
            </a:extLst>
          </p:cNvPr>
          <p:cNvSpPr txBox="1"/>
          <p:nvPr/>
        </p:nvSpPr>
        <p:spPr>
          <a:xfrm>
            <a:off x="2906580" y="2908282"/>
            <a:ext cx="5627820" cy="630429"/>
          </a:xfrm>
          <a:prstGeom prst="rect">
            <a:avLst/>
          </a:prstGeom>
          <a:noFill/>
        </p:spPr>
        <p:txBody>
          <a:bodyPr wrap="square">
            <a:spAutoFit/>
          </a:bodyPr>
          <a:lstStyle/>
          <a:p>
            <a:pPr>
              <a:lnSpc>
                <a:spcPct val="150000"/>
              </a:lnSpc>
              <a:tabLst>
                <a:tab pos="449263" algn="l"/>
              </a:tabLst>
            </a:pPr>
            <a:r>
              <a:rPr lang="en-US" sz="2600" dirty="0"/>
              <a:t>on the number line. (Reminder, to</a:t>
            </a:r>
          </a:p>
        </p:txBody>
      </p:sp>
      <p:sp>
        <p:nvSpPr>
          <p:cNvPr id="17" name="TextBox 16">
            <a:extLst>
              <a:ext uri="{FF2B5EF4-FFF2-40B4-BE49-F238E27FC236}">
                <a16:creationId xmlns:a16="http://schemas.microsoft.com/office/drawing/2014/main" id="{3D52CD14-E234-6C90-BEB7-040A7B40534B}"/>
              </a:ext>
            </a:extLst>
          </p:cNvPr>
          <p:cNvSpPr txBox="1"/>
          <p:nvPr/>
        </p:nvSpPr>
        <p:spPr>
          <a:xfrm>
            <a:off x="866894" y="3581400"/>
            <a:ext cx="7819906" cy="1292662"/>
          </a:xfrm>
          <a:prstGeom prst="rect">
            <a:avLst/>
          </a:prstGeom>
          <a:noFill/>
        </p:spPr>
        <p:txBody>
          <a:bodyPr wrap="square">
            <a:spAutoFit/>
          </a:bodyPr>
          <a:lstStyle/>
          <a:p>
            <a:r>
              <a:rPr lang="en-US" sz="2600" dirty="0"/>
              <a:t>compare two fractions find equivalent fractions </a:t>
            </a:r>
            <a:br>
              <a:rPr lang="en-US" sz="2600" dirty="0"/>
            </a:br>
            <a:r>
              <a:rPr lang="en-US" sz="2600" dirty="0"/>
              <a:t>using the LCD as the denominator. Then, compare</a:t>
            </a:r>
            <a:br>
              <a:rPr lang="en-US" sz="2600" dirty="0"/>
            </a:br>
            <a:r>
              <a:rPr lang="en-US" sz="2600" dirty="0"/>
              <a:t>the numerators.)</a:t>
            </a:r>
            <a:endParaRPr lang="en-IN" sz="2600" dirty="0"/>
          </a:p>
        </p:txBody>
      </p:sp>
      <p:sp>
        <p:nvSpPr>
          <p:cNvPr id="19" name="TextBox 18">
            <a:extLst>
              <a:ext uri="{FF2B5EF4-FFF2-40B4-BE49-F238E27FC236}">
                <a16:creationId xmlns:a16="http://schemas.microsoft.com/office/drawing/2014/main" id="{DB6B7DD7-72E7-94CC-11ED-0FEAC7E39B3B}"/>
              </a:ext>
            </a:extLst>
          </p:cNvPr>
          <p:cNvSpPr txBox="1"/>
          <p:nvPr/>
        </p:nvSpPr>
        <p:spPr>
          <a:xfrm>
            <a:off x="498832" y="4889139"/>
            <a:ext cx="8111768" cy="954107"/>
          </a:xfrm>
          <a:prstGeom prst="rect">
            <a:avLst/>
          </a:prstGeom>
          <a:noFill/>
        </p:spPr>
        <p:txBody>
          <a:bodyPr wrap="square">
            <a:spAutoFit/>
          </a:bodyPr>
          <a:lstStyle/>
          <a:p>
            <a:pPr marL="538163" indent="-538163">
              <a:tabLst>
                <a:tab pos="449263" algn="l"/>
              </a:tabLst>
            </a:pPr>
            <a:r>
              <a:rPr lang="en-US" sz="2800" dirty="0"/>
              <a:t>d.	2.7 </a:t>
            </a:r>
            <a:r>
              <a:rPr lang="en-US" sz="2800" dirty="0">
                <a:latin typeface="Times New Roman"/>
                <a:cs typeface="Symbol" charset="2"/>
              </a:rPr>
              <a:t>≥</a:t>
            </a:r>
            <a:r>
              <a:rPr lang="en-US" sz="2800" dirty="0"/>
              <a:t> 2.7 is true, since 2.7 is equal to 2.7.</a:t>
            </a:r>
          </a:p>
          <a:p>
            <a:pPr marL="538163" indent="-538163">
              <a:tabLst>
                <a:tab pos="449263" algn="l"/>
              </a:tabLst>
            </a:pPr>
            <a:r>
              <a:rPr lang="en-US" sz="2800" dirty="0">
                <a:latin typeface="Calibri" panose="020F0502020204030204" pitchFamily="34" charset="0"/>
                <a:ea typeface="Calibri" panose="020F0502020204030204" pitchFamily="34" charset="0"/>
                <a:cs typeface="Calibri" panose="020F0502020204030204" pitchFamily="34" charset="0"/>
              </a:rPr>
              <a:t>e.	−</a:t>
            </a:r>
            <a:r>
              <a:rPr lang="en-US" sz="2800" dirty="0"/>
              <a:t>5 </a:t>
            </a:r>
            <a:r>
              <a:rPr lang="en-US" sz="2800" dirty="0">
                <a:latin typeface="Symbol" charset="2"/>
                <a:cs typeface="Symbol" charset="2"/>
              </a:rPr>
              <a:t>&gt;</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6 is true, since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5 is greater than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r>
              <a:rPr lang="en-US" dirty="0"/>
              <a:t>Notes: Inequality Symbols</a:t>
            </a:r>
            <a:r>
              <a:rPr lang="en-US" sz="3200" baseline="-25000" dirty="0">
                <a:solidFill>
                  <a:schemeClr val="accent1"/>
                </a:solidFill>
              </a:rPr>
              <a:t>2</a:t>
            </a:r>
            <a:endParaRPr lang="en-US" sz="3200" dirty="0">
              <a:solidFill>
                <a:schemeClr val="accent1"/>
              </a:solidFill>
            </a:endParaRPr>
          </a:p>
        </p:txBody>
      </p:sp>
      <p:sp>
        <p:nvSpPr>
          <p:cNvPr id="3" name="TextBox 2">
            <a:extLst>
              <a:ext uri="{FF2B5EF4-FFF2-40B4-BE49-F238E27FC236}">
                <a16:creationId xmlns:a16="http://schemas.microsoft.com/office/drawing/2014/main" id="{4E5DACD3-FC40-F906-87EC-5E87BC261423}"/>
              </a:ext>
            </a:extLst>
          </p:cNvPr>
          <p:cNvSpPr txBox="1"/>
          <p:nvPr/>
        </p:nvSpPr>
        <p:spPr>
          <a:xfrm>
            <a:off x="533400" y="1143000"/>
            <a:ext cx="8153400" cy="1969770"/>
          </a:xfrm>
          <a:prstGeom prst="rect">
            <a:avLst/>
          </a:prstGeom>
          <a:noFill/>
          <a:ln w="28575">
            <a:solidFill>
              <a:srgbClr val="FF0000"/>
            </a:solidFill>
          </a:ln>
        </p:spPr>
        <p:txBody>
          <a:bodyPr wrap="square">
            <a:spAutoFit/>
          </a:bodyPr>
          <a:lstStyle/>
          <a:p>
            <a:pPr eaLnBrk="0" hangingPunct="0"/>
            <a:r>
              <a:rPr lang="en-US" sz="2800" dirty="0">
                <a:solidFill>
                  <a:srgbClr val="000000"/>
                </a:solidFill>
              </a:rPr>
              <a:t>7 </a:t>
            </a:r>
            <a:r>
              <a:rPr lang="en-US" sz="2800" dirty="0">
                <a:solidFill>
                  <a:srgbClr val="000000"/>
                </a:solidFill>
                <a:latin typeface="Symbol" charset="2"/>
                <a:cs typeface="Symbol" charset="2"/>
              </a:rPr>
              <a:t>&lt;</a:t>
            </a:r>
            <a:r>
              <a:rPr lang="en-US" sz="2800" dirty="0">
                <a:solidFill>
                  <a:srgbClr val="000000"/>
                </a:solidFill>
              </a:rPr>
              <a:t> 15 can be read as “7 is less than 15” or as “15 is greater than 7.”</a:t>
            </a:r>
          </a:p>
          <a:p>
            <a:pPr eaLnBrk="0" hangingPunct="0">
              <a:spcBef>
                <a:spcPts val="1200"/>
              </a:spcBef>
            </a:pPr>
            <a:r>
              <a:rPr lang="en-US" sz="2800" dirty="0">
                <a:solidFill>
                  <a:srgbClr val="000000"/>
                </a:solidFill>
              </a:rPr>
              <a:t>3 </a:t>
            </a:r>
            <a:r>
              <a:rPr lang="en-US" sz="2800" dirty="0">
                <a:solidFill>
                  <a:srgbClr val="000000"/>
                </a:solidFill>
                <a:latin typeface="Symbol" charset="2"/>
                <a:cs typeface="Symbol" charset="2"/>
              </a:rPr>
              <a:t>&gt;</a:t>
            </a:r>
            <a:r>
              <a:rPr lang="en-US" sz="2800" dirty="0">
                <a:solidFill>
                  <a:srgbClr val="000000"/>
                </a:solidFill>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0000"/>
                </a:solidFill>
              </a:rPr>
              <a:t>1 can be read as “3 is greater than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0000"/>
                </a:solidFill>
              </a:rPr>
              <a:t>1” or as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0000"/>
                </a:solidFill>
              </a:rPr>
              <a:t>1 is less than 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sz="3200" dirty="0">
                <a:solidFill>
                  <a:schemeClr val="accent1"/>
                </a:solidFill>
              </a:rPr>
              <a:t>Properties: Absolute Value</a:t>
            </a:r>
          </a:p>
        </p:txBody>
      </p:sp>
      <p:sp>
        <p:nvSpPr>
          <p:cNvPr id="3" name="TextBox 2">
            <a:extLst>
              <a:ext uri="{FF2B5EF4-FFF2-40B4-BE49-F238E27FC236}">
                <a16:creationId xmlns:a16="http://schemas.microsoft.com/office/drawing/2014/main" id="{C21EF610-4748-C46D-407D-4E6A936EE3BF}"/>
              </a:ext>
            </a:extLst>
          </p:cNvPr>
          <p:cNvSpPr txBox="1"/>
          <p:nvPr/>
        </p:nvSpPr>
        <p:spPr>
          <a:xfrm>
            <a:off x="533400" y="1117496"/>
            <a:ext cx="8077200" cy="1384995"/>
          </a:xfrm>
          <a:prstGeom prst="rect">
            <a:avLst/>
          </a:prstGeom>
          <a:solidFill>
            <a:schemeClr val="accent3"/>
          </a:solidFill>
          <a:ln w="28575">
            <a:solidFill>
              <a:srgbClr val="000000"/>
            </a:solidFill>
          </a:ln>
        </p:spPr>
        <p:txBody>
          <a:bodyPr wrap="square">
            <a:spAutoFit/>
          </a:bodyPr>
          <a:lstStyle/>
          <a:p>
            <a:r>
              <a:rPr lang="en-US" sz="2800" dirty="0">
                <a:solidFill>
                  <a:srgbClr val="000000"/>
                </a:solidFill>
              </a:rPr>
              <a:t>The </a:t>
            </a:r>
            <a:r>
              <a:rPr lang="en-US" sz="2800" b="1" dirty="0">
                <a:solidFill>
                  <a:srgbClr val="C00000"/>
                </a:solidFill>
              </a:rPr>
              <a:t>absolute value </a:t>
            </a:r>
            <a:r>
              <a:rPr lang="en-US" sz="2800" dirty="0">
                <a:solidFill>
                  <a:srgbClr val="000000"/>
                </a:solidFill>
              </a:rPr>
              <a:t>of a real number is its distance from 0 on a number line. Note that the absolute value of a real number is never negative.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t>Finding Absolute Values</a:t>
            </a:r>
            <a:r>
              <a:rPr lang="en-US" baseline="-25000" dirty="0"/>
              <a:t>1</a:t>
            </a:r>
            <a:endParaRPr lang="en-US" sz="3200" baseline="-25000" dirty="0">
              <a:solidFill>
                <a:schemeClr val="accent1"/>
              </a:solidFill>
            </a:endParaRPr>
          </a:p>
        </p:txBody>
      </p:sp>
      <p:sp>
        <p:nvSpPr>
          <p:cNvPr id="6" name="TextBox 5">
            <a:extLst>
              <a:ext uri="{FF2B5EF4-FFF2-40B4-BE49-F238E27FC236}">
                <a16:creationId xmlns:a16="http://schemas.microsoft.com/office/drawing/2014/main" id="{6CDC916F-F2B4-086F-AC16-A1C231002C79}"/>
              </a:ext>
            </a:extLst>
          </p:cNvPr>
          <p:cNvSpPr txBox="1"/>
          <p:nvPr/>
        </p:nvSpPr>
        <p:spPr>
          <a:xfrm>
            <a:off x="588615" y="1075989"/>
            <a:ext cx="6139813" cy="523220"/>
          </a:xfrm>
          <a:prstGeom prst="rect">
            <a:avLst/>
          </a:prstGeom>
          <a:noFill/>
        </p:spPr>
        <p:txBody>
          <a:bodyPr wrap="square">
            <a:spAutoFit/>
          </a:bodyPr>
          <a:lstStyle/>
          <a:p>
            <a:pPr>
              <a:spcAft>
                <a:spcPts val="1200"/>
              </a:spcAft>
              <a:buFont typeface="Courier New" pitchFamily="49" charset="0"/>
              <a:buNone/>
            </a:pPr>
            <a:r>
              <a:rPr lang="en-US" sz="2800" dirty="0"/>
              <a:t>Simplify each absolute value expression.</a:t>
            </a:r>
          </a:p>
        </p:txBody>
      </p:sp>
      <p:pic>
        <p:nvPicPr>
          <p:cNvPr id="3" name="Picture 2" descr="Example a, The absolute value of six point three.&#10;Example b, The absolute value of negative five point one.&#10;Example c, negative absolute value of negative two point nine.">
            <a:extLst>
              <a:ext uri="{FF2B5EF4-FFF2-40B4-BE49-F238E27FC236}">
                <a16:creationId xmlns:a16="http://schemas.microsoft.com/office/drawing/2014/main" id="{734FE91C-563C-1221-C659-11D0C0ED77FF}"/>
              </a:ext>
            </a:extLst>
          </p:cNvPr>
          <p:cNvPicPr>
            <a:picLocks noChangeAspect="1"/>
          </p:cNvPicPr>
          <p:nvPr/>
        </p:nvPicPr>
        <p:blipFill>
          <a:blip r:embed="rId2"/>
          <a:stretch>
            <a:fillRect/>
          </a:stretch>
        </p:blipFill>
        <p:spPr>
          <a:xfrm>
            <a:off x="707456" y="1762302"/>
            <a:ext cx="1807144" cy="1895298"/>
          </a:xfrm>
          <a:prstGeom prst="rect">
            <a:avLst/>
          </a:prstGeom>
        </p:spPr>
      </p:pic>
      <p:sp>
        <p:nvSpPr>
          <p:cNvPr id="18" name="TextBox 17">
            <a:extLst>
              <a:ext uri="{FF2B5EF4-FFF2-40B4-BE49-F238E27FC236}">
                <a16:creationId xmlns:a16="http://schemas.microsoft.com/office/drawing/2014/main" id="{AF4DFF4C-2A41-E7D3-0A47-523EA9ADF488}"/>
              </a:ext>
            </a:extLst>
          </p:cNvPr>
          <p:cNvSpPr txBox="1"/>
          <p:nvPr/>
        </p:nvSpPr>
        <p:spPr>
          <a:xfrm>
            <a:off x="502958" y="3952161"/>
            <a:ext cx="1447800" cy="523220"/>
          </a:xfrm>
          <a:prstGeom prst="rect">
            <a:avLst/>
          </a:prstGeom>
          <a:noFill/>
        </p:spPr>
        <p:txBody>
          <a:bodyPr wrap="square">
            <a:spAutoFit/>
          </a:bodyPr>
          <a:lstStyle/>
          <a:p>
            <a:r>
              <a:rPr lang="en-US" sz="2800" b="1" dirty="0"/>
              <a:t>Solution</a:t>
            </a:r>
            <a:endParaRPr lang="en-IN" sz="2800" dirty="0"/>
          </a:p>
        </p:txBody>
      </p:sp>
      <p:pic>
        <p:nvPicPr>
          <p:cNvPr id="21" name="Picture 20" descr="Example a, Absolute value of six point three equals six point three.">
            <a:extLst>
              <a:ext uri="{FF2B5EF4-FFF2-40B4-BE49-F238E27FC236}">
                <a16:creationId xmlns:a16="http://schemas.microsoft.com/office/drawing/2014/main" id="{3AE37E14-E7D7-80B7-E7E0-16DEFC33614B}"/>
              </a:ext>
            </a:extLst>
          </p:cNvPr>
          <p:cNvPicPr>
            <a:picLocks noChangeAspect="1"/>
          </p:cNvPicPr>
          <p:nvPr/>
        </p:nvPicPr>
        <p:blipFill>
          <a:blip r:embed="rId3"/>
          <a:stretch>
            <a:fillRect/>
          </a:stretch>
        </p:blipFill>
        <p:spPr>
          <a:xfrm>
            <a:off x="723900" y="4536858"/>
            <a:ext cx="1943100" cy="523875"/>
          </a:xfrm>
          <a:prstGeom prst="rect">
            <a:avLst/>
          </a:prstGeom>
        </p:spPr>
      </p:pic>
      <p:sp>
        <p:nvSpPr>
          <p:cNvPr id="26" name="TextBox 25">
            <a:extLst>
              <a:ext uri="{FF2B5EF4-FFF2-40B4-BE49-F238E27FC236}">
                <a16:creationId xmlns:a16="http://schemas.microsoft.com/office/drawing/2014/main" id="{D379E733-20BB-74C0-AC3D-B2FCC5486351}"/>
              </a:ext>
            </a:extLst>
          </p:cNvPr>
          <p:cNvSpPr txBox="1"/>
          <p:nvPr/>
        </p:nvSpPr>
        <p:spPr>
          <a:xfrm>
            <a:off x="2667000" y="4527171"/>
            <a:ext cx="5334000" cy="523220"/>
          </a:xfrm>
          <a:prstGeom prst="rect">
            <a:avLst/>
          </a:prstGeom>
          <a:noFill/>
        </p:spPr>
        <p:txBody>
          <a:bodyPr wrap="square">
            <a:spAutoFit/>
          </a:bodyPr>
          <a:lstStyle/>
          <a:p>
            <a:r>
              <a:rPr lang="en-US" sz="2800" dirty="0"/>
              <a:t>The number 6.3 is 6.3 units from 0.</a:t>
            </a:r>
            <a:endParaRPr lang="en-IN" sz="2800" dirty="0"/>
          </a:p>
        </p:txBody>
      </p:sp>
      <p:pic>
        <p:nvPicPr>
          <p:cNvPr id="24" name="Picture 23" descr="Example b, Absolute value of negative five point one equals five point one.">
            <a:extLst>
              <a:ext uri="{FF2B5EF4-FFF2-40B4-BE49-F238E27FC236}">
                <a16:creationId xmlns:a16="http://schemas.microsoft.com/office/drawing/2014/main" id="{AEB6034D-C75E-5C89-009F-3D8EF0A4E239}"/>
              </a:ext>
            </a:extLst>
          </p:cNvPr>
          <p:cNvPicPr>
            <a:picLocks noChangeAspect="1"/>
          </p:cNvPicPr>
          <p:nvPr/>
        </p:nvPicPr>
        <p:blipFill>
          <a:blip r:embed="rId4"/>
          <a:stretch>
            <a:fillRect/>
          </a:stretch>
        </p:blipFill>
        <p:spPr>
          <a:xfrm>
            <a:off x="733425" y="5211327"/>
            <a:ext cx="2162175" cy="523875"/>
          </a:xfrm>
          <a:prstGeom prst="rect">
            <a:avLst/>
          </a:prstGeom>
        </p:spPr>
      </p:pic>
      <p:sp>
        <p:nvSpPr>
          <p:cNvPr id="28" name="TextBox 27">
            <a:extLst>
              <a:ext uri="{FF2B5EF4-FFF2-40B4-BE49-F238E27FC236}">
                <a16:creationId xmlns:a16="http://schemas.microsoft.com/office/drawing/2014/main" id="{8FBB378B-AC68-0BC1-2F4C-AC0F5F95364F}"/>
              </a:ext>
            </a:extLst>
          </p:cNvPr>
          <p:cNvSpPr txBox="1"/>
          <p:nvPr/>
        </p:nvSpPr>
        <p:spPr>
          <a:xfrm>
            <a:off x="2880694" y="5181600"/>
            <a:ext cx="5653706" cy="523220"/>
          </a:xfrm>
          <a:prstGeom prst="rect">
            <a:avLst/>
          </a:prstGeom>
          <a:noFill/>
        </p:spPr>
        <p:txBody>
          <a:bodyPr wrap="square">
            <a:spAutoFit/>
          </a:bodyPr>
          <a:lstStyle/>
          <a:p>
            <a:r>
              <a:rPr lang="en-US" sz="2800" dirty="0"/>
              <a:t>The number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5.1 is 5.1 units from 0.</a:t>
            </a:r>
            <a:endParaRPr lang="en-IN"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7: </a:t>
            </a:r>
            <a:r>
              <a:rPr lang="en-US" dirty="0"/>
              <a:t>Finding Absolute Values</a:t>
            </a:r>
            <a:r>
              <a:rPr lang="en-US" baseline="-25000" dirty="0"/>
              <a:t>2</a:t>
            </a:r>
          </a:p>
        </p:txBody>
      </p:sp>
      <p:pic>
        <p:nvPicPr>
          <p:cNvPr id="6" name="Picture 5" descr="Example c, negative absolute value of negative 2.9 equals negative 2.9.">
            <a:extLst>
              <a:ext uri="{FF2B5EF4-FFF2-40B4-BE49-F238E27FC236}">
                <a16:creationId xmlns:a16="http://schemas.microsoft.com/office/drawing/2014/main" id="{4283330E-DA00-F02A-4FB0-C9E42D14E74A}"/>
              </a:ext>
            </a:extLst>
          </p:cNvPr>
          <p:cNvPicPr>
            <a:picLocks noChangeAspect="1"/>
          </p:cNvPicPr>
          <p:nvPr/>
        </p:nvPicPr>
        <p:blipFill>
          <a:blip r:embed="rId2"/>
          <a:stretch>
            <a:fillRect/>
          </a:stretch>
        </p:blipFill>
        <p:spPr>
          <a:xfrm>
            <a:off x="504825" y="1295400"/>
            <a:ext cx="3990975" cy="523875"/>
          </a:xfrm>
          <a:prstGeom prst="rect">
            <a:avLst/>
          </a:prstGeom>
        </p:spPr>
      </p:pic>
      <p:sp>
        <p:nvSpPr>
          <p:cNvPr id="8" name="TextBox 7">
            <a:extLst>
              <a:ext uri="{FF2B5EF4-FFF2-40B4-BE49-F238E27FC236}">
                <a16:creationId xmlns:a16="http://schemas.microsoft.com/office/drawing/2014/main" id="{6E06F497-8D43-D6F6-7331-2ADEA0C3F737}"/>
              </a:ext>
            </a:extLst>
          </p:cNvPr>
          <p:cNvSpPr txBox="1"/>
          <p:nvPr/>
        </p:nvSpPr>
        <p:spPr>
          <a:xfrm>
            <a:off x="990600" y="1762780"/>
            <a:ext cx="6629400" cy="523220"/>
          </a:xfrm>
          <a:prstGeom prst="rect">
            <a:avLst/>
          </a:prstGeom>
          <a:noFill/>
        </p:spPr>
        <p:txBody>
          <a:bodyPr wrap="square">
            <a:spAutoFit/>
          </a:bodyPr>
          <a:lstStyle/>
          <a:p>
            <a:r>
              <a:rPr lang="en-US" sz="2800" dirty="0"/>
              <a:t>The opposite of the absolute value of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2.9.</a:t>
            </a:r>
            <a:endParaRPr lang="en-IN"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sz="3200">
                <a:solidFill>
                  <a:schemeClr val="accent1"/>
                </a:solidFill>
              </a:rPr>
              <a:t>Objectives</a:t>
            </a:r>
          </a:p>
        </p:txBody>
      </p:sp>
      <p:sp>
        <p:nvSpPr>
          <p:cNvPr id="3" name="TextBox 2">
            <a:extLst>
              <a:ext uri="{FF2B5EF4-FFF2-40B4-BE49-F238E27FC236}">
                <a16:creationId xmlns:a16="http://schemas.microsoft.com/office/drawing/2014/main" id="{BAF31E67-8976-9D18-4733-E9E3DE7956F3}"/>
              </a:ext>
            </a:extLst>
          </p:cNvPr>
          <p:cNvSpPr txBox="1"/>
          <p:nvPr/>
        </p:nvSpPr>
        <p:spPr>
          <a:xfrm>
            <a:off x="457200" y="1092615"/>
            <a:ext cx="8229600" cy="2246769"/>
          </a:xfrm>
          <a:prstGeom prst="rect">
            <a:avLst/>
          </a:prstGeom>
          <a:noFill/>
        </p:spPr>
        <p:txBody>
          <a:bodyPr wrap="square">
            <a:spAutoFit/>
          </a:bodyPr>
          <a:lstStyle/>
          <a:p>
            <a:pPr>
              <a:buFont typeface="Courier New" pitchFamily="49" charset="0"/>
              <a:buChar char="o"/>
              <a:tabLst>
                <a:tab pos="463550" algn="l"/>
              </a:tabLst>
            </a:pPr>
            <a:r>
              <a:rPr lang="en-US" sz="2800" i="0" dirty="0">
                <a:solidFill>
                  <a:schemeClr val="tx1"/>
                </a:solidFill>
              </a:rPr>
              <a:t>	Graph </a:t>
            </a:r>
            <a:r>
              <a:rPr lang="en-US" sz="2800" dirty="0"/>
              <a:t>real numbers on a number line.</a:t>
            </a:r>
            <a:endParaRPr lang="en-US" sz="2800" i="0" dirty="0">
              <a:solidFill>
                <a:schemeClr val="tx1"/>
              </a:solidFill>
            </a:endParaRPr>
          </a:p>
          <a:p>
            <a:pPr>
              <a:buFont typeface="Courier New" pitchFamily="49" charset="0"/>
              <a:buChar char="o"/>
              <a:tabLst>
                <a:tab pos="463550" algn="l"/>
              </a:tabLst>
            </a:pPr>
            <a:r>
              <a:rPr lang="en-US" sz="2800" i="0" dirty="0">
                <a:solidFill>
                  <a:schemeClr val="tx1"/>
                </a:solidFill>
              </a:rPr>
              <a:t>	Identify </a:t>
            </a:r>
            <a:r>
              <a:rPr lang="en-US" sz="2800" dirty="0"/>
              <a:t>types of numbers.</a:t>
            </a:r>
            <a:endParaRPr lang="en-US" sz="2800" i="0" dirty="0">
              <a:solidFill>
                <a:schemeClr val="tx1"/>
              </a:solidFill>
            </a:endParaRPr>
          </a:p>
          <a:p>
            <a:pPr>
              <a:buFont typeface="Courier New" pitchFamily="49" charset="0"/>
              <a:buChar char="o"/>
              <a:tabLst>
                <a:tab pos="463550" algn="l"/>
              </a:tabLst>
            </a:pPr>
            <a:r>
              <a:rPr lang="en-US" sz="2800" i="0" dirty="0">
                <a:solidFill>
                  <a:schemeClr val="tx1"/>
                </a:solidFill>
              </a:rPr>
              <a:t>	</a:t>
            </a:r>
            <a:r>
              <a:rPr lang="en-US" sz="2800" dirty="0"/>
              <a:t>Recognize the inequality symbols and use them to</a:t>
            </a:r>
            <a:br>
              <a:rPr lang="en-US" sz="2800" dirty="0"/>
            </a:br>
            <a:r>
              <a:rPr lang="en-US" sz="2800" dirty="0"/>
              <a:t>	compare real numbers.</a:t>
            </a:r>
            <a:endParaRPr lang="en-US" sz="2800" i="0" dirty="0">
              <a:solidFill>
                <a:schemeClr val="tx1"/>
              </a:solidFill>
            </a:endParaRPr>
          </a:p>
          <a:p>
            <a:pPr>
              <a:buFont typeface="Courier New" pitchFamily="49" charset="0"/>
              <a:buChar char="o"/>
              <a:tabLst>
                <a:tab pos="463550" algn="l"/>
              </a:tabLst>
            </a:pPr>
            <a:r>
              <a:rPr lang="en-US" sz="2800" i="0" dirty="0">
                <a:solidFill>
                  <a:schemeClr val="tx1"/>
                </a:solidFill>
              </a:rPr>
              <a:t>	</a:t>
            </a:r>
            <a:r>
              <a:rPr lang="en-US" sz="2800" dirty="0"/>
              <a:t>Find the absolute value of a real number.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sz="3200" dirty="0">
                <a:solidFill>
                  <a:schemeClr val="accent1"/>
                </a:solidFill>
              </a:rPr>
              <a:t>Example 8: </a:t>
            </a:r>
            <a:r>
              <a:rPr lang="en-US" dirty="0"/>
              <a:t>Verifying Absolute Value Inequalities</a:t>
            </a:r>
            <a:endParaRPr lang="en-US" sz="3200" dirty="0">
              <a:solidFill>
                <a:schemeClr val="accent1"/>
              </a:solidFill>
            </a:endParaRPr>
          </a:p>
        </p:txBody>
      </p:sp>
      <p:sp>
        <p:nvSpPr>
          <p:cNvPr id="3" name="TextBox 2">
            <a:extLst>
              <a:ext uri="{FF2B5EF4-FFF2-40B4-BE49-F238E27FC236}">
                <a16:creationId xmlns:a16="http://schemas.microsoft.com/office/drawing/2014/main" id="{4B406C89-46AE-9EFC-D16E-0395C66F87F8}"/>
              </a:ext>
            </a:extLst>
          </p:cNvPr>
          <p:cNvSpPr txBox="1"/>
          <p:nvPr/>
        </p:nvSpPr>
        <p:spPr>
          <a:xfrm>
            <a:off x="457200" y="1249407"/>
            <a:ext cx="2286000" cy="523220"/>
          </a:xfrm>
          <a:prstGeom prst="rect">
            <a:avLst/>
          </a:prstGeom>
          <a:noFill/>
        </p:spPr>
        <p:txBody>
          <a:bodyPr wrap="square">
            <a:spAutoFit/>
          </a:bodyPr>
          <a:lstStyle/>
          <a:p>
            <a:pPr>
              <a:spcAft>
                <a:spcPts val="1200"/>
              </a:spcAft>
              <a:buFont typeface="Courier New" pitchFamily="49" charset="0"/>
              <a:buNone/>
            </a:pPr>
            <a:r>
              <a:rPr lang="en-US" sz="2800" i="0" dirty="0">
                <a:solidFill>
                  <a:schemeClr val="tx1"/>
                </a:solidFill>
              </a:rPr>
              <a:t>True or false:              </a:t>
            </a:r>
          </a:p>
        </p:txBody>
      </p:sp>
      <p:pic>
        <p:nvPicPr>
          <p:cNvPr id="10" name="Picture 9" descr="The absolute value of negative 4 is greater than or equals 4.">
            <a:extLst>
              <a:ext uri="{FF2B5EF4-FFF2-40B4-BE49-F238E27FC236}">
                <a16:creationId xmlns:a16="http://schemas.microsoft.com/office/drawing/2014/main" id="{105967D1-46E1-1447-8244-3FBE676B4526}"/>
              </a:ext>
            </a:extLst>
          </p:cNvPr>
          <p:cNvPicPr>
            <a:picLocks noChangeAspect="1"/>
          </p:cNvPicPr>
          <p:nvPr/>
        </p:nvPicPr>
        <p:blipFill>
          <a:blip r:embed="rId2"/>
          <a:stretch>
            <a:fillRect/>
          </a:stretch>
        </p:blipFill>
        <p:spPr>
          <a:xfrm>
            <a:off x="2514600" y="1321912"/>
            <a:ext cx="1295400" cy="523875"/>
          </a:xfrm>
          <a:prstGeom prst="rect">
            <a:avLst/>
          </a:prstGeom>
        </p:spPr>
      </p:pic>
      <p:sp>
        <p:nvSpPr>
          <p:cNvPr id="5" name="TextBox 4">
            <a:extLst>
              <a:ext uri="{FF2B5EF4-FFF2-40B4-BE49-F238E27FC236}">
                <a16:creationId xmlns:a16="http://schemas.microsoft.com/office/drawing/2014/main" id="{7B659809-11DD-0F51-7603-8481668BD922}"/>
              </a:ext>
            </a:extLst>
          </p:cNvPr>
          <p:cNvSpPr txBox="1"/>
          <p:nvPr/>
        </p:nvSpPr>
        <p:spPr>
          <a:xfrm>
            <a:off x="495300" y="1890299"/>
            <a:ext cx="1790700" cy="1107996"/>
          </a:xfrm>
          <a:prstGeom prst="rect">
            <a:avLst/>
          </a:prstGeom>
          <a:noFill/>
        </p:spPr>
        <p:txBody>
          <a:bodyPr wrap="square">
            <a:spAutoFit/>
          </a:bodyPr>
          <a:lstStyle/>
          <a:p>
            <a:pPr>
              <a:spcAft>
                <a:spcPts val="1200"/>
              </a:spcAft>
              <a:buFont typeface="Courier New" pitchFamily="49" charset="0"/>
              <a:buNone/>
            </a:pPr>
            <a:r>
              <a:rPr lang="en-US" sz="2800" b="1" dirty="0"/>
              <a:t>Solution </a:t>
            </a:r>
          </a:p>
          <a:p>
            <a:pPr>
              <a:spcAft>
                <a:spcPts val="1200"/>
              </a:spcAft>
              <a:buFont typeface="Courier New" pitchFamily="49" charset="0"/>
              <a:buNone/>
            </a:pPr>
            <a:r>
              <a:rPr lang="en-US" sz="2800" dirty="0">
                <a:solidFill>
                  <a:srgbClr val="FF0000"/>
                </a:solidFill>
              </a:rPr>
              <a:t>True</a:t>
            </a:r>
            <a:r>
              <a:rPr lang="en-US" sz="2800" dirty="0"/>
              <a:t>, since </a:t>
            </a:r>
            <a:r>
              <a:rPr lang="en-US" sz="2800" dirty="0">
                <a:solidFill>
                  <a:srgbClr val="000099"/>
                </a:solidFill>
              </a:rPr>
              <a:t>             </a:t>
            </a:r>
            <a:endParaRPr lang="en-US" sz="2800" dirty="0"/>
          </a:p>
        </p:txBody>
      </p:sp>
      <p:pic>
        <p:nvPicPr>
          <p:cNvPr id="19" name="Picture 18" descr="The absolute value of negative 4 equals 4, and 4 is greater than or equals 4.">
            <a:extLst>
              <a:ext uri="{FF2B5EF4-FFF2-40B4-BE49-F238E27FC236}">
                <a16:creationId xmlns:a16="http://schemas.microsoft.com/office/drawing/2014/main" id="{C75FEEBF-3A03-A7C3-823F-B9BAF39E2EA0}"/>
              </a:ext>
            </a:extLst>
          </p:cNvPr>
          <p:cNvPicPr>
            <a:picLocks noChangeAspect="1"/>
          </p:cNvPicPr>
          <p:nvPr/>
        </p:nvPicPr>
        <p:blipFill>
          <a:blip r:embed="rId3"/>
          <a:stretch>
            <a:fillRect/>
          </a:stretch>
        </p:blipFill>
        <p:spPr>
          <a:xfrm>
            <a:off x="2209800" y="2524125"/>
            <a:ext cx="2667000" cy="5238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prstGeom prst="rect">
            <a:avLst/>
          </a:prstGeom>
        </p:spPr>
        <p:txBody>
          <a:bodyPr/>
          <a:lstStyle/>
          <a:p>
            <a:r>
              <a:rPr lang="en-US" sz="3200" dirty="0">
                <a:solidFill>
                  <a:schemeClr val="accent1"/>
                </a:solidFill>
              </a:rPr>
              <a:t>Example 9: </a:t>
            </a:r>
            <a:r>
              <a:rPr lang="en-US" dirty="0"/>
              <a:t>Solving Absolute Value Equations</a:t>
            </a:r>
            <a:endParaRPr lang="en-US" sz="3200" dirty="0">
              <a:solidFill>
                <a:schemeClr val="accent1"/>
              </a:solidFill>
            </a:endParaRPr>
          </a:p>
        </p:txBody>
      </p:sp>
      <p:sp>
        <p:nvSpPr>
          <p:cNvPr id="3" name="TextBox 2">
            <a:extLst>
              <a:ext uri="{FF2B5EF4-FFF2-40B4-BE49-F238E27FC236}">
                <a16:creationId xmlns:a16="http://schemas.microsoft.com/office/drawing/2014/main" id="{9A695950-BD9C-2DB0-A96C-39F19AC9E90F}"/>
              </a:ext>
            </a:extLst>
          </p:cNvPr>
          <p:cNvSpPr txBox="1"/>
          <p:nvPr/>
        </p:nvSpPr>
        <p:spPr>
          <a:xfrm>
            <a:off x="457200" y="1280815"/>
            <a:ext cx="457200" cy="523220"/>
          </a:xfrm>
          <a:prstGeom prst="rect">
            <a:avLst/>
          </a:prstGeom>
          <a:noFill/>
        </p:spPr>
        <p:txBody>
          <a:bodyPr wrap="square">
            <a:spAutoFit/>
          </a:bodyPr>
          <a:lstStyle/>
          <a:p>
            <a:r>
              <a:rPr lang="en-US" sz="2800" i="0" dirty="0">
                <a:solidFill>
                  <a:schemeClr val="tx1"/>
                </a:solidFill>
              </a:rPr>
              <a:t>If</a:t>
            </a:r>
            <a:endParaRPr lang="en-IN" sz="2800" dirty="0"/>
          </a:p>
        </p:txBody>
      </p:sp>
      <p:pic>
        <p:nvPicPr>
          <p:cNvPr id="4" name="Picture 3" descr="The absolute value of x equals 7.">
            <a:extLst>
              <a:ext uri="{FF2B5EF4-FFF2-40B4-BE49-F238E27FC236}">
                <a16:creationId xmlns:a16="http://schemas.microsoft.com/office/drawing/2014/main" id="{CDE1E0FD-FA95-C118-FBE4-A91B5CD57743}"/>
              </a:ext>
            </a:extLst>
          </p:cNvPr>
          <p:cNvPicPr>
            <a:picLocks noChangeAspect="1"/>
          </p:cNvPicPr>
          <p:nvPr/>
        </p:nvPicPr>
        <p:blipFill>
          <a:blip r:embed="rId2"/>
          <a:stretch>
            <a:fillRect/>
          </a:stretch>
        </p:blipFill>
        <p:spPr>
          <a:xfrm>
            <a:off x="838200" y="1304925"/>
            <a:ext cx="981075" cy="523875"/>
          </a:xfrm>
          <a:prstGeom prst="rect">
            <a:avLst/>
          </a:prstGeom>
        </p:spPr>
      </p:pic>
      <p:sp>
        <p:nvSpPr>
          <p:cNvPr id="12" name="TextBox 11">
            <a:extLst>
              <a:ext uri="{FF2B5EF4-FFF2-40B4-BE49-F238E27FC236}">
                <a16:creationId xmlns:a16="http://schemas.microsoft.com/office/drawing/2014/main" id="{80944778-D000-4D8E-B06D-D21B2D202C4C}"/>
              </a:ext>
            </a:extLst>
          </p:cNvPr>
          <p:cNvSpPr txBox="1"/>
          <p:nvPr/>
        </p:nvSpPr>
        <p:spPr>
          <a:xfrm>
            <a:off x="1799146" y="1280815"/>
            <a:ext cx="6506653" cy="523220"/>
          </a:xfrm>
          <a:prstGeom prst="rect">
            <a:avLst/>
          </a:prstGeom>
          <a:noFill/>
        </p:spPr>
        <p:txBody>
          <a:bodyPr wrap="square">
            <a:spAutoFit/>
          </a:bodyPr>
          <a:lstStyle/>
          <a:p>
            <a:r>
              <a:rPr lang="en-US" sz="2800" i="0" dirty="0">
                <a:solidFill>
                  <a:schemeClr val="tx1"/>
                </a:solidFill>
              </a:rPr>
              <a:t>what are the possible values for </a:t>
            </a:r>
            <a:r>
              <a:rPr lang="en-US" sz="2800" i="1" dirty="0">
                <a:solidFill>
                  <a:srgbClr val="0000FF"/>
                </a:solidFill>
              </a:rPr>
              <a:t>x</a:t>
            </a:r>
            <a:r>
              <a:rPr lang="en-US" sz="2800" i="0" dirty="0">
                <a:solidFill>
                  <a:schemeClr val="tx1"/>
                </a:solidFill>
              </a:rPr>
              <a:t>?</a:t>
            </a:r>
            <a:endParaRPr lang="en-IN" sz="2800" dirty="0"/>
          </a:p>
        </p:txBody>
      </p:sp>
      <p:sp>
        <p:nvSpPr>
          <p:cNvPr id="14" name="TextBox 13">
            <a:extLst>
              <a:ext uri="{FF2B5EF4-FFF2-40B4-BE49-F238E27FC236}">
                <a16:creationId xmlns:a16="http://schemas.microsoft.com/office/drawing/2014/main" id="{E1A687B6-44C2-3B8E-4CF5-45D5ACBEF00F}"/>
              </a:ext>
            </a:extLst>
          </p:cNvPr>
          <p:cNvSpPr txBox="1"/>
          <p:nvPr/>
        </p:nvSpPr>
        <p:spPr>
          <a:xfrm>
            <a:off x="457200" y="2093893"/>
            <a:ext cx="2286000" cy="954107"/>
          </a:xfrm>
          <a:prstGeom prst="rect">
            <a:avLst/>
          </a:prstGeom>
          <a:noFill/>
        </p:spPr>
        <p:txBody>
          <a:bodyPr wrap="square">
            <a:spAutoFit/>
          </a:bodyPr>
          <a:lstStyle/>
          <a:p>
            <a:r>
              <a:rPr lang="en-US" sz="2800" b="1" i="0" dirty="0">
                <a:solidFill>
                  <a:schemeClr val="tx1"/>
                </a:solidFill>
              </a:rPr>
              <a:t>Solution</a:t>
            </a:r>
          </a:p>
          <a:p>
            <a:r>
              <a:rPr lang="en-US" sz="2800" i="1" dirty="0"/>
              <a:t>x</a:t>
            </a:r>
            <a:r>
              <a:rPr lang="en-US" sz="2800" dirty="0"/>
              <a:t> = 7 or </a:t>
            </a:r>
            <a:r>
              <a:rPr lang="en-US" sz="2800" i="1" dirty="0"/>
              <a:t>x</a:t>
            </a:r>
            <a:r>
              <a:rPr lang="en-US" sz="2800" dirty="0"/>
              <a:t> =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7</a:t>
            </a:r>
            <a:endParaRPr lang="en-IN" sz="2800" dirty="0"/>
          </a:p>
        </p:txBody>
      </p:sp>
      <p:pic>
        <p:nvPicPr>
          <p:cNvPr id="17" name="Picture 16" descr="Since the absolute value of 7 equals 7, and the absolute value of negative 7 also equals 7.">
            <a:extLst>
              <a:ext uri="{FF2B5EF4-FFF2-40B4-BE49-F238E27FC236}">
                <a16:creationId xmlns:a16="http://schemas.microsoft.com/office/drawing/2014/main" id="{4D553D43-FD57-0D2C-F87E-92E3DDB411B6}"/>
              </a:ext>
            </a:extLst>
          </p:cNvPr>
          <p:cNvPicPr>
            <a:picLocks noChangeAspect="1"/>
          </p:cNvPicPr>
          <p:nvPr/>
        </p:nvPicPr>
        <p:blipFill>
          <a:blip r:embed="rId3"/>
          <a:stretch>
            <a:fillRect/>
          </a:stretch>
        </p:blipFill>
        <p:spPr>
          <a:xfrm>
            <a:off x="2628900" y="2524125"/>
            <a:ext cx="3543300" cy="5238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10: </a:t>
            </a:r>
            <a:r>
              <a:rPr lang="en-US" dirty="0"/>
              <a:t>Solving Absolute Value Equations</a:t>
            </a:r>
            <a:endParaRPr lang="en-US" sz="3200" dirty="0"/>
          </a:p>
        </p:txBody>
      </p:sp>
      <p:sp>
        <p:nvSpPr>
          <p:cNvPr id="2" name="TextBox 1">
            <a:extLst>
              <a:ext uri="{FF2B5EF4-FFF2-40B4-BE49-F238E27FC236}">
                <a16:creationId xmlns:a16="http://schemas.microsoft.com/office/drawing/2014/main" id="{C460C130-BEAD-1513-8DED-4E824F69A790}"/>
              </a:ext>
            </a:extLst>
          </p:cNvPr>
          <p:cNvSpPr txBox="1"/>
          <p:nvPr/>
        </p:nvSpPr>
        <p:spPr>
          <a:xfrm>
            <a:off x="457200" y="1280815"/>
            <a:ext cx="457200" cy="523220"/>
          </a:xfrm>
          <a:prstGeom prst="rect">
            <a:avLst/>
          </a:prstGeom>
          <a:noFill/>
        </p:spPr>
        <p:txBody>
          <a:bodyPr wrap="square">
            <a:spAutoFit/>
          </a:bodyPr>
          <a:lstStyle/>
          <a:p>
            <a:r>
              <a:rPr lang="en-US" sz="2800" i="0" dirty="0">
                <a:solidFill>
                  <a:schemeClr val="tx1"/>
                </a:solidFill>
              </a:rPr>
              <a:t>If</a:t>
            </a:r>
            <a:endParaRPr lang="en-IN" sz="2800" dirty="0"/>
          </a:p>
        </p:txBody>
      </p:sp>
      <p:pic>
        <p:nvPicPr>
          <p:cNvPr id="4" name="Picture 3" descr="The absolute value of x equals negative 3.&#10;">
            <a:extLst>
              <a:ext uri="{FF2B5EF4-FFF2-40B4-BE49-F238E27FC236}">
                <a16:creationId xmlns:a16="http://schemas.microsoft.com/office/drawing/2014/main" id="{0DB2CB94-D84F-6139-4B1D-6B49B7B94A23}"/>
              </a:ext>
            </a:extLst>
          </p:cNvPr>
          <p:cNvPicPr>
            <a:picLocks noChangeAspect="1"/>
          </p:cNvPicPr>
          <p:nvPr/>
        </p:nvPicPr>
        <p:blipFill>
          <a:blip r:embed="rId2"/>
          <a:stretch>
            <a:fillRect/>
          </a:stretch>
        </p:blipFill>
        <p:spPr>
          <a:xfrm>
            <a:off x="790575" y="1280160"/>
            <a:ext cx="1190625" cy="523875"/>
          </a:xfrm>
          <a:prstGeom prst="rect">
            <a:avLst/>
          </a:prstGeom>
        </p:spPr>
      </p:pic>
      <p:sp>
        <p:nvSpPr>
          <p:cNvPr id="6" name="TextBox 5">
            <a:extLst>
              <a:ext uri="{FF2B5EF4-FFF2-40B4-BE49-F238E27FC236}">
                <a16:creationId xmlns:a16="http://schemas.microsoft.com/office/drawing/2014/main" id="{45F9FC71-3AB0-EB05-DB5D-CE7C521F74E0}"/>
              </a:ext>
            </a:extLst>
          </p:cNvPr>
          <p:cNvSpPr txBox="1"/>
          <p:nvPr/>
        </p:nvSpPr>
        <p:spPr>
          <a:xfrm>
            <a:off x="2001508" y="1280815"/>
            <a:ext cx="6228092" cy="523220"/>
          </a:xfrm>
          <a:prstGeom prst="rect">
            <a:avLst/>
          </a:prstGeom>
          <a:noFill/>
        </p:spPr>
        <p:txBody>
          <a:bodyPr wrap="square">
            <a:spAutoFit/>
          </a:bodyPr>
          <a:lstStyle/>
          <a:p>
            <a:r>
              <a:rPr lang="en-US" sz="2800" dirty="0"/>
              <a:t>what are the possible values for </a:t>
            </a:r>
            <a:r>
              <a:rPr lang="en-US" sz="2800" i="1" dirty="0">
                <a:solidFill>
                  <a:srgbClr val="0000FF"/>
                </a:solidFill>
              </a:rPr>
              <a:t>x</a:t>
            </a:r>
            <a:r>
              <a:rPr lang="en-US" sz="2800" dirty="0"/>
              <a:t>?</a:t>
            </a:r>
            <a:endParaRPr lang="en-IN" sz="2800" dirty="0"/>
          </a:p>
        </p:txBody>
      </p:sp>
      <p:sp>
        <p:nvSpPr>
          <p:cNvPr id="16" name="TextBox 15">
            <a:extLst>
              <a:ext uri="{FF2B5EF4-FFF2-40B4-BE49-F238E27FC236}">
                <a16:creationId xmlns:a16="http://schemas.microsoft.com/office/drawing/2014/main" id="{F3051CD3-CB33-534C-DFAA-AC891FAF3021}"/>
              </a:ext>
            </a:extLst>
          </p:cNvPr>
          <p:cNvSpPr txBox="1"/>
          <p:nvPr/>
        </p:nvSpPr>
        <p:spPr>
          <a:xfrm>
            <a:off x="457200" y="1905000"/>
            <a:ext cx="5105400" cy="954107"/>
          </a:xfrm>
          <a:prstGeom prst="rect">
            <a:avLst/>
          </a:prstGeom>
          <a:noFill/>
        </p:spPr>
        <p:txBody>
          <a:bodyPr wrap="square">
            <a:spAutoFit/>
          </a:bodyPr>
          <a:lstStyle/>
          <a:p>
            <a:r>
              <a:rPr lang="en-US" sz="2800" b="1" dirty="0"/>
              <a:t>Solution</a:t>
            </a:r>
            <a:endParaRPr lang="en-US" sz="2800" dirty="0"/>
          </a:p>
          <a:p>
            <a:r>
              <a:rPr lang="en-US" sz="2800" dirty="0"/>
              <a:t>There are no values of </a:t>
            </a:r>
            <a:r>
              <a:rPr lang="en-US" sz="2800" i="1" dirty="0"/>
              <a:t>x</a:t>
            </a:r>
            <a:r>
              <a:rPr lang="en-US" sz="2800" dirty="0"/>
              <a:t> for which</a:t>
            </a:r>
            <a:endParaRPr lang="en-IN" sz="2800" dirty="0"/>
          </a:p>
        </p:txBody>
      </p:sp>
      <p:pic>
        <p:nvPicPr>
          <p:cNvPr id="12" name="Picture 11" descr="The absolute value of x equals negative 3.">
            <a:extLst>
              <a:ext uri="{FF2B5EF4-FFF2-40B4-BE49-F238E27FC236}">
                <a16:creationId xmlns:a16="http://schemas.microsoft.com/office/drawing/2014/main" id="{8C5DE54F-AC46-9427-5376-19B2D7791EE8}"/>
              </a:ext>
            </a:extLst>
          </p:cNvPr>
          <p:cNvPicPr>
            <a:picLocks noChangeAspect="1"/>
          </p:cNvPicPr>
          <p:nvPr/>
        </p:nvPicPr>
        <p:blipFill>
          <a:blip r:embed="rId3"/>
          <a:stretch>
            <a:fillRect/>
          </a:stretch>
        </p:blipFill>
        <p:spPr>
          <a:xfrm>
            <a:off x="5486400" y="2362200"/>
            <a:ext cx="1190625" cy="523875"/>
          </a:xfrm>
          <a:prstGeom prst="rect">
            <a:avLst/>
          </a:prstGeom>
        </p:spPr>
      </p:pic>
      <p:sp>
        <p:nvSpPr>
          <p:cNvPr id="18" name="TextBox 17">
            <a:extLst>
              <a:ext uri="{FF2B5EF4-FFF2-40B4-BE49-F238E27FC236}">
                <a16:creationId xmlns:a16="http://schemas.microsoft.com/office/drawing/2014/main" id="{716A2A28-65C6-0BEA-79A1-3B3CAA85D311}"/>
              </a:ext>
            </a:extLst>
          </p:cNvPr>
          <p:cNvSpPr txBox="1"/>
          <p:nvPr/>
        </p:nvSpPr>
        <p:spPr>
          <a:xfrm>
            <a:off x="477418" y="2855893"/>
            <a:ext cx="8229600" cy="954107"/>
          </a:xfrm>
          <a:prstGeom prst="rect">
            <a:avLst/>
          </a:prstGeom>
          <a:noFill/>
        </p:spPr>
        <p:txBody>
          <a:bodyPr wrap="square">
            <a:spAutoFit/>
          </a:bodyPr>
          <a:lstStyle/>
          <a:p>
            <a:r>
              <a:rPr lang="en-US" sz="2800" dirty="0"/>
              <a:t>The absolute value can never be negative. There is </a:t>
            </a:r>
            <a:r>
              <a:rPr lang="en-US" sz="2800" b="1" dirty="0">
                <a:solidFill>
                  <a:srgbClr val="FF0000"/>
                </a:solidFill>
              </a:rPr>
              <a:t>no solution</a:t>
            </a:r>
            <a:r>
              <a:rPr lang="en-US" sz="2800" dirty="0"/>
              <a:t>.</a:t>
            </a:r>
            <a:endParaRPr lang="en-IN"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11: </a:t>
            </a:r>
            <a:r>
              <a:rPr lang="en-US" dirty="0"/>
              <a:t>Application: Solving Absolute Value Equations</a:t>
            </a:r>
            <a:r>
              <a:rPr lang="en-US" baseline="-25000" dirty="0"/>
              <a:t>1</a:t>
            </a:r>
            <a:endParaRPr lang="en-US" sz="3200" baseline="-25000" dirty="0"/>
          </a:p>
        </p:txBody>
      </p:sp>
      <p:sp>
        <p:nvSpPr>
          <p:cNvPr id="3" name="TextBox 2">
            <a:extLst>
              <a:ext uri="{FF2B5EF4-FFF2-40B4-BE49-F238E27FC236}">
                <a16:creationId xmlns:a16="http://schemas.microsoft.com/office/drawing/2014/main" id="{0434023C-0867-C8E1-E46F-62429902D8F7}"/>
              </a:ext>
            </a:extLst>
          </p:cNvPr>
          <p:cNvSpPr txBox="1"/>
          <p:nvPr/>
        </p:nvSpPr>
        <p:spPr>
          <a:xfrm>
            <a:off x="457200" y="1097280"/>
            <a:ext cx="8229600" cy="3194721"/>
          </a:xfrm>
          <a:prstGeom prst="rect">
            <a:avLst/>
          </a:prstGeom>
          <a:noFill/>
        </p:spPr>
        <p:txBody>
          <a:bodyPr wrap="square">
            <a:spAutoFit/>
          </a:bodyPr>
          <a:lstStyle/>
          <a:p>
            <a:pPr marL="0" indent="0" defTabSz="406400">
              <a:lnSpc>
                <a:spcPct val="90000"/>
              </a:lnSpc>
              <a:spcBef>
                <a:spcPts val="0"/>
              </a:spcBef>
              <a:buFont typeface="Courier New" pitchFamily="49" charset="0"/>
              <a:buNone/>
            </a:pPr>
            <a:r>
              <a:rPr lang="en-US" sz="2800" dirty="0"/>
              <a:t>During the manufacturing of machine parts, certain measurements of the part must stay within a tolerance range or the part will be defective. The quality control manager determines that the maximum amount the length of a screw can vary from its targeted length of </a:t>
            </a:r>
            <a:r>
              <a:rPr lang="en-US" sz="2800" dirty="0">
                <a:solidFill>
                  <a:srgbClr val="0000FF"/>
                </a:solidFill>
              </a:rPr>
              <a:t>12</a:t>
            </a:r>
            <a:r>
              <a:rPr lang="en-US" sz="2800" dirty="0"/>
              <a:t> millimeters and not be defective is </a:t>
            </a:r>
            <a:r>
              <a:rPr lang="en-US" sz="2800" dirty="0">
                <a:solidFill>
                  <a:srgbClr val="0000FF"/>
                </a:solidFill>
              </a:rPr>
              <a:t>2</a:t>
            </a:r>
            <a:r>
              <a:rPr lang="en-US" sz="2800" dirty="0"/>
              <a:t> millimeters. If </a:t>
            </a:r>
            <a:r>
              <a:rPr lang="en-US" sz="2800" i="1" dirty="0"/>
              <a:t>x </a:t>
            </a:r>
            <a:r>
              <a:rPr lang="en-US" sz="2800" dirty="0"/>
              <a:t>represents the maximum acceptable difference in length from the target, either positive or negative, then </a:t>
            </a:r>
            <a:r>
              <a:rPr lang="en-US" sz="2800" i="1" dirty="0"/>
              <a:t>         </a:t>
            </a:r>
            <a:r>
              <a:rPr lang="en-US" sz="2800" dirty="0"/>
              <a:t>   </a:t>
            </a:r>
          </a:p>
        </p:txBody>
      </p:sp>
      <p:pic>
        <p:nvPicPr>
          <p:cNvPr id="4" name="Picture 3" descr="The absolute value of x equals 2.">
            <a:extLst>
              <a:ext uri="{FF2B5EF4-FFF2-40B4-BE49-F238E27FC236}">
                <a16:creationId xmlns:a16="http://schemas.microsoft.com/office/drawing/2014/main" id="{E6C12BA0-96CF-3C3B-0381-DF5B1FB2B255}"/>
              </a:ext>
            </a:extLst>
          </p:cNvPr>
          <p:cNvPicPr>
            <a:picLocks noChangeAspect="1"/>
          </p:cNvPicPr>
          <p:nvPr/>
        </p:nvPicPr>
        <p:blipFill>
          <a:blip r:embed="rId2"/>
          <a:stretch>
            <a:fillRect/>
          </a:stretch>
        </p:blipFill>
        <p:spPr>
          <a:xfrm>
            <a:off x="533400" y="4267200"/>
            <a:ext cx="971550" cy="523875"/>
          </a:xfrm>
          <a:prstGeom prst="rect">
            <a:avLst/>
          </a:prstGeom>
        </p:spPr>
      </p:pic>
      <p:sp>
        <p:nvSpPr>
          <p:cNvPr id="7" name="TextBox 6">
            <a:extLst>
              <a:ext uri="{FF2B5EF4-FFF2-40B4-BE49-F238E27FC236}">
                <a16:creationId xmlns:a16="http://schemas.microsoft.com/office/drawing/2014/main" id="{8A72AFDA-99DD-739D-8C67-4E755A98DF83}"/>
              </a:ext>
            </a:extLst>
          </p:cNvPr>
          <p:cNvSpPr txBox="1"/>
          <p:nvPr/>
        </p:nvSpPr>
        <p:spPr>
          <a:xfrm>
            <a:off x="1447800" y="4267200"/>
            <a:ext cx="7258050" cy="480131"/>
          </a:xfrm>
          <a:prstGeom prst="rect">
            <a:avLst/>
          </a:prstGeom>
          <a:noFill/>
        </p:spPr>
        <p:txBody>
          <a:bodyPr wrap="square">
            <a:spAutoFit/>
          </a:bodyPr>
          <a:lstStyle/>
          <a:p>
            <a:pPr marL="0" indent="0" defTabSz="406400">
              <a:lnSpc>
                <a:spcPct val="90000"/>
              </a:lnSpc>
              <a:spcBef>
                <a:spcPts val="300"/>
              </a:spcBef>
              <a:spcAft>
                <a:spcPts val="300"/>
              </a:spcAft>
              <a:buFont typeface="Courier New" pitchFamily="49" charset="0"/>
              <a:buNone/>
            </a:pPr>
            <a:r>
              <a:rPr lang="en-US" sz="2800" dirty="0"/>
              <a:t>What are the maximum amounts that the screw</a:t>
            </a:r>
          </a:p>
        </p:txBody>
      </p:sp>
      <p:sp>
        <p:nvSpPr>
          <p:cNvPr id="10" name="TextBox 9">
            <a:extLst>
              <a:ext uri="{FF2B5EF4-FFF2-40B4-BE49-F238E27FC236}">
                <a16:creationId xmlns:a16="http://schemas.microsoft.com/office/drawing/2014/main" id="{12629EE4-7590-3695-1FF5-944342207490}"/>
              </a:ext>
            </a:extLst>
          </p:cNvPr>
          <p:cNvSpPr txBox="1"/>
          <p:nvPr/>
        </p:nvSpPr>
        <p:spPr>
          <a:xfrm>
            <a:off x="381000" y="4724400"/>
            <a:ext cx="5562600" cy="480131"/>
          </a:xfrm>
          <a:prstGeom prst="rect">
            <a:avLst/>
          </a:prstGeom>
          <a:noFill/>
        </p:spPr>
        <p:txBody>
          <a:bodyPr wrap="square">
            <a:spAutoFit/>
          </a:bodyPr>
          <a:lstStyle/>
          <a:p>
            <a:pPr marL="0" indent="0" defTabSz="406400">
              <a:lnSpc>
                <a:spcPct val="90000"/>
              </a:lnSpc>
              <a:spcBef>
                <a:spcPts val="0"/>
              </a:spcBef>
              <a:spcAft>
                <a:spcPts val="1200"/>
              </a:spcAft>
              <a:buFont typeface="Courier New" pitchFamily="49" charset="0"/>
              <a:buNone/>
            </a:pPr>
            <a:r>
              <a:rPr lang="en-US" sz="2800" dirty="0"/>
              <a:t> length can vary from its target?</a:t>
            </a:r>
            <a:endParaRPr lang="en-IN" sz="2800" dirty="0"/>
          </a:p>
        </p:txBody>
      </p:sp>
    </p:spTree>
    <p:extLst>
      <p:ext uri="{BB962C8B-B14F-4D97-AF65-F5344CB8AC3E}">
        <p14:creationId xmlns:p14="http://schemas.microsoft.com/office/powerpoint/2010/main" val="1776269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11: </a:t>
            </a:r>
            <a:r>
              <a:rPr lang="en-US" dirty="0"/>
              <a:t>Application: Solving Absolute </a:t>
            </a:r>
            <a:br>
              <a:rPr lang="en-US" dirty="0"/>
            </a:br>
            <a:r>
              <a:rPr lang="en-US" dirty="0"/>
              <a:t>Value Equations</a:t>
            </a:r>
            <a:r>
              <a:rPr lang="en-US" baseline="-25000" dirty="0"/>
              <a:t>2</a:t>
            </a:r>
          </a:p>
        </p:txBody>
      </p:sp>
      <p:sp>
        <p:nvSpPr>
          <p:cNvPr id="8" name="TextBox 7">
            <a:extLst>
              <a:ext uri="{FF2B5EF4-FFF2-40B4-BE49-F238E27FC236}">
                <a16:creationId xmlns:a16="http://schemas.microsoft.com/office/drawing/2014/main" id="{7B94965D-4E26-FCA0-E0E0-1A77CE84DDA3}"/>
              </a:ext>
            </a:extLst>
          </p:cNvPr>
          <p:cNvSpPr txBox="1"/>
          <p:nvPr/>
        </p:nvSpPr>
        <p:spPr>
          <a:xfrm>
            <a:off x="457200" y="1007099"/>
            <a:ext cx="7977673" cy="1491177"/>
          </a:xfrm>
          <a:prstGeom prst="rect">
            <a:avLst/>
          </a:prstGeom>
          <a:noFill/>
        </p:spPr>
        <p:txBody>
          <a:bodyPr wrap="square">
            <a:spAutoFit/>
          </a:bodyPr>
          <a:lstStyle/>
          <a:p>
            <a:pPr defTabSz="406400">
              <a:spcAft>
                <a:spcPts val="1200"/>
              </a:spcAft>
            </a:pPr>
            <a:r>
              <a:rPr lang="en-US" sz="2800" b="1" dirty="0"/>
              <a:t>Solution</a:t>
            </a:r>
          </a:p>
          <a:p>
            <a:pPr defTabSz="406400">
              <a:lnSpc>
                <a:spcPct val="90000"/>
              </a:lnSpc>
            </a:pPr>
            <a:r>
              <a:rPr lang="en-US" sz="2800" dirty="0"/>
              <a:t>To find the maximum the screw length can vary from </a:t>
            </a:r>
          </a:p>
          <a:p>
            <a:pPr defTabSz="406400">
              <a:lnSpc>
                <a:spcPct val="90000"/>
              </a:lnSpc>
              <a:spcBef>
                <a:spcPts val="300"/>
              </a:spcBef>
              <a:spcAft>
                <a:spcPts val="300"/>
              </a:spcAft>
            </a:pPr>
            <a:r>
              <a:rPr lang="en-US" sz="2800" dirty="0"/>
              <a:t>its target, solve the equation</a:t>
            </a:r>
          </a:p>
        </p:txBody>
      </p:sp>
      <p:pic>
        <p:nvPicPr>
          <p:cNvPr id="7" name="Picture 6" descr="The absolute value of x equals 2">
            <a:extLst>
              <a:ext uri="{FF2B5EF4-FFF2-40B4-BE49-F238E27FC236}">
                <a16:creationId xmlns:a16="http://schemas.microsoft.com/office/drawing/2014/main" id="{327DA0D8-92C4-8675-70E3-C2BC4FD6A25B}"/>
              </a:ext>
            </a:extLst>
          </p:cNvPr>
          <p:cNvPicPr>
            <a:picLocks noChangeAspect="1"/>
          </p:cNvPicPr>
          <p:nvPr/>
        </p:nvPicPr>
        <p:blipFill>
          <a:blip r:embed="rId2"/>
          <a:stretch>
            <a:fillRect/>
          </a:stretch>
        </p:blipFill>
        <p:spPr>
          <a:xfrm>
            <a:off x="4724400" y="1981200"/>
            <a:ext cx="876300" cy="523875"/>
          </a:xfrm>
          <a:prstGeom prst="rect">
            <a:avLst/>
          </a:prstGeom>
        </p:spPr>
      </p:pic>
      <p:sp>
        <p:nvSpPr>
          <p:cNvPr id="9" name="TextBox 8">
            <a:extLst>
              <a:ext uri="{FF2B5EF4-FFF2-40B4-BE49-F238E27FC236}">
                <a16:creationId xmlns:a16="http://schemas.microsoft.com/office/drawing/2014/main" id="{84BD60AF-ED9B-9CE5-BC6E-C3DA3246B138}"/>
              </a:ext>
            </a:extLst>
          </p:cNvPr>
          <p:cNvSpPr txBox="1"/>
          <p:nvPr/>
        </p:nvSpPr>
        <p:spPr>
          <a:xfrm>
            <a:off x="457200" y="2590800"/>
            <a:ext cx="8229600" cy="1720471"/>
          </a:xfrm>
          <a:prstGeom prst="rect">
            <a:avLst/>
          </a:prstGeom>
          <a:noFill/>
        </p:spPr>
        <p:txBody>
          <a:bodyPr wrap="square">
            <a:spAutoFit/>
          </a:bodyPr>
          <a:lstStyle/>
          <a:p>
            <a:pPr defTabSz="406400">
              <a:lnSpc>
                <a:spcPct val="90000"/>
              </a:lnSpc>
              <a:spcBef>
                <a:spcPts val="300"/>
              </a:spcBef>
              <a:spcAft>
                <a:spcPts val="300"/>
              </a:spcAft>
            </a:pPr>
            <a:r>
              <a:rPr lang="en-US" sz="2800" dirty="0"/>
              <a:t>millimeters. This gives the following two values for </a:t>
            </a:r>
            <a:r>
              <a:rPr lang="en-US" sz="2800" i="1" dirty="0"/>
              <a:t>x</a:t>
            </a:r>
            <a:r>
              <a:rPr lang="en-US" sz="2800" dirty="0"/>
              <a:t>:     </a:t>
            </a:r>
            <a:r>
              <a:rPr lang="en-US" sz="2800" i="1" dirty="0"/>
              <a:t>x </a:t>
            </a:r>
            <a:r>
              <a:rPr lang="en-US" sz="2800" dirty="0">
                <a:latin typeface="Symbol" charset="2"/>
                <a:cs typeface="Symbol" charset="2"/>
              </a:rPr>
              <a:t>=</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2 millimeters and </a:t>
            </a:r>
            <a:r>
              <a:rPr lang="en-US" sz="2800" i="1" dirty="0"/>
              <a:t>x </a:t>
            </a:r>
            <a:r>
              <a:rPr lang="en-US" sz="2800" dirty="0">
                <a:latin typeface="Symbol" charset="2"/>
                <a:cs typeface="Symbol" charset="2"/>
              </a:rPr>
              <a:t>=</a:t>
            </a:r>
            <a:r>
              <a:rPr lang="en-US" sz="2800" dirty="0"/>
              <a:t> 2 millimeters.</a:t>
            </a:r>
          </a:p>
          <a:p>
            <a:pPr defTabSz="406400">
              <a:lnSpc>
                <a:spcPct val="90000"/>
              </a:lnSpc>
              <a:spcBef>
                <a:spcPts val="300"/>
              </a:spcBef>
              <a:spcAft>
                <a:spcPts val="300"/>
              </a:spcAft>
            </a:pPr>
            <a:r>
              <a:rPr lang="en-US" sz="2800" dirty="0"/>
              <a:t>Thus, the maximum amounts that the screw length can vary are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2 millimeters and 2 millimeters.</a:t>
            </a:r>
            <a:endParaRPr lang="en-IN" sz="2800" dirty="0"/>
          </a:p>
        </p:txBody>
      </p:sp>
    </p:spTree>
    <p:extLst>
      <p:ext uri="{BB962C8B-B14F-4D97-AF65-F5344CB8AC3E}">
        <p14:creationId xmlns:p14="http://schemas.microsoft.com/office/powerpoint/2010/main" val="2441185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sz="3200" dirty="0">
                <a:solidFill>
                  <a:schemeClr val="accent1"/>
                </a:solidFill>
              </a:rPr>
              <a:t>Notes: Number Lines</a:t>
            </a:r>
          </a:p>
        </p:txBody>
      </p:sp>
      <p:sp>
        <p:nvSpPr>
          <p:cNvPr id="6147" name="TextBox 3"/>
          <p:cNvSpPr>
            <a:spLocks noGrp="1" noChangeArrowheads="1"/>
          </p:cNvSpPr>
          <p:nvPr>
            <p:ph type="body" sz="half" idx="4294967295"/>
          </p:nvPr>
        </p:nvSpPr>
        <p:spPr>
          <a:xfrm>
            <a:off x="457200" y="1280161"/>
            <a:ext cx="8229600" cy="2758440"/>
          </a:xfrm>
          <a:prstGeom prst="rect">
            <a:avLst/>
          </a:prstGeom>
          <a:noFill/>
          <a:ln w="28575">
            <a:solidFill>
              <a:srgbClr val="FF0000"/>
            </a:solidFill>
          </a:ln>
        </p:spPr>
        <p:txBody>
          <a:bodyPr>
            <a:normAutofit/>
          </a:bodyPr>
          <a:lstStyle/>
          <a:p>
            <a:pPr marL="0" indent="0" eaLnBrk="0" hangingPunct="0">
              <a:buNone/>
              <a:tabLst>
                <a:tab pos="520700" algn="l"/>
                <a:tab pos="977900" algn="l"/>
              </a:tabLst>
            </a:pPr>
            <a:r>
              <a:rPr lang="en-US" sz="2800" dirty="0">
                <a:solidFill>
                  <a:srgbClr val="000000"/>
                </a:solidFill>
                <a:latin typeface="Calibri" pitchFamily="34" charset="0"/>
              </a:rPr>
              <a:t>The negative sign 																																							</a:t>
            </a:r>
          </a:p>
        </p:txBody>
      </p:sp>
      <p:pic>
        <p:nvPicPr>
          <p:cNvPr id="2" name="Picture 1" descr="open parentheses minus symbol close parentheses">
            <a:extLst>
              <a:ext uri="{FF2B5EF4-FFF2-40B4-BE49-F238E27FC236}">
                <a16:creationId xmlns:a16="http://schemas.microsoft.com/office/drawing/2014/main" id="{0C4C6ABF-40AF-9166-99DC-0CBE2026603C}"/>
              </a:ext>
            </a:extLst>
          </p:cNvPr>
          <p:cNvPicPr>
            <a:picLocks noChangeAspect="1"/>
          </p:cNvPicPr>
          <p:nvPr/>
        </p:nvPicPr>
        <p:blipFill>
          <a:blip r:embed="rId2"/>
          <a:stretch>
            <a:fillRect/>
          </a:stretch>
        </p:blipFill>
        <p:spPr>
          <a:xfrm>
            <a:off x="3091574" y="1348387"/>
            <a:ext cx="509016" cy="484632"/>
          </a:xfrm>
          <a:prstGeom prst="rect">
            <a:avLst/>
          </a:prstGeom>
        </p:spPr>
      </p:pic>
      <p:sp>
        <p:nvSpPr>
          <p:cNvPr id="3" name="TextBox 2">
            <a:extLst>
              <a:ext uri="{FF2B5EF4-FFF2-40B4-BE49-F238E27FC236}">
                <a16:creationId xmlns:a16="http://schemas.microsoft.com/office/drawing/2014/main" id="{0CA7D657-09C9-0F3C-ED3E-6733AEEF7B90}"/>
              </a:ext>
            </a:extLst>
          </p:cNvPr>
          <p:cNvSpPr txBox="1"/>
          <p:nvPr/>
        </p:nvSpPr>
        <p:spPr>
          <a:xfrm>
            <a:off x="3568695" y="1313281"/>
            <a:ext cx="5105400" cy="523220"/>
          </a:xfrm>
          <a:prstGeom prst="rect">
            <a:avLst/>
          </a:prstGeom>
          <a:noFill/>
        </p:spPr>
        <p:txBody>
          <a:bodyPr wrap="square">
            <a:spAutoFit/>
          </a:bodyPr>
          <a:lstStyle/>
          <a:p>
            <a:r>
              <a:rPr lang="en-US" sz="2800" dirty="0">
                <a:solidFill>
                  <a:srgbClr val="000000"/>
                </a:solidFill>
                <a:latin typeface="Calibri" pitchFamily="34" charset="0"/>
              </a:rPr>
              <a:t>indicates the opposite of a</a:t>
            </a:r>
            <a:endParaRPr lang="en-IN" sz="2800" dirty="0"/>
          </a:p>
        </p:txBody>
      </p:sp>
      <p:sp>
        <p:nvSpPr>
          <p:cNvPr id="5" name="TextBox 4">
            <a:extLst>
              <a:ext uri="{FF2B5EF4-FFF2-40B4-BE49-F238E27FC236}">
                <a16:creationId xmlns:a16="http://schemas.microsoft.com/office/drawing/2014/main" id="{F16647AB-81AE-2644-630B-5FF0AED101C2}"/>
              </a:ext>
            </a:extLst>
          </p:cNvPr>
          <p:cNvSpPr txBox="1"/>
          <p:nvPr/>
        </p:nvSpPr>
        <p:spPr>
          <a:xfrm>
            <a:off x="444495" y="1706809"/>
            <a:ext cx="8229600" cy="1815882"/>
          </a:xfrm>
          <a:prstGeom prst="rect">
            <a:avLst/>
          </a:prstGeom>
          <a:noFill/>
        </p:spPr>
        <p:txBody>
          <a:bodyPr wrap="square">
            <a:spAutoFit/>
          </a:bodyPr>
          <a:lstStyle/>
          <a:p>
            <a:r>
              <a:rPr lang="en-US" sz="2800" dirty="0">
                <a:solidFill>
                  <a:srgbClr val="000000"/>
                </a:solidFill>
                <a:latin typeface="Calibri" pitchFamily="34" charset="0"/>
              </a:rPr>
              <a:t>number as well as a negative number.  It is also used, as we will see in Section 8.3, to indicate subtraction.  (Note on your calculator, the subtraction key on the right side and the negative key</a:t>
            </a:r>
            <a:endParaRPr lang="en-IN" sz="2800" dirty="0"/>
          </a:p>
        </p:txBody>
      </p:sp>
      <p:pic>
        <p:nvPicPr>
          <p:cNvPr id="8" name="Picture 7" descr="open parentheses minus symbol close parentheses">
            <a:extLst>
              <a:ext uri="{FF2B5EF4-FFF2-40B4-BE49-F238E27FC236}">
                <a16:creationId xmlns:a16="http://schemas.microsoft.com/office/drawing/2014/main" id="{995C7E4F-14E3-1626-34D5-E9E460D23967}"/>
              </a:ext>
            </a:extLst>
          </p:cNvPr>
          <p:cNvPicPr>
            <a:picLocks noChangeAspect="1"/>
          </p:cNvPicPr>
          <p:nvPr/>
        </p:nvPicPr>
        <p:blipFill>
          <a:blip r:embed="rId2"/>
          <a:stretch>
            <a:fillRect/>
          </a:stretch>
        </p:blipFill>
        <p:spPr>
          <a:xfrm>
            <a:off x="5013120" y="3038059"/>
            <a:ext cx="509016" cy="484632"/>
          </a:xfrm>
          <a:prstGeom prst="rect">
            <a:avLst/>
          </a:prstGeom>
        </p:spPr>
      </p:pic>
      <p:sp>
        <p:nvSpPr>
          <p:cNvPr id="7" name="TextBox 6">
            <a:extLst>
              <a:ext uri="{FF2B5EF4-FFF2-40B4-BE49-F238E27FC236}">
                <a16:creationId xmlns:a16="http://schemas.microsoft.com/office/drawing/2014/main" id="{934E4AE8-7646-ACF5-153C-9BD5231CC561}"/>
              </a:ext>
            </a:extLst>
          </p:cNvPr>
          <p:cNvSpPr txBox="1"/>
          <p:nvPr/>
        </p:nvSpPr>
        <p:spPr>
          <a:xfrm>
            <a:off x="441120" y="3429000"/>
            <a:ext cx="4572000" cy="523220"/>
          </a:xfrm>
          <a:prstGeom prst="rect">
            <a:avLst/>
          </a:prstGeom>
          <a:noFill/>
        </p:spPr>
        <p:txBody>
          <a:bodyPr wrap="square">
            <a:spAutoFit/>
          </a:bodyPr>
          <a:lstStyle/>
          <a:p>
            <a:r>
              <a:rPr lang="en-US" sz="2800" dirty="0">
                <a:solidFill>
                  <a:srgbClr val="000000"/>
                </a:solidFill>
                <a:latin typeface="Calibri" pitchFamily="34" charset="0"/>
              </a:rPr>
              <a:t>at the bottom of the key pad.)</a:t>
            </a:r>
            <a:endParaRPr lang="en-IN"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prstGeom prst="rect">
            <a:avLst/>
          </a:prstGeom>
        </p:spPr>
        <p:txBody>
          <a:bodyPr/>
          <a:lstStyle/>
          <a:p>
            <a:r>
              <a:rPr lang="en-US" dirty="0"/>
              <a:t>Definitions: </a:t>
            </a:r>
            <a:r>
              <a:rPr lang="en-US" dirty="0">
                <a:solidFill>
                  <a:schemeClr val="accent1"/>
                </a:solidFill>
                <a:latin typeface="Calibri" pitchFamily="34" charset="0"/>
              </a:rPr>
              <a:t>Integers</a:t>
            </a:r>
            <a:endParaRPr lang="en-US" sz="3200" dirty="0">
              <a:solidFill>
                <a:schemeClr val="accent1"/>
              </a:solidFill>
            </a:endParaRPr>
          </a:p>
        </p:txBody>
      </p:sp>
      <p:sp>
        <p:nvSpPr>
          <p:cNvPr id="7171" name="TextBox 3"/>
          <p:cNvSpPr>
            <a:spLocks noChangeArrowheads="1"/>
          </p:cNvSpPr>
          <p:nvPr/>
        </p:nvSpPr>
        <p:spPr bwMode="auto">
          <a:xfrm>
            <a:off x="457200" y="1280160"/>
            <a:ext cx="8229600" cy="2072640"/>
          </a:xfrm>
          <a:prstGeom prst="rect">
            <a:avLst/>
          </a:prstGeom>
          <a:solidFill>
            <a:srgbClr val="FFFFCC"/>
          </a:solidFill>
          <a:ln w="28575">
            <a:solidFill>
              <a:srgbClr val="000000"/>
            </a:solidFill>
          </a:ln>
        </p:spPr>
        <p:txBody>
          <a:bodyPr>
            <a:normAutofit/>
          </a:bodyPr>
          <a:lstStyle/>
          <a:p>
            <a:pPr eaLnBrk="0" hangingPunct="0">
              <a:spcBef>
                <a:spcPct val="20000"/>
              </a:spcBef>
              <a:tabLst>
                <a:tab pos="520700" algn="l"/>
                <a:tab pos="977900" algn="l"/>
              </a:tabLst>
            </a:pPr>
            <a:r>
              <a:rPr lang="en-US" sz="2800" dirty="0">
                <a:solidFill>
                  <a:srgbClr val="000000"/>
                </a:solidFill>
                <a:latin typeface="Calibri" pitchFamily="34" charset="0"/>
              </a:rPr>
              <a:t>The set of numbers consisting of the whole numbers and their opposites is called the set of </a:t>
            </a:r>
            <a:r>
              <a:rPr lang="en-US" sz="2800" b="1" dirty="0">
                <a:solidFill>
                  <a:srgbClr val="C00000"/>
                </a:solidFill>
                <a:latin typeface="Calibri" pitchFamily="34" charset="0"/>
              </a:rPr>
              <a:t>integers</a:t>
            </a:r>
            <a:r>
              <a:rPr lang="en-US" sz="2800" dirty="0">
                <a:solidFill>
                  <a:srgbClr val="000000"/>
                </a:solidFill>
                <a:latin typeface="Calibri" pitchFamily="34" charset="0"/>
              </a:rPr>
              <a:t>: </a:t>
            </a:r>
          </a:p>
          <a:p>
            <a:pPr eaLnBrk="0" hangingPunct="0">
              <a:spcBef>
                <a:spcPct val="20000"/>
              </a:spcBef>
              <a:tabLst>
                <a:tab pos="520700" algn="l"/>
                <a:tab pos="977900" algn="l"/>
              </a:tabLst>
            </a:pPr>
            <a:endParaRPr lang="en-US" sz="2800" dirty="0">
              <a:solidFill>
                <a:srgbClr val="0000FF"/>
              </a:solidFill>
              <a:latin typeface="Calibri" pitchFamily="34" charset="0"/>
            </a:endParaRPr>
          </a:p>
        </p:txBody>
      </p:sp>
      <p:pic>
        <p:nvPicPr>
          <p:cNvPr id="2" name="Picture 1" descr="Z equals the set containing so on comma negative three comma negative two comma negative one comma zero comma one comma two comma three comma and so on.">
            <a:extLst>
              <a:ext uri="{FF2B5EF4-FFF2-40B4-BE49-F238E27FC236}">
                <a16:creationId xmlns:a16="http://schemas.microsoft.com/office/drawing/2014/main" id="{5D0080AA-7C8F-EC40-BE79-41CB50C19D88}"/>
              </a:ext>
            </a:extLst>
          </p:cNvPr>
          <p:cNvPicPr>
            <a:picLocks noChangeAspect="1"/>
          </p:cNvPicPr>
          <p:nvPr/>
        </p:nvPicPr>
        <p:blipFill>
          <a:blip r:embed="rId2"/>
          <a:stretch>
            <a:fillRect/>
          </a:stretch>
        </p:blipFill>
        <p:spPr>
          <a:xfrm>
            <a:off x="2286000" y="2379291"/>
            <a:ext cx="4248000" cy="51630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Finding the Opposite of an Integer</a:t>
            </a:r>
            <a:endParaRPr lang="en-US" sz="3200" dirty="0">
              <a:solidFill>
                <a:schemeClr val="accent1"/>
              </a:solidFill>
            </a:endParaRPr>
          </a:p>
        </p:txBody>
      </p:sp>
      <p:sp>
        <p:nvSpPr>
          <p:cNvPr id="5" name="TextBox 4">
            <a:extLst>
              <a:ext uri="{FF2B5EF4-FFF2-40B4-BE49-F238E27FC236}">
                <a16:creationId xmlns:a16="http://schemas.microsoft.com/office/drawing/2014/main" id="{5AB74800-0538-62E5-C473-1695FDC6903B}"/>
              </a:ext>
            </a:extLst>
          </p:cNvPr>
          <p:cNvSpPr txBox="1"/>
          <p:nvPr/>
        </p:nvSpPr>
        <p:spPr>
          <a:xfrm>
            <a:off x="457200" y="1128382"/>
            <a:ext cx="7924800" cy="2677656"/>
          </a:xfrm>
          <a:prstGeom prst="rect">
            <a:avLst/>
          </a:prstGeom>
          <a:noFill/>
        </p:spPr>
        <p:txBody>
          <a:bodyPr wrap="square">
            <a:spAutoFit/>
          </a:bodyPr>
          <a:lstStyle/>
          <a:p>
            <a:pPr defTabSz="342900">
              <a:tabLst>
                <a:tab pos="463550" algn="l"/>
              </a:tabLst>
            </a:pPr>
            <a:r>
              <a:rPr lang="en-US" sz="2800" dirty="0"/>
              <a:t>Find the opposite of each integer.</a:t>
            </a:r>
            <a:endParaRPr lang="en-US" sz="2800" b="1" i="0" dirty="0">
              <a:solidFill>
                <a:schemeClr val="tx1"/>
              </a:solidFill>
            </a:endParaRPr>
          </a:p>
          <a:p>
            <a:pPr defTabSz="342900">
              <a:tabLst>
                <a:tab pos="463550" algn="l"/>
              </a:tabLst>
            </a:pPr>
            <a:r>
              <a:rPr lang="en-US" sz="2800" i="0" dirty="0">
                <a:solidFill>
                  <a:schemeClr val="tx1"/>
                </a:solidFill>
              </a:rPr>
              <a:t>a.	 +7</a:t>
            </a:r>
          </a:p>
          <a:p>
            <a:pPr defTabSz="342900">
              <a:tabLst>
                <a:tab pos="463550" algn="l"/>
              </a:tabLst>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b.	−</a:t>
            </a:r>
            <a:r>
              <a:rPr lang="en-US" sz="2800" dirty="0">
                <a:solidFill>
                  <a:schemeClr val="tx1"/>
                </a:solidFill>
              </a:rPr>
              <a:t>4</a:t>
            </a:r>
            <a:endParaRPr lang="en-US" sz="2800" i="0" dirty="0">
              <a:solidFill>
                <a:schemeClr val="tx1"/>
              </a:solidFill>
            </a:endParaRPr>
          </a:p>
          <a:p>
            <a:pPr defTabSz="342900">
              <a:tabLst>
                <a:tab pos="463550" algn="l"/>
              </a:tabLst>
            </a:pPr>
            <a:r>
              <a:rPr lang="en-US" sz="2800" b="1" dirty="0">
                <a:solidFill>
                  <a:schemeClr val="tx1"/>
                </a:solidFill>
              </a:rPr>
              <a:t>Solution</a:t>
            </a:r>
            <a:endParaRPr lang="en-US" sz="2800" b="1" i="0" dirty="0">
              <a:solidFill>
                <a:schemeClr val="tx1"/>
              </a:solidFill>
            </a:endParaRPr>
          </a:p>
          <a:p>
            <a:pPr defTabSz="342900">
              <a:tabLst>
                <a:tab pos="463550" algn="l"/>
              </a:tabLst>
            </a:pPr>
            <a:r>
              <a:rPr lang="en-US" sz="2800" i="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	−</a:t>
            </a:r>
            <a:r>
              <a:rPr lang="en-US" sz="2800" i="0" dirty="0">
                <a:solidFill>
                  <a:schemeClr val="accent2">
                    <a:lumMod val="75000"/>
                  </a:schemeClr>
                </a:solidFill>
              </a:rPr>
              <a:t>7.</a:t>
            </a:r>
            <a:endParaRPr lang="en-US" sz="2800" dirty="0">
              <a:solidFill>
                <a:schemeClr val="accent2">
                  <a:lumMod val="75000"/>
                </a:schemeClr>
              </a:solidFill>
            </a:endParaRPr>
          </a:p>
          <a:p>
            <a:pPr defTabSz="342900">
              <a:tabLst>
                <a:tab pos="463550" algn="l"/>
              </a:tabLst>
            </a:pPr>
            <a:r>
              <a:rPr lang="en-US" sz="2800" dirty="0">
                <a:solidFill>
                  <a:schemeClr val="tx1"/>
                </a:solidFill>
              </a:rPr>
              <a:t>b.	</a:t>
            </a:r>
            <a:r>
              <a:rPr lang="en-US" sz="2800" dirty="0">
                <a:solidFill>
                  <a:srgbClr val="FF0000"/>
                </a:solidFill>
                <a:latin typeface="Calibri" panose="020F0502020204030204" pitchFamily="34" charset="0"/>
                <a:ea typeface="Calibri" panose="020F0502020204030204" pitchFamily="34" charset="0"/>
                <a:cs typeface="Calibri" panose="020F0502020204030204" pitchFamily="34" charset="0"/>
              </a:rPr>
              <a:t>−(−4) or +4 </a:t>
            </a:r>
            <a:r>
              <a:rPr lang="en-US" sz="2800" dirty="0">
                <a:solidFill>
                  <a:schemeClr val="tx1"/>
                </a:solidFill>
              </a:rPr>
              <a:t>in words, the opposite of </a:t>
            </a:r>
            <a:r>
              <a:rPr lang="en-US" sz="2800" dirty="0">
                <a:solidFill>
                  <a:srgbClr val="0000FF"/>
                </a:solidFill>
              </a:rPr>
              <a:t>−4</a:t>
            </a:r>
            <a:r>
              <a:rPr lang="en-US" sz="2800" dirty="0">
                <a:solidFill>
                  <a:schemeClr val="tx1"/>
                </a:solidFill>
              </a:rPr>
              <a:t> is </a:t>
            </a:r>
            <a:r>
              <a:rPr lang="en-US" sz="2800" dirty="0">
                <a:solidFill>
                  <a:srgbClr val="FF0008"/>
                </a:solidFill>
              </a:rPr>
              <a:t>+4</a:t>
            </a:r>
            <a:r>
              <a:rPr lang="en-US" sz="2800" dirty="0">
                <a:solidFill>
                  <a:schemeClr val="tx1"/>
                </a:solidFill>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Graphing Integers on a Number Line</a:t>
            </a:r>
            <a:endParaRPr lang="en-US" sz="3200" dirty="0">
              <a:solidFill>
                <a:schemeClr val="accent1"/>
              </a:solidFill>
            </a:endParaRPr>
          </a:p>
        </p:txBody>
      </p:sp>
      <p:sp>
        <p:nvSpPr>
          <p:cNvPr id="17" name="TextBox 16">
            <a:extLst>
              <a:ext uri="{FF2B5EF4-FFF2-40B4-BE49-F238E27FC236}">
                <a16:creationId xmlns:a16="http://schemas.microsoft.com/office/drawing/2014/main" id="{BC28827F-C14A-F99C-214E-1F038B8DC3FE}"/>
              </a:ext>
            </a:extLst>
          </p:cNvPr>
          <p:cNvSpPr txBox="1"/>
          <p:nvPr/>
        </p:nvSpPr>
        <p:spPr>
          <a:xfrm>
            <a:off x="454001" y="1066800"/>
            <a:ext cx="4876800" cy="523220"/>
          </a:xfrm>
          <a:prstGeom prst="rect">
            <a:avLst/>
          </a:prstGeom>
          <a:noFill/>
        </p:spPr>
        <p:txBody>
          <a:bodyPr wrap="square">
            <a:spAutoFit/>
          </a:bodyPr>
          <a:lstStyle/>
          <a:p>
            <a:pPr>
              <a:tabLst>
                <a:tab pos="463550" algn="l"/>
              </a:tabLst>
            </a:pPr>
            <a:r>
              <a:rPr lang="en-US" sz="2800" dirty="0"/>
              <a:t>Graph each set of integers.</a:t>
            </a:r>
            <a:r>
              <a:rPr lang="en-US" sz="2800" dirty="0">
                <a:solidFill>
                  <a:schemeClr val="tx1"/>
                </a:solidFill>
              </a:rPr>
              <a:t>	 </a:t>
            </a:r>
            <a:endParaRPr lang="en-US" sz="2800" i="0" dirty="0">
              <a:solidFill>
                <a:schemeClr val="tx1"/>
              </a:solidFill>
            </a:endParaRPr>
          </a:p>
        </p:txBody>
      </p:sp>
      <p:pic>
        <p:nvPicPr>
          <p:cNvPr id="10" name="Picture 9" descr="Example a, The set containing negative three comma negative one comma one comma and three.&#10;Example b, The set containing negative four comma negative two comma negative one comma zero comma two.">
            <a:extLst>
              <a:ext uri="{FF2B5EF4-FFF2-40B4-BE49-F238E27FC236}">
                <a16:creationId xmlns:a16="http://schemas.microsoft.com/office/drawing/2014/main" id="{4CB5D8C6-4B6F-8FA6-A0AC-CC781860CFB9}"/>
              </a:ext>
            </a:extLst>
          </p:cNvPr>
          <p:cNvPicPr>
            <a:picLocks noChangeAspect="1"/>
          </p:cNvPicPr>
          <p:nvPr/>
        </p:nvPicPr>
        <p:blipFill>
          <a:blip r:embed="rId2"/>
          <a:stretch>
            <a:fillRect/>
          </a:stretch>
        </p:blipFill>
        <p:spPr>
          <a:xfrm>
            <a:off x="685800" y="1676400"/>
            <a:ext cx="3178540" cy="1335908"/>
          </a:xfrm>
          <a:prstGeom prst="rect">
            <a:avLst/>
          </a:prstGeom>
        </p:spPr>
      </p:pic>
      <p:sp>
        <p:nvSpPr>
          <p:cNvPr id="11" name="TextBox 10">
            <a:extLst>
              <a:ext uri="{FF2B5EF4-FFF2-40B4-BE49-F238E27FC236}">
                <a16:creationId xmlns:a16="http://schemas.microsoft.com/office/drawing/2014/main" id="{D12919AE-C90D-CA99-2956-20255B713528}"/>
              </a:ext>
            </a:extLst>
          </p:cNvPr>
          <p:cNvSpPr txBox="1"/>
          <p:nvPr/>
        </p:nvSpPr>
        <p:spPr>
          <a:xfrm>
            <a:off x="457200" y="3086130"/>
            <a:ext cx="1447800" cy="523220"/>
          </a:xfrm>
          <a:prstGeom prst="rect">
            <a:avLst/>
          </a:prstGeom>
          <a:noFill/>
        </p:spPr>
        <p:txBody>
          <a:bodyPr wrap="square">
            <a:spAutoFit/>
          </a:bodyPr>
          <a:lstStyle/>
          <a:p>
            <a:r>
              <a:rPr lang="en-US" sz="2800" b="1" i="0" dirty="0">
                <a:solidFill>
                  <a:schemeClr val="tx1"/>
                </a:solidFill>
              </a:rPr>
              <a:t>Solution</a:t>
            </a:r>
          </a:p>
        </p:txBody>
      </p:sp>
      <p:sp>
        <p:nvSpPr>
          <p:cNvPr id="6" name="TextBox 5">
            <a:extLst>
              <a:ext uri="{FF2B5EF4-FFF2-40B4-BE49-F238E27FC236}">
                <a16:creationId xmlns:a16="http://schemas.microsoft.com/office/drawing/2014/main" id="{142490EE-BB58-516B-A7F5-F08FB0BFE590}"/>
              </a:ext>
            </a:extLst>
          </p:cNvPr>
          <p:cNvSpPr txBox="1"/>
          <p:nvPr/>
        </p:nvSpPr>
        <p:spPr>
          <a:xfrm>
            <a:off x="586596" y="3722083"/>
            <a:ext cx="533400" cy="523220"/>
          </a:xfrm>
          <a:prstGeom prst="rect">
            <a:avLst/>
          </a:prstGeom>
          <a:noFill/>
        </p:spPr>
        <p:txBody>
          <a:bodyPr wrap="square">
            <a:spAutoFit/>
          </a:bodyPr>
          <a:lstStyle/>
          <a:p>
            <a:r>
              <a:rPr lang="en-US" sz="2800" i="0" dirty="0">
                <a:solidFill>
                  <a:schemeClr val="tx1"/>
                </a:solidFill>
              </a:rPr>
              <a:t>a.</a:t>
            </a:r>
            <a:endParaRPr lang="en-IN" sz="2800" dirty="0"/>
          </a:p>
        </p:txBody>
      </p:sp>
      <p:pic>
        <p:nvPicPr>
          <p:cNvPr id="3" name="Picture 5" descr="Number line from negative 3 to 3 with dots marked on negative 3, negative 1, 1, and 3."/>
          <p:cNvPicPr>
            <a:picLocks noChangeAspect="1" noChangeArrowheads="1"/>
          </p:cNvPicPr>
          <p:nvPr/>
        </p:nvPicPr>
        <p:blipFill>
          <a:blip r:embed="rId3"/>
          <a:srcRect/>
          <a:stretch>
            <a:fillRect/>
          </a:stretch>
        </p:blipFill>
        <p:spPr bwMode="auto">
          <a:xfrm>
            <a:off x="1219200" y="3810000"/>
            <a:ext cx="4648200" cy="606425"/>
          </a:xfrm>
          <a:prstGeom prst="rect">
            <a:avLst/>
          </a:prstGeom>
          <a:noFill/>
          <a:ln w="9525">
            <a:noFill/>
            <a:miter lim="800000"/>
            <a:headEnd/>
            <a:tailEnd/>
          </a:ln>
        </p:spPr>
      </p:pic>
      <p:sp>
        <p:nvSpPr>
          <p:cNvPr id="7" name="TextBox 6">
            <a:extLst>
              <a:ext uri="{FF2B5EF4-FFF2-40B4-BE49-F238E27FC236}">
                <a16:creationId xmlns:a16="http://schemas.microsoft.com/office/drawing/2014/main" id="{62FD0EC7-746D-DE62-C5A2-3E5F031D9B84}"/>
              </a:ext>
            </a:extLst>
          </p:cNvPr>
          <p:cNvSpPr txBox="1"/>
          <p:nvPr/>
        </p:nvSpPr>
        <p:spPr>
          <a:xfrm>
            <a:off x="586596" y="4892100"/>
            <a:ext cx="533400" cy="523220"/>
          </a:xfrm>
          <a:prstGeom prst="rect">
            <a:avLst/>
          </a:prstGeom>
          <a:noFill/>
        </p:spPr>
        <p:txBody>
          <a:bodyPr wrap="square">
            <a:spAutoFit/>
          </a:bodyPr>
          <a:lstStyle/>
          <a:p>
            <a:r>
              <a:rPr lang="en-US" sz="2800" i="0" dirty="0">
                <a:solidFill>
                  <a:schemeClr val="tx1"/>
                </a:solidFill>
              </a:rPr>
              <a:t>b.</a:t>
            </a:r>
            <a:endParaRPr lang="en-IN" sz="2800" dirty="0"/>
          </a:p>
        </p:txBody>
      </p:sp>
      <p:pic>
        <p:nvPicPr>
          <p:cNvPr id="4" name="Picture 4" descr="Number line from negative 4 to 2 with dots marked on negative 4, negative 2, negative 1, 0, and 2."/>
          <p:cNvPicPr>
            <a:picLocks noChangeAspect="1" noChangeArrowheads="1"/>
          </p:cNvPicPr>
          <p:nvPr/>
        </p:nvPicPr>
        <p:blipFill>
          <a:blip r:embed="rId4"/>
          <a:srcRect/>
          <a:stretch/>
        </p:blipFill>
        <p:spPr bwMode="auto">
          <a:xfrm>
            <a:off x="890123" y="4597400"/>
            <a:ext cx="5358277" cy="1270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a:t>
            </a:r>
            <a:r>
              <a:rPr lang="en-US" dirty="0">
                <a:solidFill>
                  <a:schemeClr val="accent1"/>
                </a:solidFill>
              </a:rPr>
              <a:t>Variables</a:t>
            </a:r>
          </a:p>
        </p:txBody>
      </p:sp>
      <p:sp>
        <p:nvSpPr>
          <p:cNvPr id="4" name="TextBox 3"/>
          <p:cNvSpPr>
            <a:spLocks noChangeArrowheads="1"/>
          </p:cNvSpPr>
          <p:nvPr/>
        </p:nvSpPr>
        <p:spPr bwMode="auto">
          <a:xfrm>
            <a:off x="457200" y="1280160"/>
            <a:ext cx="8229600" cy="1463040"/>
          </a:xfrm>
          <a:prstGeom prst="rect">
            <a:avLst/>
          </a:prstGeom>
          <a:solidFill>
            <a:srgbClr val="FFFFCC"/>
          </a:solidFill>
          <a:ln w="28575">
            <a:solidFill>
              <a:srgbClr val="000000"/>
            </a:solidFill>
          </a:ln>
        </p:spPr>
        <p:txBody>
          <a:bodyPr>
            <a:normAutofit/>
          </a:bodyPr>
          <a:lstStyle/>
          <a:p>
            <a:pPr eaLnBrk="0" hangingPunct="0">
              <a:spcBef>
                <a:spcPct val="20000"/>
              </a:spcBef>
            </a:pPr>
            <a:r>
              <a:rPr lang="en-US" sz="2800" dirty="0">
                <a:solidFill>
                  <a:srgbClr val="000000"/>
                </a:solidFill>
                <a:latin typeface="Calibri" pitchFamily="34" charset="0"/>
              </a:rPr>
              <a:t>A </a:t>
            </a:r>
            <a:r>
              <a:rPr lang="en-US" sz="2800" b="1" dirty="0">
                <a:solidFill>
                  <a:srgbClr val="C00000"/>
                </a:solidFill>
              </a:rPr>
              <a:t>variable</a:t>
            </a:r>
            <a:r>
              <a:rPr lang="en-US" sz="2800" dirty="0">
                <a:solidFill>
                  <a:srgbClr val="C00000"/>
                </a:solidFill>
                <a:latin typeface="Calibri" pitchFamily="34" charset="0"/>
              </a:rPr>
              <a:t> </a:t>
            </a:r>
            <a:r>
              <a:rPr lang="en-US" sz="2800" dirty="0">
                <a:solidFill>
                  <a:srgbClr val="000000"/>
                </a:solidFill>
                <a:latin typeface="Calibri" pitchFamily="34" charset="0"/>
              </a:rPr>
              <a:t>is a </a:t>
            </a:r>
            <a:r>
              <a:rPr lang="en-US" sz="2800" dirty="0">
                <a:solidFill>
                  <a:srgbClr val="000000"/>
                </a:solidFill>
              </a:rPr>
              <a:t>symbol (generally a letter of the alphabet) that is used to</a:t>
            </a:r>
            <a:r>
              <a:rPr lang="en-US" sz="2800" dirty="0">
                <a:solidFill>
                  <a:srgbClr val="000000"/>
                </a:solidFill>
                <a:latin typeface="Calibri" pitchFamily="34" charset="0"/>
              </a:rPr>
              <a:t> </a:t>
            </a:r>
            <a:r>
              <a:rPr lang="en-US" sz="2800" dirty="0">
                <a:solidFill>
                  <a:srgbClr val="000000"/>
                </a:solidFill>
              </a:rPr>
              <a:t>represent an unknown number or any one of several numbers.</a:t>
            </a:r>
            <a:endParaRPr lang="en-US" sz="2800" dirty="0">
              <a:solidFill>
                <a:srgbClr val="000000"/>
              </a:solidFill>
              <a:latin typeface="Calibri" pitchFamily="34" charset="0"/>
            </a:endParaRPr>
          </a:p>
        </p:txBody>
      </p:sp>
    </p:spTree>
    <p:extLst>
      <p:ext uri="{BB962C8B-B14F-4D97-AF65-F5344CB8AC3E}">
        <p14:creationId xmlns:p14="http://schemas.microsoft.com/office/powerpoint/2010/main" val="2605551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pPr eaLnBrk="0" hangingPunct="0">
              <a:spcBef>
                <a:spcPct val="20000"/>
              </a:spcBef>
            </a:pPr>
            <a:r>
              <a:rPr lang="en-US" dirty="0"/>
              <a:t>Definitions: </a:t>
            </a:r>
            <a:r>
              <a:rPr lang="en-US" dirty="0">
                <a:solidFill>
                  <a:schemeClr val="accent1"/>
                </a:solidFill>
                <a:latin typeface="Calibri" pitchFamily="34" charset="0"/>
              </a:rPr>
              <a:t>Rational Numbers</a:t>
            </a:r>
          </a:p>
        </p:txBody>
      </p:sp>
      <p:sp>
        <p:nvSpPr>
          <p:cNvPr id="11267" name="TextBox 3"/>
          <p:cNvSpPr>
            <a:spLocks noChangeArrowheads="1"/>
          </p:cNvSpPr>
          <p:nvPr/>
        </p:nvSpPr>
        <p:spPr bwMode="auto">
          <a:xfrm>
            <a:off x="457200" y="1280160"/>
            <a:ext cx="8229600" cy="3884140"/>
          </a:xfrm>
          <a:prstGeom prst="rect">
            <a:avLst/>
          </a:prstGeom>
          <a:solidFill>
            <a:srgbClr val="FFFFCC"/>
          </a:solidFill>
          <a:ln w="28575">
            <a:solidFill>
              <a:srgbClr val="000000"/>
            </a:solidFill>
          </a:ln>
        </p:spPr>
        <p:txBody>
          <a:bodyPr>
            <a:normAutofit/>
          </a:bodyPr>
          <a:lstStyle/>
          <a:p>
            <a:pPr eaLnBrk="0" hangingPunct="0">
              <a:spcBef>
                <a:spcPct val="20000"/>
              </a:spcBef>
            </a:pPr>
            <a:r>
              <a:rPr lang="en-US" sz="2800" dirty="0">
                <a:solidFill>
                  <a:srgbClr val="000000"/>
                </a:solidFill>
                <a:latin typeface="Calibri" pitchFamily="34" charset="0"/>
              </a:rPr>
              <a:t>A </a:t>
            </a:r>
            <a:r>
              <a:rPr lang="en-US" sz="2800" b="1" dirty="0">
                <a:solidFill>
                  <a:srgbClr val="C00000"/>
                </a:solidFill>
                <a:latin typeface="Calibri" pitchFamily="34" charset="0"/>
              </a:rPr>
              <a:t>rational number</a:t>
            </a:r>
            <a:r>
              <a:rPr lang="en-US" sz="2800" dirty="0">
                <a:solidFill>
                  <a:srgbClr val="C00000"/>
                </a:solidFill>
                <a:latin typeface="Calibri" pitchFamily="34" charset="0"/>
              </a:rPr>
              <a:t> </a:t>
            </a:r>
            <a:r>
              <a:rPr lang="en-US" sz="2800" dirty="0">
                <a:solidFill>
                  <a:srgbClr val="000000"/>
                </a:solidFill>
                <a:latin typeface="Calibri" pitchFamily="34" charset="0"/>
              </a:rPr>
              <a:t>is a number that can be written in the form of</a:t>
            </a:r>
          </a:p>
        </p:txBody>
      </p:sp>
      <p:pic>
        <p:nvPicPr>
          <p:cNvPr id="14" name="Picture 13" descr="a over b.">
            <a:extLst>
              <a:ext uri="{FF2B5EF4-FFF2-40B4-BE49-F238E27FC236}">
                <a16:creationId xmlns:a16="http://schemas.microsoft.com/office/drawing/2014/main" id="{50596AE0-8EE4-591C-CA6D-44EE31FAD699}"/>
              </a:ext>
            </a:extLst>
          </p:cNvPr>
          <p:cNvPicPr>
            <a:picLocks noChangeAspect="1"/>
          </p:cNvPicPr>
          <p:nvPr/>
        </p:nvPicPr>
        <p:blipFill>
          <a:blip r:embed="rId2"/>
          <a:stretch>
            <a:fillRect/>
          </a:stretch>
        </p:blipFill>
        <p:spPr>
          <a:xfrm>
            <a:off x="2271710" y="1576060"/>
            <a:ext cx="352425" cy="723900"/>
          </a:xfrm>
          <a:prstGeom prst="rect">
            <a:avLst/>
          </a:prstGeom>
        </p:spPr>
      </p:pic>
      <p:sp>
        <p:nvSpPr>
          <p:cNvPr id="9" name="TextBox 8">
            <a:extLst>
              <a:ext uri="{FF2B5EF4-FFF2-40B4-BE49-F238E27FC236}">
                <a16:creationId xmlns:a16="http://schemas.microsoft.com/office/drawing/2014/main" id="{C62A80ED-440D-BB60-D0F6-ECB6D370301E}"/>
              </a:ext>
            </a:extLst>
          </p:cNvPr>
          <p:cNvSpPr txBox="1"/>
          <p:nvPr/>
        </p:nvSpPr>
        <p:spPr>
          <a:xfrm>
            <a:off x="2624136" y="1676400"/>
            <a:ext cx="6062663" cy="523220"/>
          </a:xfrm>
          <a:prstGeom prst="rect">
            <a:avLst/>
          </a:prstGeom>
          <a:noFill/>
        </p:spPr>
        <p:txBody>
          <a:bodyPr wrap="square">
            <a:spAutoFit/>
          </a:bodyPr>
          <a:lstStyle/>
          <a:p>
            <a:pPr eaLnBrk="0" hangingPunct="0">
              <a:spcBef>
                <a:spcPct val="20000"/>
              </a:spcBef>
            </a:pPr>
            <a:r>
              <a:rPr lang="en-US" sz="2800" dirty="0">
                <a:solidFill>
                  <a:srgbClr val="000000"/>
                </a:solidFill>
                <a:latin typeface="Calibri" pitchFamily="34" charset="0"/>
              </a:rPr>
              <a:t>where </a:t>
            </a:r>
            <a:r>
              <a:rPr lang="en-US" sz="2800" i="1" dirty="0">
                <a:solidFill>
                  <a:srgbClr val="000000"/>
                </a:solidFill>
                <a:latin typeface="Calibri" pitchFamily="34" charset="0"/>
              </a:rPr>
              <a:t>a</a:t>
            </a:r>
            <a:r>
              <a:rPr lang="en-US" sz="2800" dirty="0">
                <a:solidFill>
                  <a:srgbClr val="000000"/>
                </a:solidFill>
                <a:latin typeface="Calibri" pitchFamily="34" charset="0"/>
              </a:rPr>
              <a:t> and </a:t>
            </a:r>
            <a:r>
              <a:rPr lang="en-US" sz="2800" i="1" dirty="0">
                <a:solidFill>
                  <a:srgbClr val="000000"/>
                </a:solidFill>
                <a:latin typeface="Calibri" pitchFamily="34" charset="0"/>
              </a:rPr>
              <a:t>b</a:t>
            </a:r>
            <a:r>
              <a:rPr lang="en-US" sz="2800" dirty="0">
                <a:solidFill>
                  <a:srgbClr val="000000"/>
                </a:solidFill>
                <a:latin typeface="Calibri" pitchFamily="34" charset="0"/>
              </a:rPr>
              <a:t> are integers and </a:t>
            </a:r>
            <a:r>
              <a:rPr lang="en-US" sz="2800" i="1" dirty="0">
                <a:solidFill>
                  <a:srgbClr val="000000"/>
                </a:solidFill>
                <a:latin typeface="Calibri" pitchFamily="34" charset="0"/>
              </a:rPr>
              <a:t>b</a:t>
            </a:r>
            <a:r>
              <a:rPr lang="en-US" sz="2800" dirty="0">
                <a:solidFill>
                  <a:srgbClr val="000000"/>
                </a:solidFill>
                <a:latin typeface="Calibri" pitchFamily="34" charset="0"/>
              </a:rPr>
              <a:t> ≠ 0. </a:t>
            </a:r>
          </a:p>
        </p:txBody>
      </p:sp>
      <p:sp>
        <p:nvSpPr>
          <p:cNvPr id="11" name="TextBox 10">
            <a:extLst>
              <a:ext uri="{FF2B5EF4-FFF2-40B4-BE49-F238E27FC236}">
                <a16:creationId xmlns:a16="http://schemas.microsoft.com/office/drawing/2014/main" id="{0C0C49E2-3C33-4019-2559-87E4B1D2A47A}"/>
              </a:ext>
            </a:extLst>
          </p:cNvPr>
          <p:cNvSpPr txBox="1"/>
          <p:nvPr/>
        </p:nvSpPr>
        <p:spPr>
          <a:xfrm>
            <a:off x="457200" y="2275820"/>
            <a:ext cx="8153400" cy="2419124"/>
          </a:xfrm>
          <a:prstGeom prst="rect">
            <a:avLst/>
          </a:prstGeom>
          <a:noFill/>
        </p:spPr>
        <p:txBody>
          <a:bodyPr wrap="square">
            <a:spAutoFit/>
          </a:bodyPr>
          <a:lstStyle/>
          <a:p>
            <a:pPr eaLnBrk="0" hangingPunct="0">
              <a:spcBef>
                <a:spcPct val="20000"/>
              </a:spcBef>
            </a:pPr>
            <a:r>
              <a:rPr lang="en-US" sz="2800" dirty="0">
                <a:solidFill>
                  <a:srgbClr val="000000"/>
                </a:solidFill>
                <a:latin typeface="Calibri" pitchFamily="34" charset="0"/>
              </a:rPr>
              <a:t>(≠ is read “is not equal to”).</a:t>
            </a:r>
          </a:p>
          <a:p>
            <a:pPr algn="ctr" eaLnBrk="0" hangingPunct="0">
              <a:spcBef>
                <a:spcPct val="20000"/>
              </a:spcBef>
            </a:pPr>
            <a:r>
              <a:rPr lang="en-US" sz="2800" dirty="0">
                <a:solidFill>
                  <a:srgbClr val="000000"/>
                </a:solidFill>
                <a:latin typeface="Calibri" pitchFamily="34" charset="0"/>
              </a:rPr>
              <a:t>OR</a:t>
            </a:r>
          </a:p>
          <a:p>
            <a:pPr eaLnBrk="0" hangingPunct="0">
              <a:spcBef>
                <a:spcPct val="20000"/>
              </a:spcBef>
            </a:pPr>
            <a:r>
              <a:rPr lang="en-US" sz="2800" dirty="0">
                <a:solidFill>
                  <a:srgbClr val="000000"/>
                </a:solidFill>
                <a:latin typeface="Calibri" pitchFamily="34" charset="0"/>
              </a:rPr>
              <a:t>A </a:t>
            </a:r>
            <a:r>
              <a:rPr lang="en-US" sz="2800" b="1" dirty="0">
                <a:solidFill>
                  <a:srgbClr val="000000"/>
                </a:solidFill>
                <a:latin typeface="Calibri" pitchFamily="34" charset="0"/>
              </a:rPr>
              <a:t>rational number</a:t>
            </a:r>
            <a:r>
              <a:rPr lang="en-US" sz="2800" dirty="0">
                <a:solidFill>
                  <a:srgbClr val="000000"/>
                </a:solidFill>
                <a:latin typeface="Calibri" pitchFamily="34" charset="0"/>
              </a:rPr>
              <a:t> is a number that can be written in decimal form as a terminating decimal or as an infinite repeating decimal.</a:t>
            </a:r>
            <a:endParaRPr lang="en-IN" sz="2800"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457200" y="228600"/>
            <a:ext cx="8229600" cy="731520"/>
          </a:xfrm>
          <a:prstGeom prst="rect">
            <a:avLst/>
          </a:prstGeom>
        </p:spPr>
        <p:txBody>
          <a:bodyPr/>
          <a:lstStyle/>
          <a:p>
            <a:r>
              <a:rPr lang="en-US" sz="3200" dirty="0">
                <a:solidFill>
                  <a:schemeClr val="accent1"/>
                </a:solidFill>
              </a:rPr>
              <a:t>Example 3: Identifying Types of Numbers</a:t>
            </a:r>
          </a:p>
        </p:txBody>
      </p:sp>
      <p:sp>
        <p:nvSpPr>
          <p:cNvPr id="3" name="TextBox 2">
            <a:extLst>
              <a:ext uri="{FF2B5EF4-FFF2-40B4-BE49-F238E27FC236}">
                <a16:creationId xmlns:a16="http://schemas.microsoft.com/office/drawing/2014/main" id="{DAF624C9-A448-6A33-B181-97512B148AE6}"/>
              </a:ext>
            </a:extLst>
          </p:cNvPr>
          <p:cNvSpPr txBox="1"/>
          <p:nvPr/>
        </p:nvSpPr>
        <p:spPr>
          <a:xfrm>
            <a:off x="448095" y="1130547"/>
            <a:ext cx="4038600" cy="523220"/>
          </a:xfrm>
          <a:prstGeom prst="rect">
            <a:avLst/>
          </a:prstGeom>
          <a:noFill/>
        </p:spPr>
        <p:txBody>
          <a:bodyPr wrap="square">
            <a:spAutoFit/>
          </a:bodyPr>
          <a:lstStyle/>
          <a:p>
            <a:pPr marL="0" indent="0" defTabSz="457200">
              <a:buFont typeface="Courier New" pitchFamily="49" charset="0"/>
              <a:buNone/>
            </a:pPr>
            <a:r>
              <a:rPr lang="en-US" sz="2800" i="0" dirty="0">
                <a:solidFill>
                  <a:schemeClr val="tx1"/>
                </a:solidFill>
              </a:rPr>
              <a:t>List the numbers in the set</a:t>
            </a:r>
          </a:p>
        </p:txBody>
      </p:sp>
      <p:pic>
        <p:nvPicPr>
          <p:cNvPr id="4" name="Picture 3" descr="S equals the set containing negative five comma negative 3 divided by 4 comma zero comma square root of two comma 17.">
            <a:extLst>
              <a:ext uri="{FF2B5EF4-FFF2-40B4-BE49-F238E27FC236}">
                <a16:creationId xmlns:a16="http://schemas.microsoft.com/office/drawing/2014/main" id="{6F8FA936-18C9-FFEB-A975-D3BF6E28D096}"/>
              </a:ext>
            </a:extLst>
          </p:cNvPr>
          <p:cNvPicPr>
            <a:picLocks noChangeAspect="1"/>
          </p:cNvPicPr>
          <p:nvPr/>
        </p:nvPicPr>
        <p:blipFill>
          <a:blip r:embed="rId2"/>
          <a:stretch>
            <a:fillRect/>
          </a:stretch>
        </p:blipFill>
        <p:spPr>
          <a:xfrm>
            <a:off x="4545563" y="1069987"/>
            <a:ext cx="2824611" cy="804533"/>
          </a:xfrm>
          <a:prstGeom prst="rect">
            <a:avLst/>
          </a:prstGeom>
        </p:spPr>
      </p:pic>
      <p:sp>
        <p:nvSpPr>
          <p:cNvPr id="25" name="TextBox 24">
            <a:extLst>
              <a:ext uri="{FF2B5EF4-FFF2-40B4-BE49-F238E27FC236}">
                <a16:creationId xmlns:a16="http://schemas.microsoft.com/office/drawing/2014/main" id="{8D7C993D-31C8-4C2C-EB77-97C6D3071056}"/>
              </a:ext>
            </a:extLst>
          </p:cNvPr>
          <p:cNvSpPr txBox="1"/>
          <p:nvPr/>
        </p:nvSpPr>
        <p:spPr>
          <a:xfrm>
            <a:off x="457200" y="1644525"/>
            <a:ext cx="1524000" cy="523220"/>
          </a:xfrm>
          <a:prstGeom prst="rect">
            <a:avLst/>
          </a:prstGeom>
          <a:noFill/>
        </p:spPr>
        <p:txBody>
          <a:bodyPr wrap="square">
            <a:spAutoFit/>
          </a:bodyPr>
          <a:lstStyle/>
          <a:p>
            <a:r>
              <a:rPr lang="en-US" sz="2800" i="0" dirty="0">
                <a:solidFill>
                  <a:schemeClr val="tx1"/>
                </a:solidFill>
              </a:rPr>
              <a:t>that are:</a:t>
            </a:r>
            <a:endParaRPr lang="en-IN" sz="2800" dirty="0"/>
          </a:p>
        </p:txBody>
      </p:sp>
      <p:sp>
        <p:nvSpPr>
          <p:cNvPr id="8" name="TextBox 7">
            <a:extLst>
              <a:ext uri="{FF2B5EF4-FFF2-40B4-BE49-F238E27FC236}">
                <a16:creationId xmlns:a16="http://schemas.microsoft.com/office/drawing/2014/main" id="{10FBB11F-D4EB-FF94-EB6B-24EBA6BDA279}"/>
              </a:ext>
            </a:extLst>
          </p:cNvPr>
          <p:cNvSpPr txBox="1"/>
          <p:nvPr/>
        </p:nvSpPr>
        <p:spPr>
          <a:xfrm>
            <a:off x="457200" y="2139613"/>
            <a:ext cx="3113657" cy="954107"/>
          </a:xfrm>
          <a:prstGeom prst="rect">
            <a:avLst/>
          </a:prstGeom>
          <a:noFill/>
        </p:spPr>
        <p:txBody>
          <a:bodyPr wrap="square">
            <a:spAutoFit/>
          </a:bodyPr>
          <a:lstStyle/>
          <a:p>
            <a:pPr marL="538163" indent="-538163" defTabSz="457200">
              <a:tabLst>
                <a:tab pos="449263" algn="l"/>
                <a:tab pos="3584575" algn="l"/>
              </a:tabLst>
            </a:pPr>
            <a:r>
              <a:rPr lang="en-US" sz="2800" i="0" dirty="0">
                <a:solidFill>
                  <a:schemeClr val="tx1"/>
                </a:solidFill>
              </a:rPr>
              <a:t>a.	whole numbers</a:t>
            </a:r>
            <a:endParaRPr lang="en-US" sz="2800" dirty="0"/>
          </a:p>
          <a:p>
            <a:pPr marL="538163" indent="-538163" defTabSz="457200">
              <a:spcBef>
                <a:spcPts val="24"/>
              </a:spcBef>
              <a:tabLst>
                <a:tab pos="449263" algn="l"/>
                <a:tab pos="3584575" algn="l"/>
              </a:tabLst>
            </a:pPr>
            <a:r>
              <a:rPr lang="en-US" sz="2800" i="0" dirty="0">
                <a:solidFill>
                  <a:schemeClr val="tx1"/>
                </a:solidFill>
              </a:rPr>
              <a:t>b.	Integers</a:t>
            </a:r>
            <a:endParaRPr lang="en-US" sz="2800" dirty="0"/>
          </a:p>
        </p:txBody>
      </p:sp>
      <p:sp>
        <p:nvSpPr>
          <p:cNvPr id="7" name="TextBox 6">
            <a:extLst>
              <a:ext uri="{FF2B5EF4-FFF2-40B4-BE49-F238E27FC236}">
                <a16:creationId xmlns:a16="http://schemas.microsoft.com/office/drawing/2014/main" id="{CB1F1EF9-41B0-C38B-FD34-CBE5B5BAA75F}"/>
              </a:ext>
            </a:extLst>
          </p:cNvPr>
          <p:cNvSpPr txBox="1"/>
          <p:nvPr/>
        </p:nvSpPr>
        <p:spPr>
          <a:xfrm>
            <a:off x="4343400" y="2139612"/>
            <a:ext cx="3287145" cy="954107"/>
          </a:xfrm>
          <a:prstGeom prst="rect">
            <a:avLst/>
          </a:prstGeom>
          <a:noFill/>
        </p:spPr>
        <p:txBody>
          <a:bodyPr wrap="square">
            <a:spAutoFit/>
          </a:bodyPr>
          <a:lstStyle/>
          <a:p>
            <a:pPr marL="538163" indent="-538163">
              <a:tabLst>
                <a:tab pos="449263" algn="l"/>
              </a:tabLst>
            </a:pPr>
            <a:r>
              <a:rPr lang="en-US" sz="2800" dirty="0"/>
              <a:t>c.	rational numbers</a:t>
            </a:r>
          </a:p>
          <a:p>
            <a:pPr marL="538163" indent="-538163">
              <a:tabLst>
                <a:tab pos="449263" algn="l"/>
              </a:tabLst>
            </a:pPr>
            <a:r>
              <a:rPr lang="en-US" sz="2800" dirty="0"/>
              <a:t>d.	real numbers	</a:t>
            </a:r>
          </a:p>
        </p:txBody>
      </p:sp>
      <p:sp>
        <p:nvSpPr>
          <p:cNvPr id="10" name="TextBox 9">
            <a:extLst>
              <a:ext uri="{FF2B5EF4-FFF2-40B4-BE49-F238E27FC236}">
                <a16:creationId xmlns:a16="http://schemas.microsoft.com/office/drawing/2014/main" id="{50D9638A-B16E-3C4B-0CD8-486BD4AEFDD3}"/>
              </a:ext>
            </a:extLst>
          </p:cNvPr>
          <p:cNvSpPr txBox="1"/>
          <p:nvPr/>
        </p:nvSpPr>
        <p:spPr>
          <a:xfrm>
            <a:off x="460122" y="3156525"/>
            <a:ext cx="6324600" cy="1384995"/>
          </a:xfrm>
          <a:prstGeom prst="rect">
            <a:avLst/>
          </a:prstGeom>
          <a:noFill/>
        </p:spPr>
        <p:txBody>
          <a:bodyPr wrap="square">
            <a:spAutoFit/>
          </a:bodyPr>
          <a:lstStyle/>
          <a:p>
            <a:pPr marL="538163" indent="-538163"/>
            <a:r>
              <a:rPr lang="en-US" sz="2800" b="1" dirty="0"/>
              <a:t>Solution</a:t>
            </a:r>
          </a:p>
          <a:p>
            <a:pPr marL="538163" indent="-538163"/>
            <a:r>
              <a:rPr lang="en-US" sz="2800" dirty="0">
                <a:solidFill>
                  <a:srgbClr val="FF0008"/>
                </a:solidFill>
              </a:rPr>
              <a:t>a.	0 and 17</a:t>
            </a:r>
            <a:r>
              <a:rPr lang="en-US" sz="2800" dirty="0"/>
              <a:t> are whole numbers.</a:t>
            </a:r>
            <a:r>
              <a:rPr lang="en-US" sz="2800" dirty="0">
                <a:solidFill>
                  <a:srgbClr val="FF0008"/>
                </a:solidFill>
              </a:rPr>
              <a:t> </a:t>
            </a:r>
          </a:p>
          <a:p>
            <a:pPr marL="538163" indent="-538163"/>
            <a:r>
              <a:rPr lang="en-US" sz="2800" dirty="0">
                <a:solidFill>
                  <a:srgbClr val="FF0008"/>
                </a:solidFill>
              </a:rPr>
              <a:t>b.	</a:t>
            </a:r>
            <a:r>
              <a:rPr lang="en-US" sz="2800" dirty="0">
                <a:solidFill>
                  <a:srgbClr val="FF0008"/>
                </a:solidFill>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FF0008"/>
                </a:solidFill>
              </a:rPr>
              <a:t>5, 0, and 17</a:t>
            </a:r>
            <a:r>
              <a:rPr lang="en-US" sz="2800" dirty="0"/>
              <a:t> are integers.</a:t>
            </a:r>
            <a:endParaRPr lang="en-IN" sz="2800" dirty="0"/>
          </a:p>
        </p:txBody>
      </p:sp>
      <p:pic>
        <p:nvPicPr>
          <p:cNvPr id="21" name="Picture 20" descr="c. negative 5, negative 3 divided by 4 , 0, and 17 are rational numbers.">
            <a:extLst>
              <a:ext uri="{FF2B5EF4-FFF2-40B4-BE49-F238E27FC236}">
                <a16:creationId xmlns:a16="http://schemas.microsoft.com/office/drawing/2014/main" id="{FC0DB40E-2140-1E5E-90A0-F86965B18410}"/>
              </a:ext>
            </a:extLst>
          </p:cNvPr>
          <p:cNvPicPr>
            <a:picLocks noChangeAspect="1"/>
          </p:cNvPicPr>
          <p:nvPr/>
        </p:nvPicPr>
        <p:blipFill>
          <a:blip r:embed="rId3"/>
          <a:stretch>
            <a:fillRect/>
          </a:stretch>
        </p:blipFill>
        <p:spPr>
          <a:xfrm>
            <a:off x="533401" y="4572000"/>
            <a:ext cx="6324600" cy="848756"/>
          </a:xfrm>
          <a:prstGeom prst="rect">
            <a:avLst/>
          </a:prstGeom>
        </p:spPr>
      </p:pic>
      <p:sp>
        <p:nvSpPr>
          <p:cNvPr id="17" name="TextBox 16">
            <a:extLst>
              <a:ext uri="{FF2B5EF4-FFF2-40B4-BE49-F238E27FC236}">
                <a16:creationId xmlns:a16="http://schemas.microsoft.com/office/drawing/2014/main" id="{61580DD2-C4B4-3015-21E0-6E46BC14DC31}"/>
              </a:ext>
            </a:extLst>
          </p:cNvPr>
          <p:cNvSpPr txBox="1"/>
          <p:nvPr/>
        </p:nvSpPr>
        <p:spPr>
          <a:xfrm>
            <a:off x="448095" y="5455920"/>
            <a:ext cx="5794122" cy="523220"/>
          </a:xfrm>
          <a:prstGeom prst="rect">
            <a:avLst/>
          </a:prstGeom>
          <a:noFill/>
        </p:spPr>
        <p:txBody>
          <a:bodyPr wrap="square">
            <a:spAutoFit/>
          </a:bodyPr>
          <a:lstStyle/>
          <a:p>
            <a:pPr marL="538163" indent="-538163"/>
            <a:r>
              <a:rPr lang="en-US" sz="2800" dirty="0">
                <a:solidFill>
                  <a:srgbClr val="FF0008"/>
                </a:solidFill>
              </a:rPr>
              <a:t>d.	All numbers</a:t>
            </a:r>
            <a:r>
              <a:rPr lang="en-US" sz="2800" dirty="0"/>
              <a:t> in </a:t>
            </a:r>
            <a:r>
              <a:rPr lang="en-US" sz="2800" i="1" dirty="0"/>
              <a:t>S</a:t>
            </a:r>
            <a:r>
              <a:rPr lang="en-US" sz="2800" dirty="0"/>
              <a:t> are real numbers.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1637</TotalTime>
  <Words>1178</Words>
  <Application>Microsoft Office PowerPoint</Application>
  <PresentationFormat>On-screen Show (4:3)</PresentationFormat>
  <Paragraphs>114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Times New Roman</vt:lpstr>
      <vt:lpstr>Symbol</vt:lpstr>
      <vt:lpstr>Courier New</vt:lpstr>
      <vt:lpstr>Calibri</vt:lpstr>
      <vt:lpstr>Office Theme</vt:lpstr>
      <vt:lpstr>Section 2.R.7</vt:lpstr>
      <vt:lpstr>Objectives</vt:lpstr>
      <vt:lpstr>Notes: Number Lines</vt:lpstr>
      <vt:lpstr>Definitions: Integers</vt:lpstr>
      <vt:lpstr>Example 1: Finding the Opposite of an Integer</vt:lpstr>
      <vt:lpstr>Example 2: Graphing Integers on a Number Line</vt:lpstr>
      <vt:lpstr>Definitions: Variables</vt:lpstr>
      <vt:lpstr>Definitions: Rational Numbers</vt:lpstr>
      <vt:lpstr>Example 3: Identifying Types of Numbers</vt:lpstr>
      <vt:lpstr>Example 4: Graphing Sets of Numbers</vt:lpstr>
      <vt:lpstr>Example 5: Graphing Sets of Numbers</vt:lpstr>
      <vt:lpstr>Notes: Inequality Symbols</vt:lpstr>
      <vt:lpstr>Symbols of Equality and Inequality</vt:lpstr>
      <vt:lpstr>Example 6: Verifying Inequalities1</vt:lpstr>
      <vt:lpstr>Example 6: Verifying Inequalities2</vt:lpstr>
      <vt:lpstr>Notes: Inequality Symbols2</vt:lpstr>
      <vt:lpstr>Properties: Absolute Value</vt:lpstr>
      <vt:lpstr>Example 7: Finding Absolute Values1</vt:lpstr>
      <vt:lpstr>Example 7: Finding Absolute Values2</vt:lpstr>
      <vt:lpstr>Example 8: Verifying Absolute Value Inequalities</vt:lpstr>
      <vt:lpstr>Example 9: Solving Absolute Value Equations</vt:lpstr>
      <vt:lpstr>Example 10: Solving Absolute Value Equations</vt:lpstr>
      <vt:lpstr>Example 11: Application: Solving Absolute Value Equations1</vt:lpstr>
      <vt:lpstr>Example 11: Application: Solving Absolute  Value Equations2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 Plus Integrated Review</dc:title>
  <dc:creator>Hawkes Learning Systems</dc:creator>
  <cp:lastModifiedBy>Allison Conger</cp:lastModifiedBy>
  <cp:revision>362</cp:revision>
  <dcterms:created xsi:type="dcterms:W3CDTF">2013-04-26T14:43:13Z</dcterms:created>
  <dcterms:modified xsi:type="dcterms:W3CDTF">2025-08-26T13:17:44Z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71A5F1B1-E2BA-4A5B-9051-3640FA7BFDDB</vt:lpwstr>
  </property>
  <property fmtid="{D5CDD505-2E9C-101B-9397-08002B2CF9AE}" pid="3" name="ArticulatePath">
    <vt:lpwstr>PRC3R_1_R_6</vt:lpwstr>
  </property>
</Properties>
</file>