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5"/>
  </p:notesMasterIdLst>
  <p:handoutMasterIdLst>
    <p:handoutMasterId r:id="rId16"/>
  </p:handoutMasterIdLst>
  <p:sldIdLst>
    <p:sldId id="256" r:id="rId2"/>
    <p:sldId id="259" r:id="rId3"/>
    <p:sldId id="261" r:id="rId4"/>
    <p:sldId id="262" r:id="rId5"/>
    <p:sldId id="263" r:id="rId6"/>
    <p:sldId id="265" r:id="rId7"/>
    <p:sldId id="266" r:id="rId8"/>
    <p:sldId id="274" r:id="rId9"/>
    <p:sldId id="268" r:id="rId10"/>
    <p:sldId id="269" r:id="rId11"/>
    <p:sldId id="275" r:id="rId12"/>
    <p:sldId id="271"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CDBC00-F616-C4AB-7DCC-67AE8F08F995}" name="Hiteesha" initials="HJ" userId="S::hiteesha@hawkeslearning.com::d57a7756-eed0-4065-a00b-bd1ad0790ad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C7C9F"/>
    <a:srgbClr val="FFFFFF"/>
    <a:srgbClr val="00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55" autoAdjust="0"/>
    <p:restoredTop sz="94660"/>
  </p:normalViewPr>
  <p:slideViewPr>
    <p:cSldViewPr>
      <p:cViewPr varScale="1">
        <p:scale>
          <a:sx n="107" d="100"/>
          <a:sy n="107" d="100"/>
        </p:scale>
        <p:origin x="1872"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6175651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30EC3E-9A4E-42C6-82F2-CA00E0A2E902}"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218812-A9D5-41A1-9B95-DD506E034725}" type="slidenum">
              <a:rPr lang="en-US" smtClean="0"/>
              <a:pPr/>
              <a:t>‹#›</a:t>
            </a:fld>
            <a:endParaRPr lang="en-US"/>
          </a:p>
        </p:txBody>
      </p:sp>
    </p:spTree>
    <p:extLst>
      <p:ext uri="{BB962C8B-B14F-4D97-AF65-F5344CB8AC3E}">
        <p14:creationId xmlns:p14="http://schemas.microsoft.com/office/powerpoint/2010/main" val="3763756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C7C9F"/>
                </a:solidFill>
              </a:rPr>
              <a:t>Copyright © by Hawkes Learning</a:t>
            </a:r>
          </a:p>
          <a:p>
            <a:pPr eaLnBrk="1" hangingPunct="1"/>
            <a:r>
              <a:rPr lang="en-US" baseline="-25000" dirty="0">
                <a:solidFill>
                  <a:srgbClr val="2C7C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EFEB1BA8-9B8F-4774-BD78-3D96BEA44E46}" type="datetimeFigureOut">
              <a:rPr lang="en-US"/>
              <a:pPr>
                <a:defRPr/>
              </a:pPr>
              <a:t>8/18/2025</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CB544B9-66D1-40EF-BA93-FE3722CAC7A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92CE5F3-1408-4E75-A3FB-0573511BF65D}" type="datetimeFigureOut">
              <a:rPr lang="en-US"/>
              <a:pPr>
                <a:defRPr/>
              </a:pPr>
              <a:t>8/18/2025</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87F1D6C-3481-46CF-AEEF-DBA26206C8E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44963"/>
          </a:xfrm>
          <a:prstGeom prst="rect">
            <a:avLst/>
          </a:prstGeom>
        </p:spPr>
        <p:txBody>
          <a:bodyPr/>
          <a:lstStyle/>
          <a:p>
            <a:pPr lvl="0"/>
            <a:endParaRPr lang="en-US" noProof="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3F586DF-205F-497C-BFD2-191FB97B9E8A}" type="datetimeFigureOut">
              <a:rPr lang="en-US"/>
              <a:pPr>
                <a:defRPr/>
              </a:pPr>
              <a:t>8/18/2025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34F99DA-10F8-410B-8692-6E1C87D870F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4038600" cy="19954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29088"/>
            <a:ext cx="4038600" cy="19970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ECE9E07-03DE-4B62-8A3A-DE3B05AE7C6C}" type="datetimeFigureOut">
              <a:rPr lang="en-US"/>
              <a:pPr>
                <a:defRPr/>
              </a:pPr>
              <a:t>8/18/2025</a:t>
            </a:fld>
            <a:endParaRPr lang="en-US" dirty="0"/>
          </a:p>
        </p:txBody>
      </p:sp>
      <p:sp>
        <p:nvSpPr>
          <p:cNvPr id="7"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8"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521896D-B40E-4FCB-BD8E-E99E0491775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2.R.6</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Constructing Graphs from Databases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dirty="0">
                <a:solidFill>
                  <a:schemeClr val="accent1"/>
                </a:solidFill>
              </a:rPr>
              <a:t>Example 2: Constructing a Circle Graph</a:t>
            </a:r>
            <a:r>
              <a:rPr lang="en-US" baseline="-25000" dirty="0"/>
              <a:t>1</a:t>
            </a:r>
            <a:endParaRPr lang="en-US" sz="3200" dirty="0">
              <a:solidFill>
                <a:schemeClr val="accent1"/>
              </a:solidFill>
            </a:endParaRPr>
          </a:p>
        </p:txBody>
      </p:sp>
      <p:sp>
        <p:nvSpPr>
          <p:cNvPr id="15363" name="Rectangle 3"/>
          <p:cNvSpPr>
            <a:spLocks noGrp="1"/>
          </p:cNvSpPr>
          <p:nvPr>
            <p:ph idx="1"/>
          </p:nvPr>
        </p:nvSpPr>
        <p:spPr>
          <a:xfrm>
            <a:off x="228600" y="1095508"/>
            <a:ext cx="8915399" cy="1384995"/>
          </a:xfrm>
          <a:prstGeom prst="rect">
            <a:avLst/>
          </a:prstGeom>
        </p:spPr>
        <p:txBody>
          <a:bodyPr wrap="square">
            <a:spAutoFit/>
          </a:bodyPr>
          <a:lstStyle/>
          <a:p>
            <a:pPr marL="0" indent="0">
              <a:spcBef>
                <a:spcPts val="0"/>
              </a:spcBef>
              <a:buFont typeface="Courier New" pitchFamily="49" charset="0"/>
              <a:buNone/>
            </a:pPr>
            <a:r>
              <a:rPr lang="en-US" i="0" dirty="0">
                <a:solidFill>
                  <a:schemeClr val="tx1"/>
                </a:solidFill>
              </a:rPr>
              <a:t>Construct a circle graph that represents the following data.</a:t>
            </a:r>
          </a:p>
          <a:p>
            <a:pPr marL="0" indent="0" algn="ctr">
              <a:spcBef>
                <a:spcPts val="0"/>
              </a:spcBef>
              <a:buFont typeface="Courier New" pitchFamily="49" charset="0"/>
              <a:buNone/>
            </a:pPr>
            <a:r>
              <a:rPr lang="en-US" sz="2800" b="1" i="0" dirty="0">
                <a:solidFill>
                  <a:schemeClr val="tx1"/>
                </a:solidFill>
              </a:rPr>
              <a:t>Ethnic Breakdown of Students Who Took the SAT  (Scholastic Assessment Test), Nationwide, 2010.</a:t>
            </a:r>
            <a:endParaRPr lang="en-US" sz="2800" i="0" dirty="0">
              <a:solidFill>
                <a:schemeClr val="tx1"/>
              </a:solidFill>
            </a:endParaRPr>
          </a:p>
        </p:txBody>
      </p:sp>
      <p:pic>
        <p:nvPicPr>
          <p:cNvPr id="3" name="Picture 2" descr="The table contains 2 columns and 7 rows. The first column is titled Ethnicity and the second column is titled percent SAT Taken.&#10;Row 1: Ethnicity is African American, and SAT is 13 percent, &#10;Row 2: Ethnicity is Asian American, and SAT is  11 percent,&#10;Row 3: Ethnicity is Hispanic, and SAT is  14 percent,&#10;Row 4: Ethnicity is Native American, and SAT is  1 percent,&#10;Row 5: Ethnicity is White, and SAT is  54 percent,&#10;Row 6: Ethnicity is Other, and SAT is  3 percent,&#10;Row 7: Ethnicity is No Response, and SAT is  4 percent,&#10;This information is sourced from CollegeBoard.com">
            <a:extLst>
              <a:ext uri="{FF2B5EF4-FFF2-40B4-BE49-F238E27FC236}">
                <a16:creationId xmlns:a16="http://schemas.microsoft.com/office/drawing/2014/main" id="{4E55081B-2312-A52B-82F7-366A0CD89FDD}"/>
              </a:ext>
            </a:extLst>
          </p:cNvPr>
          <p:cNvPicPr>
            <a:picLocks noChangeAspect="1"/>
          </p:cNvPicPr>
          <p:nvPr/>
        </p:nvPicPr>
        <p:blipFill>
          <a:blip r:embed="rId2"/>
          <a:stretch>
            <a:fillRect/>
          </a:stretch>
        </p:blipFill>
        <p:spPr>
          <a:xfrm>
            <a:off x="1790698" y="2679952"/>
            <a:ext cx="5791201" cy="326364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Constructing a Circle Graph</a:t>
            </a:r>
            <a:r>
              <a:rPr lang="en-US" baseline="-25000" dirty="0"/>
              <a:t>2</a:t>
            </a:r>
            <a:endParaRPr lang="en-US" dirty="0"/>
          </a:p>
        </p:txBody>
      </p:sp>
      <p:sp>
        <p:nvSpPr>
          <p:cNvPr id="19" name="Rectangle 3">
            <a:extLst>
              <a:ext uri="{FF2B5EF4-FFF2-40B4-BE49-F238E27FC236}">
                <a16:creationId xmlns:a16="http://schemas.microsoft.com/office/drawing/2014/main" id="{FD77267B-7272-4608-9DB3-626A1A68C8DF}"/>
              </a:ext>
            </a:extLst>
          </p:cNvPr>
          <p:cNvSpPr txBox="1">
            <a:spLocks noChangeArrowheads="1"/>
          </p:cNvSpPr>
          <p:nvPr/>
        </p:nvSpPr>
        <p:spPr>
          <a:xfrm>
            <a:off x="609600" y="1133799"/>
            <a:ext cx="8229600" cy="1384995"/>
          </a:xfrm>
          <a:prstGeom prst="rect">
            <a:avLst/>
          </a:prstGeom>
        </p:spPr>
        <p:txBody>
          <a:bodyPr>
            <a:spAutoFit/>
          </a:bodyPr>
          <a:lstStyle/>
          <a:p>
            <a:pPr>
              <a:tabLst>
                <a:tab pos="1200150" algn="l"/>
              </a:tabLst>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lang="en-US" sz="2800" dirty="0"/>
              <a:t>Find the central angle for each category by 	multiplying the corresponding percent (in 	decimal form) by 360°.</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12" name="Table 11" descr="The table shows 2 columns and 7 rows, percentage values of 360 degrees, their decimal equivalents, and the resulting angle in degrees:&#10;Row 1: African American at column 1, and 13 percent of 360 degrees equals 0.13 times 360 degrees, which is 46.8 degrees at column 2.&#10;Row 2: Asian American at column 1, and 11 percent of 360 degrees equals 0.11 times 360 degrees, which is 39.6 degrees at column 2.&#10;Row 3: Hispanic at column 1, and 14 percent of 360 degrees equals 0.14 times 360 degrees, which is 50.4 degrees at column 2.&#10;Row 4: Native American at column 1, and 1 percent of 360 degrees equals 0.01 times 360 degrees, which is 3.6 degrees at column 2.&#10;Row 5: White at column 1, and 54 percent of 360 degrees equals 0.54 times 360 degrees, which is 194.4 degrees at column 2.&#10;Row 6: Other at column 1, and 3 percent of 360 degrees equals 0.03 times 36 degrees, which is 10.8 degrees at column 2.&#10;Row 7: No Response at column 1, and 4 percent of 360 degrees equals 0.04 times 360 degrees, which is 14.4 degrees at column 2."/>
          <p:cNvGraphicFramePr>
            <a:graphicFrameLocks noGrp="1"/>
          </p:cNvGraphicFramePr>
          <p:nvPr>
            <p:extLst>
              <p:ext uri="{D42A27DB-BD31-4B8C-83A1-F6EECF244321}">
                <p14:modId xmlns:p14="http://schemas.microsoft.com/office/powerpoint/2010/main" val="2194304832"/>
              </p:ext>
            </p:extLst>
          </p:nvPr>
        </p:nvGraphicFramePr>
        <p:xfrm>
          <a:off x="1524000" y="2590800"/>
          <a:ext cx="6096000" cy="2773628"/>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u="none" strike="noStrike" cap="none" normalizeH="0" baseline="0" dirty="0">
                          <a:ln>
                            <a:noFill/>
                          </a:ln>
                          <a:solidFill>
                            <a:srgbClr val="000000"/>
                          </a:solidFill>
                          <a:effectLst/>
                        </a:rPr>
                        <a:t>African-American</a:t>
                      </a: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u="none" strike="noStrike" cap="none" normalizeH="0" baseline="0" dirty="0">
                          <a:ln>
                            <a:noFill/>
                          </a:ln>
                          <a:solidFill>
                            <a:schemeClr val="tx1"/>
                          </a:solidFill>
                          <a:effectLst/>
                        </a:rPr>
                        <a:t>13% of 360° = 0.13 × 360° =</a:t>
                      </a:r>
                      <a:r>
                        <a:rPr kumimoji="0" lang="en-US" sz="2000" b="0" u="none" strike="noStrike" cap="none" normalizeH="0" baseline="0" dirty="0">
                          <a:ln>
                            <a:noFill/>
                          </a:ln>
                          <a:solidFill>
                            <a:srgbClr val="000000"/>
                          </a:solidFill>
                          <a:effectLst/>
                        </a:rPr>
                        <a:t> </a:t>
                      </a:r>
                      <a:r>
                        <a:rPr kumimoji="0" lang="en-US" sz="2000" b="0" u="none" strike="noStrike" cap="none" normalizeH="0" baseline="0" dirty="0">
                          <a:ln>
                            <a:noFill/>
                          </a:ln>
                          <a:solidFill>
                            <a:srgbClr val="FF0000"/>
                          </a:solidFill>
                          <a:effectLst/>
                        </a:rPr>
                        <a:t>46.8°</a:t>
                      </a:r>
                      <a:endParaRPr kumimoji="0" lang="en-US" sz="2000" b="0" i="0" u="none" strike="noStrike" cap="none" normalizeH="0" baseline="0" dirty="0">
                        <a:ln>
                          <a:noFill/>
                        </a:ln>
                        <a:solidFill>
                          <a:srgbClr val="FF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1"/>
                  </a:ext>
                </a:extLst>
              </a:tr>
              <a:tr h="37084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u="none" strike="noStrike" cap="none" normalizeH="0" baseline="0" dirty="0">
                          <a:ln>
                            <a:noFill/>
                          </a:ln>
                          <a:solidFill>
                            <a:srgbClr val="000000"/>
                          </a:solidFill>
                          <a:effectLst/>
                        </a:rPr>
                        <a:t>Asian-American</a:t>
                      </a: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l"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b="0" u="none" strike="noStrike" cap="none" normalizeH="0" baseline="0" dirty="0">
                          <a:ln>
                            <a:noFill/>
                          </a:ln>
                          <a:solidFill>
                            <a:schemeClr val="tx1"/>
                          </a:solidFill>
                          <a:effectLst/>
                        </a:rPr>
                        <a:t>11% of 360° = 0.11 × 360° =</a:t>
                      </a:r>
                      <a:r>
                        <a:rPr kumimoji="0" lang="en-US" sz="2000" b="0" u="none" strike="noStrike" cap="none" normalizeH="0" baseline="0" dirty="0">
                          <a:ln>
                            <a:noFill/>
                          </a:ln>
                          <a:solidFill>
                            <a:srgbClr val="000000"/>
                          </a:solidFill>
                          <a:effectLst/>
                        </a:rPr>
                        <a:t> </a:t>
                      </a:r>
                      <a:r>
                        <a:rPr kumimoji="0" lang="en-US" sz="2000" b="0" u="none" strike="noStrike" cap="none" normalizeH="0" baseline="0" dirty="0">
                          <a:ln>
                            <a:noFill/>
                          </a:ln>
                          <a:solidFill>
                            <a:srgbClr val="FF0000"/>
                          </a:solidFill>
                          <a:effectLst/>
                        </a:rPr>
                        <a:t>39.6°</a:t>
                      </a:r>
                      <a:endParaRPr kumimoji="0" lang="en-US" sz="2000" b="0" i="0"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2"/>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u="none" strike="noStrike" cap="none" normalizeH="0" baseline="0" dirty="0">
                          <a:ln>
                            <a:noFill/>
                          </a:ln>
                          <a:solidFill>
                            <a:srgbClr val="000000"/>
                          </a:solidFill>
                          <a:effectLst/>
                        </a:rPr>
                        <a:t>Hispanic</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u="none" strike="noStrike" cap="none" normalizeH="0" baseline="0" dirty="0">
                          <a:ln>
                            <a:noFill/>
                          </a:ln>
                          <a:solidFill>
                            <a:schemeClr val="tx1"/>
                          </a:solidFill>
                          <a:effectLst/>
                        </a:rPr>
                        <a:t>14% of 360° = 0.14 × 360° =</a:t>
                      </a:r>
                      <a:r>
                        <a:rPr kumimoji="0" lang="en-US" sz="2000" b="0" u="none" strike="noStrike" cap="none" normalizeH="0" baseline="0" dirty="0">
                          <a:ln>
                            <a:noFill/>
                          </a:ln>
                          <a:solidFill>
                            <a:srgbClr val="000000"/>
                          </a:solidFill>
                          <a:effectLst/>
                        </a:rPr>
                        <a:t> </a:t>
                      </a:r>
                      <a:r>
                        <a:rPr kumimoji="0" lang="en-US" sz="2000" b="0" u="none" strike="noStrike" cap="none" normalizeH="0" baseline="0" dirty="0">
                          <a:ln>
                            <a:noFill/>
                          </a:ln>
                          <a:solidFill>
                            <a:srgbClr val="FF0000"/>
                          </a:solidFill>
                          <a:effectLst/>
                        </a:rPr>
                        <a:t>50.4°</a:t>
                      </a:r>
                      <a:endParaRPr kumimoji="0" lang="en-US" sz="2000" b="0" i="1" u="none" strike="noStrike" cap="none" normalizeH="0" baseline="0" dirty="0">
                        <a:ln>
                          <a:noFill/>
                        </a:ln>
                        <a:solidFill>
                          <a:srgbClr val="000000"/>
                        </a:solidFill>
                        <a:effectLst/>
                        <a:latin typeface="Calibri" pitchFamily="34" charset="0"/>
                      </a:endParaRPr>
                    </a:p>
                  </a:txBody>
                  <a:tcPr marL="93165" marR="93165" marT="45706" marB="45706" horzOverflow="overflow"/>
                </a:tc>
                <a:extLst>
                  <a:ext uri="{0D108BD9-81ED-4DB2-BD59-A6C34878D82A}">
                    <a16:rowId xmlns:a16="http://schemas.microsoft.com/office/drawing/2014/main" val="10003"/>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u="none" strike="noStrike" cap="none" normalizeH="0" baseline="0" dirty="0">
                          <a:ln>
                            <a:noFill/>
                          </a:ln>
                          <a:solidFill>
                            <a:srgbClr val="000000"/>
                          </a:solidFill>
                          <a:effectLst/>
                        </a:rPr>
                        <a:t>Native American</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u="none" strike="noStrike" cap="none" normalizeH="0" baseline="0" dirty="0">
                          <a:ln>
                            <a:noFill/>
                          </a:ln>
                          <a:solidFill>
                            <a:schemeClr val="tx1"/>
                          </a:solidFill>
                          <a:effectLst/>
                        </a:rPr>
                        <a:t>  1% of 360° = 0.01 × 360° =</a:t>
                      </a:r>
                      <a:r>
                        <a:rPr kumimoji="0" lang="en-US" sz="2000" b="0" u="none" strike="noStrike" cap="none" normalizeH="0" baseline="0" dirty="0">
                          <a:ln>
                            <a:noFill/>
                          </a:ln>
                          <a:solidFill>
                            <a:srgbClr val="000000"/>
                          </a:solidFill>
                          <a:effectLst/>
                        </a:rPr>
                        <a:t>   </a:t>
                      </a:r>
                      <a:r>
                        <a:rPr kumimoji="0" lang="en-US" sz="2000" b="0" u="none" strike="noStrike" cap="none" normalizeH="0" baseline="0" dirty="0">
                          <a:ln>
                            <a:noFill/>
                          </a:ln>
                          <a:solidFill>
                            <a:srgbClr val="FF0000"/>
                          </a:solidFill>
                          <a:effectLst/>
                        </a:rPr>
                        <a:t>3.6°</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4"/>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u="none" strike="noStrike" cap="none" normalizeH="0" baseline="0" dirty="0">
                          <a:ln>
                            <a:noFill/>
                          </a:ln>
                          <a:solidFill>
                            <a:srgbClr val="000000"/>
                          </a:solidFill>
                          <a:effectLst/>
                        </a:rPr>
                        <a:t>White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u="none" strike="noStrike" cap="none" normalizeH="0" baseline="0" dirty="0">
                          <a:ln>
                            <a:noFill/>
                          </a:ln>
                          <a:solidFill>
                            <a:schemeClr val="tx1"/>
                          </a:solidFill>
                          <a:effectLst/>
                        </a:rPr>
                        <a:t>54% of 360° = 0.54 × 360° =</a:t>
                      </a:r>
                      <a:r>
                        <a:rPr kumimoji="0" lang="en-US" sz="2000" b="0" u="none" strike="noStrike" cap="none" normalizeH="0" baseline="0" dirty="0">
                          <a:ln>
                            <a:noFill/>
                          </a:ln>
                          <a:solidFill>
                            <a:srgbClr val="000000"/>
                          </a:solidFill>
                          <a:effectLst/>
                        </a:rPr>
                        <a:t> </a:t>
                      </a:r>
                      <a:r>
                        <a:rPr kumimoji="0" lang="en-US" sz="2000" b="0" u="none" strike="noStrike" cap="none" normalizeH="0" baseline="0" dirty="0">
                          <a:ln>
                            <a:noFill/>
                          </a:ln>
                          <a:solidFill>
                            <a:srgbClr val="FF0000"/>
                          </a:solidFill>
                          <a:effectLst/>
                        </a:rPr>
                        <a:t>194.4°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5"/>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u="none" strike="noStrike" cap="none" normalizeH="0" baseline="0" dirty="0">
                          <a:ln>
                            <a:noFill/>
                          </a:ln>
                          <a:solidFill>
                            <a:srgbClr val="000000"/>
                          </a:solidFill>
                          <a:effectLst/>
                        </a:rPr>
                        <a:t>Other</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u="none" strike="noStrike" cap="none" normalizeH="0" baseline="0" dirty="0">
                          <a:ln>
                            <a:noFill/>
                          </a:ln>
                          <a:solidFill>
                            <a:schemeClr val="tx1"/>
                          </a:solidFill>
                          <a:effectLst/>
                        </a:rPr>
                        <a:t>  3% of 360° = 0.03 × 360° =</a:t>
                      </a:r>
                      <a:r>
                        <a:rPr kumimoji="0" lang="en-US" sz="2000" b="0" u="none" strike="noStrike" cap="none" normalizeH="0" baseline="0" dirty="0">
                          <a:ln>
                            <a:noFill/>
                          </a:ln>
                          <a:solidFill>
                            <a:srgbClr val="000000"/>
                          </a:solidFill>
                          <a:effectLst/>
                        </a:rPr>
                        <a:t> </a:t>
                      </a:r>
                      <a:r>
                        <a:rPr kumimoji="0" lang="en-US" sz="2000" b="0" u="none" strike="noStrike" cap="none" normalizeH="0" baseline="0" dirty="0">
                          <a:ln>
                            <a:noFill/>
                          </a:ln>
                          <a:solidFill>
                            <a:srgbClr val="FF0000"/>
                          </a:solidFill>
                          <a:effectLst/>
                        </a:rPr>
                        <a:t>10.8°</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6"/>
                  </a:ext>
                </a:extLst>
              </a:tr>
              <a:tr h="370840">
                <a:tc>
                  <a:txBody>
                    <a:bodyPr/>
                    <a:lstStyle/>
                    <a:p>
                      <a:pPr marL="0" marR="0" lvl="0" indent="0" algn="ctr" defTabSz="914400" rtl="0" eaLnBrk="0" fontAlgn="base" latinLnBrk="0" hangingPunct="0">
                        <a:lnSpc>
                          <a:spcPct val="100000"/>
                        </a:lnSpc>
                        <a:spcBef>
                          <a:spcPct val="0"/>
                        </a:spcBef>
                        <a:spcAft>
                          <a:spcPct val="0"/>
                        </a:spcAft>
                        <a:buClrTx/>
                        <a:buSzTx/>
                        <a:buFont typeface="Courier New" pitchFamily="49" charset="0"/>
                        <a:buNone/>
                        <a:tabLst/>
                        <a:defRPr/>
                      </a:pPr>
                      <a:r>
                        <a:rPr kumimoji="0" lang="en-US" sz="2000" b="0" u="none" strike="noStrike" cap="none" normalizeH="0" baseline="0" dirty="0">
                          <a:ln>
                            <a:noFill/>
                          </a:ln>
                          <a:solidFill>
                            <a:srgbClr val="000000"/>
                          </a:solidFill>
                          <a:effectLst/>
                        </a:rPr>
                        <a:t>No Response</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tc>
                  <a:txBody>
                    <a:bodyPr/>
                    <a:lstStyle/>
                    <a:p>
                      <a:pPr marL="0" marR="0" lvl="0" indent="0" algn="l" defTabSz="914400" rtl="0" eaLnBrk="0" fontAlgn="base" latinLnBrk="0" hangingPunct="0">
                        <a:lnSpc>
                          <a:spcPct val="100000"/>
                        </a:lnSpc>
                        <a:spcBef>
                          <a:spcPct val="0"/>
                        </a:spcBef>
                        <a:spcAft>
                          <a:spcPct val="0"/>
                        </a:spcAft>
                        <a:buClrTx/>
                        <a:buSzTx/>
                        <a:buFont typeface="Courier New" pitchFamily="49" charset="0"/>
                        <a:buNone/>
                        <a:tabLst/>
                      </a:pPr>
                      <a:r>
                        <a:rPr kumimoji="0" lang="en-US" sz="2000" b="0" u="none" strike="noStrike" cap="none" normalizeH="0" baseline="0" dirty="0">
                          <a:ln>
                            <a:noFill/>
                          </a:ln>
                          <a:solidFill>
                            <a:schemeClr val="tx1"/>
                          </a:solidFill>
                          <a:effectLst/>
                        </a:rPr>
                        <a:t>  4% of 360° = 0.04 × 360° =</a:t>
                      </a:r>
                      <a:r>
                        <a:rPr kumimoji="0" lang="en-US" sz="2000" b="0" u="none" strike="noStrike" cap="none" normalizeH="0" baseline="0" dirty="0">
                          <a:ln>
                            <a:noFill/>
                          </a:ln>
                          <a:solidFill>
                            <a:srgbClr val="000000"/>
                          </a:solidFill>
                          <a:effectLst/>
                        </a:rPr>
                        <a:t> </a:t>
                      </a:r>
                      <a:r>
                        <a:rPr kumimoji="0" lang="en-US" sz="2000" b="0" u="none" strike="noStrike" cap="none" normalizeH="0" baseline="0" dirty="0">
                          <a:ln>
                            <a:noFill/>
                          </a:ln>
                          <a:solidFill>
                            <a:srgbClr val="FF0000"/>
                          </a:solidFill>
                          <a:effectLst/>
                        </a:rPr>
                        <a:t>14.4°</a:t>
                      </a:r>
                      <a:endParaRPr kumimoji="0" lang="en-US" sz="2000" b="0" i="1" u="none" strike="noStrike" cap="none" normalizeH="0" baseline="0" dirty="0">
                        <a:ln>
                          <a:noFill/>
                        </a:ln>
                        <a:solidFill>
                          <a:srgbClr val="000000"/>
                        </a:solidFill>
                        <a:effectLst/>
                        <a:latin typeface="Calibri" pitchFamily="34" charset="0"/>
                      </a:endParaRPr>
                    </a:p>
                  </a:txBody>
                  <a:tcPr marL="101809" marR="101809" marT="45724" marB="45724" horzOverflow="overflow"/>
                </a:tc>
                <a:extLst>
                  <a:ext uri="{0D108BD9-81ED-4DB2-BD59-A6C34878D82A}">
                    <a16:rowId xmlns:a16="http://schemas.microsoft.com/office/drawing/2014/main" val="10007"/>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p:txBody>
          <a:bodyPr/>
          <a:lstStyle/>
          <a:p>
            <a:r>
              <a:rPr lang="en-US" sz="3200" dirty="0">
                <a:solidFill>
                  <a:schemeClr val="accent1"/>
                </a:solidFill>
              </a:rPr>
              <a:t>Example 2: Constructing a Circle Graph</a:t>
            </a:r>
            <a:r>
              <a:rPr lang="en-US" baseline="-25000" dirty="0"/>
              <a:t>3</a:t>
            </a:r>
            <a:endParaRPr lang="en-US" sz="3200" dirty="0">
              <a:solidFill>
                <a:schemeClr val="accent1"/>
              </a:solidFill>
            </a:endParaRPr>
          </a:p>
        </p:txBody>
      </p:sp>
      <p:sp>
        <p:nvSpPr>
          <p:cNvPr id="23" name="Content Placeholder 22"/>
          <p:cNvSpPr>
            <a:spLocks noGrp="1"/>
          </p:cNvSpPr>
          <p:nvPr>
            <p:ph idx="1"/>
          </p:nvPr>
        </p:nvSpPr>
        <p:spPr>
          <a:xfrm>
            <a:off x="457200" y="1371600"/>
            <a:ext cx="8229600" cy="3194721"/>
          </a:xfrm>
        </p:spPr>
        <p:txBody>
          <a:bodyPr wrap="square">
            <a:spAutoFit/>
          </a:bodyPr>
          <a:lstStyle/>
          <a:p>
            <a:pPr>
              <a:tabLst>
                <a:tab pos="3087688" algn="l"/>
              </a:tabLst>
            </a:pPr>
            <a:r>
              <a:rPr lang="en-US" b="1" dirty="0">
                <a:solidFill>
                  <a:schemeClr val="tx1"/>
                </a:solidFill>
              </a:rPr>
              <a:t>Steps 2 and 3 and 4:	</a:t>
            </a:r>
            <a:r>
              <a:rPr lang="en-US" dirty="0"/>
              <a:t>Draw a circle, mark the central 	angles as close to the actual 	degrees as is practical, and label 	each sector. Note that the order 	of the sectors (pie slices) is not 	important.</a:t>
            </a:r>
          </a:p>
          <a:p>
            <a:pPr>
              <a:tabLst>
                <a:tab pos="3087688" algn="l"/>
              </a:tabLst>
            </a:pPr>
            <a:r>
              <a:rPr lang="en-US" b="1" dirty="0"/>
              <a:t>Step 5: </a:t>
            </a:r>
            <a:r>
              <a:rPr lang="en-US" dirty="0"/>
              <a:t>Give the graph a title.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r>
              <a:rPr lang="en-US" sz="3200" dirty="0">
                <a:solidFill>
                  <a:schemeClr val="accent1"/>
                </a:solidFill>
              </a:rPr>
              <a:t>Example 2: Constructing a Circle Graph</a:t>
            </a:r>
            <a:r>
              <a:rPr lang="en-US" baseline="-25000" dirty="0"/>
              <a:t>4</a:t>
            </a:r>
            <a:endParaRPr lang="en-US" sz="3200" dirty="0">
              <a:solidFill>
                <a:schemeClr val="accent1"/>
              </a:solidFill>
            </a:endParaRPr>
          </a:p>
        </p:txBody>
      </p:sp>
      <p:pic>
        <p:nvPicPr>
          <p:cNvPr id="24578" name="Picture 2" descr="A circle graph with sections designated to percentages of ethnicity. Native American 1 percent, Hispanic 14 percent, Asian American 11 percent, African American 13 percent, Other  3 percent, No Response 4 percent, and White 54 percent."/>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1219200"/>
            <a:ext cx="5791200" cy="4733309"/>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1040285"/>
          </a:xfrm>
          <a:prstGeom prst="rect">
            <a:avLst/>
          </a:prstGeom>
        </p:spPr>
        <p:txBody>
          <a:bodyPr>
            <a:spAutoFit/>
          </a:bodyPr>
          <a:lstStyle/>
          <a:p>
            <a:pPr>
              <a:buFont typeface="Courier New" pitchFamily="49" charset="0"/>
              <a:buChar char="o"/>
              <a:tabLst>
                <a:tab pos="461963" algn="l"/>
              </a:tabLst>
            </a:pPr>
            <a:r>
              <a:rPr lang="en-US" dirty="0"/>
              <a:t>	Construct a bar graph from a set of data.</a:t>
            </a:r>
          </a:p>
          <a:p>
            <a:pPr>
              <a:buFont typeface="Courier New" pitchFamily="49" charset="0"/>
              <a:buChar char="o"/>
              <a:tabLst>
                <a:tab pos="461963" algn="l"/>
              </a:tabLst>
            </a:pPr>
            <a:r>
              <a:rPr lang="en-US" dirty="0"/>
              <a:t>	Construct a circle graph from a set of data.</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p:spPr>
        <p:txBody>
          <a:bodyPr/>
          <a:lstStyle/>
          <a:p>
            <a:r>
              <a:rPr lang="en-US" dirty="0"/>
              <a:t>Procedure: Steps to Follow in Constructing a Vertical Bar Graph</a:t>
            </a:r>
            <a:r>
              <a:rPr lang="en-US" baseline="-25000" dirty="0"/>
              <a:t>1</a:t>
            </a:r>
            <a:endParaRPr lang="en-US" sz="3200" baseline="-25000" dirty="0">
              <a:solidFill>
                <a:schemeClr val="accent1"/>
              </a:solidFill>
            </a:endParaRPr>
          </a:p>
        </p:txBody>
      </p:sp>
      <p:sp>
        <p:nvSpPr>
          <p:cNvPr id="7171" name="TextBox 3"/>
          <p:cNvSpPr>
            <a:spLocks noGrp="1" noChangeArrowheads="1"/>
          </p:cNvSpPr>
          <p:nvPr>
            <p:ph idx="1"/>
          </p:nvPr>
        </p:nvSpPr>
        <p:spPr>
          <a:xfrm>
            <a:off x="457200" y="1280160"/>
            <a:ext cx="8229600" cy="3749040"/>
          </a:xfrm>
          <a:solidFill>
            <a:srgbClr val="FFFFCC"/>
          </a:solidFill>
          <a:ln w="28575">
            <a:solidFill>
              <a:srgbClr val="000000"/>
            </a:solidFill>
          </a:ln>
        </p:spPr>
        <p:txBody>
          <a:bodyPr>
            <a:noAutofit/>
          </a:bodyPr>
          <a:lstStyle/>
          <a:p>
            <a:pPr marL="538163" indent="-538163"/>
            <a:r>
              <a:rPr lang="en-US" dirty="0">
                <a:solidFill>
                  <a:schemeClr val="accent6">
                    <a:lumMod val="10000"/>
                  </a:schemeClr>
                </a:solidFill>
              </a:rPr>
              <a:t>1.	Draw a vertical axis and a horizontal axis. Label these axes appropriately.</a:t>
            </a:r>
          </a:p>
          <a:p>
            <a:pPr marL="538163" indent="-538163"/>
            <a:r>
              <a:rPr lang="en-US" dirty="0">
                <a:solidFill>
                  <a:schemeClr val="accent6">
                    <a:lumMod val="10000"/>
                  </a:schemeClr>
                </a:solidFill>
              </a:rPr>
              <a:t>2.	Mark an appropriate scale on the vertical axis to represent the frequency of each category. (The scale must be uniform. That is, the distance between consecutive marks must represent the same amount.)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p:spPr>
        <p:txBody>
          <a:bodyPr/>
          <a:lstStyle/>
          <a:p>
            <a:r>
              <a:rPr lang="en-US" dirty="0"/>
              <a:t>Steps to Follow in Constructing a Vertical Bar Graph</a:t>
            </a:r>
            <a:r>
              <a:rPr lang="en-US" baseline="-25000" dirty="0"/>
              <a:t>2</a:t>
            </a:r>
            <a:endParaRPr lang="en-US" sz="3200" dirty="0">
              <a:solidFill>
                <a:schemeClr val="accent1"/>
              </a:solidFill>
            </a:endParaRPr>
          </a:p>
        </p:txBody>
      </p:sp>
      <p:sp>
        <p:nvSpPr>
          <p:cNvPr id="8195" name="TextBox 3"/>
          <p:cNvSpPr>
            <a:spLocks noGrp="1" noChangeArrowheads="1"/>
          </p:cNvSpPr>
          <p:nvPr>
            <p:ph idx="1"/>
          </p:nvPr>
        </p:nvSpPr>
        <p:spPr>
          <a:xfrm>
            <a:off x="457200" y="1280160"/>
            <a:ext cx="8229600" cy="3977640"/>
          </a:xfrm>
          <a:solidFill>
            <a:srgbClr val="FFFFCC"/>
          </a:solidFill>
          <a:ln w="28575">
            <a:solidFill>
              <a:srgbClr val="000000"/>
            </a:solidFill>
          </a:ln>
        </p:spPr>
        <p:txBody>
          <a:bodyPr>
            <a:normAutofit/>
          </a:bodyPr>
          <a:lstStyle/>
          <a:p>
            <a:pPr marL="538163" indent="-538163"/>
            <a:r>
              <a:rPr lang="en-US" dirty="0">
                <a:solidFill>
                  <a:schemeClr val="accent6">
                    <a:lumMod val="10000"/>
                  </a:schemeClr>
                </a:solidFill>
              </a:rPr>
              <a:t>3.	Mark the categories of data along the horizontal axis.</a:t>
            </a:r>
          </a:p>
          <a:p>
            <a:pPr marL="538163" indent="-538163"/>
            <a:r>
              <a:rPr lang="en-US" dirty="0">
                <a:solidFill>
                  <a:schemeClr val="accent6">
                    <a:lumMod val="10000"/>
                  </a:schemeClr>
                </a:solidFill>
              </a:rPr>
              <a:t>4.	Draw the vertical bar for each category so that the height of the bar reaches the frequency of the data in that category. (</a:t>
            </a:r>
            <a:r>
              <a:rPr lang="en-US" b="1" dirty="0">
                <a:solidFill>
                  <a:schemeClr val="accent6">
                    <a:lumMod val="10000"/>
                  </a:schemeClr>
                </a:solidFill>
              </a:rPr>
              <a:t>Note:</a:t>
            </a:r>
            <a:r>
              <a:rPr lang="en-US" dirty="0">
                <a:solidFill>
                  <a:schemeClr val="accent6">
                    <a:lumMod val="10000"/>
                  </a:schemeClr>
                </a:solidFill>
              </a:rPr>
              <a:t> Make sure the bars have the same width.) </a:t>
            </a:r>
          </a:p>
          <a:p>
            <a:pPr marL="538163" indent="-538163"/>
            <a:r>
              <a:rPr lang="en-US" dirty="0">
                <a:solidFill>
                  <a:schemeClr val="accent6">
                    <a:lumMod val="10000"/>
                  </a:schemeClr>
                </a:solidFill>
              </a:rPr>
              <a:t>5.	Give the graph a title.</a:t>
            </a:r>
            <a:endParaRPr lang="en-US" dirty="0">
              <a:solidFill>
                <a:schemeClr val="accent6">
                  <a:lumMod val="10000"/>
                </a:schemeClr>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p:txBody>
          <a:bodyPr/>
          <a:lstStyle/>
          <a:p>
            <a:r>
              <a:rPr lang="en-US" sz="3200" dirty="0">
                <a:solidFill>
                  <a:schemeClr val="accent1"/>
                </a:solidFill>
              </a:rPr>
              <a:t>Example 1: Constructing a Bar Graph</a:t>
            </a:r>
            <a:r>
              <a:rPr lang="en-US" baseline="-25000" dirty="0"/>
              <a:t>1</a:t>
            </a:r>
            <a:endParaRPr lang="en-US" sz="3200" dirty="0">
              <a:solidFill>
                <a:schemeClr val="accent1"/>
              </a:solidFill>
            </a:endParaRPr>
          </a:p>
        </p:txBody>
      </p:sp>
      <p:sp>
        <p:nvSpPr>
          <p:cNvPr id="9219" name="Rectangle 3"/>
          <p:cNvSpPr>
            <a:spLocks noGrp="1"/>
          </p:cNvSpPr>
          <p:nvPr>
            <p:ph idx="1"/>
          </p:nvPr>
        </p:nvSpPr>
        <p:spPr>
          <a:xfrm>
            <a:off x="457200" y="1092678"/>
            <a:ext cx="8229600" cy="867930"/>
          </a:xfrm>
        </p:spPr>
        <p:txBody>
          <a:bodyPr>
            <a:spAutoFit/>
          </a:bodyPr>
          <a:lstStyle/>
          <a:p>
            <a:pPr marL="0" indent="0">
              <a:lnSpc>
                <a:spcPct val="90000"/>
              </a:lnSpc>
              <a:buFont typeface="Courier New" pitchFamily="49" charset="0"/>
              <a:buNone/>
            </a:pPr>
            <a:r>
              <a:rPr lang="en-US" i="0" dirty="0">
                <a:solidFill>
                  <a:schemeClr val="tx1"/>
                </a:solidFill>
              </a:rPr>
              <a:t>Construct a bar graph that represents the following population data.</a:t>
            </a:r>
            <a:endParaRPr lang="en-US" dirty="0">
              <a:solidFill>
                <a:schemeClr val="tx1"/>
              </a:solidFill>
            </a:endParaRPr>
          </a:p>
        </p:txBody>
      </p:sp>
      <p:pic>
        <p:nvPicPr>
          <p:cNvPr id="6" name="Picture 5" descr="The table contains 2 columns and 8 rows. The first column is titled City and the second column is titled Population.&#10;Row 1: City is New York, N Y, and population is 8,175,000,&#10;Row 2: City is Los Angeles, C A, and population is 3,793,000,&#10;Row 3: City is Chicago, I L, and population is 2,696,000,&#10;Row 4: City is Houston, T X, and population is 2,099,000,&#10;Row 5: City is Philadelphia, P A, and population is 1,526,000,&#10;Row 6: City is Phoenix, A Z, and population is 1,446,000,&#10;Row 7: City is San Antonio, T X, and population is 1,327,000,&#10;Row 8: City is San Diego, C A, and population is 1,307,000,&#10;This information is sourced from www.census.gov&#10;">
            <a:extLst>
              <a:ext uri="{FF2B5EF4-FFF2-40B4-BE49-F238E27FC236}">
                <a16:creationId xmlns:a16="http://schemas.microsoft.com/office/drawing/2014/main" id="{8FFC3186-9723-3F54-2ABD-A3DCA10FB252}"/>
              </a:ext>
            </a:extLst>
          </p:cNvPr>
          <p:cNvPicPr>
            <a:picLocks noChangeAspect="1"/>
          </p:cNvPicPr>
          <p:nvPr/>
        </p:nvPicPr>
        <p:blipFill>
          <a:blip r:embed="rId2"/>
          <a:stretch>
            <a:fillRect/>
          </a:stretch>
        </p:blipFill>
        <p:spPr>
          <a:xfrm>
            <a:off x="2667000" y="2087113"/>
            <a:ext cx="3962400" cy="385648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p:txBody>
          <a:bodyPr/>
          <a:lstStyle/>
          <a:p>
            <a:r>
              <a:rPr lang="en-US" sz="3200" dirty="0">
                <a:solidFill>
                  <a:schemeClr val="accent1"/>
                </a:solidFill>
              </a:rPr>
              <a:t>Example 1: Constructing a Bar Graph</a:t>
            </a:r>
            <a:r>
              <a:rPr lang="en-US" baseline="-25000" dirty="0"/>
              <a:t>2</a:t>
            </a:r>
            <a:endParaRPr lang="en-US" sz="3200" dirty="0">
              <a:solidFill>
                <a:schemeClr val="accent1"/>
              </a:solidFill>
            </a:endParaRPr>
          </a:p>
        </p:txBody>
      </p:sp>
      <p:sp>
        <p:nvSpPr>
          <p:cNvPr id="11267" name="Rectangle 3"/>
          <p:cNvSpPr>
            <a:spLocks noGrp="1"/>
          </p:cNvSpPr>
          <p:nvPr>
            <p:ph idx="1"/>
          </p:nvPr>
        </p:nvSpPr>
        <p:spPr>
          <a:xfrm>
            <a:off x="457200" y="1280160"/>
            <a:ext cx="8229600" cy="3108543"/>
          </a:xfrm>
          <a:noFill/>
        </p:spPr>
        <p:txBody>
          <a:bodyPr>
            <a:spAutoFit/>
          </a:bodyPr>
          <a:lstStyle/>
          <a:p>
            <a:pPr>
              <a:tabLst>
                <a:tab pos="2232025" algn="l"/>
              </a:tabLst>
            </a:pPr>
            <a:r>
              <a:rPr lang="en-US" b="1" i="0" dirty="0">
                <a:solidFill>
                  <a:schemeClr val="tx1"/>
                </a:solidFill>
              </a:rPr>
              <a:t>Steps 1 and 2:</a:t>
            </a:r>
            <a:r>
              <a:rPr lang="en-US" dirty="0">
                <a:solidFill>
                  <a:schemeClr val="tx1"/>
                </a:solidFill>
              </a:rPr>
              <a:t>	</a:t>
            </a:r>
            <a:r>
              <a:rPr lang="en-US" dirty="0"/>
              <a:t>Draw the vertical axis and horizontal 	axis and mark a scale on the vertical axis 	that will encompass the numbers from 	0 to 8.175 million people. (On this 	graph, we have chosen to mark the 	numbers from 0 to 9.0 in a scale of 1 	unit.)</a:t>
            </a:r>
            <a:endParaRPr lang="en-US" i="0"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dirty="0">
                <a:solidFill>
                  <a:schemeClr val="accent1"/>
                </a:solidFill>
              </a:rPr>
              <a:t>Example 1: Constructing a Bar Graph</a:t>
            </a:r>
            <a:r>
              <a:rPr lang="en-US" baseline="-25000" dirty="0"/>
              <a:t>3</a:t>
            </a:r>
            <a:endParaRPr lang="en-US" sz="3200" dirty="0">
              <a:solidFill>
                <a:schemeClr val="accent1"/>
              </a:solidFill>
            </a:endParaRPr>
          </a:p>
        </p:txBody>
      </p:sp>
      <p:sp>
        <p:nvSpPr>
          <p:cNvPr id="12291" name="Rectangle 3"/>
          <p:cNvSpPr>
            <a:spLocks noGrp="1"/>
          </p:cNvSpPr>
          <p:nvPr>
            <p:ph idx="1"/>
          </p:nvPr>
        </p:nvSpPr>
        <p:spPr>
          <a:xfrm>
            <a:off x="457200" y="1280160"/>
            <a:ext cx="8229600" cy="2677656"/>
          </a:xfrm>
          <a:noFill/>
        </p:spPr>
        <p:txBody>
          <a:bodyPr>
            <a:spAutoFit/>
          </a:bodyPr>
          <a:lstStyle/>
          <a:p>
            <a:pPr>
              <a:tabLst>
                <a:tab pos="2232025" algn="l"/>
              </a:tabLst>
            </a:pPr>
            <a:r>
              <a:rPr lang="en-US" b="1" i="0" dirty="0">
                <a:solidFill>
                  <a:schemeClr val="tx1"/>
                </a:solidFill>
              </a:rPr>
              <a:t>Steps 3 and 4:</a:t>
            </a:r>
            <a:r>
              <a:rPr lang="en-US" i="0" dirty="0">
                <a:solidFill>
                  <a:schemeClr val="tx1"/>
                </a:solidFill>
              </a:rPr>
              <a:t> </a:t>
            </a:r>
            <a:r>
              <a:rPr lang="en-US" dirty="0"/>
              <a:t>The horizontal axis marks are labeled 	with the names of the cities 	represented in alphabetical order. The 	height of each vertical bar corresponds 	to the population (in millions) of each 	city as given.</a:t>
            </a:r>
            <a:endParaRPr lang="en-US" i="0"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Constructing a Bar Graph</a:t>
            </a:r>
            <a:r>
              <a:rPr lang="en-US" baseline="-25000" dirty="0"/>
              <a:t>4</a:t>
            </a:r>
            <a:endParaRPr lang="en-US" dirty="0"/>
          </a:p>
        </p:txBody>
      </p:sp>
      <p:sp>
        <p:nvSpPr>
          <p:cNvPr id="3" name="Content Placeholder 2"/>
          <p:cNvSpPr>
            <a:spLocks noGrp="1"/>
          </p:cNvSpPr>
          <p:nvPr>
            <p:ph idx="1"/>
          </p:nvPr>
        </p:nvSpPr>
        <p:spPr/>
        <p:txBody>
          <a:bodyPr/>
          <a:lstStyle/>
          <a:p>
            <a:r>
              <a:rPr lang="en-US" b="1" dirty="0"/>
              <a:t>Step 5:</a:t>
            </a:r>
            <a:r>
              <a:rPr lang="en-US" dirty="0"/>
              <a:t> Give the graph a title.</a:t>
            </a:r>
          </a:p>
        </p:txBody>
      </p:sp>
      <p:pic>
        <p:nvPicPr>
          <p:cNvPr id="23555" name="Picture 3" descr="A vertical bar graph titled, “Population of the 8 Largest US Cities from the US two thousand and ten Census, to the nearest thousand” is shown. The vertical axis of the graph is labeled, “Population, in millions” and ranges from 1.0 to 9.0, in increments of 1. The horizontal axis of the graph is labeled, “Cities” and represents the names of eight US cities. The populations of the cities are plotted as follows: Chicago, I L, 2,696,000; Houston, T X, 2,099,000; Los Angeles, C A, 3,793,000; New York, N Y, 8,175,000; Philadelphia, P A, 1,526,000; Phoenix, A Z, 1,446,000; San Antonio, T X, 1,327,000; San Diego, C A, 1,307,00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52600" y="1752600"/>
            <a:ext cx="5562600" cy="4253753"/>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dirty="0"/>
              <a:t>Procedure: Steps to Follow in Constructing a Circle Graph</a:t>
            </a:r>
            <a:endParaRPr lang="en-US" sz="3200" dirty="0"/>
          </a:p>
        </p:txBody>
      </p:sp>
      <p:sp>
        <p:nvSpPr>
          <p:cNvPr id="14339" name="TextBox 3"/>
          <p:cNvSpPr>
            <a:spLocks noGrp="1" noChangeArrowheads="1"/>
          </p:cNvSpPr>
          <p:nvPr>
            <p:ph idx="1"/>
          </p:nvPr>
        </p:nvSpPr>
        <p:spPr>
          <a:xfrm>
            <a:off x="457200" y="1280160"/>
            <a:ext cx="8229600" cy="4358640"/>
          </a:xfrm>
          <a:solidFill>
            <a:srgbClr val="FFFFCC"/>
          </a:solidFill>
          <a:ln w="28575">
            <a:solidFill>
              <a:srgbClr val="000000"/>
            </a:solidFill>
          </a:ln>
        </p:spPr>
        <p:txBody>
          <a:bodyPr>
            <a:noAutofit/>
          </a:bodyPr>
          <a:lstStyle/>
          <a:p>
            <a:pPr marL="538163" indent="-538163"/>
            <a:r>
              <a:rPr lang="en-US" dirty="0">
                <a:solidFill>
                  <a:schemeClr val="accent6">
                    <a:lumMod val="10000"/>
                  </a:schemeClr>
                </a:solidFill>
              </a:rPr>
              <a:t>1.	Find the central angle (angle at the center of the circle) for each category by multiplying the corresponding percent (in decimal form) by 360°.</a:t>
            </a:r>
          </a:p>
          <a:p>
            <a:pPr marL="538163" indent="-538163"/>
            <a:r>
              <a:rPr lang="en-US" dirty="0">
                <a:solidFill>
                  <a:schemeClr val="accent6">
                    <a:lumMod val="10000"/>
                  </a:schemeClr>
                </a:solidFill>
              </a:rPr>
              <a:t>2.	Draw a circle.</a:t>
            </a:r>
          </a:p>
          <a:p>
            <a:pPr marL="538163" indent="-538163"/>
            <a:r>
              <a:rPr lang="en-US" dirty="0">
                <a:solidFill>
                  <a:schemeClr val="accent6">
                    <a:lumMod val="10000"/>
                  </a:schemeClr>
                </a:solidFill>
              </a:rPr>
              <a:t>3.	Draw each central angle (use a protractor).</a:t>
            </a:r>
          </a:p>
          <a:p>
            <a:pPr marL="538163" indent="-538163"/>
            <a:r>
              <a:rPr lang="en-US" dirty="0">
                <a:solidFill>
                  <a:schemeClr val="accent6">
                    <a:lumMod val="10000"/>
                  </a:schemeClr>
                </a:solidFill>
              </a:rPr>
              <a:t>4.	Label each sector with the name and corresponding percent of each category.</a:t>
            </a:r>
          </a:p>
          <a:p>
            <a:pPr marL="538163" indent="-538163"/>
            <a:r>
              <a:rPr lang="en-US" dirty="0">
                <a:solidFill>
                  <a:schemeClr val="accent6">
                    <a:lumMod val="10000"/>
                  </a:schemeClr>
                </a:solidFill>
              </a:rPr>
              <a:t>5.	Give the graph a title.</a:t>
            </a:r>
            <a:endParaRPr lang="en-US" dirty="0">
              <a:solidFill>
                <a:schemeClr val="accent6">
                  <a:lumMod val="10000"/>
                </a:schemeClr>
              </a:solidFill>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TotalTime>
  <Words>657</Words>
  <Application>Microsoft Office PowerPoint</Application>
  <PresentationFormat>On-screen Show (4:3)</PresentationFormat>
  <Paragraphs>49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Courier New</vt:lpstr>
      <vt:lpstr>Calibri</vt:lpstr>
      <vt:lpstr>Arial</vt:lpstr>
      <vt:lpstr>Office Theme</vt:lpstr>
      <vt:lpstr>Section 2.R.6</vt:lpstr>
      <vt:lpstr>Objectives</vt:lpstr>
      <vt:lpstr>Procedure: Steps to Follow in Constructing a Vertical Bar Graph1</vt:lpstr>
      <vt:lpstr>Steps to Follow in Constructing a Vertical Bar Graph2</vt:lpstr>
      <vt:lpstr>Example 1: Constructing a Bar Graph1</vt:lpstr>
      <vt:lpstr>Example 1: Constructing a Bar Graph2</vt:lpstr>
      <vt:lpstr>Example 1: Constructing a Bar Graph3</vt:lpstr>
      <vt:lpstr>Example 1: Constructing a Bar Graph4</vt:lpstr>
      <vt:lpstr>Procedure: Steps to Follow in Constructing a Circle Graph</vt:lpstr>
      <vt:lpstr>Example 2: Constructing a Circle Graph1</vt:lpstr>
      <vt:lpstr>Example 2: Constructing a Circle Graph2</vt:lpstr>
      <vt:lpstr>Example 2: Constructing a Circle Graph3</vt:lpstr>
      <vt:lpstr>Example 2: Constructing a Circle Graph4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88</cp:revision>
  <dcterms:created xsi:type="dcterms:W3CDTF">2013-04-26T14:43:13Z</dcterms:created>
  <dcterms:modified xsi:type="dcterms:W3CDTF">2025-08-18T09:15:39Z</dcterms:modified>
</cp:coreProperties>
</file>