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9" r:id="rId3"/>
    <p:sldId id="260" r:id="rId4"/>
    <p:sldId id="281" r:id="rId5"/>
    <p:sldId id="261" r:id="rId6"/>
    <p:sldId id="302" r:id="rId7"/>
    <p:sldId id="295" r:id="rId8"/>
    <p:sldId id="296" r:id="rId9"/>
    <p:sldId id="297" r:id="rId10"/>
    <p:sldId id="298" r:id="rId11"/>
    <p:sldId id="299" r:id="rId12"/>
    <p:sldId id="300" r:id="rId13"/>
    <p:sldId id="303" r:id="rId14"/>
    <p:sldId id="301" r:id="rId15"/>
    <p:sldId id="266" r:id="rId16"/>
    <p:sldId id="268" r:id="rId17"/>
    <p:sldId id="283" r:id="rId18"/>
    <p:sldId id="269" r:id="rId19"/>
    <p:sldId id="270" r:id="rId20"/>
    <p:sldId id="306" r:id="rId21"/>
    <p:sldId id="307" r:id="rId22"/>
    <p:sldId id="308" r:id="rId23"/>
    <p:sldId id="309" r:id="rId24"/>
    <p:sldId id="310" r:id="rId25"/>
    <p:sldId id="287" r:id="rId26"/>
    <p:sldId id="271" r:id="rId27"/>
    <p:sldId id="288" r:id="rId28"/>
    <p:sldId id="289" r:id="rId29"/>
    <p:sldId id="304" r:id="rId30"/>
    <p:sldId id="305" r:id="rId31"/>
    <p:sldId id="311" r:id="rId32"/>
    <p:sldId id="312" r:id="rId33"/>
    <p:sldId id="313" r:id="rId34"/>
    <p:sldId id="314" r:id="rId35"/>
    <p:sldId id="315" r:id="rId36"/>
    <p:sldId id="316" r:id="rId37"/>
    <p:sldId id="317"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1" clrIdx="0"/>
  <p:cmAuthor id="1" name="Anna Tavormina" initials="AT" lastIdx="1" clrIdx="1">
    <p:extLst>
      <p:ext uri="{19B8F6BF-5375-455C-9EA6-DF929625EA0E}">
        <p15:presenceInfo xmlns:p15="http://schemas.microsoft.com/office/powerpoint/2012/main" userId="Anna Tavormina" providerId="None"/>
      </p:ext>
    </p:extLst>
  </p:cmAuthor>
  <p:cmAuthor id="2" name="Nagesh" initials="N" lastIdx="0" clrIdx="2"/>
  <p:cmAuthor id="3" name="Kara Roche" initials="KR" lastIdx="1" clrIdx="3">
    <p:extLst>
      <p:ext uri="{19B8F6BF-5375-455C-9EA6-DF929625EA0E}">
        <p15:presenceInfo xmlns:p15="http://schemas.microsoft.com/office/powerpoint/2012/main" userId="S-1-5-21-1482476501-413027322-842925246-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2D7D9F"/>
    <a:srgbClr val="00007D"/>
    <a:srgbClr val="FF00FF"/>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17" autoAdjust="0"/>
    <p:restoredTop sz="94673" autoAdjust="0"/>
  </p:normalViewPr>
  <p:slideViewPr>
    <p:cSldViewPr>
      <p:cViewPr varScale="1">
        <p:scale>
          <a:sx n="100" d="100"/>
          <a:sy n="100" d="100"/>
        </p:scale>
        <p:origin x="2040" y="7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49561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BF410-612F-47BF-BCFF-17729940C5E4}"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EA7E81-5C8B-4469-BB94-913CB9F6C93F}" type="slidenum">
              <a:rPr lang="en-US" smtClean="0"/>
              <a:pPr/>
              <a:t>‹#›</a:t>
            </a:fld>
            <a:endParaRPr lang="en-US"/>
          </a:p>
        </p:txBody>
      </p:sp>
    </p:spTree>
    <p:extLst>
      <p:ext uri="{BB962C8B-B14F-4D97-AF65-F5344CB8AC3E}">
        <p14:creationId xmlns:p14="http://schemas.microsoft.com/office/powerpoint/2010/main" val="3338001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1CF9988-22A8-498F-BA25-ADCFA42953DD}" type="datetimeFigureOut">
              <a:rPr lang="en-US"/>
              <a:pPr>
                <a:defRPr/>
              </a:pPr>
              <a:t>8/18/2025</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E5BF886-9E95-4307-B45F-45171549F84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F5AB9D0-F16F-46D2-BB84-913B8A43AAE4}" type="datetimeFigureOut">
              <a:rPr lang="en-US"/>
              <a:pPr>
                <a:defRPr/>
              </a:pPr>
              <a:t>8/18/2025</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2C776585-6071-4EEA-851D-86D9AD202CF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2.R.5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Reading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40100-82EA-478C-80D1-68CACE33BED6}"/>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6</a:t>
            </a:r>
            <a:endParaRPr lang="en-US" dirty="0"/>
          </a:p>
        </p:txBody>
      </p:sp>
      <p:sp>
        <p:nvSpPr>
          <p:cNvPr id="3" name="Content Placeholder 2">
            <a:extLst>
              <a:ext uri="{FF2B5EF4-FFF2-40B4-BE49-F238E27FC236}">
                <a16:creationId xmlns:a16="http://schemas.microsoft.com/office/drawing/2014/main" id="{48D37794-765A-4760-9648-4F8C4C4E3C52}"/>
              </a:ext>
            </a:extLst>
          </p:cNvPr>
          <p:cNvSpPr>
            <a:spLocks noGrp="1"/>
          </p:cNvSpPr>
          <p:nvPr>
            <p:ph idx="1"/>
          </p:nvPr>
        </p:nvSpPr>
        <p:spPr/>
        <p:txBody>
          <a:bodyPr/>
          <a:lstStyle/>
          <a:p>
            <a:pPr marL="542925" indent="-542925"/>
            <a:r>
              <a:rPr lang="en-US" dirty="0"/>
              <a:t>e.	What were the sales in June?</a:t>
            </a:r>
          </a:p>
          <a:p>
            <a:r>
              <a:rPr lang="en-US" b="1" dirty="0"/>
              <a:t>Solution</a:t>
            </a:r>
          </a:p>
          <a:p>
            <a:r>
              <a:rPr lang="en-US" dirty="0"/>
              <a:t>To find the sales in June, locate the bar labeled June and determine its corresponding value using the vertical axis. Doing this gives an answer of </a:t>
            </a:r>
            <a:r>
              <a:rPr lang="en-US" dirty="0">
                <a:solidFill>
                  <a:srgbClr val="FF0000"/>
                </a:solidFill>
              </a:rPr>
              <a:t>$1095 million</a:t>
            </a:r>
            <a:r>
              <a:rPr lang="en-US" dirty="0"/>
              <a:t>.</a:t>
            </a:r>
            <a:endParaRPr lang="en-US" dirty="0">
              <a:solidFill>
                <a:srgbClr val="FF0000"/>
              </a:solidFill>
            </a:endParaRPr>
          </a:p>
          <a:p>
            <a:endParaRPr lang="en-US" dirty="0"/>
          </a:p>
        </p:txBody>
      </p:sp>
    </p:spTree>
    <p:extLst>
      <p:ext uri="{BB962C8B-B14F-4D97-AF65-F5344CB8AC3E}">
        <p14:creationId xmlns:p14="http://schemas.microsoft.com/office/powerpoint/2010/main" val="17442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DDA8-BFE0-4E0B-9032-78BAF6164831}"/>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7</a:t>
            </a:r>
            <a:endParaRPr lang="en-US" dirty="0"/>
          </a:p>
        </p:txBody>
      </p:sp>
      <p:sp>
        <p:nvSpPr>
          <p:cNvPr id="3" name="Content Placeholder 2">
            <a:extLst>
              <a:ext uri="{FF2B5EF4-FFF2-40B4-BE49-F238E27FC236}">
                <a16:creationId xmlns:a16="http://schemas.microsoft.com/office/drawing/2014/main" id="{788DB5C4-35A5-4CCB-9C4F-9E3AC640AC04}"/>
              </a:ext>
            </a:extLst>
          </p:cNvPr>
          <p:cNvSpPr>
            <a:spLocks noGrp="1"/>
          </p:cNvSpPr>
          <p:nvPr>
            <p:ph idx="1"/>
          </p:nvPr>
        </p:nvSpPr>
        <p:spPr/>
        <p:txBody>
          <a:bodyPr/>
          <a:lstStyle/>
          <a:p>
            <a:pPr marL="542925" indent="-542925"/>
            <a:r>
              <a:rPr lang="en-US" dirty="0"/>
              <a:t>f.	What was the amount of increase in sales between April and May?</a:t>
            </a:r>
          </a:p>
          <a:p>
            <a:r>
              <a:rPr lang="en-US" b="1" dirty="0"/>
              <a:t>Solution</a:t>
            </a:r>
          </a:p>
          <a:p>
            <a:r>
              <a:rPr lang="en-US" dirty="0"/>
              <a:t>To determine the amount of increase in sales from April to May, first read the sales for April ($918 million). Then read the sales for May ($1087 million). </a:t>
            </a:r>
          </a:p>
          <a:p>
            <a:r>
              <a:rPr lang="en-US" dirty="0"/>
              <a:t>Subtracting April sales from May sales gives a  difference of </a:t>
            </a:r>
            <a:r>
              <a:rPr lang="en-US" dirty="0">
                <a:solidFill>
                  <a:srgbClr val="FF0000"/>
                </a:solidFill>
              </a:rPr>
              <a:t>$169 million</a:t>
            </a:r>
            <a:r>
              <a:rPr lang="en-US" dirty="0"/>
              <a:t>.</a:t>
            </a:r>
            <a:endParaRPr lang="en-US" dirty="0">
              <a:solidFill>
                <a:schemeClr val="tx1"/>
              </a:solidFill>
            </a:endParaRPr>
          </a:p>
          <a:p>
            <a:endParaRPr lang="en-US" b="1" dirty="0"/>
          </a:p>
          <a:p>
            <a:endParaRPr lang="en-US" b="1" dirty="0"/>
          </a:p>
        </p:txBody>
      </p:sp>
    </p:spTree>
    <p:extLst>
      <p:ext uri="{BB962C8B-B14F-4D97-AF65-F5344CB8AC3E}">
        <p14:creationId xmlns:p14="http://schemas.microsoft.com/office/powerpoint/2010/main" val="112198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8</a:t>
            </a:r>
            <a:endParaRPr lang="en-US" dirty="0"/>
          </a:p>
        </p:txBody>
      </p:sp>
      <p:pic>
        <p:nvPicPr>
          <p:cNvPr id="15" name="Picture 14" descr="$1087 May sales minus $918 April sales, which equals $169 increase in sales.">
            <a:extLst>
              <a:ext uri="{FF2B5EF4-FFF2-40B4-BE49-F238E27FC236}">
                <a16:creationId xmlns:a16="http://schemas.microsoft.com/office/drawing/2014/main" id="{CAB4F96F-AC09-A94A-9CC2-5CCED027C53E}"/>
              </a:ext>
            </a:extLst>
          </p:cNvPr>
          <p:cNvPicPr>
            <a:picLocks noChangeAspect="1"/>
          </p:cNvPicPr>
          <p:nvPr/>
        </p:nvPicPr>
        <p:blipFill>
          <a:blip r:embed="rId2"/>
          <a:stretch>
            <a:fillRect/>
          </a:stretch>
        </p:blipFill>
        <p:spPr>
          <a:xfrm>
            <a:off x="2947987" y="1371600"/>
            <a:ext cx="3248025" cy="1676400"/>
          </a:xfrm>
          <a:prstGeom prst="rect">
            <a:avLst/>
          </a:prstGeom>
        </p:spPr>
      </p:pic>
    </p:spTree>
    <p:extLst>
      <p:ext uri="{BB962C8B-B14F-4D97-AF65-F5344CB8AC3E}">
        <p14:creationId xmlns:p14="http://schemas.microsoft.com/office/powerpoint/2010/main" val="84600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9</a:t>
            </a:r>
            <a:endParaRPr lang="en-US" dirty="0"/>
          </a:p>
        </p:txBody>
      </p:sp>
      <p:sp>
        <p:nvSpPr>
          <p:cNvPr id="3" name="Content Placeholder 2">
            <a:extLst>
              <a:ext uri="{FF2B5EF4-FFF2-40B4-BE49-F238E27FC236}">
                <a16:creationId xmlns:a16="http://schemas.microsoft.com/office/drawing/2014/main" id="{35978BEE-AD93-4B94-9B41-E1E52BD31C8C}"/>
              </a:ext>
            </a:extLst>
          </p:cNvPr>
          <p:cNvSpPr>
            <a:spLocks noGrp="1"/>
          </p:cNvSpPr>
          <p:nvPr>
            <p:ph idx="1"/>
          </p:nvPr>
        </p:nvSpPr>
        <p:spPr>
          <a:xfrm>
            <a:off x="457200" y="1280160"/>
            <a:ext cx="8229600" cy="4694904"/>
          </a:xfrm>
        </p:spPr>
        <p:txBody>
          <a:bodyPr>
            <a:normAutofit/>
          </a:bodyPr>
          <a:lstStyle/>
          <a:p>
            <a:pPr marL="542925" indent="-542925"/>
            <a:r>
              <a:rPr lang="en-US" dirty="0"/>
              <a:t>g.	What was the percent increase in sales from April to May (to the nearest tenth of a percent)?</a:t>
            </a:r>
          </a:p>
          <a:p>
            <a:r>
              <a:rPr lang="en-US" b="1" dirty="0"/>
              <a:t>Solution</a:t>
            </a:r>
          </a:p>
          <a:p>
            <a:r>
              <a:rPr lang="en-US" dirty="0"/>
              <a:t>To find the percent of increase in sales from April to May take the amount of increase in sales (found in part </a:t>
            </a:r>
            <a:r>
              <a:rPr lang="en-US" b="1" dirty="0"/>
              <a:t>f.</a:t>
            </a:r>
            <a:r>
              <a:rPr lang="en-US" dirty="0"/>
              <a:t>) and divide by the sales in April.</a:t>
            </a:r>
            <a:endParaRPr lang="en-US" dirty="0">
              <a:solidFill>
                <a:schemeClr val="tx1"/>
              </a:solidFill>
            </a:endParaRPr>
          </a:p>
          <a:p>
            <a:endParaRPr lang="en-US" b="1" dirty="0"/>
          </a:p>
        </p:txBody>
      </p:sp>
    </p:spTree>
    <p:extLst>
      <p:ext uri="{BB962C8B-B14F-4D97-AF65-F5344CB8AC3E}">
        <p14:creationId xmlns:p14="http://schemas.microsoft.com/office/powerpoint/2010/main" val="717731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F072F-95F2-4843-905F-454829A14B44}"/>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10</a:t>
            </a:r>
            <a:endParaRPr lang="en-US" dirty="0"/>
          </a:p>
        </p:txBody>
      </p:sp>
      <p:pic>
        <p:nvPicPr>
          <p:cNvPr id="9" name="Picture 8" descr="Increase in April sales divided by April sales equals 169 million dollars divided by 918 million dollars equals 0.184095 and so on, approximately equals 18.4 percent increase.">
            <a:extLst>
              <a:ext uri="{FF2B5EF4-FFF2-40B4-BE49-F238E27FC236}">
                <a16:creationId xmlns:a16="http://schemas.microsoft.com/office/drawing/2014/main" id="{393554E3-8A08-B47E-6D94-9195F5742483}"/>
              </a:ext>
            </a:extLst>
          </p:cNvPr>
          <p:cNvPicPr>
            <a:picLocks noChangeAspect="1"/>
          </p:cNvPicPr>
          <p:nvPr/>
        </p:nvPicPr>
        <p:blipFill>
          <a:blip r:embed="rId2"/>
          <a:stretch>
            <a:fillRect/>
          </a:stretch>
        </p:blipFill>
        <p:spPr>
          <a:xfrm>
            <a:off x="1648248" y="1549879"/>
            <a:ext cx="4991597" cy="2160000"/>
          </a:xfrm>
          <a:prstGeom prst="rect">
            <a:avLst/>
          </a:prstGeom>
        </p:spPr>
      </p:pic>
    </p:spTree>
    <p:extLst>
      <p:ext uri="{BB962C8B-B14F-4D97-AF65-F5344CB8AC3E}">
        <p14:creationId xmlns:p14="http://schemas.microsoft.com/office/powerpoint/2010/main" val="1033646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2: Reading a Circle Graph</a:t>
            </a:r>
            <a:r>
              <a:rPr lang="en-US" sz="3200" baseline="-25000" dirty="0">
                <a:solidFill>
                  <a:schemeClr val="accent1"/>
                </a:solidFill>
              </a:rPr>
              <a:t>1</a:t>
            </a:r>
            <a:endParaRPr lang="en-US" sz="3200" dirty="0">
              <a:solidFill>
                <a:schemeClr val="accent1"/>
              </a:solidFill>
            </a:endParaRPr>
          </a:p>
        </p:txBody>
      </p:sp>
      <p:sp>
        <p:nvSpPr>
          <p:cNvPr id="12291" name="Rectangle 3"/>
          <p:cNvSpPr>
            <a:spLocks noGrp="1"/>
          </p:cNvSpPr>
          <p:nvPr>
            <p:ph idx="1"/>
          </p:nvPr>
        </p:nvSpPr>
        <p:spPr>
          <a:xfrm>
            <a:off x="457200" y="1280160"/>
            <a:ext cx="8229600" cy="3108543"/>
          </a:xfrm>
          <a:noFill/>
        </p:spPr>
        <p:txBody>
          <a:bodyPr wrap="square">
            <a:spAutoFit/>
          </a:bodyPr>
          <a:lstStyle/>
          <a:p>
            <a:r>
              <a:rPr lang="en-US" dirty="0"/>
              <a:t>Examine the circle graph. This graph shows the percent of a household's annual income they plan to budget for various expenses. Suppose the household has an annual income of $45,000. Use the information in the graph to calculate how much </a:t>
            </a:r>
            <a:br>
              <a:rPr lang="en-US" dirty="0"/>
            </a:br>
            <a:r>
              <a:rPr lang="en-US" dirty="0"/>
              <a:t>money will be budgeted for </a:t>
            </a:r>
            <a:br>
              <a:rPr lang="en-US" dirty="0"/>
            </a:br>
            <a:r>
              <a:rPr lang="en-US" dirty="0"/>
              <a:t>each expense.</a:t>
            </a:r>
            <a:endParaRPr lang="en-US" i="0" dirty="0">
              <a:solidFill>
                <a:schemeClr val="tx1"/>
              </a:solidFill>
            </a:endParaRPr>
          </a:p>
        </p:txBody>
      </p:sp>
      <p:pic>
        <p:nvPicPr>
          <p:cNvPr id="5" name="Picture 1" descr="A circle graph titled, “Household Budget for One Year” is shown. The percent of income spent for various expenses are as follows: Housing, 25 percent; Transportation and maintenance, 13 percent; Entertainment, 5 percent; Education, 15 percent; Savings, 10 percent ; Clothing, 7 percent; Taxes, 5 percent; Food, 20 percent.">
            <a:extLst>
              <a:ext uri="{FF2B5EF4-FFF2-40B4-BE49-F238E27FC236}">
                <a16:creationId xmlns:a16="http://schemas.microsoft.com/office/drawing/2014/main" id="{D2704B14-0026-4C89-A064-DC3161A5930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89812" y="3436072"/>
            <a:ext cx="3825588" cy="250752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dirty="0">
                <a:solidFill>
                  <a:schemeClr val="accent1"/>
                </a:solidFill>
              </a:rPr>
              <a:t>Example 2: Reading a Circle Graph</a:t>
            </a:r>
            <a:r>
              <a:rPr lang="en-US" sz="3200" baseline="-25000" dirty="0">
                <a:solidFill>
                  <a:schemeClr val="accent1"/>
                </a:solidFill>
              </a:rPr>
              <a:t>2</a:t>
            </a:r>
            <a:r>
              <a:rPr lang="en-US" sz="3200" dirty="0">
                <a:solidFill>
                  <a:srgbClr val="FF0000"/>
                </a:solidFill>
              </a:rPr>
              <a:t> </a:t>
            </a:r>
          </a:p>
        </p:txBody>
      </p:sp>
      <p:sp>
        <p:nvSpPr>
          <p:cNvPr id="14339" name="Rectangle 3"/>
          <p:cNvSpPr>
            <a:spLocks noGrp="1"/>
          </p:cNvSpPr>
          <p:nvPr>
            <p:ph type="body" sz="half" idx="4294967295"/>
          </p:nvPr>
        </p:nvSpPr>
        <p:spPr>
          <a:xfrm>
            <a:off x="457200" y="1143000"/>
            <a:ext cx="8229600" cy="1902059"/>
          </a:xfrm>
          <a:prstGeom prst="rect">
            <a:avLst/>
          </a:prstGeom>
        </p:spPr>
        <p:txBody>
          <a:bodyPr wrap="square">
            <a:spAutoFit/>
          </a:bodyPr>
          <a:lstStyle/>
          <a:p>
            <a:pPr>
              <a:buNone/>
            </a:pPr>
            <a:r>
              <a:rPr lang="en-US" sz="2800" b="1" dirty="0"/>
              <a:t>Solution</a:t>
            </a:r>
          </a:p>
          <a:p>
            <a:pPr marL="3175" indent="4763">
              <a:buNone/>
            </a:pPr>
            <a:r>
              <a:rPr lang="en-US" sz="2800" dirty="0"/>
              <a:t>To calculate the budget amount for each item multiply the corresponding percent by the total household income.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dirty="0">
                <a:solidFill>
                  <a:schemeClr val="accent1"/>
                </a:solidFill>
              </a:rPr>
              <a:t>Example 2: Reading a Circle Graph</a:t>
            </a:r>
            <a:r>
              <a:rPr lang="en-US" sz="3200" baseline="-25000" dirty="0">
                <a:solidFill>
                  <a:schemeClr val="accent1"/>
                </a:solidFill>
              </a:rPr>
              <a:t>3</a:t>
            </a:r>
            <a:r>
              <a:rPr lang="en-US" sz="3200" dirty="0">
                <a:solidFill>
                  <a:srgbClr val="FF0000"/>
                </a:solidFill>
              </a:rPr>
              <a:t> </a:t>
            </a:r>
          </a:p>
        </p:txBody>
      </p:sp>
      <p:sp>
        <p:nvSpPr>
          <p:cNvPr id="3" name="TextBox 2">
            <a:extLst>
              <a:ext uri="{FF2B5EF4-FFF2-40B4-BE49-F238E27FC236}">
                <a16:creationId xmlns:a16="http://schemas.microsoft.com/office/drawing/2014/main" id="{11D6D0B3-6478-A404-5226-F4AE98ACCBA1}"/>
              </a:ext>
            </a:extLst>
          </p:cNvPr>
          <p:cNvSpPr txBox="1"/>
          <p:nvPr/>
        </p:nvSpPr>
        <p:spPr>
          <a:xfrm>
            <a:off x="1972124" y="1219140"/>
            <a:ext cx="4885876" cy="369332"/>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Item				    Amount</a:t>
            </a:r>
            <a:endParaRPr lang="en-IN" sz="2000" dirty="0"/>
          </a:p>
        </p:txBody>
      </p:sp>
      <p:graphicFrame>
        <p:nvGraphicFramePr>
          <p:cNvPr id="22" name="Table 21" descr="The table contains 3 columns and 9 rows. The first column is titled Item and the third column is titled Amount.&#10;1st row: Housing at column 1 and 0.25 times $45,000 equals at column 2, $11,250 at column 3.&#10;2nd row: Food at column 1 and 0.20 times $45,000 equals at column 2, $9,000 at column 3.&#10;3rd row: Taxes at column 1 and 0.05 times $45,000 equals at column 2, $2,250 at column 3.&#10;4th row: Clothing at column 1 and 0.07 times $45,000 equals at column 2, $3,150 at column 3.&#10;5th row: Savings at column 1 and 0.10 times $45,000 equals at column 2, $4,500 at column 3.&#10;6th row: Education at column 1 and 0.15 times $45,000 equals at column 2, $6,750 at column 3.&#10;7th row: Entertainment at column 1 and 0.05 times $45,000 equals at column 2, $2,250 at column 3.&#10;8th row: Transportation and Maintenance at column 1 and 0.13 times $45,000 equals at column 2, $5,850 at column 3."/>
          <p:cNvGraphicFramePr>
            <a:graphicFrameLocks noGrp="1"/>
          </p:cNvGraphicFramePr>
          <p:nvPr>
            <p:extLst>
              <p:ext uri="{D42A27DB-BD31-4B8C-83A1-F6EECF244321}">
                <p14:modId xmlns:p14="http://schemas.microsoft.com/office/powerpoint/2010/main" val="1747477909"/>
              </p:ext>
            </p:extLst>
          </p:nvPr>
        </p:nvGraphicFramePr>
        <p:xfrm>
          <a:off x="1972123" y="1608137"/>
          <a:ext cx="4876800" cy="347472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370840">
                <a:tc>
                  <a:txBody>
                    <a:bodyPr/>
                    <a:lstStyle/>
                    <a:p>
                      <a:r>
                        <a:rPr lang="en-US" sz="2000" dirty="0">
                          <a:solidFill>
                            <a:srgbClr val="000000"/>
                          </a:solidFill>
                        </a:rPr>
                        <a:t>Housing</a:t>
                      </a:r>
                    </a:p>
                  </a:txBody>
                  <a:tcPr/>
                </a:tc>
                <a:tc>
                  <a:txBody>
                    <a:bodyPr/>
                    <a:lstStyle/>
                    <a:p>
                      <a:r>
                        <a:rPr lang="en-US" sz="2000" dirty="0">
                          <a:solidFill>
                            <a:srgbClr val="000000"/>
                          </a:solidFill>
                        </a:rPr>
                        <a:t>0.25 X</a:t>
                      </a:r>
                      <a:r>
                        <a:rPr lang="en-US" sz="2000" baseline="0" dirty="0">
                          <a:solidFill>
                            <a:srgbClr val="000000"/>
                          </a:solidFill>
                        </a:rPr>
                        <a:t> $45,000 =</a:t>
                      </a:r>
                      <a:endParaRPr lang="en-US" sz="2000" dirty="0">
                        <a:solidFill>
                          <a:srgbClr val="000000"/>
                        </a:solidFill>
                      </a:endParaRPr>
                    </a:p>
                  </a:txBody>
                  <a:tcPr/>
                </a:tc>
                <a:tc>
                  <a:txBody>
                    <a:bodyPr/>
                    <a:lstStyle/>
                    <a:p>
                      <a:pPr algn="r"/>
                      <a:r>
                        <a:rPr lang="en-US" sz="2000" dirty="0">
                          <a:solidFill>
                            <a:srgbClr val="FF0000"/>
                          </a:solidFill>
                        </a:rPr>
                        <a:t>$11,250</a:t>
                      </a: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Food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0.20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$9000</a:t>
                      </a: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Taxes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$2250</a:t>
                      </a: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Clothing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0.07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$3150</a:t>
                      </a: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Savings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$4500</a:t>
                      </a: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Education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$6750</a:t>
                      </a:r>
                    </a:p>
                  </a:txBody>
                  <a:tcPr/>
                </a:tc>
                <a:extLst>
                  <a:ext uri="{0D108BD9-81ED-4DB2-BD59-A6C34878D82A}">
                    <a16:rowId xmlns:a16="http://schemas.microsoft.com/office/drawing/2014/main" val="10006"/>
                  </a:ext>
                </a:extLst>
              </a:tr>
              <a:tr h="370840">
                <a:tc>
                  <a:txBody>
                    <a:bodyPr/>
                    <a:lstStyle/>
                    <a:p>
                      <a:r>
                        <a:rPr lang="en-US" sz="2000" dirty="0">
                          <a:solidFill>
                            <a:srgbClr val="000000"/>
                          </a:solidFill>
                        </a:rPr>
                        <a:t>Entertainment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$2250</a:t>
                      </a:r>
                    </a:p>
                  </a:txBody>
                  <a:tcPr/>
                </a:tc>
                <a:extLst>
                  <a:ext uri="{0D108BD9-81ED-4DB2-BD59-A6C34878D82A}">
                    <a16:rowId xmlns:a16="http://schemas.microsoft.com/office/drawing/2014/main" val="10007"/>
                  </a:ext>
                </a:extLst>
              </a:tr>
              <a:tr h="370840">
                <a:tc>
                  <a:txBody>
                    <a:bodyPr/>
                    <a:lstStyle/>
                    <a:p>
                      <a:r>
                        <a:rPr lang="en-US" sz="2000" dirty="0">
                          <a:solidFill>
                            <a:srgbClr val="000000"/>
                          </a:solidFill>
                        </a:rPr>
                        <a:t>Transportation &amp; Maintenance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0.13 X</a:t>
                      </a:r>
                      <a:r>
                        <a:rPr lang="en-US" sz="2000" baseline="0" dirty="0">
                          <a:solidFill>
                            <a:srgbClr val="000000"/>
                          </a:solidFill>
                        </a:rPr>
                        <a:t> $45,000 =</a:t>
                      </a:r>
                      <a:endParaRPr lang="en-US" sz="2000" dirty="0">
                        <a:solidFill>
                          <a:srgbClr val="000000"/>
                        </a:solidFill>
                      </a:endParaRPr>
                    </a:p>
                    <a:p>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FF0000"/>
                          </a:solidFill>
                        </a:rPr>
                        <a:t>$5850</a:t>
                      </a:r>
                    </a:p>
                  </a:txBody>
                  <a:tcPr/>
                </a:tc>
                <a:extLst>
                  <a:ext uri="{0D108BD9-81ED-4DB2-BD59-A6C34878D82A}">
                    <a16:rowId xmlns:a16="http://schemas.microsoft.com/office/drawing/2014/main" val="10008"/>
                  </a:ext>
                </a:extLst>
              </a:tr>
            </a:tbl>
          </a:graphicData>
        </a:graphic>
      </p:graphicFrame>
      <p:sp>
        <p:nvSpPr>
          <p:cNvPr id="2" name="TextBox 1">
            <a:extLst>
              <a:ext uri="{FF2B5EF4-FFF2-40B4-BE49-F238E27FC236}">
                <a16:creationId xmlns:a16="http://schemas.microsoft.com/office/drawing/2014/main" id="{BAC1E696-658B-98E9-20A7-8937C3187361}"/>
              </a:ext>
            </a:extLst>
          </p:cNvPr>
          <p:cNvSpPr txBox="1"/>
          <p:nvPr/>
        </p:nvSpPr>
        <p:spPr>
          <a:xfrm>
            <a:off x="2236726" y="5086290"/>
            <a:ext cx="4621273"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000000"/>
                </a:solidFill>
                <a:effectLst/>
                <a:uLnTx/>
                <a:uFillTx/>
                <a:latin typeface="Calibri"/>
                <a:ea typeface="+mn-ea"/>
                <a:cs typeface="+mn-cs"/>
              </a:rPr>
              <a:t>What is the total of all amounts?    </a:t>
            </a:r>
            <a:r>
              <a:rPr lang="en-US" sz="2000" dirty="0">
                <a:solidFill>
                  <a:srgbClr val="FF0000"/>
                </a:solidFill>
              </a:rPr>
              <a:t>$45,000</a:t>
            </a:r>
            <a:endParaRPr lang="en-IN"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3: Reading a Line Graph</a:t>
            </a:r>
            <a:r>
              <a:rPr lang="en-US" sz="3200" baseline="-25000" dirty="0">
                <a:solidFill>
                  <a:schemeClr val="accent1"/>
                </a:solidFill>
              </a:rPr>
              <a:t>1</a:t>
            </a:r>
            <a:endParaRPr lang="en-US" sz="3200" dirty="0">
              <a:solidFill>
                <a:schemeClr val="accent1"/>
              </a:solidFill>
            </a:endParaRPr>
          </a:p>
        </p:txBody>
      </p:sp>
      <mc:AlternateContent xmlns:mc="http://schemas.openxmlformats.org/markup-compatibility/2006" xmlns:a14="http://schemas.microsoft.com/office/drawing/2010/main">
        <mc:Choice Requires="a14">
          <p:sp>
            <p:nvSpPr>
              <p:cNvPr id="15363" name="Rectangle 3"/>
              <p:cNvSpPr>
                <a:spLocks noGrp="1"/>
              </p:cNvSpPr>
              <p:nvPr>
                <p:ph idx="1"/>
              </p:nvPr>
            </p:nvSpPr>
            <p:spPr>
              <a:xfrm>
                <a:off x="457200" y="1280160"/>
                <a:ext cx="8229600" cy="2763834"/>
              </a:xfrm>
            </p:spPr>
            <p:txBody>
              <a:bodyPr>
                <a:spAutoFit/>
              </a:bodyPr>
              <a:lstStyle/>
              <a:p>
                <a:r>
                  <a:rPr lang="en-US" dirty="0"/>
                  <a:t>Examine the line graph. This graph shows the relationships between daily high and low temperatures. You can observe that temperatures tended to rise during the week but fell sharply on Saturday.</a:t>
                </a:r>
              </a:p>
              <a:p>
                <a:r>
                  <a:rPr lang="en-US" dirty="0"/>
                  <a:t>(Note that the temperature scale on the left does not start at 0 </a:t>
                </a:r>
                <a14:m>
                  <m:oMath xmlns:m="http://schemas.openxmlformats.org/officeDocument/2006/math">
                    <m:r>
                      <a:rPr lang="en-US" i="1" smtClean="0">
                        <a:latin typeface="Cambria Math" panose="02040503050406030204" pitchFamily="18" charset="0"/>
                        <a:ea typeface="Cambria Math" panose="02040503050406030204" pitchFamily="18" charset="0"/>
                      </a:rPr>
                      <m:t>℉</m:t>
                    </m:r>
                  </m:oMath>
                </a14:m>
                <a:r>
                  <a:rPr lang="en-US" dirty="0"/>
                  <a:t>. There is a break indicated in that scale).</a:t>
                </a:r>
                <a:endParaRPr lang="en-US" i="0" dirty="0">
                  <a:solidFill>
                    <a:schemeClr val="tx1"/>
                  </a:solidFill>
                </a:endParaRPr>
              </a:p>
            </p:txBody>
          </p:sp>
        </mc:Choice>
        <mc:Fallback xmlns="">
          <p:sp>
            <p:nvSpPr>
              <p:cNvPr id="15363" name="Rectangle 3"/>
              <p:cNvSpPr>
                <a:spLocks noGrp="1" noRot="1" noChangeAspect="1" noMove="1" noResize="1" noEditPoints="1" noAdjustHandles="1" noChangeArrowheads="1" noChangeShapeType="1" noTextEdit="1"/>
              </p:cNvSpPr>
              <p:nvPr>
                <p:ph idx="1"/>
              </p:nvPr>
            </p:nvSpPr>
            <p:spPr>
              <a:xfrm>
                <a:off x="457200" y="1280160"/>
                <a:ext cx="8229600" cy="2763834"/>
              </a:xfrm>
              <a:blipFill>
                <a:blip r:embed="rId2"/>
                <a:stretch>
                  <a:fillRect l="-1481" t="-1987" r="-2222" b="-5519"/>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p:txBody>
          <a:bodyPr/>
          <a:lstStyle/>
          <a:p>
            <a:r>
              <a:rPr lang="en-US" sz="3200" dirty="0">
                <a:solidFill>
                  <a:schemeClr val="accent1"/>
                </a:solidFill>
              </a:rPr>
              <a:t>Example 3: Reading a Line Graph</a:t>
            </a:r>
            <a:r>
              <a:rPr lang="en-US" sz="3200" baseline="-25000" dirty="0">
                <a:solidFill>
                  <a:schemeClr val="accent1"/>
                </a:solidFill>
              </a:rPr>
              <a:t>2</a:t>
            </a:r>
            <a:endParaRPr lang="en-US" sz="3200" dirty="0">
              <a:solidFill>
                <a:schemeClr val="accent1"/>
              </a:solidFill>
            </a:endParaRPr>
          </a:p>
        </p:txBody>
      </p:sp>
      <p:pic>
        <p:nvPicPr>
          <p:cNvPr id="20482" name="Picture 2" descr="A dual line graph titled, “High and Low Temperatures for One Week” is shown. The vertical axis of the graph is labeled, “Temperatures in Fahrenheit” ranging from 55 to 90, in increments of 5. The horizontal axis of the graph is labeled, “Days of the Week” representing the days from Sunday to Saturday. It shows two lines plotted on the graph, with one denoting high temperature and the other denoting low temperature. The high temperatures for one week are plotted as follows: Sunday, 66; Monday, 70; Tuesday, 76; Wednesday, 72; Thursday, 80; Friday, 80; Saturday, 74. The low temperatures for one week are plotted as follows: Sunday, 60; Monday, 62; Tuesday, 66; Wednesday, 66; Thursday, 68; Friday, 70; Saturday, 6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66800" y="1295400"/>
            <a:ext cx="7157884" cy="4267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591479"/>
          </a:xfrm>
          <a:prstGeom prst="rect">
            <a:avLst/>
          </a:prstGeom>
        </p:spPr>
        <p:txBody>
          <a:bodyPr>
            <a:spAutoFit/>
          </a:bodyPr>
          <a:lstStyle/>
          <a:p>
            <a:pPr eaLnBrk="1" hangingPunct="1">
              <a:buFont typeface="Courier New" pitchFamily="49" charset="0"/>
              <a:buChar char="o"/>
              <a:tabLst>
                <a:tab pos="463550" algn="l"/>
              </a:tabLst>
            </a:pPr>
            <a:r>
              <a:rPr lang="en-US" i="0" dirty="0">
                <a:solidFill>
                  <a:schemeClr val="tx1"/>
                </a:solidFill>
              </a:rPr>
              <a:t>	Learn the purposes and properties of graphs.</a:t>
            </a:r>
          </a:p>
          <a:p>
            <a:pPr eaLnBrk="1" hangingPunct="1">
              <a:buFont typeface="Courier New" pitchFamily="49" charset="0"/>
              <a:buChar char="o"/>
              <a:tabLst>
                <a:tab pos="463550" algn="l"/>
              </a:tabLst>
            </a:pPr>
            <a:r>
              <a:rPr lang="en-US" i="0" dirty="0">
                <a:solidFill>
                  <a:schemeClr val="tx1"/>
                </a:solidFill>
              </a:rPr>
              <a:t>	Read bar graphs.</a:t>
            </a:r>
          </a:p>
          <a:p>
            <a:pPr eaLnBrk="1" hangingPunct="1">
              <a:buFont typeface="Courier New" pitchFamily="49" charset="0"/>
              <a:buChar char="o"/>
              <a:tabLst>
                <a:tab pos="463550" algn="l"/>
              </a:tabLst>
            </a:pPr>
            <a:r>
              <a:rPr lang="en-US" i="0" dirty="0">
                <a:solidFill>
                  <a:schemeClr val="tx1"/>
                </a:solidFill>
              </a:rPr>
              <a:t>	Read circle graphs.</a:t>
            </a:r>
          </a:p>
          <a:p>
            <a:pPr eaLnBrk="1" hangingPunct="1">
              <a:buFont typeface="Courier New" pitchFamily="49" charset="0"/>
              <a:buChar char="o"/>
              <a:tabLst>
                <a:tab pos="463550" algn="l"/>
              </a:tabLst>
            </a:pPr>
            <a:r>
              <a:rPr lang="en-US" i="0" dirty="0">
                <a:solidFill>
                  <a:schemeClr val="tx1"/>
                </a:solidFill>
              </a:rPr>
              <a:t>	Read line graphs.</a:t>
            </a:r>
          </a:p>
          <a:p>
            <a:pPr eaLnBrk="1" hangingPunct="1">
              <a:buFont typeface="Courier New" pitchFamily="49" charset="0"/>
              <a:buChar char="o"/>
              <a:tabLst>
                <a:tab pos="463550" algn="l"/>
              </a:tabLst>
            </a:pPr>
            <a:r>
              <a:rPr lang="en-US" i="0" dirty="0">
                <a:solidFill>
                  <a:schemeClr val="tx1"/>
                </a:solidFill>
              </a:rPr>
              <a:t>	Read histograms.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B7C73-BAB2-4C57-8D2A-685A622489D0}"/>
              </a:ext>
            </a:extLst>
          </p:cNvPr>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3</a:t>
            </a:r>
            <a:endParaRPr lang="en-US"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32CB203-1121-45B7-926F-9497F6F4C11C}"/>
                  </a:ext>
                </a:extLst>
              </p:cNvPr>
              <p:cNvSpPr>
                <a:spLocks noGrp="1"/>
              </p:cNvSpPr>
              <p:nvPr>
                <p:ph idx="1"/>
              </p:nvPr>
            </p:nvSpPr>
            <p:spPr/>
            <p:txBody>
              <a:bodyPr/>
              <a:lstStyle/>
              <a:p>
                <a:pPr marL="542925" indent="-542925"/>
                <a:r>
                  <a:rPr lang="en-US" dirty="0"/>
                  <a:t>a.	What was the lowest high temperature?</a:t>
                </a:r>
              </a:p>
              <a:p>
                <a:r>
                  <a:rPr lang="en-US" b="1" dirty="0"/>
                  <a:t>Solution</a:t>
                </a:r>
              </a:p>
              <a:p>
                <a:r>
                  <a:rPr lang="en-US" dirty="0"/>
                  <a:t>To find the lowest high temperature, examine the data associated with the red line (labeled “High”) and find the lowest point on that line graph. This gives that the lowest high temperature is </a:t>
                </a:r>
                <a:r>
                  <a:rPr lang="en-US" dirty="0">
                    <a:solidFill>
                      <a:srgbClr val="FF0000"/>
                    </a:solidFill>
                  </a:rPr>
                  <a:t>66 </a:t>
                </a:r>
                <a14:m>
                  <m:oMath xmlns:m="http://schemas.openxmlformats.org/officeDocument/2006/math">
                    <m:r>
                      <a:rPr lang="en-US" i="1" smtClean="0">
                        <a:solidFill>
                          <a:srgbClr val="FF0000"/>
                        </a:solidFill>
                        <a:latin typeface="Cambria Math" panose="02040503050406030204" pitchFamily="18" charset="0"/>
                        <a:ea typeface="Cambria Math" panose="02040503050406030204" pitchFamily="18" charset="0"/>
                      </a:rPr>
                      <m:t>℉</m:t>
                    </m:r>
                  </m:oMath>
                </a14:m>
                <a:r>
                  <a:rPr lang="en-US" dirty="0"/>
                  <a:t>.</a:t>
                </a:r>
              </a:p>
              <a:p>
                <a:endParaRPr lang="en-US" b="1" dirty="0"/>
              </a:p>
              <a:p>
                <a:endParaRPr lang="en-US" dirty="0"/>
              </a:p>
            </p:txBody>
          </p:sp>
        </mc:Choice>
        <mc:Fallback>
          <p:sp>
            <p:nvSpPr>
              <p:cNvPr id="3" name="Content Placeholder 2">
                <a:extLst>
                  <a:ext uri="{FF2B5EF4-FFF2-40B4-BE49-F238E27FC236}">
                    <a16:creationId xmlns:a16="http://schemas.microsoft.com/office/drawing/2014/main" id="{D32CB203-1121-45B7-926F-9497F6F4C11C}"/>
                  </a:ext>
                </a:extLst>
              </p:cNvPr>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572821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118D-804B-49F9-9306-085AC08317A3}"/>
              </a:ext>
            </a:extLst>
          </p:cNvPr>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4</a:t>
            </a:r>
            <a:endParaRPr lang="en-US" dirty="0"/>
          </a:p>
        </p:txBody>
      </p:sp>
      <p:sp>
        <p:nvSpPr>
          <p:cNvPr id="3" name="Content Placeholder 2">
            <a:extLst>
              <a:ext uri="{FF2B5EF4-FFF2-40B4-BE49-F238E27FC236}">
                <a16:creationId xmlns:a16="http://schemas.microsoft.com/office/drawing/2014/main" id="{670F4665-C574-4B1E-84F1-C956172D451B}"/>
              </a:ext>
            </a:extLst>
          </p:cNvPr>
          <p:cNvSpPr>
            <a:spLocks noGrp="1"/>
          </p:cNvSpPr>
          <p:nvPr>
            <p:ph idx="1"/>
          </p:nvPr>
        </p:nvSpPr>
        <p:spPr>
          <a:xfrm>
            <a:off x="457200" y="1280160"/>
            <a:ext cx="8229600" cy="4572000"/>
          </a:xfrm>
        </p:spPr>
        <p:txBody>
          <a:bodyPr/>
          <a:lstStyle/>
          <a:p>
            <a:pPr marL="542925" indent="-542925"/>
            <a:r>
              <a:rPr lang="en-US" dirty="0"/>
              <a:t>b.	On what day did this occur?</a:t>
            </a:r>
          </a:p>
          <a:p>
            <a:r>
              <a:rPr lang="en-US" b="1" dirty="0"/>
              <a:t>Solution</a:t>
            </a:r>
          </a:p>
          <a:p>
            <a:r>
              <a:rPr lang="en-US" dirty="0"/>
              <a:t>Based on the position of the point located in Part a., we identify that the lowest high temperature occurred on </a:t>
            </a:r>
            <a:r>
              <a:rPr lang="en-US" dirty="0">
                <a:solidFill>
                  <a:srgbClr val="FF0000"/>
                </a:solidFill>
              </a:rPr>
              <a:t>Sunday</a:t>
            </a:r>
            <a:r>
              <a:rPr lang="en-US" dirty="0"/>
              <a:t>.</a:t>
            </a:r>
          </a:p>
          <a:p>
            <a:endParaRPr lang="en-US" b="1" dirty="0"/>
          </a:p>
          <a:p>
            <a:endParaRPr lang="en-US" dirty="0"/>
          </a:p>
        </p:txBody>
      </p:sp>
    </p:spTree>
    <p:extLst>
      <p:ext uri="{BB962C8B-B14F-4D97-AF65-F5344CB8AC3E}">
        <p14:creationId xmlns:p14="http://schemas.microsoft.com/office/powerpoint/2010/main" val="1960597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F9379-898C-4D27-806F-C10160EF2554}"/>
              </a:ext>
            </a:extLst>
          </p:cNvPr>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5</a:t>
            </a:r>
            <a:endParaRPr lang="en-US"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FAD86CA-B206-419F-B6B7-4B766A3F06A0}"/>
                  </a:ext>
                </a:extLst>
              </p:cNvPr>
              <p:cNvSpPr>
                <a:spLocks noGrp="1"/>
              </p:cNvSpPr>
              <p:nvPr>
                <p:ph idx="1"/>
              </p:nvPr>
            </p:nvSpPr>
            <p:spPr/>
            <p:txBody>
              <a:bodyPr/>
              <a:lstStyle/>
              <a:p>
                <a:pPr marL="542925" indent="-542925"/>
                <a:r>
                  <a:rPr lang="en-US" dirty="0"/>
                  <a:t>c.	What was the highest low temperature?</a:t>
                </a:r>
              </a:p>
              <a:p>
                <a:r>
                  <a:rPr lang="en-US" b="1" dirty="0"/>
                  <a:t>Solution</a:t>
                </a:r>
              </a:p>
              <a:p>
                <a:r>
                  <a:rPr lang="en-US" dirty="0"/>
                  <a:t>To find the highest low temperature, examine the data associated with the blue line (labeled “Low”) and find the highest point on that line graph. This gives that the highest low temperature is </a:t>
                </a:r>
                <a:r>
                  <a:rPr lang="en-US" dirty="0">
                    <a:solidFill>
                      <a:srgbClr val="FF0000"/>
                    </a:solidFill>
                  </a:rPr>
                  <a:t>70 </a:t>
                </a:r>
                <a14:m>
                  <m:oMath xmlns:m="http://schemas.openxmlformats.org/officeDocument/2006/math">
                    <m:r>
                      <a:rPr lang="en-US" i="1" smtClean="0">
                        <a:solidFill>
                          <a:srgbClr val="FF0000"/>
                        </a:solidFill>
                        <a:latin typeface="Cambria Math" panose="02040503050406030204" pitchFamily="18" charset="0"/>
                        <a:ea typeface="Cambria Math" panose="02040503050406030204" pitchFamily="18" charset="0"/>
                      </a:rPr>
                      <m:t>℉</m:t>
                    </m:r>
                  </m:oMath>
                </a14:m>
                <a:r>
                  <a:rPr lang="en-US" dirty="0"/>
                  <a:t>.</a:t>
                </a:r>
              </a:p>
              <a:p>
                <a:endParaRPr lang="en-US" dirty="0"/>
              </a:p>
            </p:txBody>
          </p:sp>
        </mc:Choice>
        <mc:Fallback>
          <p:sp>
            <p:nvSpPr>
              <p:cNvPr id="3" name="Content Placeholder 2">
                <a:extLst>
                  <a:ext uri="{FF2B5EF4-FFF2-40B4-BE49-F238E27FC236}">
                    <a16:creationId xmlns:a16="http://schemas.microsoft.com/office/drawing/2014/main" id="{FFAD86CA-B206-419F-B6B7-4B766A3F06A0}"/>
                  </a:ext>
                </a:extLst>
              </p:cNvPr>
              <p:cNvSpPr>
                <a:spLocks noGrp="1" noRot="1" noChangeAspect="1" noMove="1" noResize="1" noEditPoints="1" noAdjustHandles="1" noChangeArrowheads="1" noChangeShapeType="1" noTextEdit="1"/>
              </p:cNvSpPr>
              <p:nvPr>
                <p:ph idx="1"/>
              </p:nvPr>
            </p:nvSpPr>
            <p:spPr>
              <a:blipFill>
                <a:blip r:embed="rId2"/>
                <a:stretch>
                  <a:fillRect l="-1481" t="-1200" r="-593"/>
                </a:stretch>
              </a:blipFill>
            </p:spPr>
            <p:txBody>
              <a:bodyPr/>
              <a:lstStyle/>
              <a:p>
                <a:r>
                  <a:rPr lang="en-IN">
                    <a:noFill/>
                  </a:rPr>
                  <a:t> </a:t>
                </a:r>
              </a:p>
            </p:txBody>
          </p:sp>
        </mc:Fallback>
      </mc:AlternateContent>
    </p:spTree>
    <p:extLst>
      <p:ext uri="{BB962C8B-B14F-4D97-AF65-F5344CB8AC3E}">
        <p14:creationId xmlns:p14="http://schemas.microsoft.com/office/powerpoint/2010/main" val="7262202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B8039-B346-4FC6-B531-45D6BC992C3D}"/>
              </a:ext>
            </a:extLst>
          </p:cNvPr>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6</a:t>
            </a:r>
            <a:endParaRPr lang="en-US" dirty="0"/>
          </a:p>
        </p:txBody>
      </p:sp>
      <p:sp>
        <p:nvSpPr>
          <p:cNvPr id="3" name="Content Placeholder 2">
            <a:extLst>
              <a:ext uri="{FF2B5EF4-FFF2-40B4-BE49-F238E27FC236}">
                <a16:creationId xmlns:a16="http://schemas.microsoft.com/office/drawing/2014/main" id="{FF2772FD-748C-43A3-B176-AC7746A6FB13}"/>
              </a:ext>
            </a:extLst>
          </p:cNvPr>
          <p:cNvSpPr>
            <a:spLocks noGrp="1"/>
          </p:cNvSpPr>
          <p:nvPr>
            <p:ph idx="1"/>
          </p:nvPr>
        </p:nvSpPr>
        <p:spPr/>
        <p:txBody>
          <a:bodyPr/>
          <a:lstStyle/>
          <a:p>
            <a:pPr marL="542925" indent="-542925"/>
            <a:r>
              <a:rPr lang="en-US" dirty="0"/>
              <a:t>d.	On what day did this occur?</a:t>
            </a:r>
          </a:p>
          <a:p>
            <a:r>
              <a:rPr lang="en-US" b="1" dirty="0"/>
              <a:t>Solution</a:t>
            </a:r>
          </a:p>
          <a:p>
            <a:r>
              <a:rPr lang="en-US" dirty="0"/>
              <a:t>Based on the position of the point located in Part d., we identify that the highest low temperature occurred on </a:t>
            </a:r>
            <a:r>
              <a:rPr lang="en-US" dirty="0">
                <a:solidFill>
                  <a:srgbClr val="FF0000"/>
                </a:solidFill>
              </a:rPr>
              <a:t>Friday</a:t>
            </a:r>
            <a:r>
              <a:rPr lang="en-US" dirty="0"/>
              <a:t>.</a:t>
            </a:r>
          </a:p>
          <a:p>
            <a:endParaRPr lang="en-US" b="1" dirty="0"/>
          </a:p>
          <a:p>
            <a:pPr marL="514350" indent="-514350">
              <a:buFont typeface="+mj-lt"/>
              <a:buAutoNum type="alphaLcPeriod" startAt="4"/>
            </a:pPr>
            <a:endParaRPr lang="en-US" dirty="0"/>
          </a:p>
          <a:p>
            <a:endParaRPr lang="en-US" dirty="0"/>
          </a:p>
        </p:txBody>
      </p:sp>
    </p:spTree>
    <p:extLst>
      <p:ext uri="{BB962C8B-B14F-4D97-AF65-F5344CB8AC3E}">
        <p14:creationId xmlns:p14="http://schemas.microsoft.com/office/powerpoint/2010/main" val="12075941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6175-9448-4514-BA00-29A542116B60}"/>
              </a:ext>
            </a:extLst>
          </p:cNvPr>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7</a:t>
            </a:r>
            <a:endParaRPr lang="en-US" dirty="0"/>
          </a:p>
        </p:txBody>
      </p:sp>
      <p:sp>
        <p:nvSpPr>
          <p:cNvPr id="3" name="Content Placeholder 2">
            <a:extLst>
              <a:ext uri="{FF2B5EF4-FFF2-40B4-BE49-F238E27FC236}">
                <a16:creationId xmlns:a16="http://schemas.microsoft.com/office/drawing/2014/main" id="{29E96D94-78FE-4DBC-BC5A-9BBCC5236B69}"/>
              </a:ext>
            </a:extLst>
          </p:cNvPr>
          <p:cNvSpPr>
            <a:spLocks noGrp="1"/>
          </p:cNvSpPr>
          <p:nvPr>
            <p:ph idx="1"/>
          </p:nvPr>
        </p:nvSpPr>
        <p:spPr/>
        <p:txBody>
          <a:bodyPr/>
          <a:lstStyle/>
          <a:p>
            <a:pPr marL="542925" indent="-542925"/>
            <a:r>
              <a:rPr lang="en-US" dirty="0"/>
              <a:t>e.	Find the mean difference between the daily high and low temperatures for the week shown (to the nearest hundredth).</a:t>
            </a:r>
          </a:p>
          <a:p>
            <a:r>
              <a:rPr lang="en-US" b="1" dirty="0"/>
              <a:t>Solution</a:t>
            </a:r>
          </a:p>
          <a:p>
            <a:r>
              <a:rPr lang="en-US" dirty="0"/>
              <a:t>Find the mean difference between the daily high and low temperatures for the week shown (to the nearest </a:t>
            </a:r>
            <a:br>
              <a:rPr lang="en-US" dirty="0"/>
            </a:br>
            <a:r>
              <a:rPr lang="en-US" dirty="0"/>
              <a:t>hundredth).</a:t>
            </a:r>
          </a:p>
          <a:p>
            <a:pPr marL="514350" indent="-514350">
              <a:buFont typeface="+mj-lt"/>
              <a:buAutoNum type="alphaLcPeriod" startAt="5"/>
            </a:pPr>
            <a:endParaRPr lang="en-US" dirty="0"/>
          </a:p>
          <a:p>
            <a:endParaRPr lang="en-US" dirty="0"/>
          </a:p>
        </p:txBody>
      </p:sp>
    </p:spTree>
    <p:extLst>
      <p:ext uri="{BB962C8B-B14F-4D97-AF65-F5344CB8AC3E}">
        <p14:creationId xmlns:p14="http://schemas.microsoft.com/office/powerpoint/2010/main" val="586900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Reading a Line Graph</a:t>
            </a:r>
            <a:r>
              <a:rPr lang="en-US" sz="3200" baseline="-25000" dirty="0">
                <a:solidFill>
                  <a:schemeClr val="accent1"/>
                </a:solidFill>
              </a:rPr>
              <a:t>8</a:t>
            </a:r>
            <a:endParaRPr lang="en-US" dirty="0"/>
          </a:p>
        </p:txBody>
      </p:sp>
      <p:sp>
        <p:nvSpPr>
          <p:cNvPr id="3" name="Content Placeholder 2"/>
          <p:cNvSpPr>
            <a:spLocks noGrp="1"/>
          </p:cNvSpPr>
          <p:nvPr>
            <p:ph idx="1"/>
          </p:nvPr>
        </p:nvSpPr>
        <p:spPr/>
        <p:txBody>
          <a:bodyPr/>
          <a:lstStyle/>
          <a:p>
            <a:r>
              <a:rPr lang="en-US" dirty="0"/>
              <a:t>First, find the sum of the differences:</a:t>
            </a:r>
          </a:p>
        </p:txBody>
      </p:sp>
      <p:graphicFrame>
        <p:nvGraphicFramePr>
          <p:cNvPr id="4" name="Table 3" descr="The table contains 2 columns and 8 rows. degrees Fahrenheit.&#10;1st row: Sunday at column 1, 66 minus 60 equals 6 degrees Fahrenheit at column 2,&#10;2nd row: Monday at column 1, 70 minus 62 equals 8 degrees Fahrenheit at column 2,&#10;3rd row: Tuesday at column 1, 76 minus 66 equals 10 degrees Fahrenheit at column 2,&#10;4th row: Wednesday at column 1, 72 minus 66 equals 6 degrees Fahrenheit at column 2,&#10;5th row: Thursday at column 1, 80 minus 68 equals 12 degrees Fahrenheit at column 2,&#10;6th row: Friday at column 1, 80 minus 70 equals 10 degrees Fahrenheit at column 2,&#10;7th row: Saturday at column 1, 74 minus 62 equals 12 degrees Fahrenheit at column 2,&#10;8th row: Sum of differences is 64 degrees Fahrenheit."/>
          <p:cNvGraphicFramePr>
            <a:graphicFrameLocks noGrp="1"/>
          </p:cNvGraphicFramePr>
          <p:nvPr>
            <p:extLst>
              <p:ext uri="{D42A27DB-BD31-4B8C-83A1-F6EECF244321}">
                <p14:modId xmlns:p14="http://schemas.microsoft.com/office/powerpoint/2010/main" val="2983121502"/>
              </p:ext>
            </p:extLst>
          </p:nvPr>
        </p:nvGraphicFramePr>
        <p:xfrm>
          <a:off x="1981200" y="1869440"/>
          <a:ext cx="5334000" cy="316992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370840">
                <a:tc>
                  <a:txBody>
                    <a:bodyPr/>
                    <a:lstStyle/>
                    <a:p>
                      <a:r>
                        <a:rPr lang="en-US" sz="2000" dirty="0">
                          <a:solidFill>
                            <a:srgbClr val="000000"/>
                          </a:solidFill>
                        </a:rPr>
                        <a:t>Sunday:</a:t>
                      </a:r>
                    </a:p>
                  </a:txBody>
                  <a:tcPr/>
                </a:tc>
                <a:tc>
                  <a:txBody>
                    <a:bodyPr/>
                    <a:lstStyle/>
                    <a:p>
                      <a:r>
                        <a:rPr lang="en-US" sz="2000" dirty="0">
                          <a:solidFill>
                            <a:srgbClr val="C00000"/>
                          </a:solidFill>
                        </a:rPr>
                        <a:t>66</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007D"/>
                          </a:solidFill>
                        </a:rPr>
                        <a:t>60</a:t>
                      </a:r>
                      <a:r>
                        <a:rPr lang="en-US" sz="2000" dirty="0">
                          <a:solidFill>
                            <a:srgbClr val="000000"/>
                          </a:solidFill>
                        </a:rPr>
                        <a:t> =   6 °F</a:t>
                      </a:r>
                    </a:p>
                  </a:txBody>
                  <a:tcPr/>
                </a:tc>
                <a:extLst>
                  <a:ext uri="{0D108BD9-81ED-4DB2-BD59-A6C34878D82A}">
                    <a16:rowId xmlns:a16="http://schemas.microsoft.com/office/drawing/2014/main" val="10000"/>
                  </a:ext>
                </a:extLst>
              </a:tr>
              <a:tr h="370840">
                <a:tc>
                  <a:txBody>
                    <a:bodyPr/>
                    <a:lstStyle/>
                    <a:p>
                      <a:r>
                        <a:rPr lang="en-US" sz="2000" dirty="0">
                          <a:solidFill>
                            <a:srgbClr val="000000"/>
                          </a:solidFill>
                        </a:rPr>
                        <a:t>Monday: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70</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62</a:t>
                      </a:r>
                      <a:r>
                        <a:rPr lang="en-US" sz="2000" dirty="0">
                          <a:solidFill>
                            <a:srgbClr val="000000"/>
                          </a:solidFill>
                        </a:rPr>
                        <a:t> =   8 °F</a:t>
                      </a: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Tuesday: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76</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66</a:t>
                      </a:r>
                      <a:r>
                        <a:rPr lang="en-US" sz="2000" dirty="0">
                          <a:solidFill>
                            <a:srgbClr val="000000"/>
                          </a:solidFill>
                        </a:rPr>
                        <a:t> = 10 °F</a:t>
                      </a: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Wednesday: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72</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66</a:t>
                      </a:r>
                      <a:r>
                        <a:rPr lang="en-US" sz="2000" dirty="0">
                          <a:solidFill>
                            <a:srgbClr val="000000"/>
                          </a:solidFill>
                        </a:rPr>
                        <a:t> =   6 °F</a:t>
                      </a: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Thursday: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68</a:t>
                      </a:r>
                      <a:r>
                        <a:rPr lang="en-US" sz="2000" dirty="0">
                          <a:solidFill>
                            <a:srgbClr val="000000"/>
                          </a:solidFill>
                        </a:rPr>
                        <a:t> = 12 °F</a:t>
                      </a: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Friday: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70</a:t>
                      </a:r>
                      <a:r>
                        <a:rPr lang="en-US" sz="2000" dirty="0">
                          <a:solidFill>
                            <a:srgbClr val="000000"/>
                          </a:solidFill>
                        </a:rPr>
                        <a:t> = 10 °F</a:t>
                      </a: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Saturday: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74</a:t>
                      </a:r>
                      <a:r>
                        <a:rPr lang="en-US" sz="2000" dirty="0">
                          <a:solidFill>
                            <a:srgbClr val="000000"/>
                          </a:solidFill>
                        </a:rPr>
                        <a:t> </a:t>
                      </a:r>
                      <a:r>
                        <a:rPr lang="en-US" sz="2000" dirty="0">
                          <a:solidFill>
                            <a:srgbClr val="000000"/>
                          </a:solidFill>
                          <a:latin typeface="Symbol" panose="05050102010706020507" pitchFamily="18" charset="2"/>
                        </a:rPr>
                        <a:t>-</a:t>
                      </a:r>
                      <a:r>
                        <a:rPr lang="en-US" sz="2000" dirty="0">
                          <a:solidFill>
                            <a:srgbClr val="000000"/>
                          </a:solidFill>
                        </a:rPr>
                        <a:t> </a:t>
                      </a:r>
                      <a:r>
                        <a:rPr lang="en-US" sz="2000" dirty="0">
                          <a:solidFill>
                            <a:srgbClr val="002060"/>
                          </a:solidFill>
                        </a:rPr>
                        <a:t>62</a:t>
                      </a:r>
                      <a:r>
                        <a:rPr lang="en-US" sz="2000" dirty="0">
                          <a:solidFill>
                            <a:srgbClr val="000000"/>
                          </a:solidFill>
                        </a:rPr>
                        <a:t> = 12 °F</a:t>
                      </a:r>
                    </a:p>
                  </a:txBody>
                  <a:tcPr/>
                </a:tc>
                <a:extLst>
                  <a:ext uri="{0D108BD9-81ED-4DB2-BD59-A6C34878D82A}">
                    <a16:rowId xmlns:a16="http://schemas.microsoft.com/office/drawing/2014/main" val="10006"/>
                  </a:ext>
                </a:extLst>
              </a:tr>
              <a:tr h="37084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  </a:t>
                      </a:r>
                      <a:endParaRPr lang="en-US" sz="2000" dirty="0">
                        <a:solidFill>
                          <a:srgbClr val="FF0000"/>
                        </a:solidFill>
                      </a:endParaRPr>
                    </a:p>
                  </a:txBody>
                  <a:tcPr/>
                </a:tc>
                <a:tc>
                  <a:txBody>
                    <a:bodyPr/>
                    <a:lstStyle/>
                    <a:p>
                      <a:pPr algn="r"/>
                      <a:r>
                        <a:rPr lang="en-US" sz="2000" dirty="0">
                          <a:solidFill>
                            <a:srgbClr val="FF0000"/>
                          </a:solidFill>
                        </a:rPr>
                        <a:t>64 °F   </a:t>
                      </a:r>
                      <a:r>
                        <a:rPr lang="en-US" sz="2000" dirty="0">
                          <a:solidFill>
                            <a:srgbClr val="2D7D9F"/>
                          </a:solidFill>
                        </a:rPr>
                        <a:t>Sum of differences</a:t>
                      </a:r>
                      <a:endParaRPr lang="en-US"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dirty="0">
                <a:solidFill>
                  <a:schemeClr val="accent1"/>
                </a:solidFill>
              </a:rPr>
              <a:t>Example 3: Reading a Line Graph</a:t>
            </a:r>
            <a:r>
              <a:rPr lang="en-US" sz="3200" baseline="-25000" dirty="0">
                <a:solidFill>
                  <a:schemeClr val="accent1"/>
                </a:solidFill>
              </a:rPr>
              <a:t>9</a:t>
            </a:r>
            <a:endParaRPr lang="en-US" sz="3200" dirty="0">
              <a:solidFill>
                <a:schemeClr val="accent1"/>
              </a:solidFill>
            </a:endParaRPr>
          </a:p>
        </p:txBody>
      </p:sp>
      <p:sp>
        <p:nvSpPr>
          <p:cNvPr id="17411" name="Rectangle 3"/>
          <p:cNvSpPr>
            <a:spLocks noGrp="1"/>
          </p:cNvSpPr>
          <p:nvPr>
            <p:ph idx="1"/>
          </p:nvPr>
        </p:nvSpPr>
        <p:spPr>
          <a:xfrm>
            <a:off x="457200" y="1280160"/>
            <a:ext cx="8229600" cy="954107"/>
          </a:xfrm>
        </p:spPr>
        <p:txBody>
          <a:bodyPr>
            <a:spAutoFit/>
          </a:bodyPr>
          <a:lstStyle/>
          <a:p>
            <a:r>
              <a:rPr lang="en-US" dirty="0"/>
              <a:t>Then divide the sum of the differences by the number of days to find the mean of these differences.</a:t>
            </a:r>
          </a:p>
        </p:txBody>
      </p:sp>
      <p:pic>
        <p:nvPicPr>
          <p:cNvPr id="5" name="Picture 4" descr="64 divided by 7 equals 9.142 and so on which is approximately 9.14.">
            <a:extLst>
              <a:ext uri="{FF2B5EF4-FFF2-40B4-BE49-F238E27FC236}">
                <a16:creationId xmlns:a16="http://schemas.microsoft.com/office/drawing/2014/main" id="{16E6F10A-8308-4859-ED83-D39B843ECC51}"/>
              </a:ext>
            </a:extLst>
          </p:cNvPr>
          <p:cNvPicPr>
            <a:picLocks noChangeAspect="1"/>
          </p:cNvPicPr>
          <p:nvPr/>
        </p:nvPicPr>
        <p:blipFill>
          <a:blip r:embed="rId2"/>
          <a:stretch>
            <a:fillRect/>
          </a:stretch>
        </p:blipFill>
        <p:spPr>
          <a:xfrm>
            <a:off x="2819400" y="2362200"/>
            <a:ext cx="3366222" cy="402253"/>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22A93C2-F903-A4E6-DE2C-A3B8CC9893FA}"/>
                  </a:ext>
                </a:extLst>
              </p:cNvPr>
              <p:cNvSpPr txBox="1"/>
              <p:nvPr/>
            </p:nvSpPr>
            <p:spPr>
              <a:xfrm>
                <a:off x="457200" y="2855893"/>
                <a:ext cx="76962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Thus, the mean difference between the daily high and low temperatures is approximately 9.14 </a:t>
                </a:r>
                <a14:m>
                  <m:oMath xmlns:m="http://schemas.openxmlformats.org/officeDocument/2006/math">
                    <m:r>
                      <a:rPr kumimoji="0" lang="en-US" sz="2800" b="0" i="1" u="none" strike="noStrike" kern="1200" cap="none" spc="0" normalizeH="0" baseline="0" noProof="0" smtClean="0">
                        <a:ln>
                          <a:noFill/>
                        </a:ln>
                        <a:solidFill>
                          <a:srgbClr val="366092"/>
                        </a:solidFill>
                        <a:effectLst/>
                        <a:uLnTx/>
                        <a:uFillTx/>
                        <a:latin typeface="Cambria Math" panose="02040503050406030204" pitchFamily="18" charset="0"/>
                        <a:ea typeface="Cambria Math" panose="02040503050406030204" pitchFamily="18" charset="0"/>
                        <a:cs typeface="+mn-cs"/>
                      </a:rPr>
                      <m:t>℉</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kumimoji="0" lang="en-US" sz="2800" b="0" i="0" u="none" strike="noStrike" kern="1200" cap="none" spc="0" normalizeH="0" baseline="0" noProof="0" dirty="0">
                  <a:ln>
                    <a:noFill/>
                  </a:ln>
                  <a:solidFill>
                    <a:srgbClr val="000066"/>
                  </a:solidFill>
                  <a:effectLst/>
                  <a:uLnTx/>
                  <a:uFillTx/>
                  <a:latin typeface="Calibri"/>
                  <a:ea typeface="+mn-ea"/>
                  <a:cs typeface="+mn-cs"/>
                </a:endParaRPr>
              </a:p>
            </p:txBody>
          </p:sp>
        </mc:Choice>
        <mc:Fallback xmlns="">
          <p:sp>
            <p:nvSpPr>
              <p:cNvPr id="7" name="TextBox 6">
                <a:extLst>
                  <a:ext uri="{FF2B5EF4-FFF2-40B4-BE49-F238E27FC236}">
                    <a16:creationId xmlns:a16="http://schemas.microsoft.com/office/drawing/2014/main" id="{122A93C2-F903-A4E6-DE2C-A3B8CC9893FA}"/>
                  </a:ext>
                </a:extLst>
              </p:cNvPr>
              <p:cNvSpPr txBox="1">
                <a:spLocks noRot="1" noChangeAspect="1" noMove="1" noResize="1" noEditPoints="1" noAdjustHandles="1" noChangeArrowheads="1" noChangeShapeType="1" noTextEdit="1"/>
              </p:cNvSpPr>
              <p:nvPr/>
            </p:nvSpPr>
            <p:spPr>
              <a:xfrm>
                <a:off x="457200" y="2855893"/>
                <a:ext cx="7696200" cy="954107"/>
              </a:xfrm>
              <a:prstGeom prst="rect">
                <a:avLst/>
              </a:prstGeom>
              <a:blipFill>
                <a:blip r:embed="rId3"/>
                <a:stretch>
                  <a:fillRect l="-1584" t="-5732" b="-17197"/>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Terms Related to Histograms</a:t>
            </a:r>
            <a:r>
              <a:rPr lang="en-US" sz="3200" baseline="-25000" dirty="0">
                <a:solidFill>
                  <a:schemeClr val="accent1"/>
                </a:solidFill>
              </a:rPr>
              <a:t>1</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4663440"/>
          </a:xfrm>
          <a:solidFill>
            <a:srgbClr val="FFFFCC"/>
          </a:solidFill>
          <a:ln w="28575">
            <a:solidFill>
              <a:srgbClr val="000000"/>
            </a:solidFill>
          </a:ln>
        </p:spPr>
        <p:txBody>
          <a:bodyPr>
            <a:noAutofit/>
          </a:bodyPr>
          <a:lstStyle/>
          <a:p>
            <a:r>
              <a:rPr lang="en-US" b="1" dirty="0">
                <a:solidFill>
                  <a:srgbClr val="C00000"/>
                </a:solidFill>
              </a:rPr>
              <a:t>Class:</a:t>
            </a:r>
            <a:r>
              <a:rPr lang="en-US" dirty="0">
                <a:solidFill>
                  <a:srgbClr val="000000"/>
                </a:solidFill>
              </a:rPr>
              <a:t> A range (or interval) of numbers that contains data items.</a:t>
            </a:r>
          </a:p>
          <a:p>
            <a:r>
              <a:rPr lang="en-US" b="1" dirty="0">
                <a:solidFill>
                  <a:srgbClr val="C00000"/>
                </a:solidFill>
              </a:rPr>
              <a:t>Lower class limit:</a:t>
            </a:r>
            <a:r>
              <a:rPr lang="en-US" dirty="0">
                <a:solidFill>
                  <a:srgbClr val="C00000"/>
                </a:solidFill>
              </a:rPr>
              <a:t> </a:t>
            </a:r>
            <a:r>
              <a:rPr lang="en-US" dirty="0">
                <a:solidFill>
                  <a:srgbClr val="000000"/>
                </a:solidFill>
              </a:rPr>
              <a:t>The smallest whole number that belongs to a class.</a:t>
            </a:r>
          </a:p>
          <a:p>
            <a:r>
              <a:rPr lang="en-US" b="1" dirty="0">
                <a:solidFill>
                  <a:srgbClr val="C00000"/>
                </a:solidFill>
              </a:rPr>
              <a:t>Upper class limit:</a:t>
            </a:r>
            <a:r>
              <a:rPr lang="en-US" dirty="0">
                <a:solidFill>
                  <a:srgbClr val="C00000"/>
                </a:solidFill>
              </a:rPr>
              <a:t> </a:t>
            </a:r>
            <a:r>
              <a:rPr lang="en-US" dirty="0">
                <a:solidFill>
                  <a:srgbClr val="000000"/>
                </a:solidFill>
              </a:rPr>
              <a:t>The largest whole number that belongs to a class.</a:t>
            </a:r>
          </a:p>
          <a:p>
            <a:r>
              <a:rPr lang="en-US" b="1" dirty="0">
                <a:solidFill>
                  <a:srgbClr val="C00000"/>
                </a:solidFill>
              </a:rPr>
              <a:t>Class boundaries: </a:t>
            </a:r>
            <a:r>
              <a:rPr lang="en-US" dirty="0">
                <a:solidFill>
                  <a:srgbClr val="000000"/>
                </a:solidFill>
              </a:rPr>
              <a:t>Numbers that are halfway between the upper limit of one class and the lower limit of the next class.</a:t>
            </a:r>
            <a:endParaRPr lang="en-US" dirty="0">
              <a:solidFill>
                <a:srgbClr val="000000"/>
              </a:solidFill>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Terms Related to Histograms</a:t>
            </a:r>
            <a:r>
              <a:rPr lang="en-US" sz="3200" baseline="-25000" dirty="0">
                <a:solidFill>
                  <a:schemeClr val="accent1"/>
                </a:solidFill>
              </a:rPr>
              <a:t>2</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1996440"/>
          </a:xfrm>
          <a:solidFill>
            <a:srgbClr val="FFFFCC"/>
          </a:solidFill>
          <a:ln w="28575">
            <a:solidFill>
              <a:srgbClr val="000000"/>
            </a:solidFill>
          </a:ln>
        </p:spPr>
        <p:txBody>
          <a:bodyPr>
            <a:noAutofit/>
          </a:bodyPr>
          <a:lstStyle/>
          <a:p>
            <a:r>
              <a:rPr lang="en-US" b="1" dirty="0">
                <a:solidFill>
                  <a:srgbClr val="C00000"/>
                </a:solidFill>
              </a:rPr>
              <a:t>Class width:</a:t>
            </a:r>
            <a:r>
              <a:rPr lang="en-US" dirty="0">
                <a:solidFill>
                  <a:srgbClr val="C00000"/>
                </a:solidFill>
              </a:rPr>
              <a:t> </a:t>
            </a:r>
            <a:r>
              <a:rPr lang="en-US" dirty="0">
                <a:solidFill>
                  <a:srgbClr val="000000"/>
                </a:solidFill>
              </a:rPr>
              <a:t>The difference between the class boundaries of a class (the width of each bar).</a:t>
            </a:r>
          </a:p>
          <a:p>
            <a:r>
              <a:rPr lang="en-US" b="1" dirty="0">
                <a:solidFill>
                  <a:srgbClr val="C00000"/>
                </a:solidFill>
              </a:rPr>
              <a:t>Frequency: </a:t>
            </a:r>
            <a:r>
              <a:rPr lang="en-US" dirty="0">
                <a:solidFill>
                  <a:srgbClr val="000000"/>
                </a:solidFill>
              </a:rPr>
              <a:t>The number of data items in a class.</a:t>
            </a:r>
            <a:endParaRPr lang="en-US" dirty="0">
              <a:solidFill>
                <a:srgbClr val="000000"/>
              </a:solidFill>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A6105-D3CA-4C92-AF0F-F3B25FD40E15}"/>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1</a:t>
            </a:r>
            <a:endParaRPr lang="en-US" dirty="0"/>
          </a:p>
        </p:txBody>
      </p:sp>
      <p:sp>
        <p:nvSpPr>
          <p:cNvPr id="3" name="Content Placeholder 2">
            <a:extLst>
              <a:ext uri="{FF2B5EF4-FFF2-40B4-BE49-F238E27FC236}">
                <a16:creationId xmlns:a16="http://schemas.microsoft.com/office/drawing/2014/main" id="{B9511018-64F3-4074-91C4-571FBBE96FAC}"/>
              </a:ext>
            </a:extLst>
          </p:cNvPr>
          <p:cNvSpPr>
            <a:spLocks noGrp="1"/>
          </p:cNvSpPr>
          <p:nvPr>
            <p:ph idx="1"/>
          </p:nvPr>
        </p:nvSpPr>
        <p:spPr/>
        <p:txBody>
          <a:bodyPr/>
          <a:lstStyle/>
          <a:p>
            <a:r>
              <a:rPr lang="en-US" dirty="0"/>
              <a:t>Examine the following histogram. This histogram summarizes the scores of </a:t>
            </a:r>
            <a:r>
              <a:rPr lang="en-US" dirty="0">
                <a:solidFill>
                  <a:srgbClr val="0000FF"/>
                </a:solidFill>
              </a:rPr>
              <a:t>50</a:t>
            </a:r>
            <a:r>
              <a:rPr lang="en-US" dirty="0"/>
              <a:t> students on an English placement test. Refer to the graph to answer the given questions.</a:t>
            </a:r>
            <a:endParaRPr lang="en-US" dirty="0">
              <a:solidFill>
                <a:schemeClr val="tx1"/>
              </a:solidFill>
            </a:endParaRPr>
          </a:p>
          <a:p>
            <a:endParaRPr lang="en-US" dirty="0"/>
          </a:p>
        </p:txBody>
      </p:sp>
      <p:pic>
        <p:nvPicPr>
          <p:cNvPr id="4" name="Picture 2" descr="A histogram titled, “English Placement Test Scores” is shown. The vertical axis of the graph is labeled, “Frequency” ranging from 0 to 16, in the increments of 4. The horizontal axis of the graph is labeled, “Test Scores” ranging from 200.5 to 500.5, in increments of 50. The frequency for varying test scores are plotted as follows: 200.5 to 250.5, 2; 250.5 to 300.5, 16; 300.5 to 350.5, 10; 350.5 to 400.5, 10; 400.5 to 450.5, 8; 450.5 to 500.5, 4.">
            <a:extLst>
              <a:ext uri="{FF2B5EF4-FFF2-40B4-BE49-F238E27FC236}">
                <a16:creationId xmlns:a16="http://schemas.microsoft.com/office/drawing/2014/main" id="{0466FBEB-DF09-4EFB-8AE1-5780A9EBFAE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892369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Definition: Four Types of Graphs and Their Purposes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3901440"/>
          </a:xfrm>
          <a:solidFill>
            <a:srgbClr val="FFFFCC"/>
          </a:solidFill>
          <a:ln w="28575">
            <a:solidFill>
              <a:srgbClr val="000000"/>
            </a:solidFill>
          </a:ln>
        </p:spPr>
        <p:txBody>
          <a:bodyPr>
            <a:noAutofit/>
          </a:bodyPr>
          <a:lstStyle/>
          <a:p>
            <a:pPr marL="542925" indent="-542925" eaLnBrk="0" hangingPunct="0">
              <a:spcBef>
                <a:spcPts val="0"/>
              </a:spcBef>
              <a:tabLst>
                <a:tab pos="463550" algn="l"/>
              </a:tabLst>
            </a:pPr>
            <a:r>
              <a:rPr lang="en-US" dirty="0">
                <a:solidFill>
                  <a:srgbClr val="000000"/>
                </a:solidFill>
                <a:latin typeface="Calibri" pitchFamily="34" charset="0"/>
              </a:rPr>
              <a:t>1.	</a:t>
            </a:r>
            <a:r>
              <a:rPr lang="en-US" b="1" dirty="0">
                <a:solidFill>
                  <a:srgbClr val="C00000"/>
                </a:solidFill>
                <a:latin typeface="Calibri" pitchFamily="34" charset="0"/>
              </a:rPr>
              <a:t>Bar Graphs</a:t>
            </a:r>
            <a:r>
              <a:rPr lang="en-US" dirty="0">
                <a:solidFill>
                  <a:srgbClr val="000000"/>
                </a:solidFill>
                <a:latin typeface="Calibri" pitchFamily="34" charset="0"/>
              </a:rPr>
              <a:t>: To emphasize comparative amounts.</a:t>
            </a:r>
          </a:p>
          <a:p>
            <a:pPr marL="542925" indent="-542925" eaLnBrk="0" hangingPunct="0">
              <a:spcBef>
                <a:spcPts val="0"/>
              </a:spcBef>
              <a:tabLst>
                <a:tab pos="463550" algn="l"/>
                <a:tab pos="2801938" algn="l"/>
              </a:tabLst>
            </a:pPr>
            <a:r>
              <a:rPr lang="en-US" dirty="0">
                <a:solidFill>
                  <a:srgbClr val="000000"/>
                </a:solidFill>
                <a:latin typeface="Calibri" pitchFamily="34" charset="0"/>
              </a:rPr>
              <a:t>2.	</a:t>
            </a:r>
            <a:r>
              <a:rPr lang="en-US" b="1" dirty="0">
                <a:solidFill>
                  <a:srgbClr val="C00000"/>
                </a:solidFill>
                <a:latin typeface="Calibri" pitchFamily="34" charset="0"/>
              </a:rPr>
              <a:t>Circle Graphs</a:t>
            </a:r>
            <a:r>
              <a:rPr lang="en-US" dirty="0">
                <a:solidFill>
                  <a:srgbClr val="000000"/>
                </a:solidFill>
                <a:latin typeface="Calibri" pitchFamily="34" charset="0"/>
              </a:rPr>
              <a:t>: To help in understanding percents 	or parts of a whole. (Circle graphs 	are also called </a:t>
            </a:r>
            <a:r>
              <a:rPr lang="en-US" b="1" dirty="0">
                <a:solidFill>
                  <a:srgbClr val="C00000"/>
                </a:solidFill>
                <a:latin typeface="Calibri" pitchFamily="34" charset="0"/>
              </a:rPr>
              <a:t>pie 	charts</a:t>
            </a:r>
            <a:r>
              <a:rPr lang="en-US" dirty="0">
                <a:solidFill>
                  <a:srgbClr val="000000"/>
                </a:solidFill>
                <a:latin typeface="Calibri" pitchFamily="34" charset="0"/>
              </a:rPr>
              <a:t>.)</a:t>
            </a:r>
          </a:p>
          <a:p>
            <a:pPr marL="542925" indent="-542925" eaLnBrk="0" hangingPunct="0">
              <a:spcBef>
                <a:spcPts val="0"/>
              </a:spcBef>
              <a:tabLst>
                <a:tab pos="463550" algn="l"/>
                <a:tab pos="2574925" algn="l"/>
              </a:tabLst>
            </a:pPr>
            <a:r>
              <a:rPr lang="en-US" dirty="0">
                <a:solidFill>
                  <a:srgbClr val="000000"/>
                </a:solidFill>
                <a:latin typeface="Calibri" pitchFamily="34" charset="0"/>
              </a:rPr>
              <a:t>3.	</a:t>
            </a:r>
            <a:r>
              <a:rPr lang="en-US" b="1" dirty="0">
                <a:solidFill>
                  <a:srgbClr val="C00000"/>
                </a:solidFill>
                <a:latin typeface="Calibri" pitchFamily="34" charset="0"/>
              </a:rPr>
              <a:t>Line Graphs</a:t>
            </a:r>
            <a:r>
              <a:rPr lang="en-US" dirty="0">
                <a:solidFill>
                  <a:srgbClr val="000000"/>
                </a:solidFill>
                <a:latin typeface="Calibri" pitchFamily="34" charset="0"/>
              </a:rPr>
              <a:t>: To indicate tendencies or trends over 	 a period of time.</a:t>
            </a:r>
          </a:p>
          <a:p>
            <a:pPr marL="542925" indent="-542925" eaLnBrk="0" hangingPunct="0">
              <a:spcBef>
                <a:spcPts val="0"/>
              </a:spcBef>
              <a:tabLst>
                <a:tab pos="463550" algn="l"/>
                <a:tab pos="2516188" algn="l"/>
              </a:tabLst>
            </a:pPr>
            <a:r>
              <a:rPr lang="en-US" dirty="0">
                <a:solidFill>
                  <a:srgbClr val="000000"/>
                </a:solidFill>
                <a:latin typeface="Calibri" pitchFamily="34" charset="0"/>
              </a:rPr>
              <a:t>4.	</a:t>
            </a:r>
            <a:r>
              <a:rPr lang="en-US" b="1" dirty="0">
                <a:solidFill>
                  <a:srgbClr val="C00000"/>
                </a:solidFill>
                <a:latin typeface="Calibri" pitchFamily="34" charset="0"/>
              </a:rPr>
              <a:t>Histograms</a:t>
            </a:r>
            <a:r>
              <a:rPr lang="en-US" dirty="0">
                <a:solidFill>
                  <a:srgbClr val="000000"/>
                </a:solidFill>
                <a:latin typeface="Calibri" pitchFamily="34" charset="0"/>
              </a:rPr>
              <a:t>: To indicate data in </a:t>
            </a:r>
            <a:r>
              <a:rPr lang="en-US" b="1" dirty="0">
                <a:solidFill>
                  <a:srgbClr val="C00000"/>
                </a:solidFill>
                <a:latin typeface="Calibri" pitchFamily="34" charset="0"/>
              </a:rPr>
              <a:t>classes</a:t>
            </a:r>
            <a:r>
              <a:rPr lang="en-US" dirty="0">
                <a:solidFill>
                  <a:srgbClr val="000000"/>
                </a:solidFill>
                <a:latin typeface="Calibri" pitchFamily="34" charset="0"/>
              </a:rPr>
              <a:t> (a range or 	 interval of numbers).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BE807-45FE-487A-A9B2-B94A8A0E2EF9}"/>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2</a:t>
            </a:r>
            <a:endParaRPr lang="en-US" dirty="0"/>
          </a:p>
        </p:txBody>
      </p:sp>
      <p:sp>
        <p:nvSpPr>
          <p:cNvPr id="3" name="Content Placeholder 2">
            <a:extLst>
              <a:ext uri="{FF2B5EF4-FFF2-40B4-BE49-F238E27FC236}">
                <a16:creationId xmlns:a16="http://schemas.microsoft.com/office/drawing/2014/main" id="{4F827332-345F-4205-84A0-1F9DA7E0CEE5}"/>
              </a:ext>
            </a:extLst>
          </p:cNvPr>
          <p:cNvSpPr>
            <a:spLocks noGrp="1"/>
          </p:cNvSpPr>
          <p:nvPr>
            <p:ph idx="1"/>
          </p:nvPr>
        </p:nvSpPr>
        <p:spPr/>
        <p:txBody>
          <a:bodyPr/>
          <a:lstStyle/>
          <a:p>
            <a:pPr marL="542925" indent="-542925"/>
            <a:r>
              <a:rPr lang="en-US" dirty="0"/>
              <a:t>a.	How many classes are represented?</a:t>
            </a:r>
          </a:p>
          <a:p>
            <a:r>
              <a:rPr lang="en-US" b="1" dirty="0"/>
              <a:t>Solution</a:t>
            </a:r>
          </a:p>
          <a:p>
            <a:r>
              <a:rPr lang="en-US" dirty="0"/>
              <a:t>Each bar on the histogram represents a class. Thus, in this histogram, there are </a:t>
            </a:r>
            <a:r>
              <a:rPr lang="en-US" dirty="0">
                <a:solidFill>
                  <a:srgbClr val="FF0000"/>
                </a:solidFill>
              </a:rPr>
              <a:t>6 classes</a:t>
            </a:r>
            <a:r>
              <a:rPr lang="en-US" dirty="0"/>
              <a:t>.</a:t>
            </a:r>
          </a:p>
          <a:p>
            <a:pPr marL="514350" indent="-514350">
              <a:buFont typeface="+mj-lt"/>
              <a:buAutoNum type="alphaLcPeriod"/>
            </a:pPr>
            <a:endParaRPr lang="en-US" dirty="0"/>
          </a:p>
          <a:p>
            <a:endParaRPr lang="en-US" dirty="0"/>
          </a:p>
        </p:txBody>
      </p:sp>
    </p:spTree>
    <p:extLst>
      <p:ext uri="{BB962C8B-B14F-4D97-AF65-F5344CB8AC3E}">
        <p14:creationId xmlns:p14="http://schemas.microsoft.com/office/powerpoint/2010/main" val="1282468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54EE8-231E-4F0F-8F25-18954F2DC990}"/>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3</a:t>
            </a:r>
            <a:endParaRPr lang="en-US" dirty="0"/>
          </a:p>
        </p:txBody>
      </p:sp>
      <p:sp>
        <p:nvSpPr>
          <p:cNvPr id="3" name="Content Placeholder 2">
            <a:extLst>
              <a:ext uri="{FF2B5EF4-FFF2-40B4-BE49-F238E27FC236}">
                <a16:creationId xmlns:a16="http://schemas.microsoft.com/office/drawing/2014/main" id="{BDD5F868-9C23-454A-BA89-8C57E18E9685}"/>
              </a:ext>
            </a:extLst>
          </p:cNvPr>
          <p:cNvSpPr>
            <a:spLocks noGrp="1"/>
          </p:cNvSpPr>
          <p:nvPr>
            <p:ph idx="1"/>
          </p:nvPr>
        </p:nvSpPr>
        <p:spPr/>
        <p:txBody>
          <a:bodyPr/>
          <a:lstStyle/>
          <a:p>
            <a:pPr marL="542925" indent="-542925"/>
            <a:r>
              <a:rPr lang="en-US" dirty="0"/>
              <a:t>b.	What are the class limits of the first class?</a:t>
            </a:r>
          </a:p>
          <a:p>
            <a:r>
              <a:rPr lang="en-US" b="1" dirty="0"/>
              <a:t>Solution</a:t>
            </a:r>
          </a:p>
          <a:p>
            <a:r>
              <a:rPr lang="en-US" dirty="0"/>
              <a:t>The class limits consist of the smallest number and the largest number that belong to a class. The first class has a </a:t>
            </a:r>
            <a:r>
              <a:rPr lang="en-US" dirty="0">
                <a:solidFill>
                  <a:srgbClr val="FF0000"/>
                </a:solidFill>
              </a:rPr>
              <a:t>lower class limit of 201 and an upper class limit of 250</a:t>
            </a:r>
            <a:r>
              <a:rPr lang="en-US" dirty="0"/>
              <a:t>.</a:t>
            </a:r>
          </a:p>
          <a:p>
            <a:pPr marL="514350" indent="-514350">
              <a:buFont typeface="+mj-lt"/>
              <a:buAutoNum type="alphaLcPeriod" startAt="2"/>
            </a:pPr>
            <a:endParaRPr lang="en-US" dirty="0"/>
          </a:p>
          <a:p>
            <a:endParaRPr lang="en-US" dirty="0"/>
          </a:p>
        </p:txBody>
      </p:sp>
    </p:spTree>
    <p:extLst>
      <p:ext uri="{BB962C8B-B14F-4D97-AF65-F5344CB8AC3E}">
        <p14:creationId xmlns:p14="http://schemas.microsoft.com/office/powerpoint/2010/main" val="2009817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77257-AB2C-41B3-BDC6-300BFECD57E0}"/>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4</a:t>
            </a:r>
            <a:endParaRPr lang="en-US" dirty="0"/>
          </a:p>
        </p:txBody>
      </p:sp>
      <p:sp>
        <p:nvSpPr>
          <p:cNvPr id="3" name="Content Placeholder 2">
            <a:extLst>
              <a:ext uri="{FF2B5EF4-FFF2-40B4-BE49-F238E27FC236}">
                <a16:creationId xmlns:a16="http://schemas.microsoft.com/office/drawing/2014/main" id="{2EFE571C-B11D-4069-8A4F-D02BFA54A979}"/>
              </a:ext>
            </a:extLst>
          </p:cNvPr>
          <p:cNvSpPr>
            <a:spLocks noGrp="1"/>
          </p:cNvSpPr>
          <p:nvPr>
            <p:ph idx="1"/>
          </p:nvPr>
        </p:nvSpPr>
        <p:spPr/>
        <p:txBody>
          <a:bodyPr/>
          <a:lstStyle/>
          <a:p>
            <a:pPr marL="542925" indent="-542925"/>
            <a:r>
              <a:rPr lang="en-US" dirty="0"/>
              <a:t>c.	What are the class boundaries of the second class?</a:t>
            </a:r>
          </a:p>
          <a:p>
            <a:r>
              <a:rPr lang="en-US" b="1" dirty="0"/>
              <a:t>Solution</a:t>
            </a:r>
          </a:p>
          <a:p>
            <a:r>
              <a:rPr lang="en-US" dirty="0"/>
              <a:t>The class boundaries are listed on the horizontal axis of the graph. For the second class, or second bar, we identify that the </a:t>
            </a:r>
            <a:r>
              <a:rPr lang="en-US" dirty="0">
                <a:solidFill>
                  <a:srgbClr val="FF0000"/>
                </a:solidFill>
              </a:rPr>
              <a:t>lower class boundary is 250.5 and the upper class boundary is 300.5</a:t>
            </a:r>
            <a:r>
              <a:rPr lang="en-US" dirty="0"/>
              <a:t>.</a:t>
            </a:r>
          </a:p>
        </p:txBody>
      </p:sp>
    </p:spTree>
    <p:extLst>
      <p:ext uri="{BB962C8B-B14F-4D97-AF65-F5344CB8AC3E}">
        <p14:creationId xmlns:p14="http://schemas.microsoft.com/office/powerpoint/2010/main" val="11298530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F060-7C07-4574-945D-BA796692D12B}"/>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5</a:t>
            </a:r>
            <a:endParaRPr lang="en-US" dirty="0"/>
          </a:p>
        </p:txBody>
      </p:sp>
      <p:sp>
        <p:nvSpPr>
          <p:cNvPr id="3" name="Content Placeholder 2">
            <a:extLst>
              <a:ext uri="{FF2B5EF4-FFF2-40B4-BE49-F238E27FC236}">
                <a16:creationId xmlns:a16="http://schemas.microsoft.com/office/drawing/2014/main" id="{68A53960-044D-4BF9-8495-86F10CAF061B}"/>
              </a:ext>
            </a:extLst>
          </p:cNvPr>
          <p:cNvSpPr>
            <a:spLocks noGrp="1"/>
          </p:cNvSpPr>
          <p:nvPr>
            <p:ph idx="1"/>
          </p:nvPr>
        </p:nvSpPr>
        <p:spPr/>
        <p:txBody>
          <a:bodyPr/>
          <a:lstStyle/>
          <a:p>
            <a:pPr marL="542925" indent="-542925"/>
            <a:r>
              <a:rPr lang="en-US" dirty="0"/>
              <a:t>d.	What is the width of each class?</a:t>
            </a:r>
          </a:p>
          <a:p>
            <a:r>
              <a:rPr lang="en-US" b="1" dirty="0"/>
              <a:t>Solution</a:t>
            </a:r>
          </a:p>
          <a:p>
            <a:r>
              <a:rPr lang="en-US" dirty="0"/>
              <a:t>Each class has the same width and this is found by subtracting the lower class boundary from the upper class boundary of any class. Using the class boundaries just found for the second class gives 300.5 − 250.5 = 50. Thus, the class width of each class is </a:t>
            </a:r>
            <a:r>
              <a:rPr lang="en-US" dirty="0">
                <a:solidFill>
                  <a:srgbClr val="FF0000"/>
                </a:solidFill>
              </a:rPr>
              <a:t>50</a:t>
            </a:r>
            <a:r>
              <a:rPr lang="en-US" dirty="0"/>
              <a:t>.</a:t>
            </a:r>
          </a:p>
          <a:p>
            <a:endParaRPr lang="en-US" dirty="0"/>
          </a:p>
        </p:txBody>
      </p:sp>
    </p:spTree>
    <p:extLst>
      <p:ext uri="{BB962C8B-B14F-4D97-AF65-F5344CB8AC3E}">
        <p14:creationId xmlns:p14="http://schemas.microsoft.com/office/powerpoint/2010/main" val="33539133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2854-0BED-45C3-8D67-D472B39B5F12}"/>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6</a:t>
            </a:r>
            <a:endParaRPr lang="en-US" dirty="0"/>
          </a:p>
        </p:txBody>
      </p:sp>
      <p:sp>
        <p:nvSpPr>
          <p:cNvPr id="3" name="Content Placeholder 2">
            <a:extLst>
              <a:ext uri="{FF2B5EF4-FFF2-40B4-BE49-F238E27FC236}">
                <a16:creationId xmlns:a16="http://schemas.microsoft.com/office/drawing/2014/main" id="{A7A63FF2-F242-40CA-B882-C0FDEE87656C}"/>
              </a:ext>
            </a:extLst>
          </p:cNvPr>
          <p:cNvSpPr>
            <a:spLocks noGrp="1"/>
          </p:cNvSpPr>
          <p:nvPr>
            <p:ph idx="1"/>
          </p:nvPr>
        </p:nvSpPr>
        <p:spPr/>
        <p:txBody>
          <a:bodyPr/>
          <a:lstStyle/>
          <a:p>
            <a:pPr marL="542925" indent="-542925"/>
            <a:r>
              <a:rPr lang="en-US" dirty="0"/>
              <a:t>e.	Which class has the greatest frequency?</a:t>
            </a:r>
          </a:p>
          <a:p>
            <a:r>
              <a:rPr lang="en-US" b="1" dirty="0"/>
              <a:t>Solution</a:t>
            </a:r>
          </a:p>
          <a:p>
            <a:r>
              <a:rPr lang="en-US" dirty="0"/>
              <a:t>To find the class with the greatest frequency, identify for the tallest bar. We identify that the second class has the greatest frequency.</a:t>
            </a:r>
          </a:p>
          <a:p>
            <a:endParaRPr lang="en-US" dirty="0"/>
          </a:p>
        </p:txBody>
      </p:sp>
    </p:spTree>
    <p:extLst>
      <p:ext uri="{BB962C8B-B14F-4D97-AF65-F5344CB8AC3E}">
        <p14:creationId xmlns:p14="http://schemas.microsoft.com/office/powerpoint/2010/main" val="74447198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4C460-DE48-485F-8FE8-A1A4DD8371BD}"/>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7</a:t>
            </a:r>
            <a:endParaRPr lang="en-US" dirty="0"/>
          </a:p>
        </p:txBody>
      </p:sp>
      <p:sp>
        <p:nvSpPr>
          <p:cNvPr id="3" name="Content Placeholder 2">
            <a:extLst>
              <a:ext uri="{FF2B5EF4-FFF2-40B4-BE49-F238E27FC236}">
                <a16:creationId xmlns:a16="http://schemas.microsoft.com/office/drawing/2014/main" id="{E2954C5B-DFA0-4597-8189-4F593AD091C9}"/>
              </a:ext>
            </a:extLst>
          </p:cNvPr>
          <p:cNvSpPr>
            <a:spLocks noGrp="1"/>
          </p:cNvSpPr>
          <p:nvPr>
            <p:ph idx="1"/>
          </p:nvPr>
        </p:nvSpPr>
        <p:spPr/>
        <p:txBody>
          <a:bodyPr/>
          <a:lstStyle/>
          <a:p>
            <a:pPr marL="542925" indent="-542925"/>
            <a:r>
              <a:rPr lang="en-US" dirty="0"/>
              <a:t>f.	What is this frequency?</a:t>
            </a:r>
          </a:p>
          <a:p>
            <a:r>
              <a:rPr lang="en-US" b="1" dirty="0"/>
              <a:t>Solution</a:t>
            </a:r>
          </a:p>
          <a:p>
            <a:r>
              <a:rPr lang="en-US" dirty="0"/>
              <a:t>The frequency for the second class is determined by its corresponding value on the vertical axis. Then we identify that the frequency of the second class is </a:t>
            </a:r>
            <a:r>
              <a:rPr lang="en-US" dirty="0">
                <a:solidFill>
                  <a:srgbClr val="FF0000"/>
                </a:solidFill>
              </a:rPr>
              <a:t>16</a:t>
            </a:r>
            <a:r>
              <a:rPr lang="en-US" dirty="0"/>
              <a:t>.</a:t>
            </a:r>
            <a:endParaRPr lang="en-US" b="1" dirty="0"/>
          </a:p>
          <a:p>
            <a:pPr marL="514350" indent="-514350">
              <a:buFont typeface="+mj-lt"/>
              <a:buAutoNum type="alphaLcPeriod" startAt="6"/>
            </a:pPr>
            <a:endParaRPr lang="en-US" dirty="0"/>
          </a:p>
          <a:p>
            <a:endParaRPr lang="en-US" dirty="0"/>
          </a:p>
        </p:txBody>
      </p:sp>
    </p:spTree>
    <p:extLst>
      <p:ext uri="{BB962C8B-B14F-4D97-AF65-F5344CB8AC3E}">
        <p14:creationId xmlns:p14="http://schemas.microsoft.com/office/powerpoint/2010/main" val="28225825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11B7-644B-4838-9540-7F0FC25FE7A6}"/>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8</a:t>
            </a:r>
            <a:endParaRPr lang="en-US" dirty="0"/>
          </a:p>
        </p:txBody>
      </p:sp>
      <p:sp>
        <p:nvSpPr>
          <p:cNvPr id="3" name="Content Placeholder 2">
            <a:extLst>
              <a:ext uri="{FF2B5EF4-FFF2-40B4-BE49-F238E27FC236}">
                <a16:creationId xmlns:a16="http://schemas.microsoft.com/office/drawing/2014/main" id="{15DE8BBA-9AFC-41E6-8959-010A29CEC240}"/>
              </a:ext>
            </a:extLst>
          </p:cNvPr>
          <p:cNvSpPr>
            <a:spLocks noGrp="1"/>
          </p:cNvSpPr>
          <p:nvPr>
            <p:ph idx="1"/>
          </p:nvPr>
        </p:nvSpPr>
        <p:spPr/>
        <p:txBody>
          <a:bodyPr/>
          <a:lstStyle/>
          <a:p>
            <a:pPr marL="542925" indent="-542925"/>
            <a:r>
              <a:rPr lang="en-US" dirty="0"/>
              <a:t>g.	What percent of the scores are between 200.5 and 250.5?</a:t>
            </a:r>
          </a:p>
          <a:p>
            <a:r>
              <a:rPr lang="en-US" b="1" dirty="0"/>
              <a:t>Solution</a:t>
            </a:r>
          </a:p>
          <a:p>
            <a:r>
              <a:rPr lang="en-US" dirty="0"/>
              <a:t>The graph shows that there are 2 scores between 200.5 and 250.5. We want to divide this number by the total number of scores: </a:t>
            </a:r>
            <a:r>
              <a:rPr lang="en-US" spc="-150" dirty="0"/>
              <a:t>2 + 16 + 10 + 10 + 8 + 4 = 50</a:t>
            </a:r>
            <a:r>
              <a:rPr lang="en-US" dirty="0"/>
              <a:t>.</a:t>
            </a:r>
          </a:p>
          <a:p>
            <a:pPr marL="514350" indent="-514350"/>
            <a:r>
              <a:rPr lang="en-US" dirty="0"/>
              <a:t>Now dividing 2 by 50 gives</a:t>
            </a:r>
          </a:p>
          <a:p>
            <a:pPr marL="514350" indent="-514350">
              <a:buFont typeface="+mj-lt"/>
              <a:buAutoNum type="alphaLcPeriod" startAt="7"/>
            </a:pPr>
            <a:endParaRPr lang="en-US" b="1" dirty="0"/>
          </a:p>
          <a:p>
            <a:pPr marL="514350" indent="-514350">
              <a:buFont typeface="+mj-lt"/>
              <a:buAutoNum type="alphaLcPeriod" startAt="7"/>
            </a:pPr>
            <a:endParaRPr lang="en-US" dirty="0"/>
          </a:p>
          <a:p>
            <a:endParaRPr lang="en-US" dirty="0"/>
          </a:p>
        </p:txBody>
      </p:sp>
      <p:pic>
        <p:nvPicPr>
          <p:cNvPr id="7" name="Picture 6" descr="2 divided by 50 equals 0.04 equals 4 percent.">
            <a:extLst>
              <a:ext uri="{FF2B5EF4-FFF2-40B4-BE49-F238E27FC236}">
                <a16:creationId xmlns:a16="http://schemas.microsoft.com/office/drawing/2014/main" id="{2756C141-870C-D929-F2E0-4A19AC544A57}"/>
              </a:ext>
            </a:extLst>
          </p:cNvPr>
          <p:cNvPicPr>
            <a:picLocks noChangeAspect="1"/>
          </p:cNvPicPr>
          <p:nvPr/>
        </p:nvPicPr>
        <p:blipFill>
          <a:blip r:embed="rId2"/>
          <a:stretch>
            <a:fillRect/>
          </a:stretch>
        </p:blipFill>
        <p:spPr>
          <a:xfrm>
            <a:off x="3505200" y="4704315"/>
            <a:ext cx="2313290" cy="864000"/>
          </a:xfrm>
          <a:prstGeom prst="rect">
            <a:avLst/>
          </a:prstGeom>
        </p:spPr>
      </p:pic>
    </p:spTree>
    <p:extLst>
      <p:ext uri="{BB962C8B-B14F-4D97-AF65-F5344CB8AC3E}">
        <p14:creationId xmlns:p14="http://schemas.microsoft.com/office/powerpoint/2010/main" val="26511084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055DD-4DF0-4642-8C11-58ABDA8889C7}"/>
              </a:ext>
            </a:extLst>
          </p:cNvPr>
          <p:cNvSpPr>
            <a:spLocks noGrp="1"/>
          </p:cNvSpPr>
          <p:nvPr>
            <p:ph type="title"/>
          </p:nvPr>
        </p:nvSpPr>
        <p:spPr/>
        <p:txBody>
          <a:bodyPr/>
          <a:lstStyle/>
          <a:p>
            <a:r>
              <a:rPr lang="en-US" dirty="0">
                <a:solidFill>
                  <a:schemeClr val="accent1"/>
                </a:solidFill>
              </a:rPr>
              <a:t>Example 4: Reading a Histogram</a:t>
            </a:r>
            <a:r>
              <a:rPr lang="en-US" sz="3200" baseline="-25000" dirty="0">
                <a:solidFill>
                  <a:schemeClr val="accent1"/>
                </a:solidFill>
              </a:rPr>
              <a:t>9</a:t>
            </a:r>
            <a:endParaRPr lang="en-US" dirty="0"/>
          </a:p>
        </p:txBody>
      </p:sp>
      <p:sp>
        <p:nvSpPr>
          <p:cNvPr id="3" name="Content Placeholder 2">
            <a:extLst>
              <a:ext uri="{FF2B5EF4-FFF2-40B4-BE49-F238E27FC236}">
                <a16:creationId xmlns:a16="http://schemas.microsoft.com/office/drawing/2014/main" id="{F54B5825-6909-4D24-A3A9-6147042E771D}"/>
              </a:ext>
            </a:extLst>
          </p:cNvPr>
          <p:cNvSpPr>
            <a:spLocks noGrp="1"/>
          </p:cNvSpPr>
          <p:nvPr>
            <p:ph idx="1"/>
          </p:nvPr>
        </p:nvSpPr>
        <p:spPr/>
        <p:txBody>
          <a:bodyPr/>
          <a:lstStyle/>
          <a:p>
            <a:pPr marL="542925" indent="-542925"/>
            <a:r>
              <a:rPr lang="en-US" err="1"/>
              <a:t>h</a:t>
            </a:r>
            <a:r>
              <a:rPr lang="en-US"/>
              <a:t>.	What </a:t>
            </a:r>
            <a:r>
              <a:rPr lang="en-US" dirty="0"/>
              <a:t>percent of the scores are above 400.5?</a:t>
            </a:r>
          </a:p>
          <a:p>
            <a:r>
              <a:rPr lang="en-US" b="1" dirty="0"/>
              <a:t>Solution</a:t>
            </a:r>
          </a:p>
          <a:p>
            <a:r>
              <a:rPr lang="en-US" dirty="0"/>
              <a:t>If we observe the fifth and sixth classes represent scores above 400.5. The frequencies of these classes are 8 and 4. Now dividing the total of these classes by the total number of scores gives the percent of scores greater</a:t>
            </a:r>
            <a:r>
              <a:rPr lang="en-US" sz="3600" dirty="0"/>
              <a:t> </a:t>
            </a:r>
            <a:r>
              <a:rPr lang="en-US" dirty="0"/>
              <a:t>than 400.5:</a:t>
            </a:r>
          </a:p>
          <a:p>
            <a:endParaRPr lang="en-US" b="1" dirty="0"/>
          </a:p>
          <a:p>
            <a:endParaRPr lang="en-US" dirty="0"/>
          </a:p>
          <a:p>
            <a:endParaRPr lang="en-US" dirty="0"/>
          </a:p>
        </p:txBody>
      </p:sp>
      <p:pic>
        <p:nvPicPr>
          <p:cNvPr id="7" name="Picture 6" descr="12 divided by 50 equals 0.24 equals 24%.">
            <a:extLst>
              <a:ext uri="{FF2B5EF4-FFF2-40B4-BE49-F238E27FC236}">
                <a16:creationId xmlns:a16="http://schemas.microsoft.com/office/drawing/2014/main" id="{94E77348-3B46-A1B5-5393-B6083DAEFE26}"/>
              </a:ext>
            </a:extLst>
          </p:cNvPr>
          <p:cNvPicPr>
            <a:picLocks noChangeAspect="1"/>
          </p:cNvPicPr>
          <p:nvPr/>
        </p:nvPicPr>
        <p:blipFill>
          <a:blip r:embed="rId2"/>
          <a:stretch>
            <a:fillRect/>
          </a:stretch>
        </p:blipFill>
        <p:spPr>
          <a:xfrm>
            <a:off x="3581400" y="4724400"/>
            <a:ext cx="2273806" cy="792000"/>
          </a:xfrm>
          <a:prstGeom prst="rect">
            <a:avLst/>
          </a:prstGeom>
        </p:spPr>
      </p:pic>
    </p:spTree>
    <p:extLst>
      <p:ext uri="{BB962C8B-B14F-4D97-AF65-F5344CB8AC3E}">
        <p14:creationId xmlns:p14="http://schemas.microsoft.com/office/powerpoint/2010/main" val="3963194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Properties: Properties of Graphs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2606040"/>
          </a:xfrm>
          <a:solidFill>
            <a:srgbClr val="FFFFCC"/>
          </a:solidFill>
          <a:ln w="28575">
            <a:solidFill>
              <a:srgbClr val="000000"/>
            </a:solidFill>
          </a:ln>
        </p:spPr>
        <p:txBody>
          <a:bodyPr>
            <a:noAutofit/>
          </a:bodyPr>
          <a:lstStyle/>
          <a:p>
            <a:r>
              <a:rPr lang="en-US" dirty="0">
                <a:solidFill>
                  <a:srgbClr val="000000"/>
                </a:solidFill>
              </a:rPr>
              <a:t>Every graph should:</a:t>
            </a:r>
          </a:p>
          <a:p>
            <a:pPr marL="542925" indent="-542925"/>
            <a:r>
              <a:rPr lang="en-US" dirty="0">
                <a:solidFill>
                  <a:srgbClr val="000000"/>
                </a:solidFill>
              </a:rPr>
              <a:t>1.	be clearly labeled.</a:t>
            </a:r>
          </a:p>
          <a:p>
            <a:pPr marL="542925" indent="-542925"/>
            <a:r>
              <a:rPr lang="en-US" dirty="0">
                <a:solidFill>
                  <a:srgbClr val="000000"/>
                </a:solidFill>
              </a:rPr>
              <a:t>2.	be easy to read.</a:t>
            </a:r>
          </a:p>
          <a:p>
            <a:pPr marL="542925" indent="-542925"/>
            <a:r>
              <a:rPr lang="en-US" dirty="0">
                <a:solidFill>
                  <a:srgbClr val="000000"/>
                </a:solidFill>
              </a:rPr>
              <a:t>3.	have an appropriate title.</a:t>
            </a:r>
            <a:endParaRPr lang="en-US" dirty="0">
              <a:solidFill>
                <a:srgbClr val="000000"/>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a:t>
            </a:r>
            <a:r>
              <a:rPr lang="en-US" sz="3200" baseline="-25000" dirty="0">
                <a:solidFill>
                  <a:schemeClr val="accent1"/>
                </a:solidFill>
              </a:rPr>
              <a:t>1</a:t>
            </a:r>
          </a:p>
        </p:txBody>
      </p:sp>
      <p:sp>
        <p:nvSpPr>
          <p:cNvPr id="7171" name="Rectangle 3"/>
          <p:cNvSpPr>
            <a:spLocks noGrp="1"/>
          </p:cNvSpPr>
          <p:nvPr>
            <p:ph idx="1"/>
          </p:nvPr>
        </p:nvSpPr>
        <p:spPr/>
        <p:txBody>
          <a:bodyPr>
            <a:normAutofit/>
          </a:bodyPr>
          <a:lstStyle/>
          <a:p>
            <a:r>
              <a:rPr lang="en-US" dirty="0"/>
              <a:t>Examine the bar graph and answer the questions given.</a:t>
            </a:r>
            <a:br>
              <a:rPr lang="en-US" dirty="0"/>
            </a:br>
            <a:r>
              <a:rPr lang="en-US" dirty="0"/>
              <a:t>Note that the scale on the left (sales) and the categories at the bottom (months) are clearly labeled</a:t>
            </a:r>
            <a:br>
              <a:rPr lang="en-US" dirty="0"/>
            </a:br>
            <a:r>
              <a:rPr lang="en-US" dirty="0"/>
              <a:t>and the graph itself has a title.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a:t>
            </a:r>
            <a:r>
              <a:rPr lang="en-US" sz="3200" baseline="-25000" dirty="0">
                <a:solidFill>
                  <a:schemeClr val="accent1"/>
                </a:solidFill>
              </a:rPr>
              <a:t>2</a:t>
            </a:r>
            <a:endParaRPr lang="en-US" sz="3200" dirty="0">
              <a:solidFill>
                <a:schemeClr val="accent1"/>
              </a:solidFill>
            </a:endParaRPr>
          </a:p>
        </p:txBody>
      </p:sp>
      <p:sp>
        <p:nvSpPr>
          <p:cNvPr id="7171" name="Rectangle 3"/>
          <p:cNvSpPr>
            <a:spLocks noGrp="1"/>
          </p:cNvSpPr>
          <p:nvPr>
            <p:ph idx="1"/>
          </p:nvPr>
        </p:nvSpPr>
        <p:spPr/>
        <p:txBody>
          <a:bodyPr>
            <a:normAutofit lnSpcReduction="10000"/>
          </a:bodyPr>
          <a:lstStyle/>
          <a:p>
            <a:pPr marL="542925" indent="-542925"/>
            <a:r>
              <a:rPr lang="en-US" dirty="0"/>
              <a:t>a.	What were the sales in February?</a:t>
            </a:r>
          </a:p>
          <a:p>
            <a:r>
              <a:rPr lang="en-US" b="1" dirty="0">
                <a:solidFill>
                  <a:schemeClr val="tx1"/>
                </a:solidFill>
              </a:rPr>
              <a:t>Solution</a:t>
            </a:r>
            <a:endParaRPr lang="en-US" dirty="0"/>
          </a:p>
          <a:p>
            <a:r>
              <a:rPr lang="en-US" dirty="0"/>
              <a:t>To find the sales amount for February, </a:t>
            </a:r>
          </a:p>
          <a:p>
            <a:r>
              <a:rPr lang="en-US" dirty="0"/>
              <a:t>use the corresponding value from the </a:t>
            </a:r>
          </a:p>
          <a:p>
            <a:r>
              <a:rPr lang="en-US" dirty="0"/>
              <a:t>vertical axis or the labeled data. </a:t>
            </a:r>
          </a:p>
          <a:p>
            <a:r>
              <a:rPr lang="en-US" dirty="0"/>
              <a:t>Note that the scale on the left of </a:t>
            </a:r>
          </a:p>
          <a:p>
            <a:r>
              <a:rPr lang="en-US" dirty="0"/>
              <a:t>the graph says that sales are in </a:t>
            </a:r>
          </a:p>
          <a:p>
            <a:r>
              <a:rPr lang="en-US" dirty="0"/>
              <a:t>millions of dollars. This gives an </a:t>
            </a:r>
          </a:p>
          <a:p>
            <a:r>
              <a:rPr lang="en-US" dirty="0"/>
              <a:t>answer of </a:t>
            </a:r>
            <a:r>
              <a:rPr lang="en-US" dirty="0">
                <a:solidFill>
                  <a:srgbClr val="FF0000"/>
                </a:solidFill>
              </a:rPr>
              <a:t>$1013 million</a:t>
            </a:r>
            <a:r>
              <a:rPr lang="en-US" dirty="0"/>
              <a:t>.</a:t>
            </a:r>
          </a:p>
        </p:txBody>
      </p:sp>
      <p:pic>
        <p:nvPicPr>
          <p:cNvPr id="4098" name="Picture 2" descr="A vertical bar graph titled, “Monthly US Book Sales” is shown. The vertical axis of the graph is labeled, “Sales, in millions of dollars” and ranges from 0 to 2500, in increments of 500. The horizontal axis of the graph is labeled, “Month” and represents the months from January to June. The sales in each month are as follows: January, 2294; February, 1013; March, 1013; April, 918; May, 1087; June, 109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3990757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9315-BCC5-4B77-850F-B4E01059E6D2}"/>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3</a:t>
            </a:r>
            <a:endParaRPr lang="en-US" dirty="0"/>
          </a:p>
        </p:txBody>
      </p:sp>
      <p:sp>
        <p:nvSpPr>
          <p:cNvPr id="3" name="Content Placeholder 2">
            <a:extLst>
              <a:ext uri="{FF2B5EF4-FFF2-40B4-BE49-F238E27FC236}">
                <a16:creationId xmlns:a16="http://schemas.microsoft.com/office/drawing/2014/main" id="{9A795A19-A547-472F-9FB8-AFD103936317}"/>
              </a:ext>
            </a:extLst>
          </p:cNvPr>
          <p:cNvSpPr>
            <a:spLocks noGrp="1"/>
          </p:cNvSpPr>
          <p:nvPr>
            <p:ph idx="1"/>
          </p:nvPr>
        </p:nvSpPr>
        <p:spPr/>
        <p:txBody>
          <a:bodyPr/>
          <a:lstStyle/>
          <a:p>
            <a:pPr marL="542925" indent="-542925"/>
            <a:r>
              <a:rPr lang="en-US" dirty="0"/>
              <a:t>b.	During what month were sales lowest?</a:t>
            </a:r>
          </a:p>
          <a:p>
            <a:r>
              <a:rPr lang="en-US" b="1" dirty="0">
                <a:solidFill>
                  <a:schemeClr val="tx1"/>
                </a:solidFill>
              </a:rPr>
              <a:t>Solution</a:t>
            </a:r>
            <a:endParaRPr lang="en-US" dirty="0"/>
          </a:p>
          <a:p>
            <a:r>
              <a:rPr lang="en-US" dirty="0"/>
              <a:t>To determine which month had the lowest amount of sales, compare the values for each month. The month that sales were lowest is </a:t>
            </a:r>
            <a:r>
              <a:rPr lang="en-US" dirty="0">
                <a:solidFill>
                  <a:srgbClr val="FF0000"/>
                </a:solidFill>
              </a:rPr>
              <a:t>April</a:t>
            </a:r>
            <a:r>
              <a:rPr lang="en-US" dirty="0"/>
              <a:t>.</a:t>
            </a:r>
            <a:endParaRPr lang="en-US" dirty="0">
              <a:solidFill>
                <a:schemeClr val="tx1"/>
              </a:solidFill>
            </a:endParaRPr>
          </a:p>
        </p:txBody>
      </p:sp>
    </p:spTree>
    <p:extLst>
      <p:ext uri="{BB962C8B-B14F-4D97-AF65-F5344CB8AC3E}">
        <p14:creationId xmlns:p14="http://schemas.microsoft.com/office/powerpoint/2010/main" val="1477020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26F6-00AD-4F14-B471-CFBBEE1A3B7F}"/>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4</a:t>
            </a:r>
            <a:endParaRPr lang="en-US" dirty="0"/>
          </a:p>
        </p:txBody>
      </p:sp>
      <p:sp>
        <p:nvSpPr>
          <p:cNvPr id="3" name="Content Placeholder 2">
            <a:extLst>
              <a:ext uri="{FF2B5EF4-FFF2-40B4-BE49-F238E27FC236}">
                <a16:creationId xmlns:a16="http://schemas.microsoft.com/office/drawing/2014/main" id="{3C532740-595D-493A-BC7D-C289C135987C}"/>
              </a:ext>
            </a:extLst>
          </p:cNvPr>
          <p:cNvSpPr>
            <a:spLocks noGrp="1"/>
          </p:cNvSpPr>
          <p:nvPr>
            <p:ph idx="1"/>
          </p:nvPr>
        </p:nvSpPr>
        <p:spPr/>
        <p:txBody>
          <a:bodyPr/>
          <a:lstStyle/>
          <a:p>
            <a:pPr marL="542925" indent="-542925"/>
            <a:r>
              <a:rPr lang="en-US" dirty="0"/>
              <a:t>c.	During what month were sales highest?</a:t>
            </a:r>
          </a:p>
          <a:p>
            <a:r>
              <a:rPr lang="en-US" b="1" dirty="0">
                <a:solidFill>
                  <a:schemeClr val="tx1"/>
                </a:solidFill>
              </a:rPr>
              <a:t>Solution</a:t>
            </a:r>
            <a:endParaRPr lang="en-US" dirty="0"/>
          </a:p>
          <a:p>
            <a:pPr marL="0" marR="0" lvl="0" indent="0" algn="l" defTabSz="914400" rtl="0" eaLnBrk="1" fontAlgn="auto" latinLnBrk="0" hangingPunct="1">
              <a:lnSpc>
                <a:spcPct val="100000"/>
              </a:lnSpc>
              <a:spcBef>
                <a:spcPct val="20000"/>
              </a:spcBef>
              <a:spcAft>
                <a:spcPts val="0"/>
              </a:spcAft>
              <a:buClrTx/>
              <a:buSzTx/>
              <a:buFontTx/>
              <a:buNone/>
              <a:tabLst/>
              <a:defRPr/>
            </a:pPr>
            <a:r>
              <a:rPr lang="en-US" dirty="0"/>
              <a:t>To determine which month had the highest amount of sales, compare the values associated with each month. The month that sales were highest is </a:t>
            </a:r>
            <a:r>
              <a:rPr lang="en-US" dirty="0">
                <a:solidFill>
                  <a:srgbClr val="FF0000"/>
                </a:solidFill>
              </a:rPr>
              <a:t>January</a:t>
            </a:r>
            <a:r>
              <a:rPr lang="en-US" dirty="0"/>
              <a:t>.</a:t>
            </a:r>
          </a:p>
        </p:txBody>
      </p:sp>
    </p:spTree>
    <p:extLst>
      <p:ext uri="{BB962C8B-B14F-4D97-AF65-F5344CB8AC3E}">
        <p14:creationId xmlns:p14="http://schemas.microsoft.com/office/powerpoint/2010/main" val="1364641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B296-358D-483C-B0EC-4B117AECB996}"/>
              </a:ext>
            </a:extLst>
          </p:cNvPr>
          <p:cNvSpPr>
            <a:spLocks noGrp="1"/>
          </p:cNvSpPr>
          <p:nvPr>
            <p:ph type="title"/>
          </p:nvPr>
        </p:nvSpPr>
        <p:spPr/>
        <p:txBody>
          <a:bodyPr/>
          <a:lstStyle/>
          <a:p>
            <a:r>
              <a:rPr lang="en-US" dirty="0">
                <a:solidFill>
                  <a:schemeClr val="accent1"/>
                </a:solidFill>
              </a:rPr>
              <a:t>Example 1: Reading a Bar Graph</a:t>
            </a:r>
            <a:r>
              <a:rPr lang="en-US" sz="3200" baseline="-25000" dirty="0">
                <a:solidFill>
                  <a:schemeClr val="accent1"/>
                </a:solidFill>
              </a:rPr>
              <a:t>5</a:t>
            </a:r>
            <a:endParaRPr lang="en-US" dirty="0"/>
          </a:p>
        </p:txBody>
      </p:sp>
      <p:sp>
        <p:nvSpPr>
          <p:cNvPr id="3" name="Content Placeholder 2">
            <a:extLst>
              <a:ext uri="{FF2B5EF4-FFF2-40B4-BE49-F238E27FC236}">
                <a16:creationId xmlns:a16="http://schemas.microsoft.com/office/drawing/2014/main" id="{1BF046C3-4B00-41CE-A7D6-AE2C4991B5EC}"/>
              </a:ext>
            </a:extLst>
          </p:cNvPr>
          <p:cNvSpPr>
            <a:spLocks noGrp="1"/>
          </p:cNvSpPr>
          <p:nvPr>
            <p:ph idx="1"/>
          </p:nvPr>
        </p:nvSpPr>
        <p:spPr/>
        <p:txBody>
          <a:bodyPr/>
          <a:lstStyle/>
          <a:p>
            <a:pPr marL="542925" indent="-542925"/>
            <a:r>
              <a:rPr lang="en-US" dirty="0"/>
              <a:t>d.	What were sales during the highest sales month?</a:t>
            </a:r>
          </a:p>
          <a:p>
            <a:r>
              <a:rPr lang="en-US" b="1" dirty="0">
                <a:solidFill>
                  <a:schemeClr val="tx1"/>
                </a:solidFill>
              </a:rPr>
              <a:t>Solution</a:t>
            </a:r>
            <a:endParaRPr lang="en-US" dirty="0"/>
          </a:p>
          <a:p>
            <a:r>
              <a:rPr lang="en-US" dirty="0"/>
              <a:t>Sales were highest in January. based on the data provided. Using the position on the vertical axis, the sales amount is </a:t>
            </a:r>
            <a:r>
              <a:rPr lang="en-US" dirty="0">
                <a:solidFill>
                  <a:srgbClr val="FF0000"/>
                </a:solidFill>
              </a:rPr>
              <a:t>$2294 million</a:t>
            </a:r>
            <a:r>
              <a:rPr lang="en-US" dirty="0"/>
              <a:t>.</a:t>
            </a:r>
          </a:p>
        </p:txBody>
      </p:sp>
    </p:spTree>
    <p:extLst>
      <p:ext uri="{BB962C8B-B14F-4D97-AF65-F5344CB8AC3E}">
        <p14:creationId xmlns:p14="http://schemas.microsoft.com/office/powerpoint/2010/main" val="395117033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2626</TotalTime>
  <Words>1829</Words>
  <Application>Microsoft Office PowerPoint</Application>
  <PresentationFormat>On-screen Show (4:3)</PresentationFormat>
  <Paragraphs>180</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Cambria Math</vt:lpstr>
      <vt:lpstr>Symbol</vt:lpstr>
      <vt:lpstr>Courier New</vt:lpstr>
      <vt:lpstr>Calibri</vt:lpstr>
      <vt:lpstr>Arial</vt:lpstr>
      <vt:lpstr>Office Theme</vt:lpstr>
      <vt:lpstr>Section 2.R.5</vt:lpstr>
      <vt:lpstr>Objectives</vt:lpstr>
      <vt:lpstr>Definition: Four Types of Graphs and Their Purposes</vt:lpstr>
      <vt:lpstr>Properties: Properties of Graphs</vt:lpstr>
      <vt:lpstr>Example 1: Reading a Bar Graph1</vt:lpstr>
      <vt:lpstr>Example 1: Reading a Bar Graph2</vt:lpstr>
      <vt:lpstr>Example 1: Reading a Bar Graph3</vt:lpstr>
      <vt:lpstr>Example 1: Reading a Bar Graph4</vt:lpstr>
      <vt:lpstr>Example 1: Reading a Bar Graph5</vt:lpstr>
      <vt:lpstr>Example 1: Reading a Bar Graph6</vt:lpstr>
      <vt:lpstr>Example 1: Reading a Bar Graph7</vt:lpstr>
      <vt:lpstr>Example 1: Reading a Bar Graph8</vt:lpstr>
      <vt:lpstr>Example 1: Reading a Bar Graph9</vt:lpstr>
      <vt:lpstr>Example 1: Reading a Bar Graph10</vt:lpstr>
      <vt:lpstr>Example 2: Reading a Circle Graph1</vt:lpstr>
      <vt:lpstr>Example 2: Reading a Circle Graph2 </vt:lpstr>
      <vt:lpstr>Example 2: Reading a Circle Graph3 </vt:lpstr>
      <vt:lpstr>Example 3: Reading a Line Graph1</vt:lpstr>
      <vt:lpstr>Example 3: Reading a Line Graph2</vt:lpstr>
      <vt:lpstr>Example 3: Reading a Line Graph3</vt:lpstr>
      <vt:lpstr>Example 3: Reading a Line Graph4</vt:lpstr>
      <vt:lpstr>Example 3: Reading a Line Graph5</vt:lpstr>
      <vt:lpstr>Example 3: Reading a Line Graph6</vt:lpstr>
      <vt:lpstr>Example 3: Reading a Line Graph7</vt:lpstr>
      <vt:lpstr>Example 3: Reading a Line Graph8</vt:lpstr>
      <vt:lpstr>Example 3: Reading a Line Graph9</vt:lpstr>
      <vt:lpstr>Definition: Terms Related to Histograms1</vt:lpstr>
      <vt:lpstr>Definition: Terms Related to Histograms2</vt:lpstr>
      <vt:lpstr>Example 4: Reading a Histogram1</vt:lpstr>
      <vt:lpstr>Example 4: Reading a Histogram2</vt:lpstr>
      <vt:lpstr>Example 4: Reading a Histogram3</vt:lpstr>
      <vt:lpstr>Example 4: Reading a Histogram4</vt:lpstr>
      <vt:lpstr>Example 4: Reading a Histogram5</vt:lpstr>
      <vt:lpstr>Example 4: Reading a Histogram6</vt:lpstr>
      <vt:lpstr>Example 4: Reading a Histogram7</vt:lpstr>
      <vt:lpstr>Example 4: Reading a Histogram8</vt:lpstr>
      <vt:lpstr>Example 4: Reading a Histogram9</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 Systems</dc:creator>
  <cp:lastModifiedBy>jeevan</cp:lastModifiedBy>
  <cp:revision>164</cp:revision>
  <dcterms:created xsi:type="dcterms:W3CDTF">2013-04-26T14:43:13Z</dcterms:created>
  <dcterms:modified xsi:type="dcterms:W3CDTF">2025-08-18T09:14:25Z</dcterms:modified>
</cp:coreProperties>
</file>