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81" r:id="rId4"/>
    <p:sldId id="260" r:id="rId5"/>
    <p:sldId id="261" r:id="rId6"/>
    <p:sldId id="262" r:id="rId7"/>
    <p:sldId id="279" r:id="rId8"/>
    <p:sldId id="282" r:id="rId9"/>
    <p:sldId id="283" r:id="rId10"/>
    <p:sldId id="284" r:id="rId11"/>
    <p:sldId id="285" r:id="rId12"/>
    <p:sldId id="286" r:id="rId13"/>
    <p:sldId id="263" r:id="rId14"/>
    <p:sldId id="287" r:id="rId15"/>
    <p:sldId id="289" r:id="rId16"/>
    <p:sldId id="290" r:id="rId17"/>
    <p:sldId id="291" r:id="rId18"/>
    <p:sldId id="292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DBC00-F616-C4AB-7DCC-67AE8F08F995}" name="Hiteesha" initials="HJ" userId="S::hiteesha@hawkeslearning.com::d57a7756-eed0-4065-a00b-bd1ad0790ad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D7D9F"/>
    <a:srgbClr val="007F7C"/>
    <a:srgbClr val="000099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8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21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3CE09-50F6-4F5D-9D6B-D0A44D4271B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FC5BB-E14C-4D7C-B924-AC23D2707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830474F1-98C0-4A34-BE4F-B60169ECCDEF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8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image" Target="../media/image36.emf"/><Relationship Id="rId7" Type="http://schemas.openxmlformats.org/officeDocument/2006/relationships/image" Target="../media/image40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emf"/><Relationship Id="rId5" Type="http://schemas.openxmlformats.org/officeDocument/2006/relationships/image" Target="../media/image38.emf"/><Relationship Id="rId4" Type="http://schemas.openxmlformats.org/officeDocument/2006/relationships/image" Target="../media/image37.emf"/><Relationship Id="rId9" Type="http://schemas.openxmlformats.org/officeDocument/2006/relationships/image" Target="../media/image4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the years 1921 to 2012, the Los Angeles Dodgers baseball team played in 18 World Series Championships and won 6 of them. What percent of these championships did the Dodgers win (rounded to the nearest tenth of a percent)?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57200" y="347035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457200" y="3949005"/>
            <a:ext cx="8077199" cy="1309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The percent won can be found by changing the fraction</a:t>
            </a:r>
          </a:p>
        </p:txBody>
      </p:sp>
      <p:pic>
        <p:nvPicPr>
          <p:cNvPr id="3" name="Picture 2" descr="6 divided by 18">
            <a:extLst>
              <a:ext uri="{FF2B5EF4-FFF2-40B4-BE49-F238E27FC236}">
                <a16:creationId xmlns:a16="http://schemas.microsoft.com/office/drawing/2014/main" id="{3670306D-4F20-0EB7-CFA8-68AAD5E0F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925" y="4573787"/>
            <a:ext cx="418065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770E1B-1308-16ED-20EE-D566EC47B537}"/>
              </a:ext>
            </a:extLst>
          </p:cNvPr>
          <p:cNvSpPr txBox="1"/>
          <p:nvPr/>
        </p:nvSpPr>
        <p:spPr>
          <a:xfrm>
            <a:off x="2060117" y="4725055"/>
            <a:ext cx="610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decimal form and then changing the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754AA-8D86-00C2-F147-8CC72D4E6E47}"/>
              </a:ext>
            </a:extLst>
          </p:cNvPr>
          <p:cNvSpPr txBox="1"/>
          <p:nvPr/>
        </p:nvSpPr>
        <p:spPr>
          <a:xfrm>
            <a:off x="457200" y="5363031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decimal number to a percent.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18 divides into 6 using long division:&#10;as 18 does not go into 6, we add decimal. &#10;Then 18 goes into 60 three times so 18 times 3 equals 54, write 3 above the divisor.&#10;Now Subtract 54 from 60. The remainder is 6.&#10;Bring down another 0 to make 60 again.&#10;18 goes into 60 three times again, write 3 above the divisor. &#10;Now Subtract 54 to get 6.&#10;This process repeats continuously, creating a repeating decimal: 0.3333 so on &#10;round to the nearest thousandth place, so the result is 0.333.">
            <a:extLst>
              <a:ext uri="{FF2B5EF4-FFF2-40B4-BE49-F238E27FC236}">
                <a16:creationId xmlns:a16="http://schemas.microsoft.com/office/drawing/2014/main" id="{3E63152F-C9C5-85E5-FACD-4DCF73A1D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295400"/>
            <a:ext cx="6096000" cy="4003250"/>
          </a:xfrm>
          <a:prstGeom prst="rect">
            <a:avLst/>
          </a:prstGeom>
        </p:spPr>
      </p:pic>
      <p:pic>
        <p:nvPicPr>
          <p:cNvPr id="9" name="Picture 8" descr="Thus, 6 divided by 18 approximately equals 0 .333 equals 33.3 percent">
            <a:extLst>
              <a:ext uri="{FF2B5EF4-FFF2-40B4-BE49-F238E27FC236}">
                <a16:creationId xmlns:a16="http://schemas.microsoft.com/office/drawing/2014/main" id="{E7C15546-EF6E-69FF-AA5C-08ECE5C8C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082" y="4267200"/>
            <a:ext cx="3724979" cy="865707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630382" y="5344180"/>
            <a:ext cx="739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Change a Percent to a Fraction or a Mixed Number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46193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42925" indent="-542925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1.	Write the percent as a fraction with 100 as the 	   denominator and delete the % sign. </a:t>
            </a:r>
          </a:p>
          <a:p>
            <a:pPr marL="542925" indent="-542925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2.	Reduce the fraction, if possible.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Changing Percents to Fractions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229380"/>
            <a:ext cx="726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to a fraction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3" name="Picture 2" descr="60 percent equals 60 divided by 100, multiply 20 to both the numerator and denominator which  equals 3 times 20 divided by 5 times 20 equals 3 divided by 5.">
            <a:extLst>
              <a:ext uri="{FF2B5EF4-FFF2-40B4-BE49-F238E27FC236}">
                <a16:creationId xmlns:a16="http://schemas.microsoft.com/office/drawing/2014/main" id="{89D54016-F756-674E-8C26-96D8494B4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90" y="2565000"/>
            <a:ext cx="3201348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8: Changing Percents to Mixed Numbers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22938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130%</a:t>
            </a:r>
            <a:r>
              <a:rPr lang="en-US" sz="2800" dirty="0"/>
              <a:t> to a mixed number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3" name="Picture 2" descr="130 percent equals 130 divided by 100 multiply 10 to both the numerator and denominator which equals 13 times 10 all over divided by 10 times 10&#10;cancel the tens in both the numerator and denominator&#10;which is equals to 13 divided by 10 &#10;equals 1 and 3 divided by 10.">
            <a:extLst>
              <a:ext uri="{FF2B5EF4-FFF2-40B4-BE49-F238E27FC236}">
                <a16:creationId xmlns:a16="http://schemas.microsoft.com/office/drawing/2014/main" id="{021C5645-2281-203F-03E7-C6AFE9628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354" y="2797800"/>
            <a:ext cx="4508258" cy="936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Caution: Common Misunderstanding Concerning Percents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dirty="0"/>
          </a:p>
        </p:txBody>
      </p:sp>
      <p:sp>
        <p:nvSpPr>
          <p:cNvPr id="6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14267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23" name="Picture 22" descr="The fractions 1 divided by 4 and 1 divided by 2">
            <a:extLst>
              <a:ext uri="{FF2B5EF4-FFF2-40B4-BE49-F238E27FC236}">
                <a16:creationId xmlns:a16="http://schemas.microsoft.com/office/drawing/2014/main" id="{CA300ACF-72BB-C962-41EA-14AC2FE31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774" y="1295400"/>
            <a:ext cx="3200927" cy="82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FD9411-31AB-59FE-3AB2-BAB74215A10A}"/>
              </a:ext>
            </a:extLst>
          </p:cNvPr>
          <p:cNvSpPr txBox="1"/>
          <p:nvPr/>
        </p:nvSpPr>
        <p:spPr>
          <a:xfrm>
            <a:off x="3755473" y="1438972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often confused with the</a:t>
            </a:r>
            <a:endParaRPr lang="en-IN" dirty="0"/>
          </a:p>
        </p:txBody>
      </p:sp>
      <p:pic>
        <p:nvPicPr>
          <p:cNvPr id="12" name="Picture 11" descr="Percents 1 divided by 4 percent and 1 divided by 2 percent.">
            <a:extLst>
              <a:ext uri="{FF2B5EF4-FFF2-40B4-BE49-F238E27FC236}">
                <a16:creationId xmlns:a16="http://schemas.microsoft.com/office/drawing/2014/main" id="{2FCBF119-0CB5-A0D9-43B8-FB0EDB7D3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83" y="2029384"/>
            <a:ext cx="3170634" cy="82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CD171E-AF1A-68F6-F478-3019F97FA0E8}"/>
              </a:ext>
            </a:extLst>
          </p:cNvPr>
          <p:cNvSpPr txBox="1"/>
          <p:nvPr/>
        </p:nvSpPr>
        <p:spPr>
          <a:xfrm>
            <a:off x="3733800" y="2166794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differences can be clarified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705B73-E574-86EB-D067-D7BBCD7A3BBC}"/>
              </a:ext>
            </a:extLst>
          </p:cNvPr>
          <p:cNvSpPr txBox="1"/>
          <p:nvPr/>
        </p:nvSpPr>
        <p:spPr>
          <a:xfrm>
            <a:off x="457200" y="2839272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by using decimal numbers.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Misunderstanding Concerning Percents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dirty="0"/>
          </a:p>
        </p:txBody>
      </p:sp>
      <p:sp>
        <p:nvSp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20" name="Picture 19" descr="The table shows the relationships between percentages, decimal numbers, and fractions:&#10;One fourth percent (or 0.25 percent) is equal to 0.0025 as a decimal and one over four hundred as a fraction.&#10;One half percent (or 0.5 percent) is equal to 0.005 as a decimal and one over two hundred as a fraction.&#10;Twenty five percent is equal to 0.25 as a decimal and one fourth as a fraction.&#10;Fifty percent is equal to 0.50 as a decimal and one half as a fraction.">
            <a:extLst>
              <a:ext uri="{FF2B5EF4-FFF2-40B4-BE49-F238E27FC236}">
                <a16:creationId xmlns:a16="http://schemas.microsoft.com/office/drawing/2014/main" id="{BA29790B-E885-F9D8-6F5F-5EB2190AA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000" y="1419140"/>
            <a:ext cx="7776000" cy="430927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Caution: Common Misunderstanding Concerning Percents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dirty="0"/>
          </a:p>
        </p:txBody>
      </p:sp>
      <p:sp>
        <p:nvSp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65973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lang="en-US" sz="2800" dirty="0">
                <a:solidFill>
                  <a:srgbClr val="000000"/>
                </a:solidFill>
              </a:rPr>
              <a:t>Thus</a:t>
            </a: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5" descr="1 divided by 4 equals 0.25 and 1 divided by 4 percent equals 0.0025">
            <a:extLst>
              <a:ext uri="{FF2B5EF4-FFF2-40B4-BE49-F238E27FC236}">
                <a16:creationId xmlns:a16="http://schemas.microsoft.com/office/drawing/2014/main" id="{1457FFA1-4411-C930-D736-587B065DB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337" y="1703705"/>
            <a:ext cx="4505325" cy="885825"/>
          </a:xfrm>
          <a:prstGeom prst="rect">
            <a:avLst/>
          </a:prstGeom>
        </p:spPr>
      </p:pic>
      <p:pic>
        <p:nvPicPr>
          <p:cNvPr id="8" name="Picture 7" descr="0.25 does not equal 0.0025.">
            <a:extLst>
              <a:ext uri="{FF2B5EF4-FFF2-40B4-BE49-F238E27FC236}">
                <a16:creationId xmlns:a16="http://schemas.microsoft.com/office/drawing/2014/main" id="{39878DB4-B820-5EEC-6939-80C8DAAF0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168" y="2832983"/>
            <a:ext cx="2115529" cy="32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86214D-4F27-0EB1-D003-25AE46EFD491}"/>
              </a:ext>
            </a:extLst>
          </p:cNvPr>
          <p:cNvSpPr txBox="1"/>
          <p:nvPr/>
        </p:nvSpPr>
        <p:spPr>
          <a:xfrm>
            <a:off x="457200" y="316739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Similarly,</a:t>
            </a:r>
          </a:p>
        </p:txBody>
      </p:sp>
      <p:pic>
        <p:nvPicPr>
          <p:cNvPr id="10" name="Picture 9" descr="1 divided by 2 equals 0.50, and 1 divided by 2 percent equals 0.005.">
            <a:extLst>
              <a:ext uri="{FF2B5EF4-FFF2-40B4-BE49-F238E27FC236}">
                <a16:creationId xmlns:a16="http://schemas.microsoft.com/office/drawing/2014/main" id="{2ADA6FE6-B15D-B6C2-7877-8D6772C9B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9337" y="3879650"/>
            <a:ext cx="4189935" cy="864000"/>
          </a:xfrm>
          <a:prstGeom prst="rect">
            <a:avLst/>
          </a:prstGeom>
        </p:spPr>
      </p:pic>
      <p:pic>
        <p:nvPicPr>
          <p:cNvPr id="12" name="Picture 11" descr="0.50 does not equal 0.005.">
            <a:extLst>
              <a:ext uri="{FF2B5EF4-FFF2-40B4-BE49-F238E27FC236}">
                <a16:creationId xmlns:a16="http://schemas.microsoft.com/office/drawing/2014/main" id="{A9A669BD-BD94-2DD2-023E-8924BBE40E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9974" y="5012364"/>
            <a:ext cx="1924050" cy="3238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Caution: Common Misunderstanding Concerning Percents</a:t>
            </a:r>
            <a:r>
              <a:rPr lang="en-US" sz="3200" baseline="-25000" dirty="0">
                <a:solidFill>
                  <a:schemeClr val="accent1"/>
                </a:solidFill>
              </a:rPr>
              <a:t>4</a:t>
            </a:r>
            <a:endParaRPr lang="en-US" dirty="0"/>
          </a:p>
        </p:txBody>
      </p:sp>
      <p:sp>
        <p:nvSp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14267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1588" marR="0" lvl="0" indent="-1588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5" name="Picture 4" descr="You can think of 1 divided by 4">
            <a:extLst>
              <a:ext uri="{FF2B5EF4-FFF2-40B4-BE49-F238E27FC236}">
                <a16:creationId xmlns:a16="http://schemas.microsoft.com/office/drawing/2014/main" id="{F770EA56-A276-C21A-F917-24357098EC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22" y="1325048"/>
            <a:ext cx="2665756" cy="82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0A35B6-EB67-D80C-251D-8F034CFA2A67}"/>
              </a:ext>
            </a:extLst>
          </p:cNvPr>
          <p:cNvSpPr txBox="1"/>
          <p:nvPr/>
        </p:nvSpPr>
        <p:spPr>
          <a:xfrm>
            <a:off x="3219452" y="1452128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being one-fourth of a dollar</a:t>
            </a:r>
            <a:endParaRPr lang="en-IN" dirty="0"/>
          </a:p>
        </p:txBody>
      </p:sp>
      <p:pic>
        <p:nvPicPr>
          <p:cNvPr id="9" name="Picture 8" descr="(a quarter) and 1 divided by 4 percent">
            <a:extLst>
              <a:ext uri="{FF2B5EF4-FFF2-40B4-BE49-F238E27FC236}">
                <a16:creationId xmlns:a16="http://schemas.microsoft.com/office/drawing/2014/main" id="{64D2A3A7-02CE-4A92-65C5-709A37E9D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122" y="2184000"/>
            <a:ext cx="2887025" cy="86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51F7E0-F3B6-9A90-E515-ADAD2D6242EB}"/>
              </a:ext>
            </a:extLst>
          </p:cNvPr>
          <p:cNvSpPr txBox="1"/>
          <p:nvPr/>
        </p:nvSpPr>
        <p:spPr>
          <a:xfrm>
            <a:off x="3429000" y="2350463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being one-fourth of a penny.</a:t>
            </a:r>
            <a:endParaRPr lang="en-IN" dirty="0"/>
          </a:p>
        </p:txBody>
      </p:sp>
      <p:pic>
        <p:nvPicPr>
          <p:cNvPr id="15" name="Picture 14" descr="Similarly, 1 divided by 2">
            <a:extLst>
              <a:ext uri="{FF2B5EF4-FFF2-40B4-BE49-F238E27FC236}">
                <a16:creationId xmlns:a16="http://schemas.microsoft.com/office/drawing/2014/main" id="{D6D3548D-8DB3-8F6D-742F-D61B85E35C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873" y="2948131"/>
            <a:ext cx="1738537" cy="86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BAB08A6-7132-6A08-52E8-2110B8927F86}"/>
              </a:ext>
            </a:extLst>
          </p:cNvPr>
          <p:cNvSpPr txBox="1"/>
          <p:nvPr/>
        </p:nvSpPr>
        <p:spPr>
          <a:xfrm>
            <a:off x="2286000" y="3105030"/>
            <a:ext cx="610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can be thought of as one-half of a dollar</a:t>
            </a:r>
            <a:endParaRPr lang="en-IN" dirty="0"/>
          </a:p>
        </p:txBody>
      </p:sp>
      <p:pic>
        <p:nvPicPr>
          <p:cNvPr id="12" name="Picture 11" descr="and 1 divided by 2 percent">
            <a:extLst>
              <a:ext uri="{FF2B5EF4-FFF2-40B4-BE49-F238E27FC236}">
                <a16:creationId xmlns:a16="http://schemas.microsoft.com/office/drawing/2014/main" id="{754ACD4C-4116-291E-8A20-8E344CC528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808" y="3753482"/>
            <a:ext cx="1222244" cy="864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226E665-A28D-42E6-B660-3B74FF7BC0B0}"/>
              </a:ext>
            </a:extLst>
          </p:cNvPr>
          <p:cNvSpPr txBox="1"/>
          <p:nvPr/>
        </p:nvSpPr>
        <p:spPr>
          <a:xfrm>
            <a:off x="1752600" y="391592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one-half of a penny.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Properties: Common Equivalent Percent, Decimal</a:t>
            </a:r>
            <a:br>
              <a:rPr lang="en-US" dirty="0"/>
            </a:br>
            <a:r>
              <a:rPr lang="en-US" dirty="0"/>
              <a:t>Number, and Fraction Values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8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3" name="Picture 2" descr="1 percent equals 0.01, which equals 1 divided by 100.">
            <a:extLst>
              <a:ext uri="{FF2B5EF4-FFF2-40B4-BE49-F238E27FC236}">
                <a16:creationId xmlns:a16="http://schemas.microsoft.com/office/drawing/2014/main" id="{0B1693D9-0775-2B82-CB32-1AFE01C93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71" y="1440657"/>
            <a:ext cx="2350452" cy="864000"/>
          </a:xfrm>
          <a:prstGeom prst="rect">
            <a:avLst/>
          </a:prstGeom>
        </p:spPr>
      </p:pic>
      <p:pic>
        <p:nvPicPr>
          <p:cNvPr id="5" name="Picture 4" descr="33 and one third percent equals 0.333 so on, which equals one divided by three.">
            <a:extLst>
              <a:ext uri="{FF2B5EF4-FFF2-40B4-BE49-F238E27FC236}">
                <a16:creationId xmlns:a16="http://schemas.microsoft.com/office/drawing/2014/main" id="{4CC66619-484C-A275-86A9-64E004DD3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928" y="1442108"/>
            <a:ext cx="2601290" cy="864000"/>
          </a:xfrm>
          <a:prstGeom prst="rect">
            <a:avLst/>
          </a:prstGeom>
        </p:spPr>
      </p:pic>
      <p:pic>
        <p:nvPicPr>
          <p:cNvPr id="7" name="Picture 6" descr="12 and 1 divided by 2 percent equals 0.125, which equals 1 divided by 8.&#10;&#10;">
            <a:extLst>
              <a:ext uri="{FF2B5EF4-FFF2-40B4-BE49-F238E27FC236}">
                <a16:creationId xmlns:a16="http://schemas.microsoft.com/office/drawing/2014/main" id="{912F640B-3A0F-58BD-AA61-B8166126FC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0634" y="1443241"/>
            <a:ext cx="2610581" cy="864000"/>
          </a:xfrm>
          <a:prstGeom prst="rect">
            <a:avLst/>
          </a:prstGeom>
        </p:spPr>
      </p:pic>
      <p:pic>
        <p:nvPicPr>
          <p:cNvPr id="9" name="Picture 8" descr="25 percent equals 0.25, which equals 1 divided by 4.">
            <a:extLst>
              <a:ext uri="{FF2B5EF4-FFF2-40B4-BE49-F238E27FC236}">
                <a16:creationId xmlns:a16="http://schemas.microsoft.com/office/drawing/2014/main" id="{2EFAE4AF-F43F-942A-F1B3-9A414ACB98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308" y="2628341"/>
            <a:ext cx="2192516" cy="864000"/>
          </a:xfrm>
          <a:prstGeom prst="rect">
            <a:avLst/>
          </a:prstGeom>
        </p:spPr>
      </p:pic>
      <p:pic>
        <p:nvPicPr>
          <p:cNvPr id="11" name="Picture 10" descr="66 and two thirds percent equals 0.666 so on, which equals two divided by three.">
            <a:extLst>
              <a:ext uri="{FF2B5EF4-FFF2-40B4-BE49-F238E27FC236}">
                <a16:creationId xmlns:a16="http://schemas.microsoft.com/office/drawing/2014/main" id="{167EB91E-D213-77CC-3679-C261B347F3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9143" y="2635250"/>
            <a:ext cx="2629161" cy="864000"/>
          </a:xfrm>
          <a:prstGeom prst="rect">
            <a:avLst/>
          </a:prstGeom>
        </p:spPr>
      </p:pic>
      <p:pic>
        <p:nvPicPr>
          <p:cNvPr id="14" name="Picture 13" descr="37 and 1 divided by 2 percent equals 0.375, which equals 3 divided by 8.">
            <a:extLst>
              <a:ext uri="{FF2B5EF4-FFF2-40B4-BE49-F238E27FC236}">
                <a16:creationId xmlns:a16="http://schemas.microsoft.com/office/drawing/2014/main" id="{CFF2F2A2-497E-AB3F-4094-1A355D34D7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9800" y="2630488"/>
            <a:ext cx="2629161" cy="864000"/>
          </a:xfrm>
          <a:prstGeom prst="rect">
            <a:avLst/>
          </a:prstGeom>
        </p:spPr>
      </p:pic>
      <p:pic>
        <p:nvPicPr>
          <p:cNvPr id="16" name="Picture 15" descr="50 percent equals 0.50, which equals 1 divided by 2.">
            <a:extLst>
              <a:ext uri="{FF2B5EF4-FFF2-40B4-BE49-F238E27FC236}">
                <a16:creationId xmlns:a16="http://schemas.microsoft.com/office/drawing/2014/main" id="{3E282AB4-FC5D-E58F-8BC0-CDBD914001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691" y="3858419"/>
            <a:ext cx="2192516" cy="864000"/>
          </a:xfrm>
          <a:prstGeom prst="rect">
            <a:avLst/>
          </a:prstGeom>
        </p:spPr>
      </p:pic>
      <p:pic>
        <p:nvPicPr>
          <p:cNvPr id="18" name="Picture 17" descr="62 and 1 divided by 2 percent equals 0.625, which equals 5 divided by 8.">
            <a:extLst>
              <a:ext uri="{FF2B5EF4-FFF2-40B4-BE49-F238E27FC236}">
                <a16:creationId xmlns:a16="http://schemas.microsoft.com/office/drawing/2014/main" id="{9E2FA6DD-1A62-EA40-B985-3CD07AEE9F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24561" y="3853887"/>
            <a:ext cx="2629161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fractions.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Changing Percents to Fractions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69" y="1301528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/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3" name="Picture 2" descr="75 percent equals 0.75 equals 3 divided by 4">
            <a:extLst>
              <a:ext uri="{FF2B5EF4-FFF2-40B4-BE49-F238E27FC236}">
                <a16:creationId xmlns:a16="http://schemas.microsoft.com/office/drawing/2014/main" id="{712ADDAC-932B-68C4-563F-B4F372BDE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722" y="1610032"/>
            <a:ext cx="2266839" cy="864000"/>
          </a:xfrm>
          <a:prstGeom prst="rect">
            <a:avLst/>
          </a:prstGeom>
        </p:spPr>
      </p:pic>
      <p:pic>
        <p:nvPicPr>
          <p:cNvPr id="5" name="Picture 4" descr="87 and 1 divided by 2 percent equals 0.875 equals 7 divided by 8">
            <a:extLst>
              <a:ext uri="{FF2B5EF4-FFF2-40B4-BE49-F238E27FC236}">
                <a16:creationId xmlns:a16="http://schemas.microsoft.com/office/drawing/2014/main" id="{808AA08E-15FC-698B-EB35-03AFC3A72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695" y="1595746"/>
            <a:ext cx="2694194" cy="864000"/>
          </a:xfrm>
          <a:prstGeom prst="rect">
            <a:avLst/>
          </a:prstGeom>
        </p:spPr>
      </p:pic>
      <p:pic>
        <p:nvPicPr>
          <p:cNvPr id="8" name="Picture 7" descr="100 percent equals 1.00  equals 1">
            <a:extLst>
              <a:ext uri="{FF2B5EF4-FFF2-40B4-BE49-F238E27FC236}">
                <a16:creationId xmlns:a16="http://schemas.microsoft.com/office/drawing/2014/main" id="{13C6F4AE-185B-5683-CDAF-006F06DE1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103" y="2814853"/>
            <a:ext cx="2369829" cy="32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To Change a Fraction to a Percent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46193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42925" indent="-542925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1.	Change the fraction to a decimal number.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(Divide the numerator by the denominator.) </a:t>
            </a:r>
          </a:p>
          <a:p>
            <a:pPr marL="542925" indent="-542925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2.	Change the decimal number to a percent.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5" name="Picture 4" descr="Change 5 divided by 8 to a percent.">
            <a:extLst>
              <a:ext uri="{FF2B5EF4-FFF2-40B4-BE49-F238E27FC236}">
                <a16:creationId xmlns:a16="http://schemas.microsoft.com/office/drawing/2014/main" id="{084CA8C6-4260-18E9-7EBC-D085F2801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96" y="1097280"/>
            <a:ext cx="3492379" cy="864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961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2627293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Note that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dirty="0"/>
              <a:t> is not a factor of </a:t>
            </a:r>
            <a:r>
              <a:rPr lang="en-US" sz="2800" dirty="0">
                <a:solidFill>
                  <a:srgbClr val="1F497D"/>
                </a:solidFill>
              </a:rPr>
              <a:t>100,</a:t>
            </a:r>
            <a:r>
              <a:rPr lang="en-US" sz="2800" dirty="0"/>
              <a:t> so we divide using long division (or using a calculator).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6" name="Picture 5" descr="8 divides into 5 using long division:&#10;As 8 does not go into 5, we add a decimal to 5.&#10;8 goes into 50 is six times. Then 8 times 6 is 48.&#10;write 6 above the divisor,&#10;Subtract 48 from 50. The remainder is 2.&#10;Bring down the next 0. it becomes 20.&#10;8 goes into 20 is two times. 8 times 2 is 16.&#10;Write 2 above the divisor,&#10;Subtract 16 from 20. The remainder is 4.&#10;Bring down the next 0. it becomes 40.&#10;8 goes into 40 is five times. 8 times 5 is 40.&#10;Write 5 above the divisor,&#10;Subtract 40 from 40. The remainder is 0 and the quotient is 0.625.">
            <a:extLst>
              <a:ext uri="{FF2B5EF4-FFF2-40B4-BE49-F238E27FC236}">
                <a16:creationId xmlns:a16="http://schemas.microsoft.com/office/drawing/2014/main" id="{C5683986-90CE-2D45-5B06-E1A3C4309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599" y="1371600"/>
            <a:ext cx="5248131" cy="3886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20428C8-7617-0A83-CAFD-21A688F90C6A}"/>
              </a:ext>
            </a:extLst>
          </p:cNvPr>
          <p:cNvSpPr txBox="1"/>
          <p:nvPr/>
        </p:nvSpPr>
        <p:spPr>
          <a:xfrm>
            <a:off x="4076700" y="3137118"/>
            <a:ext cx="4572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Now change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0.625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to a percent. Move the decimal point two places to the right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write the % sign.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F7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 descr="5 divided by 8 equals 0.625 equals 62.5 percent">
            <a:extLst>
              <a:ext uri="{FF2B5EF4-FFF2-40B4-BE49-F238E27FC236}">
                <a16:creationId xmlns:a16="http://schemas.microsoft.com/office/drawing/2014/main" id="{3662A651-225E-64A2-DFD7-6A36609A3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8381" y="5053546"/>
            <a:ext cx="2554445" cy="8657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Fractions to Percents</a:t>
            </a:r>
          </a:p>
        </p:txBody>
      </p:sp>
      <p:pic>
        <p:nvPicPr>
          <p:cNvPr id="6" name="Picture 5" descr="Change 11 divided by 20 to a percent.">
            <a:extLst>
              <a:ext uri="{FF2B5EF4-FFF2-40B4-BE49-F238E27FC236}">
                <a16:creationId xmlns:a16="http://schemas.microsoft.com/office/drawing/2014/main" id="{FE90F7B9-404C-6264-2A90-875FC31B2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53" y="1143000"/>
            <a:ext cx="3656084" cy="8640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457200" y="19354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88BDF7-5F89-A63E-4B17-967FCC35AED6}"/>
              </a:ext>
            </a:extLst>
          </p:cNvPr>
          <p:cNvSpPr txBox="1"/>
          <p:nvPr/>
        </p:nvSpPr>
        <p:spPr>
          <a:xfrm>
            <a:off x="452724" y="2719390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Divide.</a:t>
            </a:r>
            <a:endParaRPr lang="en-IN" dirty="0"/>
          </a:p>
        </p:txBody>
      </p:sp>
      <p:pic>
        <p:nvPicPr>
          <p:cNvPr id="4" name="Picture 3" descr="11 divided by 20 using long division:&#10;As 20 does not go into 11, so we add a decimal.&#10;20 goes into 110 five times so 20 times 5 equals 100.&#10;Write 5 above the divisor.&#10;Subtract 100 from 110. The remainder is 10.&#10;Bring down the next 0. Now we have 100.&#10;20 goes into 100 five times so 20 times 5 equals 100.&#10;Write 5 above the divisor.&#10;Subtract 100 from 100. The remainder is 0.&#10;The quotient is 0.55.">
            <a:extLst>
              <a:ext uri="{FF2B5EF4-FFF2-40B4-BE49-F238E27FC236}">
                <a16:creationId xmlns:a16="http://schemas.microsoft.com/office/drawing/2014/main" id="{88D5B151-5501-A92E-01DE-84418F0D5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6880" y="2396795"/>
            <a:ext cx="1829465" cy="2916000"/>
          </a:xfrm>
          <a:prstGeom prst="rect">
            <a:avLst/>
          </a:prstGeom>
        </p:spPr>
      </p:pic>
      <p:pic>
        <p:nvPicPr>
          <p:cNvPr id="10" name="Picture 9" descr="Thus, 11 divide by 20 equals 0.55 equals 55 percent.">
            <a:extLst>
              <a:ext uri="{FF2B5EF4-FFF2-40B4-BE49-F238E27FC236}">
                <a16:creationId xmlns:a16="http://schemas.microsoft.com/office/drawing/2014/main" id="{45D491B9-C93D-A724-E40B-DEE42014AE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843" y="2352463"/>
            <a:ext cx="3219537" cy="864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4475018" y="3352800"/>
            <a:ext cx="4059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note that </a:t>
            </a:r>
            <a:r>
              <a:rPr lang="en-US" sz="2800" dirty="0">
                <a:solidFill>
                  <a:srgbClr val="0000FF"/>
                </a:solidFill>
              </a:rPr>
              <a:t>20</a:t>
            </a:r>
            <a:r>
              <a:rPr lang="en-US" sz="2800" dirty="0"/>
              <a:t> is a factor of 100 and write</a:t>
            </a:r>
          </a:p>
        </p:txBody>
      </p:sp>
      <p:pic>
        <p:nvPicPr>
          <p:cNvPr id="12" name="Picture 11" descr="11 divided by 20 multiply 5 to both the numerator and denominator which equals 11 divided by 20 times 5 divided by 5 equals 55 divided by 100 equals 55 percent.">
            <a:extLst>
              <a:ext uri="{FF2B5EF4-FFF2-40B4-BE49-F238E27FC236}">
                <a16:creationId xmlns:a16="http://schemas.microsoft.com/office/drawing/2014/main" id="{D4109F14-0FEE-F0C7-44D2-70C1FBFEAA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0250" y="4489450"/>
            <a:ext cx="3619705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to Percents</a:t>
            </a:r>
          </a:p>
        </p:txBody>
      </p:sp>
      <p:pic>
        <p:nvPicPr>
          <p:cNvPr id="10" name="Picture 9" descr="Change 2 and 1 divided by 4 to a percent.">
            <a:extLst>
              <a:ext uri="{FF2B5EF4-FFF2-40B4-BE49-F238E27FC236}">
                <a16:creationId xmlns:a16="http://schemas.microsoft.com/office/drawing/2014/main" id="{729C5CAA-D6E1-D4B7-B04E-BBB3E9D76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089273"/>
            <a:ext cx="3734710" cy="864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6" name="Picture 5" descr="Change 2 and 1 divided by 4 to decimal form, then change the decimal">
            <a:extLst>
              <a:ext uri="{FF2B5EF4-FFF2-40B4-BE49-F238E27FC236}">
                <a16:creationId xmlns:a16="http://schemas.microsoft.com/office/drawing/2014/main" id="{15F900C2-A7FB-AAF4-FB4A-13C5EEE9C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50" y="2526532"/>
            <a:ext cx="7772517" cy="82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82F609-00D9-D32F-E3F0-AB79114D014E}"/>
              </a:ext>
            </a:extLst>
          </p:cNvPr>
          <p:cNvSpPr txBox="1"/>
          <p:nvPr/>
        </p:nvSpPr>
        <p:spPr>
          <a:xfrm>
            <a:off x="457200" y="3302954"/>
            <a:ext cx="5084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 to a percent as follows.</a:t>
            </a:r>
            <a:endParaRPr lang="en-IN" dirty="0"/>
          </a:p>
        </p:txBody>
      </p:sp>
      <p:pic>
        <p:nvPicPr>
          <p:cNvPr id="4" name="Picture 3" descr="2 and 1 divided by 4 equals 2.25 equals 225 percent">
            <a:extLst>
              <a:ext uri="{FF2B5EF4-FFF2-40B4-BE49-F238E27FC236}">
                <a16:creationId xmlns:a16="http://schemas.microsoft.com/office/drawing/2014/main" id="{F7BB2EB1-4A0B-5AAB-1389-9AEFFE979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5301" y="4106706"/>
            <a:ext cx="2638452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Changing Mixed Numbers to Percents</a:t>
            </a:r>
          </a:p>
        </p:txBody>
      </p:sp>
      <p:pic>
        <p:nvPicPr>
          <p:cNvPr id="10" name="Picture 9" descr="Change 3 and 3 divided by 5 to a percent.">
            <a:extLst>
              <a:ext uri="{FF2B5EF4-FFF2-40B4-BE49-F238E27FC236}">
                <a16:creationId xmlns:a16="http://schemas.microsoft.com/office/drawing/2014/main" id="{000A7BEB-3F22-1D1B-3DC7-59CDB4DA5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26" y="1148749"/>
            <a:ext cx="3646989" cy="864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pic>
        <p:nvPicPr>
          <p:cNvPr id="8" name="Picture 7" descr="Since 3 and 3 divided by 5">
            <a:extLst>
              <a:ext uri="{FF2B5EF4-FFF2-40B4-BE49-F238E27FC236}">
                <a16:creationId xmlns:a16="http://schemas.microsoft.com/office/drawing/2014/main" id="{668200A9-8B27-086D-74AC-35DB4253D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07" y="2513709"/>
            <a:ext cx="1289937" cy="82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B35398-EFC3-285B-A12C-2DA30961485F}"/>
              </a:ext>
            </a:extLst>
          </p:cNvPr>
          <p:cNvSpPr txBox="1"/>
          <p:nvPr/>
        </p:nvSpPr>
        <p:spPr>
          <a:xfrm>
            <a:off x="1822450" y="2651291"/>
            <a:ext cx="680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larger than 1, the percent will be more than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7D954F-BFA6-A2EC-B311-423596CBF3E2}"/>
              </a:ext>
            </a:extLst>
          </p:cNvPr>
          <p:cNvSpPr txBox="1"/>
          <p:nvPr/>
        </p:nvSpPr>
        <p:spPr>
          <a:xfrm>
            <a:off x="455612" y="330118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100%.</a:t>
            </a:r>
            <a:endParaRPr lang="en-IN" dirty="0"/>
          </a:p>
        </p:txBody>
      </p:sp>
      <p:pic>
        <p:nvPicPr>
          <p:cNvPr id="19" name="Picture 18" descr="Change 3 and 3 divided by 5">
            <a:extLst>
              <a:ext uri="{FF2B5EF4-FFF2-40B4-BE49-F238E27FC236}">
                <a16:creationId xmlns:a16="http://schemas.microsoft.com/office/drawing/2014/main" id="{36616057-3DC2-4C76-C017-2E594195C7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01" y="3859442"/>
            <a:ext cx="1594990" cy="828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271ABFB-33A7-B8C5-4215-AC1B849332A1}"/>
              </a:ext>
            </a:extLst>
          </p:cNvPr>
          <p:cNvSpPr txBox="1"/>
          <p:nvPr/>
        </p:nvSpPr>
        <p:spPr>
          <a:xfrm>
            <a:off x="2133600" y="3987800"/>
            <a:ext cx="6311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decimal form, then change the decimal</a:t>
            </a:r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E952AF-194E-D99F-0B0F-8D872F9F8BB1}"/>
              </a:ext>
            </a:extLst>
          </p:cNvPr>
          <p:cNvSpPr txBox="1"/>
          <p:nvPr/>
        </p:nvSpPr>
        <p:spPr>
          <a:xfrm>
            <a:off x="455612" y="4651305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 to a percent.</a:t>
            </a:r>
            <a:endParaRPr lang="en-IN" dirty="0"/>
          </a:p>
        </p:txBody>
      </p:sp>
      <p:pic>
        <p:nvPicPr>
          <p:cNvPr id="23" name="Picture 22" descr="3 and 3 divided by 5 equals 3.6 equals 360 percent">
            <a:extLst>
              <a:ext uri="{FF2B5EF4-FFF2-40B4-BE49-F238E27FC236}">
                <a16:creationId xmlns:a16="http://schemas.microsoft.com/office/drawing/2014/main" id="{438F389C-A3E5-B19B-5D61-AE0C9E246C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4804" y="5098850"/>
            <a:ext cx="2452645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1338828" cy="668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000"/>
              </a:lnSpc>
            </a:pPr>
            <a:r>
              <a:rPr lang="en-US" i="0" dirty="0">
                <a:solidFill>
                  <a:schemeClr val="tx1"/>
                </a:solidFill>
              </a:rPr>
              <a:t>Change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10" name="Picture 9" descr="2 divided by 3">
            <a:extLst>
              <a:ext uri="{FF2B5EF4-FFF2-40B4-BE49-F238E27FC236}">
                <a16:creationId xmlns:a16="http://schemas.microsoft.com/office/drawing/2014/main" id="{D230503E-F672-8682-8CD9-280D5BDAE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8" y="990600"/>
            <a:ext cx="228592" cy="8503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11BD37-7754-6314-4678-9FA4295AE7C5}"/>
              </a:ext>
            </a:extLst>
          </p:cNvPr>
          <p:cNvSpPr txBox="1"/>
          <p:nvPr/>
        </p:nvSpPr>
        <p:spPr>
          <a:xfrm>
            <a:off x="1905000" y="1183957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a percent (rounded to the nearest tenth of</a:t>
            </a:r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BF094-690A-85C6-9783-83AEB54A1B00}"/>
              </a:ext>
            </a:extLst>
          </p:cNvPr>
          <p:cNvSpPr txBox="1"/>
          <p:nvPr/>
        </p:nvSpPr>
        <p:spPr>
          <a:xfrm>
            <a:off x="454819" y="1676400"/>
            <a:ext cx="1777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percent).</a:t>
            </a:r>
            <a:endParaRPr lang="en-IN" sz="2800" dirty="0"/>
          </a:p>
        </p:txBody>
      </p:sp>
      <p:sp>
        <p:nvSpPr>
          <p:cNvPr id="38" name="Rectangle 37"/>
          <p:cNvSpPr/>
          <p:nvPr/>
        </p:nvSpPr>
        <p:spPr>
          <a:xfrm>
            <a:off x="457200" y="21437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457200" y="2650629"/>
            <a:ext cx="480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Divide. To find the solution to the nearest tenth of a percent, we must round the decimal quotient to the nearest thousandth.</a:t>
            </a:r>
          </a:p>
        </p:txBody>
      </p:sp>
      <p:pic>
        <p:nvPicPr>
          <p:cNvPr id="5" name="Picture 4" descr="3 divides into 2 using long division:&#10;as 3 does not go into 2, we add decimal.&#10;3 goes into 20 six times so 3 times 6 equals 18, write 6 above the divisor.&#10;Now Subtract 18 from 20. The remainder is 2.&#10;Bring down another 0. Now we have 20 again.&#10;3 goes into 20 six times and 3 times 6 equals 18, write 6 above the divisor.&#10;Now Subtract to get 2.&#10;This process keeps repeating, producing the same result each time.&#10;So the answer is a repeating decimal: 0.6666 so on &#10;round to the nearest thousandth, the result is 0.667.">
            <a:extLst>
              <a:ext uri="{FF2B5EF4-FFF2-40B4-BE49-F238E27FC236}">
                <a16:creationId xmlns:a16="http://schemas.microsoft.com/office/drawing/2014/main" id="{19D30DDC-5E81-AAD3-8B28-0D9DF6E7D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955" y="2209800"/>
            <a:ext cx="3682245" cy="3342620"/>
          </a:xfrm>
          <a:prstGeom prst="rect">
            <a:avLst/>
          </a:prstGeom>
        </p:spPr>
      </p:pic>
      <p:pic>
        <p:nvPicPr>
          <p:cNvPr id="8" name="Picture 7" descr="Thus, 2 divided by 3 approximately equals to 0.667 equals 66 .7 percent">
            <a:extLst>
              <a:ext uri="{FF2B5EF4-FFF2-40B4-BE49-F238E27FC236}">
                <a16:creationId xmlns:a16="http://schemas.microsoft.com/office/drawing/2014/main" id="{A9C2D8DB-27B9-9A21-7EBF-5984E4E3B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115" y="5187520"/>
            <a:ext cx="3425489" cy="832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518</Words>
  <Application>Microsoft Office PowerPoint</Application>
  <PresentationFormat>On-screen Show (4:3)</PresentationFormat>
  <Paragraphs>99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Courier New</vt:lpstr>
      <vt:lpstr>Calibri</vt:lpstr>
      <vt:lpstr>Arial</vt:lpstr>
      <vt:lpstr>Office Theme</vt:lpstr>
      <vt:lpstr>Section 2.R.4</vt:lpstr>
      <vt:lpstr>Objectives</vt:lpstr>
      <vt:lpstr>Procedure: To Change a Fraction to a Percent</vt:lpstr>
      <vt:lpstr>Example 1: Changing Fractions to Percents1</vt:lpstr>
      <vt:lpstr>Example 1: Changing Fractions to Percents2</vt:lpstr>
      <vt:lpstr>Example 2: Changing Fractions to Percents</vt:lpstr>
      <vt:lpstr>Example 3: Changing Mixed Numbers  to Percents</vt:lpstr>
      <vt:lpstr>Example 4: Changing Mixed Numbers to Percents</vt:lpstr>
      <vt:lpstr>Example 5: Changing Fractions to Percents</vt:lpstr>
      <vt:lpstr>Example 6: Application: Changing Fractions  to Percents1</vt:lpstr>
      <vt:lpstr>Example 6: Application: Changing Fractions  to Percents2</vt:lpstr>
      <vt:lpstr>Procedure: To Change a Percent to a Fraction or a Mixed Number</vt:lpstr>
      <vt:lpstr>Example 7: Changing Percents to Fractions</vt:lpstr>
      <vt:lpstr>Example 8: Changing Percents to Mixed Numbers</vt:lpstr>
      <vt:lpstr>Caution: Common Misunderstanding Concerning Percents1</vt:lpstr>
      <vt:lpstr>Caution: Common Misunderstanding Concerning Percents2</vt:lpstr>
      <vt:lpstr>Caution: Common Misunderstanding Concerning Percents3</vt:lpstr>
      <vt:lpstr>Caution: Common Misunderstanding Concerning Percents4</vt:lpstr>
      <vt:lpstr>Properties: Common Equivalent Percent, Decimal Number, and Fraction Values1</vt:lpstr>
      <vt:lpstr>Changing Percents to Fractions2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232</cp:revision>
  <dcterms:created xsi:type="dcterms:W3CDTF">2013-04-26T14:43:13Z</dcterms:created>
  <dcterms:modified xsi:type="dcterms:W3CDTF">2025-08-18T09:08:51Z</dcterms:modified>
</cp:coreProperties>
</file>