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91" r:id="rId16"/>
    <p:sldId id="272" r:id="rId17"/>
    <p:sldId id="273" r:id="rId18"/>
    <p:sldId id="274" r:id="rId19"/>
    <p:sldId id="288" r:id="rId20"/>
    <p:sldId id="289" r:id="rId21"/>
    <p:sldId id="29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8" clrIdx="0"/>
  <p:cmAuthor id="2" name="Nicholas Belloit" initials="NB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900FF"/>
    <a:srgbClr val="FF00FF"/>
    <a:srgbClr val="007E7E"/>
    <a:srgbClr val="1F497D"/>
    <a:srgbClr val="3C86A6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4" autoAdjust="0"/>
    <p:restoredTop sz="94660"/>
  </p:normalViewPr>
  <p:slideViewPr>
    <p:cSldViewPr>
      <p:cViewPr varScale="1">
        <p:scale>
          <a:sx n="107" d="100"/>
          <a:sy n="107" d="100"/>
        </p:scale>
        <p:origin x="1938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3324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40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DE622-C64E-4F13-AEE9-217E036BD185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0809A-628A-49F1-9E2C-381ABD790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37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32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264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11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Comparisons and Order of Operations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C240F99-B19A-A26B-3BB6-687CCC465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Rules for Order of Operations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229203-B444-669C-0900-354B71A36CFE}"/>
              </a:ext>
            </a:extLst>
          </p:cNvPr>
          <p:cNvSpPr txBox="1"/>
          <p:nvPr/>
        </p:nvSpPr>
        <p:spPr>
          <a:xfrm>
            <a:off x="457200" y="1228397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Simplify within grouping symbols, such as parentheses (   ), brackets [   ], or braces {   }.  (If there are more than one pair of grouping symbols, start with the innermost grouping symbols.)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Evaluate any exponential expressions.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FDC2F86-21F6-73F0-6BDF-EAA6CC1D8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Rules for Order of Operations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4E89B5-706D-5C4A-174A-3415A274A477}"/>
              </a:ext>
            </a:extLst>
          </p:cNvPr>
          <p:cNvSpPr txBox="1"/>
          <p:nvPr/>
        </p:nvSpPr>
        <p:spPr>
          <a:xfrm>
            <a:off x="425824" y="1124174"/>
            <a:ext cx="8108576" cy="2400657"/>
          </a:xfrm>
          <a:prstGeom prst="rect">
            <a:avLst/>
          </a:prstGeom>
          <a:solidFill>
            <a:schemeClr val="accent3"/>
          </a:solidFill>
          <a:ln w="19050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marR="0" lvl="0" indent="-4635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Moving from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left to right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perform any multiplications or divisions in the order in which they appear.</a:t>
            </a:r>
          </a:p>
          <a:p>
            <a:pPr marL="463550" marR="0" lvl="0" indent="-4635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Moving from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left to right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perform any additions or subtractions in the order in which they appear.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285D27B-77FA-99BF-51BC-5400860A1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Order of Operations with Fractions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587314-1C1B-95AE-8671-E94D3706C961}"/>
              </a:ext>
            </a:extLst>
          </p:cNvPr>
          <p:cNvSpPr txBox="1"/>
          <p:nvPr/>
        </p:nvSpPr>
        <p:spPr>
          <a:xfrm>
            <a:off x="445636" y="1257935"/>
            <a:ext cx="36989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Evaluate the expression: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 descr="one half divided by 3 fourths plus five sixths times one fifths&#10;&#10;&#10;&#10;&#10;">
            <a:extLst>
              <a:ext uri="{FF2B5EF4-FFF2-40B4-BE49-F238E27FC236}">
                <a16:creationId xmlns:a16="http://schemas.microsoft.com/office/drawing/2014/main" id="{2EE749B0-D094-C86F-8154-C63526213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4542" y="1128972"/>
            <a:ext cx="1746189" cy="864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0BD4F4-F8A7-8907-DDC3-DF5EFB85E176}"/>
              </a:ext>
            </a:extLst>
          </p:cNvPr>
          <p:cNvSpPr txBox="1"/>
          <p:nvPr/>
        </p:nvSpPr>
        <p:spPr>
          <a:xfrm>
            <a:off x="457200" y="194397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6" name="Picture 5" descr="One half divided by three fourths plus five sixths times one fifth.&#10;&#10;Rewrite the division as multiplication by the reciprocal:&#10;One half times four thirds plus five sixths times one fifth.&#10;&#10;By Multiplying and reduce, gives Two thirds plus one sixth.&#10;">
            <a:extLst>
              <a:ext uri="{FF2B5EF4-FFF2-40B4-BE49-F238E27FC236}">
                <a16:creationId xmlns:a16="http://schemas.microsoft.com/office/drawing/2014/main" id="{C740EED2-760D-292F-7848-9993067A1C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630005"/>
            <a:ext cx="7745242" cy="2880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CB5DE5E-2750-4DD4-4361-921BD035A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Order of Operations with Fractions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IN" dirty="0"/>
          </a:p>
        </p:txBody>
      </p:sp>
      <p:pic>
        <p:nvPicPr>
          <p:cNvPr id="4" name="Picture 3" descr="&#10;Two thirds plus one sixth.&#10;&#10;Find equivalent fractions with a common denominator. The least common denominator of 3 and 6 is 6.&#10;Multiply two thirds by two over two:&#10;Two thirds times two over two equals four sixths.&#10;So now the expression is:&#10;Four sixths plus one-sixth.&#10;&#10;Adding the fractions, Four sixths plus one sixth equals five sixths.&#10;">
            <a:extLst>
              <a:ext uri="{FF2B5EF4-FFF2-40B4-BE49-F238E27FC236}">
                <a16:creationId xmlns:a16="http://schemas.microsoft.com/office/drawing/2014/main" id="{CBFB6EC1-7A2B-9D10-827E-7E5C33564B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95400"/>
            <a:ext cx="8382910" cy="3672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AFBA2A-3320-4838-94B1-AE2A8EBCE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Using the Order of Operations with Fractions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IN" dirty="0"/>
          </a:p>
        </p:txBody>
      </p:sp>
      <p:pic>
        <p:nvPicPr>
          <p:cNvPr id="4" name="Picture 3" descr="Simplify: 9 divided by 10 minus open parentheses 1 divided by 4 close parentheses squared plus 1 divided by 2">
            <a:extLst>
              <a:ext uri="{FF2B5EF4-FFF2-40B4-BE49-F238E27FC236}">
                <a16:creationId xmlns:a16="http://schemas.microsoft.com/office/drawing/2014/main" id="{81ED9791-E6E7-45EA-B2DA-6E2766760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6" y="992981"/>
            <a:ext cx="3540522" cy="108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5A0EE3E-8638-D030-046A-EBD26654D9E2}"/>
              </a:ext>
            </a:extLst>
          </p:cNvPr>
          <p:cNvSpPr txBox="1"/>
          <p:nvPr/>
        </p:nvSpPr>
        <p:spPr>
          <a:xfrm>
            <a:off x="457200" y="1940761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8" name="Picture 7" descr="9 over 10 minus one fourth squared plus one half.&#10;&#10;with a side note: Evaluate the exponential expression. Remember, one fourth squared equals one fourth times one fourth.&#10;&#10;9 over 10 minus 1 divided by 16 plus 1 divided by 2&#10;&#10;with a side note: Find equivalent fractions with the common denominator. (LCD equals 80)&#10;&#10;9 over 10 times 8 over 8 minus 1 over 16 times 5 over 5 plus 1 over 2 times 40 over 40">
            <a:extLst>
              <a:ext uri="{FF2B5EF4-FFF2-40B4-BE49-F238E27FC236}">
                <a16:creationId xmlns:a16="http://schemas.microsoft.com/office/drawing/2014/main" id="{3FE0281E-03CF-BD27-DC24-A0FC7FB3D5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76" y="2495357"/>
            <a:ext cx="8435789" cy="244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B3A28B-BD7B-88C7-C68A-D4412313F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Using the Order of Operations with Fractions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IN" dirty="0"/>
          </a:p>
        </p:txBody>
      </p:sp>
      <p:pic>
        <p:nvPicPr>
          <p:cNvPr id="4" name="Picture 3" descr="open fraction 72 divided by 80 close fraction minus open fraction 5 divided by 80 close fraction plus open fraction 40 divided by 80 close fraction after multiplying.&#10;&#10;with a side note: Add and subtract from left to right.&#10;&#10;107 divided by 80 or 1 or 27 divided by 80">
            <a:extLst>
              <a:ext uri="{FF2B5EF4-FFF2-40B4-BE49-F238E27FC236}">
                <a16:creationId xmlns:a16="http://schemas.microsoft.com/office/drawing/2014/main" id="{B5B113B8-5501-7453-9DEE-A2B8FE5C9A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875" y="1507004"/>
            <a:ext cx="7210425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0C69340-D041-70EB-CE57-EB8FDF321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Using the Order of Operations with Fractions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IN" dirty="0"/>
          </a:p>
        </p:txBody>
      </p:sp>
      <p:pic>
        <p:nvPicPr>
          <p:cNvPr id="4" name="Picture 3" descr="Simplify: open parentheses 3 and 2 divided by 5 close parentheses divided by open parentheses 1 divided by 4 plus 3 divided by 5 close parentheses">
            <a:extLst>
              <a:ext uri="{FF2B5EF4-FFF2-40B4-BE49-F238E27FC236}">
                <a16:creationId xmlns:a16="http://schemas.microsoft.com/office/drawing/2014/main" id="{759F2FFB-8140-9B97-7F5B-5271AD164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86" y="1103415"/>
            <a:ext cx="2934340" cy="86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55298D6-8490-74B7-B6C9-B30105AAD073}"/>
              </a:ext>
            </a:extLst>
          </p:cNvPr>
          <p:cNvSpPr txBox="1"/>
          <p:nvPr/>
        </p:nvSpPr>
        <p:spPr>
          <a:xfrm>
            <a:off x="457156" y="1944155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36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open parentheses 3 and 2 divided by 5 close parentheses divided by open parentheses 1 divided by 4 plus 3 divided by 5 close parentheses&#10;Change the mixed number to an improper fraction, and within the parentheses find equivalent fractions with the common denominator.&#10;17 over 5 divided by open parentheses 1 over 4 times 5 over 5 plus 3 over 5 times 4 over 4 close parentheses&#10;Multiply within the parentheses.&#10;17 over 5 divided by open parentheses 5 over 20 plus 12 over 20 close parentheses">
            <a:extLst>
              <a:ext uri="{FF2B5EF4-FFF2-40B4-BE49-F238E27FC236}">
                <a16:creationId xmlns:a16="http://schemas.microsoft.com/office/drawing/2014/main" id="{C24FE1C0-A7D3-77EB-A6C5-7EE94EE40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998" y="2545065"/>
            <a:ext cx="8130004" cy="3240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A934A0-6AF1-D72C-787C-29911F458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Order of Operations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Fractions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IN" dirty="0"/>
          </a:p>
        </p:txBody>
      </p:sp>
      <p:pic>
        <p:nvPicPr>
          <p:cNvPr id="4" name="Picture 3" descr="after adding inside the parentheses,&#10;we get 17 over 5 divided by 17 over 20, &#10;Now Divide. (Multiply by the reciprocal of the divisor.)&#10;Which equals 17 over 5 times 20 over 17,&#10;Multiply and reduce by factoring.&#10;equals 17 times 4 times 5 all over 5 times 17&#10;both 17 and 5 are cancelled.&#10;simplified to 4 divided by 1 equals 4">
            <a:extLst>
              <a:ext uri="{FF2B5EF4-FFF2-40B4-BE49-F238E27FC236}">
                <a16:creationId xmlns:a16="http://schemas.microsoft.com/office/drawing/2014/main" id="{A8DE8309-546E-EB22-5558-532890661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155" y="1697167"/>
            <a:ext cx="6858000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1AE0E63-EB98-4BD4-DBE8-151BF7F33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Using the Order of Operations</a:t>
            </a:r>
            <a:endParaRPr lang="en-IN" dirty="0"/>
          </a:p>
        </p:txBody>
      </p:sp>
      <p:pic>
        <p:nvPicPr>
          <p:cNvPr id="4" name="Picture 3" descr="Simplify: 7 over 2 times 1 over 4 plus 9 over 10 divided by open parentheses 3 over 5 close parentheses squared">
            <a:extLst>
              <a:ext uri="{FF2B5EF4-FFF2-40B4-BE49-F238E27FC236}">
                <a16:creationId xmlns:a16="http://schemas.microsoft.com/office/drawing/2014/main" id="{42EEC1BD-F999-2175-0B52-F54355DE0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501" y="1071778"/>
            <a:ext cx="3377739" cy="936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B3251F5-486C-353A-8303-B250B366750D}"/>
              </a:ext>
            </a:extLst>
          </p:cNvPr>
          <p:cNvSpPr txBox="1"/>
          <p:nvPr/>
        </p:nvSpPr>
        <p:spPr>
          <a:xfrm>
            <a:off x="457156" y="1950505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36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 descr="7 over 2 times 1 over 4 plus 9 over 10 divided by open parentheses 3 over 5 close parentheses squared,&#10;Which equals 7 over 2 times 1 over 4 plus 9 over 10 divided by 9 over 25,&#10;equals 7 over 2 times 1 over 4 plus 9 over 10 times 25 over 9,&#10;which equals 7 over 8 plus 5 over 2, &#10;then we get 27 over 8 or 3 and 3 over 8.">
            <a:extLst>
              <a:ext uri="{FF2B5EF4-FFF2-40B4-BE49-F238E27FC236}">
                <a16:creationId xmlns:a16="http://schemas.microsoft.com/office/drawing/2014/main" id="{31F7FD77-942A-A97F-0129-19BFE079AC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766" y="2550318"/>
            <a:ext cx="4524375" cy="286702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D59A0E-BDC1-9082-5299-9BA8BE177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IN" dirty="0"/>
          </a:p>
        </p:txBody>
      </p:sp>
      <p:pic>
        <p:nvPicPr>
          <p:cNvPr id="6" name="Picture 5" descr="Find the average of 1 and 1 divided by 2 comma 2 and 3 divided by 4 comma and 3 and 5 divided by 8.">
            <a:extLst>
              <a:ext uri="{FF2B5EF4-FFF2-40B4-BE49-F238E27FC236}">
                <a16:creationId xmlns:a16="http://schemas.microsoft.com/office/drawing/2014/main" id="{5A1DA2C2-5D30-2DD0-29AC-1B207D327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31" y="1137085"/>
            <a:ext cx="5484127" cy="864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CA13B62-CB7B-9783-CBAB-153CC55F5750}"/>
              </a:ext>
            </a:extLst>
          </p:cNvPr>
          <p:cNvSpPr txBox="1"/>
          <p:nvPr/>
        </p:nvSpPr>
        <p:spPr>
          <a:xfrm>
            <a:off x="457156" y="1950505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36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F42C57-181E-0EDC-68DF-B94FCEC33DCD}"/>
              </a:ext>
            </a:extLst>
          </p:cNvPr>
          <p:cNvSpPr txBox="1"/>
          <p:nvPr/>
        </p:nvSpPr>
        <p:spPr>
          <a:xfrm>
            <a:off x="457156" y="2612121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Finding the average is the same as evaluating the expression</a:t>
            </a:r>
            <a:endParaRPr lang="en-IN" dirty="0"/>
          </a:p>
        </p:txBody>
      </p:sp>
      <p:pic>
        <p:nvPicPr>
          <p:cNvPr id="9" name="Picture 8" descr="Open parenthesis one and one half plus two and three fourths plus three and five eighths close parenthesis divided by three.">
            <a:extLst>
              <a:ext uri="{FF2B5EF4-FFF2-40B4-BE49-F238E27FC236}">
                <a16:creationId xmlns:a16="http://schemas.microsoft.com/office/drawing/2014/main" id="{657D9B3A-835A-AF49-D86B-C6BDF4D717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733" y="3657600"/>
            <a:ext cx="2551245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Compare fractions.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fractions.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average of a set of fractions.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1D83887-C182-FA51-6A56-A192A247D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CB579A-8830-F16C-18BB-58F2E90B9401}"/>
              </a:ext>
            </a:extLst>
          </p:cNvPr>
          <p:cNvSpPr txBox="1"/>
          <p:nvPr/>
        </p:nvSpPr>
        <p:spPr>
          <a:xfrm>
            <a:off x="533400" y="1211117"/>
            <a:ext cx="5638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Find the sum first.  The LCD = 8.</a:t>
            </a:r>
          </a:p>
        </p:txBody>
      </p:sp>
      <p:pic>
        <p:nvPicPr>
          <p:cNvPr id="4" name="Picture 3" descr="One and one half equals one and four eighths.&#10;&#10;Two and three fourths equals two and six eighths.&#10;&#10;Three and five eighths equals three and five eighths.&#10;&#10;Adding the mixed fractions:&#10;One and four eighths&#10;Plus two and six eighths&#10;Plus three and five eighths&#10;&#10;Equals six and fifteen eighths,&#10;Which simplifies to seven and seven eighths.">
            <a:extLst>
              <a:ext uri="{FF2B5EF4-FFF2-40B4-BE49-F238E27FC236}">
                <a16:creationId xmlns:a16="http://schemas.microsoft.com/office/drawing/2014/main" id="{99E4C5EB-1647-8F20-8F21-BC1AF0DA2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1848175"/>
            <a:ext cx="2667000" cy="399097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EDEA31E-6FBB-3DF5-29AD-6F4C0F869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IN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" y="128016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Now divide by 3.</a:t>
            </a:r>
          </a:p>
        </p:txBody>
      </p:sp>
      <p:pic>
        <p:nvPicPr>
          <p:cNvPr id="4" name="Picture 3" descr="open parenthesis 7 and 7 divided by 8 close parenthesis divided by 3 equals open fraction 63 divided by 8 close fraction times open fraction 1 divided by 3 close fraction equals open parentheses 3 times 3 times 7 close parentheses divided by 8 times 3,&#10;&#10;3 in the numerator and denominator are cancelled, resulting in 21 divided by 8 or 2 or 5 divided by 8.">
            <a:extLst>
              <a:ext uri="{FF2B5EF4-FFF2-40B4-BE49-F238E27FC236}">
                <a16:creationId xmlns:a16="http://schemas.microsoft.com/office/drawing/2014/main" id="{F6134337-6F6A-60D6-6418-D5FC2544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808965"/>
            <a:ext cx="5178716" cy="1008000"/>
          </a:xfrm>
          <a:prstGeom prst="rect">
            <a:avLst/>
          </a:prstGeom>
        </p:spPr>
      </p:pic>
      <p:pic>
        <p:nvPicPr>
          <p:cNvPr id="6" name="Picture 5" descr="The average is 2 and 5 divided by 8.">
            <a:extLst>
              <a:ext uri="{FF2B5EF4-FFF2-40B4-BE49-F238E27FC236}">
                <a16:creationId xmlns:a16="http://schemas.microsoft.com/office/drawing/2014/main" id="{CC5E80D6-FB24-AB3E-8E52-8B76FF960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437" y="3019065"/>
            <a:ext cx="2773895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836BA3-0514-8525-82D6-E4B0A910F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To Compare Two Fractions</a:t>
            </a: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8163" indent="-538163"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1.	Find the least common denominator (LCD).</a:t>
            </a:r>
          </a:p>
          <a:p>
            <a:pPr marL="538163" indent="-538163"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2.	Change each fraction to an equivalent fraction with that denominator.</a:t>
            </a:r>
          </a:p>
          <a:p>
            <a:pPr marL="538163" indent="-538163"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3.	Compare the numerators.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598A62-F7B1-D8F2-0124-15C0C92B4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Comparing Fractions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IN" dirty="0"/>
          </a:p>
        </p:txBody>
      </p:sp>
      <p:pic>
        <p:nvPicPr>
          <p:cNvPr id="6" name="Picture 5" descr="Which is larger, 5 divided by 6 or 7 divided by 8? How much larger?">
            <a:extLst>
              <a:ext uri="{FF2B5EF4-FFF2-40B4-BE49-F238E27FC236}">
                <a16:creationId xmlns:a16="http://schemas.microsoft.com/office/drawing/2014/main" id="{EA5C3891-CA63-593F-0CBD-8419F132E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4" y="1091989"/>
            <a:ext cx="6429979" cy="864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C490F5E-9D4E-CE8D-19F0-0835C0947C5D}"/>
              </a:ext>
            </a:extLst>
          </p:cNvPr>
          <p:cNvSpPr txBox="1"/>
          <p:nvPr/>
        </p:nvSpPr>
        <p:spPr>
          <a:xfrm>
            <a:off x="456641" y="1915180"/>
            <a:ext cx="1447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ABEDD-3B57-D4E6-A0D8-E295AF455920}"/>
              </a:ext>
            </a:extLst>
          </p:cNvPr>
          <p:cNvSpPr txBox="1"/>
          <p:nvPr/>
        </p:nvSpPr>
        <p:spPr>
          <a:xfrm>
            <a:off x="455259" y="2591455"/>
            <a:ext cx="1447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Step 1:</a:t>
            </a:r>
            <a:endParaRPr lang="en-IN" dirty="0"/>
          </a:p>
        </p:txBody>
      </p:sp>
      <p:pic>
        <p:nvPicPr>
          <p:cNvPr id="7" name="Picture 6" descr="LCD equals 2 times 2 times 2 times 3 equals 24">
            <a:extLst>
              <a:ext uri="{FF2B5EF4-FFF2-40B4-BE49-F238E27FC236}">
                <a16:creationId xmlns:a16="http://schemas.microsoft.com/office/drawing/2014/main" id="{97F7573D-12F8-188B-E076-466065D587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495" y="2713735"/>
            <a:ext cx="2748774" cy="324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DC04D0B-B983-1F17-81CB-DBF411C90CB1}"/>
              </a:ext>
            </a:extLst>
          </p:cNvPr>
          <p:cNvSpPr txBox="1"/>
          <p:nvPr/>
        </p:nvSpPr>
        <p:spPr>
          <a:xfrm>
            <a:off x="457200" y="3267075"/>
            <a:ext cx="1447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Step 2:</a:t>
            </a:r>
            <a:endParaRPr lang="en-IN" dirty="0"/>
          </a:p>
        </p:txBody>
      </p:sp>
      <p:pic>
        <p:nvPicPr>
          <p:cNvPr id="15" name="Picture 14" descr="Find fractions equivalent to 5 divided by 6 and 7 divided by 8 with">
            <a:extLst>
              <a:ext uri="{FF2B5EF4-FFF2-40B4-BE49-F238E27FC236}">
                <a16:creationId xmlns:a16="http://schemas.microsoft.com/office/drawing/2014/main" id="{628A3F5D-2DB5-B949-06DE-B8AEF6826F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3970" y="3110820"/>
            <a:ext cx="6220800" cy="864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CD42ED6-5BC5-FB97-334E-7A5F3D446937}"/>
              </a:ext>
            </a:extLst>
          </p:cNvPr>
          <p:cNvSpPr txBox="1"/>
          <p:nvPr/>
        </p:nvSpPr>
        <p:spPr>
          <a:xfrm>
            <a:off x="459507" y="3700630"/>
            <a:ext cx="2749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denominator 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24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endParaRPr lang="en-IN" dirty="0"/>
          </a:p>
        </p:txBody>
      </p:sp>
      <p:pic>
        <p:nvPicPr>
          <p:cNvPr id="14" name="Picture 13" descr="5 divided by 6, we multiply the numerator and denominator by 4 then we get 5 divided by 6 times 4 divided by 4 equals 20 divided by 24, and 7 divided by 8, we multiply the numerator and denominator by 3,then we get 7 divided by 8 times 3 divided by 3 equals 21 divided by 24">
            <a:extLst>
              <a:ext uri="{FF2B5EF4-FFF2-40B4-BE49-F238E27FC236}">
                <a16:creationId xmlns:a16="http://schemas.microsoft.com/office/drawing/2014/main" id="{28008183-207C-5C81-5407-925E9B9D7C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017" y="4415228"/>
            <a:ext cx="4694746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D35AB35-83E5-8447-5AF3-4BACB639C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Comparing Fractions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B0C413-5219-A85D-D7DF-463E433FF8AE}"/>
              </a:ext>
            </a:extLst>
          </p:cNvPr>
          <p:cNvSpPr txBox="1"/>
          <p:nvPr/>
        </p:nvSpPr>
        <p:spPr>
          <a:xfrm>
            <a:off x="457200" y="1294295"/>
            <a:ext cx="1295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Step 3: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4" name="Picture 3" descr="7 divided by 8 greater than 5 divided by 6,">
            <a:extLst>
              <a:ext uri="{FF2B5EF4-FFF2-40B4-BE49-F238E27FC236}">
                <a16:creationId xmlns:a16="http://schemas.microsoft.com/office/drawing/2014/main" id="{964D9746-A92C-0267-4595-3909307A36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876" y="1138631"/>
            <a:ext cx="957688" cy="86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EC1AAAC-12E6-CD7E-0FEA-298C1140127B}"/>
              </a:ext>
            </a:extLst>
          </p:cNvPr>
          <p:cNvSpPr txBox="1"/>
          <p:nvPr/>
        </p:nvSpPr>
        <p:spPr>
          <a:xfrm>
            <a:off x="2625725" y="1219382"/>
            <a:ext cx="2298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since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&gt;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20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endParaRPr lang="en-IN" dirty="0"/>
          </a:p>
        </p:txBody>
      </p:sp>
      <p:pic>
        <p:nvPicPr>
          <p:cNvPr id="7" name="Picture 6" descr="7 divided by 8 minus 5 divided by 6 equals 21 divided by 24 minus 20 divided by 24 equals 1 divided by 24">
            <a:extLst>
              <a:ext uri="{FF2B5EF4-FFF2-40B4-BE49-F238E27FC236}">
                <a16:creationId xmlns:a16="http://schemas.microsoft.com/office/drawing/2014/main" id="{78FA475B-DC1A-EC7D-FBFC-DE770D8ADB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0778" y="2059387"/>
            <a:ext cx="2997977" cy="864000"/>
          </a:xfrm>
          <a:prstGeom prst="rect">
            <a:avLst/>
          </a:prstGeom>
        </p:spPr>
      </p:pic>
      <p:pic>
        <p:nvPicPr>
          <p:cNvPr id="10" name="Picture 9" descr="7 divided by 8 is larger by 1 divided by 24.">
            <a:extLst>
              <a:ext uri="{FF2B5EF4-FFF2-40B4-BE49-F238E27FC236}">
                <a16:creationId xmlns:a16="http://schemas.microsoft.com/office/drawing/2014/main" id="{5497A318-0216-A4A7-D5A3-CB501D8CD0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600" y="2982633"/>
            <a:ext cx="2619284" cy="864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FE26CC6-C74C-A0BB-9A46-F48CB7D31B8D}"/>
              </a:ext>
            </a:extLst>
          </p:cNvPr>
          <p:cNvSpPr txBox="1"/>
          <p:nvPr/>
        </p:nvSpPr>
        <p:spPr>
          <a:xfrm>
            <a:off x="457200" y="3781812"/>
            <a:ext cx="7302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Graphing these values on a number line, we have</a:t>
            </a:r>
            <a:endParaRPr lang="en-IN" dirty="0"/>
          </a:p>
        </p:txBody>
      </p:sp>
      <p:pic>
        <p:nvPicPr>
          <p:cNvPr id="13" name="Picture 12" descr="7 divided by 8 greater than 5 divided by 6,">
            <a:extLst>
              <a:ext uri="{FF2B5EF4-FFF2-40B4-BE49-F238E27FC236}">
                <a16:creationId xmlns:a16="http://schemas.microsoft.com/office/drawing/2014/main" id="{D67A4929-4BC9-8B02-7F8B-1172AB4367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4010" y="3633788"/>
            <a:ext cx="836716" cy="864000"/>
          </a:xfrm>
          <a:prstGeom prst="rect">
            <a:avLst/>
          </a:prstGeom>
        </p:spPr>
      </p:pic>
      <p:pic>
        <p:nvPicPr>
          <p:cNvPr id="16" name="Picture 15" descr="and 7 divided by 8 lies to the right of 5 divided by 6.">
            <a:extLst>
              <a:ext uri="{FF2B5EF4-FFF2-40B4-BE49-F238E27FC236}">
                <a16:creationId xmlns:a16="http://schemas.microsoft.com/office/drawing/2014/main" id="{39502FEE-A644-026B-3494-37CD97018B7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331" y="4200516"/>
            <a:ext cx="4049350" cy="864000"/>
          </a:xfrm>
          <a:prstGeom prst="rect">
            <a:avLst/>
          </a:prstGeom>
        </p:spPr>
      </p:pic>
      <p:pic>
        <p:nvPicPr>
          <p:cNvPr id="2081" name="Picture 33" descr="A number line is shown extended from one half to 1, with eleven tick marks between them. The eighth tick mark is marked with a point and labeled,  5 over 6. The ninth tick mark is marked with a point and labeled, 7 over 8.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3001" y="5038081"/>
            <a:ext cx="6781800" cy="94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ECE55C-D084-9F24-9253-08F02B23D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Comparing Fractions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373B55-BCC0-CF33-5D2A-8CE60E7CB104}"/>
              </a:ext>
            </a:extLst>
          </p:cNvPr>
          <p:cNvSpPr txBox="1"/>
          <p:nvPr/>
        </p:nvSpPr>
        <p:spPr>
          <a:xfrm>
            <a:off x="455259" y="1248852"/>
            <a:ext cx="243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8" marR="0" lvl="0" indent="-15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Which is larger,</a:t>
            </a:r>
          </a:p>
        </p:txBody>
      </p:sp>
      <p:pic>
        <p:nvPicPr>
          <p:cNvPr id="5" name="Picture 4" descr="8 divided by 9 or 11 divided by 12?">
            <a:extLst>
              <a:ext uri="{FF2B5EF4-FFF2-40B4-BE49-F238E27FC236}">
                <a16:creationId xmlns:a16="http://schemas.microsoft.com/office/drawing/2014/main" id="{2346B4B1-555E-D104-7EB2-18E3F4FC2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637" y="1142917"/>
            <a:ext cx="1409684" cy="864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D754C01-CBAE-A08F-BCAA-B73A9C4CAC9B}"/>
              </a:ext>
            </a:extLst>
          </p:cNvPr>
          <p:cNvSpPr txBox="1"/>
          <p:nvPr/>
        </p:nvSpPr>
        <p:spPr>
          <a:xfrm>
            <a:off x="4273550" y="127954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 much larger?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199D92-66EA-F47F-D860-503A3E71DE11}"/>
              </a:ext>
            </a:extLst>
          </p:cNvPr>
          <p:cNvSpPr txBox="1"/>
          <p:nvPr/>
        </p:nvSpPr>
        <p:spPr>
          <a:xfrm>
            <a:off x="455259" y="1943927"/>
            <a:ext cx="1447801" cy="1194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Step 1:</a:t>
            </a:r>
            <a:endParaRPr lang="en-IN" dirty="0"/>
          </a:p>
        </p:txBody>
      </p:sp>
      <p:pic>
        <p:nvPicPr>
          <p:cNvPr id="8" name="Picture 7" descr="LCD equals 2 times 2 times 3 times 3 equals 36">
            <a:extLst>
              <a:ext uri="{FF2B5EF4-FFF2-40B4-BE49-F238E27FC236}">
                <a16:creationId xmlns:a16="http://schemas.microsoft.com/office/drawing/2014/main" id="{04FD5B1A-F685-67F8-4346-953967786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1249" y="2725618"/>
            <a:ext cx="2748774" cy="324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6AD8B6-883F-8187-7071-89232FD53E90}"/>
              </a:ext>
            </a:extLst>
          </p:cNvPr>
          <p:cNvSpPr txBox="1"/>
          <p:nvPr/>
        </p:nvSpPr>
        <p:spPr>
          <a:xfrm>
            <a:off x="459267" y="3581172"/>
            <a:ext cx="1460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Step 2:</a:t>
            </a:r>
            <a:endParaRPr lang="en-IN" dirty="0"/>
          </a:p>
        </p:txBody>
      </p:sp>
      <p:pic>
        <p:nvPicPr>
          <p:cNvPr id="17" name="Picture 16" descr="8 divided by 9, we multiply the numerator and denominator by 4, then we get 8 divided by 9 times 4 divided by 4 equals 32 divided by 36, and 11 divided by 12, we multiply the numerator and denominator by 3, then we get 11 divided by 12 times 3 divided by 3 equals 33 divided by 36">
            <a:extLst>
              <a:ext uri="{FF2B5EF4-FFF2-40B4-BE49-F238E27FC236}">
                <a16:creationId xmlns:a16="http://schemas.microsoft.com/office/drawing/2014/main" id="{FB809D29-3CC3-F16E-0468-A4F9B58D48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8521" y="3435350"/>
            <a:ext cx="5083957" cy="864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CC481E7-208F-F353-86F3-900DA47E0DCB}"/>
              </a:ext>
            </a:extLst>
          </p:cNvPr>
          <p:cNvSpPr txBox="1"/>
          <p:nvPr/>
        </p:nvSpPr>
        <p:spPr>
          <a:xfrm>
            <a:off x="457200" y="467362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Step 3:</a:t>
            </a:r>
            <a:endParaRPr lang="en-IN" dirty="0"/>
          </a:p>
        </p:txBody>
      </p:sp>
      <p:pic>
        <p:nvPicPr>
          <p:cNvPr id="14" name="Picture 13" descr="11 divided by 12 greater than 8 divided by 9 comma">
            <a:extLst>
              <a:ext uri="{FF2B5EF4-FFF2-40B4-BE49-F238E27FC236}">
                <a16:creationId xmlns:a16="http://schemas.microsoft.com/office/drawing/2014/main" id="{E113D84B-4E1F-67B2-33AA-AEABDDA766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5367" y="4499179"/>
            <a:ext cx="1118652" cy="864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F8076F-E196-E2A4-28AA-D17A43FF68F9}"/>
              </a:ext>
            </a:extLst>
          </p:cNvPr>
          <p:cNvSpPr txBox="1"/>
          <p:nvPr/>
        </p:nvSpPr>
        <p:spPr>
          <a:xfrm>
            <a:off x="2704305" y="4669963"/>
            <a:ext cx="2214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since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&gt;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91AAB5-4F5E-AB60-C95A-F34805162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Comparing Fractions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IN" dirty="0"/>
          </a:p>
        </p:txBody>
      </p:sp>
      <p:pic>
        <p:nvPicPr>
          <p:cNvPr id="3" name="Picture 2" descr="11 divided by 12 minus 8 divided by 9 equals 33 divided by 36 minus 32 divided by 36 equals 1 divided by 36">
            <a:extLst>
              <a:ext uri="{FF2B5EF4-FFF2-40B4-BE49-F238E27FC236}">
                <a16:creationId xmlns:a16="http://schemas.microsoft.com/office/drawing/2014/main" id="{606A8A2B-7D50-02E3-BA45-5DBD913E6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284852"/>
            <a:ext cx="3192252" cy="864000"/>
          </a:xfrm>
          <a:prstGeom prst="rect">
            <a:avLst/>
          </a:prstGeom>
        </p:spPr>
      </p:pic>
      <p:pic>
        <p:nvPicPr>
          <p:cNvPr id="5" name="Picture 4" descr="11 divided by 12 is larger by 1 divided by 36.">
            <a:extLst>
              <a:ext uri="{FF2B5EF4-FFF2-40B4-BE49-F238E27FC236}">
                <a16:creationId xmlns:a16="http://schemas.microsoft.com/office/drawing/2014/main" id="{57FD85C9-724E-842E-EBA3-4B2A0E076B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3558" y="2336400"/>
            <a:ext cx="2792084" cy="864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B3FBAD7-D0C6-155B-6FD5-206BCC5BFFC6}"/>
              </a:ext>
            </a:extLst>
          </p:cNvPr>
          <p:cNvSpPr txBox="1"/>
          <p:nvPr/>
        </p:nvSpPr>
        <p:spPr>
          <a:xfrm>
            <a:off x="457200" y="3280415"/>
            <a:ext cx="7296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Graphing these values on a number line, we have</a:t>
            </a:r>
            <a:endParaRPr lang="en-IN" dirty="0"/>
          </a:p>
        </p:txBody>
      </p:sp>
      <p:pic>
        <p:nvPicPr>
          <p:cNvPr id="8" name="Picture 7" descr="11 divided by 12 greater than 8 divided by 9">
            <a:extLst>
              <a:ext uri="{FF2B5EF4-FFF2-40B4-BE49-F238E27FC236}">
                <a16:creationId xmlns:a16="http://schemas.microsoft.com/office/drawing/2014/main" id="{7DC66D23-5545-2DA9-1E28-5953B26DA4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0309" y="3124200"/>
            <a:ext cx="1009516" cy="864000"/>
          </a:xfrm>
          <a:prstGeom prst="rect">
            <a:avLst/>
          </a:prstGeom>
        </p:spPr>
      </p:pic>
      <p:pic>
        <p:nvPicPr>
          <p:cNvPr id="10" name="Picture 9" descr="and 11 divided by 12 lies to the right of 8 divided by 9.">
            <a:extLst>
              <a:ext uri="{FF2B5EF4-FFF2-40B4-BE49-F238E27FC236}">
                <a16:creationId xmlns:a16="http://schemas.microsoft.com/office/drawing/2014/main" id="{207031A6-980F-DBEE-2B0D-54B55C64C1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472" y="3703238"/>
            <a:ext cx="4215904" cy="864000"/>
          </a:xfrm>
          <a:prstGeom prst="rect">
            <a:avLst/>
          </a:prstGeom>
        </p:spPr>
      </p:pic>
      <p:pic>
        <p:nvPicPr>
          <p:cNvPr id="4128" name="Picture 32" descr="A number line is shown from one half to 1, with seventeen tick marks between them. The fourteenth tick mark is marked with a point and labeled, 8 divided by 9. The fifteenth tick mark is marked with a point and labeled, 11 divided by 12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71756" y="4953000"/>
            <a:ext cx="7115174" cy="95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AFFC360-A7F4-E6C8-7625-02CB49F26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Comparing Fractions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IN" dirty="0"/>
          </a:p>
        </p:txBody>
      </p:sp>
      <p:pic>
        <p:nvPicPr>
          <p:cNvPr id="6" name="Picture 5" descr="Arrange 2 divided by 3 comma 7 divided by 10 comma and 9 divided by 15">
            <a:extLst>
              <a:ext uri="{FF2B5EF4-FFF2-40B4-BE49-F238E27FC236}">
                <a16:creationId xmlns:a16="http://schemas.microsoft.com/office/drawing/2014/main" id="{6B547B97-9F9D-A34D-9CBF-0A738AE2C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357" y="1215133"/>
            <a:ext cx="3565137" cy="86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F60F5E-E6A0-7F4A-E51F-C06887E29800}"/>
              </a:ext>
            </a:extLst>
          </p:cNvPr>
          <p:cNvSpPr txBox="1"/>
          <p:nvPr/>
        </p:nvSpPr>
        <p:spPr>
          <a:xfrm>
            <a:off x="4029869" y="1371473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order from smallest to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168FA3-83BD-D7BA-783F-A2701609F799}"/>
              </a:ext>
            </a:extLst>
          </p:cNvPr>
          <p:cNvSpPr txBox="1"/>
          <p:nvPr/>
        </p:nvSpPr>
        <p:spPr>
          <a:xfrm>
            <a:off x="457200" y="2033568"/>
            <a:ext cx="810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largest.  Then find the difference between the smallest and the largest.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BA78D5-A25F-30A8-A9ED-1BD2965C9A34}"/>
              </a:ext>
            </a:extLst>
          </p:cNvPr>
          <p:cNvSpPr txBox="1"/>
          <p:nvPr/>
        </p:nvSpPr>
        <p:spPr>
          <a:xfrm>
            <a:off x="457640" y="3126367"/>
            <a:ext cx="1447801" cy="1194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Step 1:</a:t>
            </a:r>
            <a:endParaRPr lang="en-IN" dirty="0"/>
          </a:p>
        </p:txBody>
      </p:sp>
      <p:pic>
        <p:nvPicPr>
          <p:cNvPr id="10" name="Picture 9" descr="LCD equals 2 times 3 times 5 equals 30">
            <a:extLst>
              <a:ext uri="{FF2B5EF4-FFF2-40B4-BE49-F238E27FC236}">
                <a16:creationId xmlns:a16="http://schemas.microsoft.com/office/drawing/2014/main" id="{74E9E0E6-239F-7BC7-01A9-D658D58E36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2039" y="3893454"/>
            <a:ext cx="2424774" cy="324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E4B4EE1-18F9-A43B-1FF3-C27EB3741285}"/>
              </a:ext>
            </a:extLst>
          </p:cNvPr>
          <p:cNvSpPr txBox="1"/>
          <p:nvPr/>
        </p:nvSpPr>
        <p:spPr>
          <a:xfrm>
            <a:off x="457200" y="460249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Step 2:</a:t>
            </a:r>
            <a:endParaRPr lang="en-IN" dirty="0"/>
          </a:p>
        </p:txBody>
      </p:sp>
      <p:pic>
        <p:nvPicPr>
          <p:cNvPr id="13" name="Picture 12" descr="2 divided by 3, we multiply the numerator and denominator by 10, then we get 2 divided by 3 times 10 divided by 10 equals 20 divided by 30, and &#10;7 divided by 10, we multiply the numerator and denominator by 3, then we get 7 divided by 10 times 3 divided by 3 equals 21 divided by 30, and&#10;9 divided by 15, we multiply the numerator and denominator by 2, then we get 9 divided by 15 times 2 divided by 2 equals 18 divided by 30">
            <a:extLst>
              <a:ext uri="{FF2B5EF4-FFF2-40B4-BE49-F238E27FC236}">
                <a16:creationId xmlns:a16="http://schemas.microsoft.com/office/drawing/2014/main" id="{43540C72-9FD2-2310-02FE-4C26E17A05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8781" y="4440238"/>
            <a:ext cx="6975663" cy="864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F919E0-92F2-487E-B1B3-6A5813306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Comparing Fractions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5CCDD4-3561-F449-F5B1-6C8A5B000B12}"/>
              </a:ext>
            </a:extLst>
          </p:cNvPr>
          <p:cNvSpPr txBox="1"/>
          <p:nvPr/>
        </p:nvSpPr>
        <p:spPr>
          <a:xfrm>
            <a:off x="457200" y="1229292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Step 3: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 Smallest to largest:</a:t>
            </a:r>
          </a:p>
        </p:txBody>
      </p:sp>
      <p:pic>
        <p:nvPicPr>
          <p:cNvPr id="5" name="Picture 4" descr="9 divided by 15 comma 2 divided by 3 comma 7 divided by 10">
            <a:extLst>
              <a:ext uri="{FF2B5EF4-FFF2-40B4-BE49-F238E27FC236}">
                <a16:creationId xmlns:a16="http://schemas.microsoft.com/office/drawing/2014/main" id="{D0EE9741-B715-0F4B-6FF4-B42187306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031" y="1116107"/>
            <a:ext cx="1609768" cy="864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FB0B9A2-F97C-5230-E778-D326D53AE998}"/>
              </a:ext>
            </a:extLst>
          </p:cNvPr>
          <p:cNvSpPr txBox="1"/>
          <p:nvPr/>
        </p:nvSpPr>
        <p:spPr>
          <a:xfrm>
            <a:off x="457200" y="1708571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(since 18 &lt; 20 &lt; 21)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Graphically, we have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167" name="Picture 23" descr="A number line is shown from one half to 1, with fourteen tick marks between them. The third tick mark is marked with a point and labeled,  9 divided by 15. The fifth tick mark is marked with a point and labeled, 2 divided by 3. The sixth tick mark is marked with a point and labeled, 7 divided by 10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09209" y="2641833"/>
            <a:ext cx="709659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7 divided by 10 minus 9 divided by 15 which equals 21 divided by 30 minus 18 divided by 30 equals 3 divided by 30 then we get 1 divided by 10">
            <a:extLst>
              <a:ext uri="{FF2B5EF4-FFF2-40B4-BE49-F238E27FC236}">
                <a16:creationId xmlns:a16="http://schemas.microsoft.com/office/drawing/2014/main" id="{51C424B2-A2EE-FE81-1D7B-29F4D07827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1057" y="3700462"/>
            <a:ext cx="4083537" cy="864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8F21CA5-2C4F-7279-5D7D-A756236867E9}"/>
              </a:ext>
            </a:extLst>
          </p:cNvPr>
          <p:cNvSpPr txBox="1"/>
          <p:nvPr/>
        </p:nvSpPr>
        <p:spPr>
          <a:xfrm>
            <a:off x="457200" y="4692884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difference between the largest and smallest</a:t>
            </a:r>
            <a:endParaRPr lang="en-IN" dirty="0"/>
          </a:p>
        </p:txBody>
      </p:sp>
      <p:pic>
        <p:nvPicPr>
          <p:cNvPr id="11" name="Picture 10" descr="fraction is 1 divided by 10.">
            <a:extLst>
              <a:ext uri="{FF2B5EF4-FFF2-40B4-BE49-F238E27FC236}">
                <a16:creationId xmlns:a16="http://schemas.microsoft.com/office/drawing/2014/main" id="{3CD16714-8678-7C4A-717B-C8F3B00535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988" y="5111195"/>
            <a:ext cx="2128168" cy="86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1853</TotalTime>
  <Words>441</Words>
  <Application>Microsoft Office PowerPoint</Application>
  <PresentationFormat>On-screen Show (4:3)</PresentationFormat>
  <Paragraphs>65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Section 2.R.3</vt:lpstr>
      <vt:lpstr>Objectives</vt:lpstr>
      <vt:lpstr>Procedure: To Compare Two Fractions</vt:lpstr>
      <vt:lpstr>Example 1: Comparing Fractions1</vt:lpstr>
      <vt:lpstr>Example 1: Comparing Fractions2</vt:lpstr>
      <vt:lpstr>Example 2: Comparing Fractions1</vt:lpstr>
      <vt:lpstr>Example 2: Comparing Fractions2</vt:lpstr>
      <vt:lpstr>Example 3: Comparing Fractions1</vt:lpstr>
      <vt:lpstr>Example 3: Comparing Fractions2</vt:lpstr>
      <vt:lpstr>Properties: Rules for Order of Operations1</vt:lpstr>
      <vt:lpstr>Properties: Rules for Order of Operations2</vt:lpstr>
      <vt:lpstr>Example 4: Using the Order of Operations with Fractions1</vt:lpstr>
      <vt:lpstr>Example 4: Using the Order of Operations with Fractions2</vt:lpstr>
      <vt:lpstr>Example 5: Using the Order of Operations with Fractions1</vt:lpstr>
      <vt:lpstr>Example 5: Using the Order of Operations with Fractions2</vt:lpstr>
      <vt:lpstr>Example 6: Using the Order of Operations with Fractions1</vt:lpstr>
      <vt:lpstr>Example 6: Order of Operations  with Fractions2</vt:lpstr>
      <vt:lpstr>Example 7: Using the Order of Operations</vt:lpstr>
      <vt:lpstr>Example 8: Finding the Average1</vt:lpstr>
      <vt:lpstr>Example 8: Finding the Average2</vt:lpstr>
      <vt:lpstr>Example 8: Finding the Average3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jeevan</cp:lastModifiedBy>
  <cp:revision>268</cp:revision>
  <dcterms:created xsi:type="dcterms:W3CDTF">2013-04-26T14:43:13Z</dcterms:created>
  <dcterms:modified xsi:type="dcterms:W3CDTF">2025-08-18T09:08:00Z</dcterms:modified>
</cp:coreProperties>
</file>