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7" r:id="rId8"/>
    <p:sldId id="268" r:id="rId9"/>
    <p:sldId id="269" r:id="rId10"/>
    <p:sldId id="270" r:id="rId11"/>
    <p:sldId id="287" r:id="rId12"/>
    <p:sldId id="274" r:id="rId13"/>
    <p:sldId id="275" r:id="rId14"/>
    <p:sldId id="276" r:id="rId15"/>
    <p:sldId id="277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D"/>
    <a:srgbClr val="000000"/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7" autoAdjust="0"/>
    <p:restoredTop sz="94673" autoAdjust="0"/>
  </p:normalViewPr>
  <p:slideViewPr>
    <p:cSldViewPr>
      <p:cViewPr varScale="1">
        <p:scale>
          <a:sx n="100" d="100"/>
          <a:sy n="100" d="100"/>
        </p:scale>
        <p:origin x="208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DA46-7CB5-4633-9EF6-95642D5AF135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6EC99-39F7-4A6A-AC75-4030369B21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8BEF743-A1BA-45BB-A1DC-2A96C5932826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81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 Numbers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A16195-BE15-92FA-899D-3D4EA5A05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Changing Fractions to Decimal Number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C0D0F1-235D-F410-58F2-EFF56DFA1EDC}"/>
              </a:ext>
            </a:extLst>
          </p:cNvPr>
          <p:cNvSpPr txBox="1"/>
          <p:nvPr/>
        </p:nvSpPr>
        <p:spPr>
          <a:xfrm>
            <a:off x="418111" y="1480840"/>
            <a:ext cx="175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write</a:t>
            </a:r>
          </a:p>
        </p:txBody>
      </p:sp>
      <p:pic>
        <p:nvPicPr>
          <p:cNvPr id="8" name="Picture 7" descr="7 divided by 12 equals 0.58333 and so on">
            <a:extLst>
              <a:ext uri="{FF2B5EF4-FFF2-40B4-BE49-F238E27FC236}">
                <a16:creationId xmlns:a16="http://schemas.microsoft.com/office/drawing/2014/main" id="{01497EB7-82C9-BCCC-4824-54CCE34D8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371600"/>
            <a:ext cx="2000250" cy="7810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A2E95C7-0730-5ED5-F159-43C4CE48B51A}"/>
              </a:ext>
            </a:extLst>
          </p:cNvPr>
          <p:cNvSpPr txBox="1"/>
          <p:nvPr/>
        </p:nvSpPr>
        <p:spPr>
          <a:xfrm>
            <a:off x="457200" y="2004060"/>
            <a:ext cx="815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the three dots (called an ellipsis) mean “and so on” or to continue the pattern without stopping.  Or, if we agree to round, we can write</a:t>
            </a:r>
            <a:endParaRPr lang="en-IN" dirty="0"/>
          </a:p>
        </p:txBody>
      </p:sp>
      <p:pic>
        <p:nvPicPr>
          <p:cNvPr id="10" name="Picture 9" descr="7 divided by 12 approximately equals to 0.583">
            <a:extLst>
              <a:ext uri="{FF2B5EF4-FFF2-40B4-BE49-F238E27FC236}">
                <a16:creationId xmlns:a16="http://schemas.microsoft.com/office/drawing/2014/main" id="{BEBE2EA2-952E-B62D-F804-9C73BFB76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7386" y="2770876"/>
            <a:ext cx="1428750" cy="7810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193A1C0-2B23-C309-DE95-C11B3A699733}"/>
              </a:ext>
            </a:extLst>
          </p:cNvPr>
          <p:cNvSpPr txBox="1"/>
          <p:nvPr/>
        </p:nvSpPr>
        <p:spPr>
          <a:xfrm>
            <a:off x="6819900" y="2858692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(to the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80AD-54C8-403F-0502-ED1B33CEC0B4}"/>
              </a:ext>
            </a:extLst>
          </p:cNvPr>
          <p:cNvSpPr txBox="1"/>
          <p:nvPr/>
        </p:nvSpPr>
        <p:spPr>
          <a:xfrm>
            <a:off x="456211" y="3284915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nearest thousandth).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9B8BD-B27A-A07F-9AC1-C359B482F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6301-17A7-5297-9C7D-9751749F2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Changing Fractions to Decimal Number</a:t>
            </a:r>
            <a:endParaRPr lang="en-US" dirty="0"/>
          </a:p>
        </p:txBody>
      </p:sp>
      <p:pic>
        <p:nvPicPr>
          <p:cNvPr id="39" name="Picture 38" descr="Change one divided by seven to a decimal number. ">
            <a:extLst>
              <a:ext uri="{FF2B5EF4-FFF2-40B4-BE49-F238E27FC236}">
                <a16:creationId xmlns:a16="http://schemas.microsoft.com/office/drawing/2014/main" id="{208C982C-98A5-AFAF-967F-AECB9BC8E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021" y="1015600"/>
            <a:ext cx="3933658" cy="72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CE0AC6-671D-3610-AB90-3CA4667606F5}"/>
              </a:ext>
            </a:extLst>
          </p:cNvPr>
          <p:cNvSpPr txBox="1"/>
          <p:nvPr/>
        </p:nvSpPr>
        <p:spPr>
          <a:xfrm>
            <a:off x="457200" y="1976047"/>
            <a:ext cx="14478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35" name="Picture 34" descr="1 divided by 7. Since 7 does not go into 1, we add a decimal and write 1.000000 to perform long division.&#10;7 goes into 10 is one time. 1 times 7 is 7, and subtracting leaves a remainder of 3.&#10;Bringing down a 0 gives 30. 7 goes into 30 is four times, since 4 times 7 is 28, leaving a remainder of 2.&#10;Bringing down the next 0 gives 20. 7 goes into 20 is two times, because 2 times 7 is 14, leaving a remainder of 6.&#10;Bringing down another 0 gives 60. 7 goes into 60 is eight times, as 8 times 7 is 56, leaving a remainder of 4.&#10;Bringing down another 0 gives 40. 7 goes into 40 is five times, since 5 times 7 is 35, leaving a remainder of 5.&#10;Bringing down one more 0 gives 50. 7 goes into 50 is seven times, because 7 times 7 is 49, leaving a remainder of 1.&#10;&#10;Now we are back to the original remainder of 1, so the same steps will repeat again.&#10;&#10;This creates a repeating decimal with six digits. So, 1 divided by 7 equals 0.142857.The six digits will  repeat in the same pattern without end.&#10;&#10;The remainder will repeat in sequence 3 comma 2 comma 6 comma 4 comma 5 comma 1 comma 3 and so on. Therefore, the digits in the sequence will also repeat in sequence without end, so the quotient is 0.142857 and so on.">
            <a:extLst>
              <a:ext uri="{FF2B5EF4-FFF2-40B4-BE49-F238E27FC236}">
                <a16:creationId xmlns:a16="http://schemas.microsoft.com/office/drawing/2014/main" id="{39158DF0-85B2-8897-DEBF-3AA95B94E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155" y="1657588"/>
            <a:ext cx="6937298" cy="414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7DFC74-37A4-A43D-14BE-90C004BF4017}"/>
              </a:ext>
            </a:extLst>
          </p:cNvPr>
          <p:cNvSpPr txBox="1"/>
          <p:nvPr/>
        </p:nvSpPr>
        <p:spPr>
          <a:xfrm>
            <a:off x="4419600" y="2516047"/>
            <a:ext cx="16357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write</a:t>
            </a:r>
          </a:p>
        </p:txBody>
      </p:sp>
      <p:pic>
        <p:nvPicPr>
          <p:cNvPr id="37" name="Picture 36" descr="1 divided by 7 equals 0 point 1 4 2 8 5 7 1 4 2 8 5 7 1 4 2 8 5 7 ...">
            <a:extLst>
              <a:ext uri="{FF2B5EF4-FFF2-40B4-BE49-F238E27FC236}">
                <a16:creationId xmlns:a16="http://schemas.microsoft.com/office/drawing/2014/main" id="{5385870D-77C5-B316-6E0D-21B2B5B53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118594"/>
            <a:ext cx="376258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040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7FA8B6-6E06-0987-791A-7D51A0617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Simplifying Expressions with Decimals and Fractions</a:t>
            </a:r>
            <a:endParaRPr lang="en-IN" dirty="0"/>
          </a:p>
        </p:txBody>
      </p:sp>
      <p:pic>
        <p:nvPicPr>
          <p:cNvPr id="8" name="Picture 7" descr="Find the sum 10 and 1 divided by 2 plus 7.32 plus 5 and 3 divided by 5 in decimal form. ">
            <a:extLst>
              <a:ext uri="{FF2B5EF4-FFF2-40B4-BE49-F238E27FC236}">
                <a16:creationId xmlns:a16="http://schemas.microsoft.com/office/drawing/2014/main" id="{F17A2BC8-A9F7-8639-8872-70EDD94B5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39" y="1126036"/>
            <a:ext cx="6641350" cy="864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E04214-2332-5676-F8AE-AD106B077B2C}"/>
              </a:ext>
            </a:extLst>
          </p:cNvPr>
          <p:cNvSpPr txBox="1"/>
          <p:nvPr/>
        </p:nvSpPr>
        <p:spPr>
          <a:xfrm>
            <a:off x="457200" y="2023675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6" name="Picture 5" descr="We are adding three numbers: 10 and 1 divided by 2, 7.32, and 5 and 3 divided by 5. &#10;First, we convert any fractions into decimals.&#10;1 divided by 2 equals 0.50.&#10;Thus, 10 and 1 divided by 2 becomes 10.50.&#10;The second number is already a decimal: 7.32.&#10;Now 3 divided by 5 equals 0.60.&#10;Therefore, 5 and 3 divided by 5 becomes 5.60.&#10;Now, add all the decimals:&#10;10.50 plus 7.32 plus 5.60 equals 23.42&#10;So, the final result is 23.42.">
            <a:extLst>
              <a:ext uri="{FF2B5EF4-FFF2-40B4-BE49-F238E27FC236}">
                <a16:creationId xmlns:a16="http://schemas.microsoft.com/office/drawing/2014/main" id="{F78132EE-6E67-415A-F9F7-59ACB4A89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400" y="2300525"/>
            <a:ext cx="3859200" cy="288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CCE635-7A7C-E166-6000-E04B00BC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AFAC91-2466-33D4-51D5-36A75B95CF6E}"/>
              </a:ext>
            </a:extLst>
          </p:cNvPr>
          <p:cNvSpPr txBox="1"/>
          <p:nvPr/>
        </p:nvSpPr>
        <p:spPr>
          <a:xfrm>
            <a:off x="457200" y="1277337"/>
            <a:ext cx="4572000" cy="671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Determine which is larger,</a:t>
            </a:r>
          </a:p>
        </p:txBody>
      </p:sp>
      <p:pic>
        <p:nvPicPr>
          <p:cNvPr id="6" name="Picture 5" descr="3 divided by 16 or 0.18. How much larger">
            <a:extLst>
              <a:ext uri="{FF2B5EF4-FFF2-40B4-BE49-F238E27FC236}">
                <a16:creationId xmlns:a16="http://schemas.microsoft.com/office/drawing/2014/main" id="{87F210E0-B1F2-DD94-2A6B-72360D402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0072" y="1266828"/>
            <a:ext cx="4215904" cy="86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87BB80-BF1E-CB34-0B24-1AAF8F8FB459}"/>
              </a:ext>
            </a:extLst>
          </p:cNvPr>
          <p:cNvSpPr txBox="1"/>
          <p:nvPr/>
        </p:nvSpPr>
        <p:spPr>
          <a:xfrm>
            <a:off x="457200" y="20574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the larger number?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62ABB4-36C3-7255-2E51-B4E24D354514}"/>
              </a:ext>
            </a:extLst>
          </p:cNvPr>
          <p:cNvSpPr txBox="1"/>
          <p:nvPr/>
        </p:nvSpPr>
        <p:spPr>
          <a:xfrm>
            <a:off x="457200" y="28295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10" name="Picture 9" descr="To compare the two numbers, begin by changing 3 divided by 16">
            <a:extLst>
              <a:ext uri="{FF2B5EF4-FFF2-40B4-BE49-F238E27FC236}">
                <a16:creationId xmlns:a16="http://schemas.microsoft.com/office/drawing/2014/main" id="{92B5CCE3-AC97-0E9C-E4BC-D52409EAE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14" y="3219762"/>
            <a:ext cx="7640674" cy="86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65073E8-1ADA-555C-95A3-0A4546EF4BD4}"/>
              </a:ext>
            </a:extLst>
          </p:cNvPr>
          <p:cNvSpPr txBox="1"/>
          <p:nvPr/>
        </p:nvSpPr>
        <p:spPr>
          <a:xfrm>
            <a:off x="457200" y="3798101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decimal form.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E2D4CB-EBA3-63FF-3612-C57EBE159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pic>
        <p:nvPicPr>
          <p:cNvPr id="5" name="Picture 4" descr="To convert 3 divided by 16 into a decimal, we perform long division. Since 16 does not go into 3, we add a decimal and write 3.0000.&#10;16 goes into 30 is one time, since 1 times 16 is 16. Subtracting gives a remainder of 14.&#10;Bringing down a 0 gives 140. 16 goes into 140 is eight times, because 8 times 16 is 128, leaving a remainder of 12.&#10;Bringing down the next 0 gives 120. 16 goes into 120 is seven times, as 7 times 16 is 112, leaving a remainder of 8.&#10;Bringing down one more 0 gives 80. 16 goes into 80 is exactly five times.&#10;There is no remainder, so the division ends here and the quotient is 0.1875.">
            <a:extLst>
              <a:ext uri="{FF2B5EF4-FFF2-40B4-BE49-F238E27FC236}">
                <a16:creationId xmlns:a16="http://schemas.microsoft.com/office/drawing/2014/main" id="{037E72C3-6A3B-108E-C6A3-EA7225BA6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075" y="1230000"/>
            <a:ext cx="1924947" cy="4104000"/>
          </a:xfrm>
          <a:prstGeom prst="rect">
            <a:avLst/>
          </a:prstGeom>
        </p:spPr>
      </p:pic>
      <p:pic>
        <p:nvPicPr>
          <p:cNvPr id="3" name="Picture 2" descr="Thus, 3 divided by 16 equals 0 point 1 8 7 5.">
            <a:extLst>
              <a:ext uri="{FF2B5EF4-FFF2-40B4-BE49-F238E27FC236}">
                <a16:creationId xmlns:a16="http://schemas.microsoft.com/office/drawing/2014/main" id="{E25D5689-09CF-86BE-02B4-F45CCCAA4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6750" y="4703762"/>
            <a:ext cx="2543175" cy="7905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459C89-05F2-433E-FDC4-3E3FD2E18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1B46D-C60E-81FE-3466-D165028A9805}"/>
              </a:ext>
            </a:extLst>
          </p:cNvPr>
          <p:cNvSpPr txBox="1"/>
          <p:nvPr/>
        </p:nvSpPr>
        <p:spPr>
          <a:xfrm>
            <a:off x="457200" y="1096665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Comparing, we see that 0.1875 is larger than 0.18. Now subtract the smaller number from the larger number.</a:t>
            </a:r>
          </a:p>
        </p:txBody>
      </p:sp>
      <p:pic>
        <p:nvPicPr>
          <p:cNvPr id="8" name="Picture 7" descr="0.1875 minus 0.1800 equals 0.0075.&#10;">
            <a:extLst>
              <a:ext uri="{FF2B5EF4-FFF2-40B4-BE49-F238E27FC236}">
                <a16:creationId xmlns:a16="http://schemas.microsoft.com/office/drawing/2014/main" id="{0EED9E90-C594-E3DE-25CD-0AEEEE1F6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866" y="2220050"/>
            <a:ext cx="2507296" cy="1440000"/>
          </a:xfrm>
          <a:prstGeom prst="rect">
            <a:avLst/>
          </a:prstGeom>
        </p:spPr>
      </p:pic>
      <p:pic>
        <p:nvPicPr>
          <p:cNvPr id="5" name="Picture 4" descr="Thus, 3 divided by 16 is larger than 0.18 by 0.0075.">
            <a:extLst>
              <a:ext uri="{FF2B5EF4-FFF2-40B4-BE49-F238E27FC236}">
                <a16:creationId xmlns:a16="http://schemas.microsoft.com/office/drawing/2014/main" id="{E95F726B-0F0D-59B6-7F7B-0809DCD34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" y="3657600"/>
            <a:ext cx="5673254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Decimal and Fraction Expressions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auto mechanic charges </a:t>
            </a:r>
            <a:r>
              <a:rPr lang="en-US" dirty="0">
                <a:solidFill>
                  <a:srgbClr val="0000FF"/>
                </a:solidFill>
              </a:rPr>
              <a:t>$35.60 </a:t>
            </a:r>
            <a:r>
              <a:rPr lang="en-US" dirty="0"/>
              <a:t>per hour of labor. How much would he charge for a job which would take</a:t>
            </a:r>
          </a:p>
        </p:txBody>
      </p:sp>
      <p:pic>
        <p:nvPicPr>
          <p:cNvPr id="8" name="Picture 7" descr="2 and 1 divided by 2.">
            <a:extLst>
              <a:ext uri="{FF2B5EF4-FFF2-40B4-BE49-F238E27FC236}">
                <a16:creationId xmlns:a16="http://schemas.microsoft.com/office/drawing/2014/main" id="{E5412844-0349-7AF3-469D-D8DFC47AD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830" y="2069305"/>
            <a:ext cx="463610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923B44-B14B-6A40-A71E-7440FE8109DC}"/>
              </a:ext>
            </a:extLst>
          </p:cNvPr>
          <p:cNvSpPr txBox="1"/>
          <p:nvPr/>
        </p:nvSpPr>
        <p:spPr>
          <a:xfrm>
            <a:off x="1025525" y="2222500"/>
            <a:ext cx="699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hours of labor and required $273.49 for parts?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197B1F-40E9-031E-CD3D-3008F6C93C72}"/>
              </a:ext>
            </a:extLst>
          </p:cNvPr>
          <p:cNvSpPr txBox="1"/>
          <p:nvPr/>
        </p:nvSpPr>
        <p:spPr>
          <a:xfrm>
            <a:off x="457200" y="2913856"/>
            <a:ext cx="8229600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20015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READ: Read the problem carefully. In this case, 	we need to combine his charge for labor with 	the cost of the parts.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Decimal and Fraction Expressions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2:</a:t>
            </a:r>
            <a:r>
              <a:rPr lang="en-US" dirty="0"/>
              <a:t>	SET UP: To find the charge for labor, multiply 	the cost per hour times the number of hours:</a:t>
            </a:r>
          </a:p>
        </p:txBody>
      </p:sp>
      <p:pic>
        <p:nvPicPr>
          <p:cNvPr id="5" name="Picture 4" descr="$35.60 times 2 and 1 divided by 2">
            <a:extLst>
              <a:ext uri="{FF2B5EF4-FFF2-40B4-BE49-F238E27FC236}">
                <a16:creationId xmlns:a16="http://schemas.microsoft.com/office/drawing/2014/main" id="{E4396C62-C0EB-46A3-8348-1142D20C2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144" y="2172495"/>
            <a:ext cx="1612098" cy="86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8A1F21-0600-178E-C879-D970C5FF64B3}"/>
              </a:ext>
            </a:extLst>
          </p:cNvPr>
          <p:cNvSpPr txBox="1"/>
          <p:nvPr/>
        </p:nvSpPr>
        <p:spPr>
          <a:xfrm>
            <a:off x="1600200" y="3244850"/>
            <a:ext cx="6038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 add the cost of the parts: $273.49</a:t>
            </a: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Decimal and Fraction Expressions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362200" cy="659128"/>
          </a:xfrm>
        </p:spPr>
        <p:txBody>
          <a:bodyPr/>
          <a:lstStyle/>
          <a:p>
            <a:pPr>
              <a:tabLst>
                <a:tab pos="1200150" algn="l"/>
              </a:tabLst>
            </a:pPr>
            <a:r>
              <a:rPr lang="en-US" b="1" dirty="0"/>
              <a:t>Step 3:</a:t>
            </a:r>
            <a:endParaRPr lang="en-US" dirty="0"/>
          </a:p>
        </p:txBody>
      </p:sp>
      <p:pic>
        <p:nvPicPr>
          <p:cNvPr id="8" name="Picture 7" descr="SOLVE: Change 2 and 1 divided by 2 to decimal form. Open parenthesis 2 and 1 divided by 2 equals 2.5 close parenthesis">
            <a:extLst>
              <a:ext uri="{FF2B5EF4-FFF2-40B4-BE49-F238E27FC236}">
                <a16:creationId xmlns:a16="http://schemas.microsoft.com/office/drawing/2014/main" id="{7B10698D-BF8C-55D9-D17F-B357293FF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37" y="1120887"/>
            <a:ext cx="6368478" cy="9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C30072-4B03-4A69-DD4B-BEACF83235F7}"/>
              </a:ext>
            </a:extLst>
          </p:cNvPr>
          <p:cNvSpPr txBox="1"/>
          <p:nvPr/>
        </p:nvSpPr>
        <p:spPr>
          <a:xfrm>
            <a:off x="1657349" y="1939288"/>
            <a:ext cx="4212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multiply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$35.60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  <p:pic>
        <p:nvPicPr>
          <p:cNvPr id="5" name="Picture 4" descr="multiply $35.60 by 2.5.&#10;First, multiply 3560 by 5 equals 17,800.&#10;Next, 2 times 3560 equals 71,200.&#10;Now add the two products 17,800 and 71,200 equals 89,000.&#10;Since the original numbers have a total of 3 decimal places (2 from 35.60 and 1 from 2.5), place the decimal three places from the right in the final result, then we get $89.000 which is the charge for labor.">
            <a:extLst>
              <a:ext uri="{FF2B5EF4-FFF2-40B4-BE49-F238E27FC236}">
                <a16:creationId xmlns:a16="http://schemas.microsoft.com/office/drawing/2014/main" id="{D372AAC1-2BDC-7F1C-8D71-DDE59349C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684" y="2458400"/>
            <a:ext cx="3613145" cy="2520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Decimal and Fraction Expressions</a:t>
            </a:r>
            <a:r>
              <a:rPr lang="en-US" sz="3200" baseline="-25000" dirty="0">
                <a:solidFill>
                  <a:schemeClr val="accent1"/>
                </a:solidFill>
              </a:rPr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947" y="1295400"/>
            <a:ext cx="8229600" cy="4572000"/>
          </a:xfrm>
        </p:spPr>
        <p:txBody>
          <a:bodyPr/>
          <a:lstStyle/>
          <a:p>
            <a:pPr>
              <a:tabLst>
                <a:tab pos="1200150" algn="l"/>
              </a:tabLst>
            </a:pPr>
            <a:r>
              <a:rPr lang="en-US" dirty="0"/>
              <a:t>Now add the cost of the parts to the cost of labor.</a:t>
            </a: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</p:txBody>
      </p:sp>
      <p:pic>
        <p:nvPicPr>
          <p:cNvPr id="11" name="Picture 10" descr="89.00, which is cost of labor, plus 273.49 which is cost of parts.&#10;After adding the both values we get the total is $362.49 which is Total charge for the job.">
            <a:extLst>
              <a:ext uri="{FF2B5EF4-FFF2-40B4-BE49-F238E27FC236}">
                <a16:creationId xmlns:a16="http://schemas.microsoft.com/office/drawing/2014/main" id="{52A52694-0F53-B002-7874-A598AE765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301" y="2000512"/>
            <a:ext cx="3408279" cy="165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CE5F7C-BF97-E1DF-70CA-0A6C2129DFAD}"/>
              </a:ext>
            </a:extLst>
          </p:cNvPr>
          <p:cNvSpPr txBox="1"/>
          <p:nvPr/>
        </p:nvSpPr>
        <p:spPr>
          <a:xfrm>
            <a:off x="533400" y="384064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total charge for the job would be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$362.49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2CBEB3-CA9A-17B0-CA87-F4FDE72D7514}"/>
              </a:ext>
            </a:extLst>
          </p:cNvPr>
          <p:cNvSpPr txBox="1"/>
          <p:nvPr/>
        </p:nvSpPr>
        <p:spPr>
          <a:xfrm>
            <a:off x="457200" y="1143000"/>
            <a:ext cx="7848600" cy="1988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 decimal numbers to fractions.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 fractions to decimal numbers.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Simplify expressions with both decimal numbers and fractions.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Example 10: Application: Decimal and Fraction Expressions</a:t>
            </a:r>
            <a:r>
              <a:rPr lang="en-US" sz="3200" baseline="-25000" dirty="0">
                <a:solidFill>
                  <a:schemeClr val="accent1"/>
                </a:solidFill>
              </a:rPr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</a:t>
            </a:r>
            <a:r>
              <a:rPr lang="en-US" dirty="0"/>
              <a:t>	CHECK: The cost of labor per hour is 	approximately </a:t>
            </a:r>
            <a:r>
              <a:rPr lang="en-US" dirty="0">
                <a:solidFill>
                  <a:srgbClr val="00007D"/>
                </a:solidFill>
              </a:rPr>
              <a:t>$40</a:t>
            </a:r>
            <a:r>
              <a:rPr lang="en-US" dirty="0"/>
              <a:t>. This means that</a:t>
            </a:r>
          </a:p>
        </p:txBody>
      </p:sp>
      <p:pic>
        <p:nvPicPr>
          <p:cNvPr id="5" name="Picture 4" descr="2 and 1 divided by 2">
            <a:extLst>
              <a:ext uri="{FF2B5EF4-FFF2-40B4-BE49-F238E27FC236}">
                <a16:creationId xmlns:a16="http://schemas.microsoft.com/office/drawing/2014/main" id="{6E6209F4-FBC3-E1B0-C885-D673AC368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6034" y="1540438"/>
            <a:ext cx="427355" cy="86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06A2C5-E956-A5D7-BD0C-78DA2AB70AB9}"/>
              </a:ext>
            </a:extLst>
          </p:cNvPr>
          <p:cNvSpPr txBox="1"/>
          <p:nvPr/>
        </p:nvSpPr>
        <p:spPr>
          <a:xfrm>
            <a:off x="1715855" y="2358789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hours of labor will cost approximately $100. Considering that the parts alone cost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$273.49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the answer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$362.49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seems reasonable.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662EF6-3C1D-8701-6C68-1AB1FD793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Change from Decimal Numbers to Fractions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decimal number less than 1 (digits are to the right of the decimal point) can be written in fraction form by writing a fraction with: </a:t>
            </a:r>
          </a:p>
          <a:p>
            <a:pPr marL="542925" indent="-542925"/>
            <a:r>
              <a:rPr lang="en-US" dirty="0">
                <a:solidFill>
                  <a:srgbClr val="000000"/>
                </a:solidFill>
              </a:rPr>
              <a:t>1.	A numerator that consists of the whole number formed by all the digits of the decimal number to the right of the decimal point, and</a:t>
            </a:r>
          </a:p>
          <a:p>
            <a:pPr marL="542925" indent="-542925"/>
            <a:r>
              <a:rPr lang="en-US" dirty="0">
                <a:solidFill>
                  <a:srgbClr val="000000"/>
                </a:solidFill>
              </a:rPr>
              <a:t>2.	A denominator that is the power of 10 that corresponds to the rightmost digit. (For example, a denominator of 100 corresponds to hundredths.)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B81AB6-D10C-FF22-E39F-D62F7B06D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Changing Decimal Numbers to Fractions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0BCBB2-37C3-6A8F-0531-F2D2CE2B1B81}"/>
              </a:ext>
            </a:extLst>
          </p:cNvPr>
          <p:cNvSpPr txBox="1"/>
          <p:nvPr/>
        </p:nvSpPr>
        <p:spPr>
          <a:xfrm>
            <a:off x="457200" y="1019401"/>
            <a:ext cx="7696200" cy="1988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 each decimal number to a fraction in lowest terms.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  0.25</a:t>
            </a: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b.  0.32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Example a, 0.25. &#10;The digit 5 in the decimal number 0.25 is labeled hundredths.&#10;which equals 25 over 100 equals 25 times 1 all over divided by 4 times 25.&#10;The number 25 in the numerator and the denominator are cancelled out.&#10;This is further simplified as the lowest fractional term: 1 over 4.&#10;&#10;Example b, 0.32.  The digit 2 in the decimal number 0.32 is labeled hundredths.&#10;equals 32 over 100 which equals 4 times 8 all over divided by 4 times 25.&#10;The number 4 in the numerator and the denominator are cancelled out.&#10;This is further simplified as the lowest fractional term: 8 over 25.">
            <a:extLst>
              <a:ext uri="{FF2B5EF4-FFF2-40B4-BE49-F238E27FC236}">
                <a16:creationId xmlns:a16="http://schemas.microsoft.com/office/drawing/2014/main" id="{D17AB4B6-87A5-ECAD-A8C3-A50D65678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68398"/>
            <a:ext cx="4358221" cy="252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2A9FE1-F347-D8F0-8B5E-592A81C6D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Changing Decimal Numbers to Fractions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E67D7C-9C0F-7F0D-8DD8-3D85CEF6920F}"/>
              </a:ext>
            </a:extLst>
          </p:cNvPr>
          <p:cNvSpPr txBox="1"/>
          <p:nvPr/>
        </p:nvSpPr>
        <p:spPr>
          <a:xfrm>
            <a:off x="516136" y="1097280"/>
            <a:ext cx="8018264" cy="1988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 each decimal number to a fraction in lowest terms.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  0.131</a:t>
            </a: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b.  0.075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Example a, 0.131. The digit 1 in the decimal number 0.131 is labeled “Thousandths.” which equals 131 over 1000. &#10;&#10;Example b, 0.075. The digit 5 in the decimal number 0.075 is labeled “Thousandths.”&#10;which equals 75 over 1000, which equals 25 times 3 all over divided by 25 times 40.  The number 25 in the numerator and the denominator are canceled out. This is further simplified to the lowest fractional term as 3 over 40.">
            <a:extLst>
              <a:ext uri="{FF2B5EF4-FFF2-40B4-BE49-F238E27FC236}">
                <a16:creationId xmlns:a16="http://schemas.microsoft.com/office/drawing/2014/main" id="{DD6D317D-076A-88E3-5C70-B9885549F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65522"/>
            <a:ext cx="4689873" cy="259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140BE4-40AD-67BF-737C-4FD1B5CA8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Changing Decimal Numbers to Fractions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E89CFF-1A96-2354-6122-8A736978DE2C}"/>
              </a:ext>
            </a:extLst>
          </p:cNvPr>
          <p:cNvSpPr txBox="1"/>
          <p:nvPr/>
        </p:nvSpPr>
        <p:spPr>
          <a:xfrm>
            <a:off x="457200" y="1143000"/>
            <a:ext cx="8153400" cy="1988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" marR="0" lvl="0" indent="-31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2.6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to a mixed number with the fraction in lowest terms.</a:t>
            </a:r>
          </a:p>
          <a:p>
            <a:pPr marL="3175" marR="0" lvl="0" indent="-31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3175" marR="0" lvl="0" indent="-31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a mixed number,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2 point 6 (6 marked in tenths place) equals 2 and 6 divided by 10 equals 2 and 2 times 3 all over divided by 2 times 5. Cancel the common factor 2 from both the numerator and denominator which is equals to 2 and 3 divided by 5">
            <a:extLst>
              <a:ext uri="{FF2B5EF4-FFF2-40B4-BE49-F238E27FC236}">
                <a16:creationId xmlns:a16="http://schemas.microsoft.com/office/drawing/2014/main" id="{C00C7658-69E7-A370-D15E-B3468D423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371" y="3505028"/>
            <a:ext cx="4448796" cy="2038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931CEB-1923-AA3D-F03F-1CE1831B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Changing Fractions to Decimal Numbers</a:t>
            </a:r>
            <a:endParaRPr lang="en-IN" dirty="0"/>
          </a:p>
        </p:txBody>
      </p:sp>
      <p:pic>
        <p:nvPicPr>
          <p:cNvPr id="3" name="Picture 2" descr="Change 3 divided by 8 to a decimal number.">
            <a:extLst>
              <a:ext uri="{FF2B5EF4-FFF2-40B4-BE49-F238E27FC236}">
                <a16:creationId xmlns:a16="http://schemas.microsoft.com/office/drawing/2014/main" id="{649EB13A-6C57-7B26-255D-A5143EC63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67" y="1129903"/>
            <a:ext cx="4673928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3B3170-A7E2-003D-5824-0CE0EEC96403}"/>
              </a:ext>
            </a:extLst>
          </p:cNvPr>
          <p:cNvSpPr txBox="1"/>
          <p:nvPr/>
        </p:nvSpPr>
        <p:spPr>
          <a:xfrm>
            <a:off x="454819" y="1976045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8" name="Picture 7" descr="3 divided by 8. Since 8 does not go into 3, we add a decimal and write 3.000 to perform long division.&#10;We see how many times 8 goes into 30, which is 3 times, leaving a remainder of 6.&#10;Bringing down the next 0 gives us 60. 8 goes into 60 is seven times, since 7 times 8 is 56, leaving a remainder of 4.&#10;Bringing down the last 0 gives us 40, and 8 goes into 40 exactly 5 times.&#10;Then the remainder is 0 and quotient is 0.375.">
            <a:extLst>
              <a:ext uri="{FF2B5EF4-FFF2-40B4-BE49-F238E27FC236}">
                <a16:creationId xmlns:a16="http://schemas.microsoft.com/office/drawing/2014/main" id="{179EF669-3A13-03F1-19FA-975D60058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2575" y="2026526"/>
            <a:ext cx="3034874" cy="3204000"/>
          </a:xfrm>
          <a:prstGeom prst="rect">
            <a:avLst/>
          </a:prstGeom>
        </p:spPr>
      </p:pic>
      <p:pic>
        <p:nvPicPr>
          <p:cNvPr id="6" name="Picture 5" descr="Thus, 3 divided by 8 equals 0.375">
            <a:extLst>
              <a:ext uri="{FF2B5EF4-FFF2-40B4-BE49-F238E27FC236}">
                <a16:creationId xmlns:a16="http://schemas.microsoft.com/office/drawing/2014/main" id="{80BF289C-F6B2-6242-2A07-CF9F8A16BF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245" y="5077666"/>
            <a:ext cx="2435855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32F016-2978-C2B3-C878-9373C6E7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Changing Fractions to Decimal Numbers</a:t>
            </a:r>
            <a:endParaRPr lang="en-IN" dirty="0"/>
          </a:p>
        </p:txBody>
      </p:sp>
      <p:pic>
        <p:nvPicPr>
          <p:cNvPr id="6" name="Picture 5" descr="Change five divided by four to a decimal number.">
            <a:extLst>
              <a:ext uri="{FF2B5EF4-FFF2-40B4-BE49-F238E27FC236}">
                <a16:creationId xmlns:a16="http://schemas.microsoft.com/office/drawing/2014/main" id="{EB1B2761-A6C6-8229-00F6-B8FC9CAC5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997" y="1120375"/>
            <a:ext cx="4730927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2F070F-1809-92AE-41B0-9BE21D1336CF}"/>
              </a:ext>
            </a:extLst>
          </p:cNvPr>
          <p:cNvSpPr txBox="1"/>
          <p:nvPr/>
        </p:nvSpPr>
        <p:spPr>
          <a:xfrm>
            <a:off x="457200" y="1976045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9" name="Picture 8" descr="5 divided by 4. Since 4 goes into 5 one time, we write 1 and place a decimal point to perform long division.&#10;1 times 4 is 4, and subtracting that from 5 leaves a remainder of 1.&#10;We bring down a 0 to make 10. 4 goes into 10 is  two times, since 2 times 4 is 8, leaving a remainder of 2.&#10;We bring down another 0 to make 20. 4 goes into 20 exactly five times.&#10;Since there is no remainder, the division ends here and the quotient is 1.25.">
            <a:extLst>
              <a:ext uri="{FF2B5EF4-FFF2-40B4-BE49-F238E27FC236}">
                <a16:creationId xmlns:a16="http://schemas.microsoft.com/office/drawing/2014/main" id="{5A543303-5A01-3542-4605-6B4DA27F8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055" y="2033548"/>
            <a:ext cx="2493945" cy="2880000"/>
          </a:xfrm>
          <a:prstGeom prst="rect">
            <a:avLst/>
          </a:prstGeom>
        </p:spPr>
      </p:pic>
      <p:pic>
        <p:nvPicPr>
          <p:cNvPr id="3" name="Picture 2" descr="Thus, 5 divided by 4 equals 1.25">
            <a:extLst>
              <a:ext uri="{FF2B5EF4-FFF2-40B4-BE49-F238E27FC236}">
                <a16:creationId xmlns:a16="http://schemas.microsoft.com/office/drawing/2014/main" id="{30C3B361-EE7A-BE70-3B1F-7D14A06228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99" y="4885105"/>
            <a:ext cx="2275902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2DD0EB2-1CB3-FDE3-2769-EE7BE1546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Changing Fractions to Decimal Number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4" name="Picture 3" descr="Change 7 divided by 12 to a decimal number.">
            <a:extLst>
              <a:ext uri="{FF2B5EF4-FFF2-40B4-BE49-F238E27FC236}">
                <a16:creationId xmlns:a16="http://schemas.microsoft.com/office/drawing/2014/main" id="{F3D4A3EF-6E48-0105-D454-CF912133D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502" y="1117009"/>
            <a:ext cx="4899512" cy="864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4644B2E-E04E-2D7D-8895-321C41B5455D}"/>
              </a:ext>
            </a:extLst>
          </p:cNvPr>
          <p:cNvSpPr txBox="1"/>
          <p:nvPr/>
        </p:nvSpPr>
        <p:spPr>
          <a:xfrm>
            <a:off x="457200" y="2114159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28" name="Picture 27" descr="7 divided by 12. Since 12 does not go into 7, we add a decimal and write 7.0000 to perform long division.&#10;12 goes into 70 is five times, since 5 times 12 is 60. Subtracting leaves a remainder of 10.&#10;We bring down a 0 to make 100. 12 goes into 100 is eight times, because 8 times 12 is 96, leaving a remainder of 4.&#10;Bringing down the next 0 gives us 40. 12 goes into 40 is three times, as 3 times 12 is 36, leaving a remainder of 4.&#10;Bringing down another 0 gives us 40 again, and the process repeats. 12 goes into 40 is three times, leaving the same remainder.&#10;Since the remainder keeps repeating, the 3 in the decimal will continue without end, then the quotient is 0.5833 and so on.">
            <a:extLst>
              <a:ext uri="{FF2B5EF4-FFF2-40B4-BE49-F238E27FC236}">
                <a16:creationId xmlns:a16="http://schemas.microsoft.com/office/drawing/2014/main" id="{B5ACA0F5-6A55-478C-B89E-8FB411548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399" y="1874264"/>
            <a:ext cx="6201801" cy="403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601</Words>
  <Application>Microsoft Office PowerPoint</Application>
  <PresentationFormat>On-screen Show (4:3)</PresentationFormat>
  <Paragraphs>65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Section 2.R.2</vt:lpstr>
      <vt:lpstr>Objectives</vt:lpstr>
      <vt:lpstr>Procedure: To Change from Decimal Numbers to Fractions</vt:lpstr>
      <vt:lpstr>Example 1: Changing Decimal Numbers to Fractions</vt:lpstr>
      <vt:lpstr>Example 2: Changing Decimal Numbers to Fractions</vt:lpstr>
      <vt:lpstr>Example 3: Changing Decimal Numbers to Fractions</vt:lpstr>
      <vt:lpstr>Example 4: Changing Fractions to Decimal Numbers</vt:lpstr>
      <vt:lpstr>Example 5: Changing Fractions to Decimal Numbers</vt:lpstr>
      <vt:lpstr>Example 6: Changing Fractions to Decimal Number1</vt:lpstr>
      <vt:lpstr>Example 6: Changing Fractions to Decimal Number2</vt:lpstr>
      <vt:lpstr>Example 7: Changing Fractions to Decimal Number</vt:lpstr>
      <vt:lpstr>Example 8: Simplifying Expressions with Decimals and Fractions</vt:lpstr>
      <vt:lpstr>Example 9: Comparing Decimal Numbers and Fractions1</vt:lpstr>
      <vt:lpstr>Example 9: Comparing Decimal Numbers and Fractions2</vt:lpstr>
      <vt:lpstr>Example 9: Comparing Decimal Numbers and Fractions3</vt:lpstr>
      <vt:lpstr>Example 10: Application: Decimal and Fraction Expressions1</vt:lpstr>
      <vt:lpstr>Example 10: Application: Decimal and Fraction Expressions2</vt:lpstr>
      <vt:lpstr>Example 10: Application: Decimal and Fraction Expressions3</vt:lpstr>
      <vt:lpstr>Example 10: Application: Decimal and Fraction Expressions4</vt:lpstr>
      <vt:lpstr>Example 10: Application: Decimal and Fraction Expressions5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264</cp:revision>
  <dcterms:created xsi:type="dcterms:W3CDTF">2013-04-26T14:43:13Z</dcterms:created>
  <dcterms:modified xsi:type="dcterms:W3CDTF">2025-08-18T08:33:47Z</dcterms:modified>
</cp:coreProperties>
</file>