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60" r:id="rId4"/>
    <p:sldId id="290" r:id="rId5"/>
    <p:sldId id="262" r:id="rId6"/>
    <p:sldId id="263" r:id="rId7"/>
    <p:sldId id="264" r:id="rId8"/>
    <p:sldId id="265" r:id="rId9"/>
    <p:sldId id="266" r:id="rId10"/>
    <p:sldId id="291" r:id="rId11"/>
    <p:sldId id="267" r:id="rId12"/>
    <p:sldId id="292" r:id="rId13"/>
    <p:sldId id="293" r:id="rId14"/>
    <p:sldId id="294" r:id="rId15"/>
    <p:sldId id="295" r:id="rId16"/>
    <p:sldId id="296" r:id="rId17"/>
    <p:sldId id="297" r:id="rId18"/>
    <p:sldId id="298" r:id="rId19"/>
    <p:sldId id="299" r:id="rId20"/>
    <p:sldId id="289" r:id="rId21"/>
    <p:sldId id="282" r:id="rId22"/>
    <p:sldId id="283" r:id="rId23"/>
    <p:sldId id="284" r:id="rId24"/>
    <p:sldId id="285" r:id="rId25"/>
    <p:sldId id="300" r:id="rId26"/>
    <p:sldId id="301" r:id="rId27"/>
    <p:sldId id="30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1F497D"/>
    <a:srgbClr val="C00000"/>
    <a:srgbClr val="3C86A6"/>
    <a:srgbClr val="000099"/>
    <a:srgbClr val="006666"/>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75"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8/18/2025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8149141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image" Target="../media/image19.emf"/></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emf"/><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emf"/></Relationships>
</file>

<file path=ppt/slides/_rels/slide14.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png"/></Relationships>
</file>

<file path=ppt/slides/_rels/slide15.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 Id="rId4" Type="http://schemas.openxmlformats.org/officeDocument/2006/relationships/image" Target="../media/image34.emf"/></Relationships>
</file>

<file path=ppt/slides/_rels/slide16.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2.xml"/><Relationship Id="rId5" Type="http://schemas.openxmlformats.org/officeDocument/2006/relationships/image" Target="../media/image42.png"/><Relationship Id="rId4" Type="http://schemas.openxmlformats.org/officeDocument/2006/relationships/image" Target="../media/image4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4.emf"/><Relationship Id="rId2" Type="http://schemas.openxmlformats.org/officeDocument/2006/relationships/image" Target="../media/image43.emf"/><Relationship Id="rId1" Type="http://schemas.openxmlformats.org/officeDocument/2006/relationships/slideLayout" Target="../slideLayouts/slideLayout2.xml"/><Relationship Id="rId4" Type="http://schemas.openxmlformats.org/officeDocument/2006/relationships/image" Target="../media/image45.emf"/></Relationships>
</file>

<file path=ppt/slides/_rels/slide22.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2.xml"/><Relationship Id="rId4" Type="http://schemas.openxmlformats.org/officeDocument/2006/relationships/image" Target="../media/image48.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a:solidFill>
                  <a:srgbClr val="1F497D"/>
                </a:solidFill>
                <a:latin typeface="Arial" charset="0"/>
                <a:cs typeface="Arial" charset="0"/>
              </a:rPr>
              <a:t>2.R.1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Fractions and Mixed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Definition: The Number 0 in Fractions</a:t>
            </a:r>
          </a:p>
        </p:txBody>
      </p:sp>
      <p:sp>
        <p:nvSpPr>
          <p:cNvPr id="9" name="Content Placeholder 8">
            <a:extLst>
              <a:ext uri="{C183D7F6-B498-43B3-948B-1728B52AA6E4}">
                <adec:decorative xmlns:adec="http://schemas.microsoft.com/office/drawing/2017/decorative" val="1"/>
              </a:ext>
            </a:extLst>
          </p:cNvPr>
          <p:cNvSpPr>
            <a:spLocks noGrp="1"/>
          </p:cNvSpPr>
          <p:nvPr>
            <p:ph idx="1"/>
          </p:nvPr>
        </p:nvSpPr>
        <p:spPr>
          <a:xfrm>
            <a:off x="457200" y="1280160"/>
            <a:ext cx="8229600" cy="2072640"/>
          </a:xfrm>
          <a:solidFill>
            <a:srgbClr val="FFFFCC"/>
          </a:solidFill>
          <a:ln w="28575">
            <a:solidFill>
              <a:srgbClr val="000000"/>
            </a:solidFill>
          </a:ln>
        </p:spPr>
        <p:txBody>
          <a:bodyPr wrap="square">
            <a:noAutofit/>
          </a:bodyPr>
          <a:lstStyle/>
          <a:p>
            <a:r>
              <a:rPr lang="en-US" dirty="0">
                <a:solidFill>
                  <a:srgbClr val="000000"/>
                </a:solidFill>
              </a:rPr>
              <a:t>	</a:t>
            </a:r>
          </a:p>
        </p:txBody>
      </p:sp>
      <p:pic>
        <p:nvPicPr>
          <p:cNvPr id="3" name="Picture 2" descr="For any nonzero value of b comma 0 divided by b equals 0.">
            <a:extLst>
              <a:ext uri="{FF2B5EF4-FFF2-40B4-BE49-F238E27FC236}">
                <a16:creationId xmlns:a16="http://schemas.microsoft.com/office/drawing/2014/main" id="{D895ED52-03FC-93C4-8215-3EE50CE55F61}"/>
              </a:ext>
            </a:extLst>
          </p:cNvPr>
          <p:cNvPicPr>
            <a:picLocks noChangeAspect="1"/>
          </p:cNvPicPr>
          <p:nvPr/>
        </p:nvPicPr>
        <p:blipFill>
          <a:blip r:embed="rId2"/>
          <a:stretch>
            <a:fillRect/>
          </a:stretch>
        </p:blipFill>
        <p:spPr>
          <a:xfrm>
            <a:off x="549626" y="1280160"/>
            <a:ext cx="4809254" cy="864000"/>
          </a:xfrm>
          <a:prstGeom prst="rect">
            <a:avLst/>
          </a:prstGeom>
        </p:spPr>
      </p:pic>
      <p:pic>
        <p:nvPicPr>
          <p:cNvPr id="5" name="Picture 4" descr="For any value of a, a divided by 0 is undefined">
            <a:extLst>
              <a:ext uri="{FF2B5EF4-FFF2-40B4-BE49-F238E27FC236}">
                <a16:creationId xmlns:a16="http://schemas.microsoft.com/office/drawing/2014/main" id="{2EBF58F0-E60C-322C-BFCF-2726066DB4C5}"/>
              </a:ext>
            </a:extLst>
          </p:cNvPr>
          <p:cNvPicPr>
            <a:picLocks noChangeAspect="1"/>
          </p:cNvPicPr>
          <p:nvPr/>
        </p:nvPicPr>
        <p:blipFill>
          <a:blip r:embed="rId3"/>
          <a:stretch>
            <a:fillRect/>
          </a:stretch>
        </p:blipFill>
        <p:spPr>
          <a:xfrm>
            <a:off x="542483" y="2286000"/>
            <a:ext cx="4923760" cy="864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z="3200" dirty="0">
                <a:solidFill>
                  <a:schemeClr val="accent1"/>
                </a:solidFill>
              </a:rPr>
              <a:t>Example 5: Evaluating Fractions Involving 0</a:t>
            </a:r>
          </a:p>
        </p:txBody>
      </p:sp>
      <p:sp>
        <p:nvSpPr>
          <p:cNvPr id="7" name="TextBox 6">
            <a:extLst>
              <a:ext uri="{FF2B5EF4-FFF2-40B4-BE49-F238E27FC236}">
                <a16:creationId xmlns:a16="http://schemas.microsoft.com/office/drawing/2014/main" id="{F9C65E63-8A62-AA7E-F1FE-F9C4ED7C54CF}"/>
              </a:ext>
            </a:extLst>
          </p:cNvPr>
          <p:cNvSpPr txBox="1"/>
          <p:nvPr/>
        </p:nvSpPr>
        <p:spPr>
          <a:xfrm>
            <a:off x="457200" y="1177129"/>
            <a:ext cx="6253162" cy="523220"/>
          </a:xfrm>
          <a:prstGeom prst="rect">
            <a:avLst/>
          </a:prstGeom>
          <a:noFill/>
        </p:spPr>
        <p:txBody>
          <a:bodyPr wrap="square">
            <a:spAutoFit/>
          </a:bodyPr>
          <a:lstStyle/>
          <a:p>
            <a:pPr marL="0" marR="0" lvl="0" indent="0" algn="just"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Find the value of each expression.</a:t>
            </a:r>
            <a:endParaRPr kumimoji="0" lang="en-US" sz="2800" b="1" i="0" u="none" strike="noStrike" kern="1200" cap="none" spc="0" normalizeH="0" baseline="0" noProof="0" dirty="0">
              <a:ln>
                <a:noFill/>
              </a:ln>
              <a:solidFill>
                <a:srgbClr val="366092"/>
              </a:solidFill>
              <a:effectLst/>
              <a:uLnTx/>
              <a:uFillTx/>
              <a:latin typeface="Calibri"/>
              <a:ea typeface="+mn-ea"/>
              <a:cs typeface="+mn-cs"/>
            </a:endParaRPr>
          </a:p>
        </p:txBody>
      </p:sp>
      <p:pic>
        <p:nvPicPr>
          <p:cNvPr id="6" name="Picture 5" descr="Example a, 0 divided by 36,&#10;Example b, 0 divided by 124,&#10;Example c, 17 divided by 0,&#10;Example d, 1 divided by 0.">
            <a:extLst>
              <a:ext uri="{FF2B5EF4-FFF2-40B4-BE49-F238E27FC236}">
                <a16:creationId xmlns:a16="http://schemas.microsoft.com/office/drawing/2014/main" id="{60355C41-A0AC-5EA0-0532-24A7D3584E89}"/>
              </a:ext>
            </a:extLst>
          </p:cNvPr>
          <p:cNvPicPr>
            <a:picLocks noChangeAspect="1"/>
          </p:cNvPicPr>
          <p:nvPr/>
        </p:nvPicPr>
        <p:blipFill>
          <a:blip r:embed="rId2"/>
          <a:stretch>
            <a:fillRect/>
          </a:stretch>
        </p:blipFill>
        <p:spPr>
          <a:xfrm>
            <a:off x="595314" y="1808557"/>
            <a:ext cx="5267277" cy="864000"/>
          </a:xfrm>
          <a:prstGeom prst="rect">
            <a:avLst/>
          </a:prstGeom>
        </p:spPr>
      </p:pic>
      <p:sp>
        <p:nvSpPr>
          <p:cNvPr id="4" name="TextBox 3">
            <a:extLst>
              <a:ext uri="{FF2B5EF4-FFF2-40B4-BE49-F238E27FC236}">
                <a16:creationId xmlns:a16="http://schemas.microsoft.com/office/drawing/2014/main" id="{E72965B1-E9B9-FA33-D19F-4EDFD0ED93D2}"/>
              </a:ext>
            </a:extLst>
          </p:cNvPr>
          <p:cNvSpPr txBox="1"/>
          <p:nvPr/>
        </p:nvSpPr>
        <p:spPr>
          <a:xfrm>
            <a:off x="457200" y="2817675"/>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10" name="Picture 9" descr="Example a, zero divided by 36 equals zero">
            <a:extLst>
              <a:ext uri="{FF2B5EF4-FFF2-40B4-BE49-F238E27FC236}">
                <a16:creationId xmlns:a16="http://schemas.microsoft.com/office/drawing/2014/main" id="{15A2FD24-DA48-13A6-D8A1-7C10D3165D96}"/>
              </a:ext>
            </a:extLst>
          </p:cNvPr>
          <p:cNvPicPr>
            <a:picLocks noChangeAspect="1"/>
          </p:cNvPicPr>
          <p:nvPr/>
        </p:nvPicPr>
        <p:blipFill>
          <a:blip r:embed="rId3"/>
          <a:stretch>
            <a:fillRect/>
          </a:stretch>
        </p:blipFill>
        <p:spPr>
          <a:xfrm>
            <a:off x="604838" y="3505200"/>
            <a:ext cx="1582266" cy="864000"/>
          </a:xfrm>
          <a:prstGeom prst="rect">
            <a:avLst/>
          </a:prstGeom>
        </p:spPr>
      </p:pic>
      <p:pic>
        <p:nvPicPr>
          <p:cNvPr id="13" name="Picture 12" descr="Example b, zero divided by one twenty four equals zero">
            <a:extLst>
              <a:ext uri="{FF2B5EF4-FFF2-40B4-BE49-F238E27FC236}">
                <a16:creationId xmlns:a16="http://schemas.microsoft.com/office/drawing/2014/main" id="{D4D9A4EF-A205-8CBF-E416-94F2793F36F4}"/>
              </a:ext>
            </a:extLst>
          </p:cNvPr>
          <p:cNvPicPr>
            <a:picLocks noChangeAspect="1"/>
          </p:cNvPicPr>
          <p:nvPr/>
        </p:nvPicPr>
        <p:blipFill>
          <a:blip r:embed="rId4"/>
          <a:stretch>
            <a:fillRect/>
          </a:stretch>
        </p:blipFill>
        <p:spPr>
          <a:xfrm>
            <a:off x="600076" y="4636689"/>
            <a:ext cx="1780683" cy="864000"/>
          </a:xfrm>
          <a:prstGeom prst="rect">
            <a:avLst/>
          </a:prstGeom>
        </p:spPr>
      </p:pic>
      <p:pic>
        <p:nvPicPr>
          <p:cNvPr id="19" name="Picture 18" descr="Example c, Seventeen divided by 0 is undefined">
            <a:extLst>
              <a:ext uri="{FF2B5EF4-FFF2-40B4-BE49-F238E27FC236}">
                <a16:creationId xmlns:a16="http://schemas.microsoft.com/office/drawing/2014/main" id="{B4A311F2-F97F-818D-BC5F-788BC89B6743}"/>
              </a:ext>
            </a:extLst>
          </p:cNvPr>
          <p:cNvPicPr>
            <a:picLocks noChangeAspect="1"/>
          </p:cNvPicPr>
          <p:nvPr/>
        </p:nvPicPr>
        <p:blipFill>
          <a:blip r:embed="rId5"/>
          <a:stretch>
            <a:fillRect/>
          </a:stretch>
        </p:blipFill>
        <p:spPr>
          <a:xfrm>
            <a:off x="4385469" y="3490912"/>
            <a:ext cx="2925109" cy="864000"/>
          </a:xfrm>
          <a:prstGeom prst="rect">
            <a:avLst/>
          </a:prstGeom>
        </p:spPr>
      </p:pic>
      <p:pic>
        <p:nvPicPr>
          <p:cNvPr id="21" name="Picture 20" descr="Example d, one divided by zero is undefined">
            <a:extLst>
              <a:ext uri="{FF2B5EF4-FFF2-40B4-BE49-F238E27FC236}">
                <a16:creationId xmlns:a16="http://schemas.microsoft.com/office/drawing/2014/main" id="{7D9CE7EB-B65A-995A-23AD-2FDA5FC07231}"/>
              </a:ext>
            </a:extLst>
          </p:cNvPr>
          <p:cNvPicPr>
            <a:picLocks noChangeAspect="1"/>
          </p:cNvPicPr>
          <p:nvPr/>
        </p:nvPicPr>
        <p:blipFill>
          <a:blip r:embed="rId6"/>
          <a:stretch>
            <a:fillRect/>
          </a:stretch>
        </p:blipFill>
        <p:spPr>
          <a:xfrm>
            <a:off x="4383088" y="4648200"/>
            <a:ext cx="2810602" cy="864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Graphing Proper Fractions</a:t>
            </a:r>
            <a:r>
              <a:rPr lang="en-US" baseline="-25000" dirty="0"/>
              <a:t>1</a:t>
            </a:r>
          </a:p>
        </p:txBody>
      </p:sp>
      <p:sp>
        <p:nvSpPr>
          <p:cNvPr id="8" name="TextBox 7">
            <a:extLst>
              <a:ext uri="{FF2B5EF4-FFF2-40B4-BE49-F238E27FC236}">
                <a16:creationId xmlns:a16="http://schemas.microsoft.com/office/drawing/2014/main" id="{A430FBC7-C48E-4B81-F5AC-87D0D0AB5164}"/>
              </a:ext>
            </a:extLst>
          </p:cNvPr>
          <p:cNvSpPr txBox="1"/>
          <p:nvPr/>
        </p:nvSpPr>
        <p:spPr>
          <a:xfrm>
            <a:off x="461682" y="1154718"/>
            <a:ext cx="79248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Graph each proper fraction on a number line.</a:t>
            </a:r>
          </a:p>
        </p:txBody>
      </p:sp>
      <p:pic>
        <p:nvPicPr>
          <p:cNvPr id="7" name="Picture 6" descr="Example a, 4 divided by 5,&#10;Example b, 2 divided by 7,&#10;Example c, 5 divided by 6.">
            <a:extLst>
              <a:ext uri="{FF2B5EF4-FFF2-40B4-BE49-F238E27FC236}">
                <a16:creationId xmlns:a16="http://schemas.microsoft.com/office/drawing/2014/main" id="{A0B4BE04-4E53-19D1-BBB7-22D1891E1423}"/>
              </a:ext>
            </a:extLst>
          </p:cNvPr>
          <p:cNvPicPr>
            <a:picLocks noChangeAspect="1"/>
          </p:cNvPicPr>
          <p:nvPr/>
        </p:nvPicPr>
        <p:blipFill>
          <a:blip r:embed="rId2"/>
          <a:stretch>
            <a:fillRect/>
          </a:stretch>
        </p:blipFill>
        <p:spPr>
          <a:xfrm>
            <a:off x="537027" y="1831181"/>
            <a:ext cx="4767615" cy="864000"/>
          </a:xfrm>
          <a:prstGeom prst="rect">
            <a:avLst/>
          </a:prstGeom>
        </p:spPr>
      </p:pic>
      <p:sp>
        <p:nvSpPr>
          <p:cNvPr id="4" name="TextBox 3">
            <a:extLst>
              <a:ext uri="{FF2B5EF4-FFF2-40B4-BE49-F238E27FC236}">
                <a16:creationId xmlns:a16="http://schemas.microsoft.com/office/drawing/2014/main" id="{2E62D163-7AB0-8415-84A7-4CDF95230911}"/>
              </a:ext>
            </a:extLst>
          </p:cNvPr>
          <p:cNvSpPr txBox="1"/>
          <p:nvPr/>
        </p:nvSpPr>
        <p:spPr>
          <a:xfrm>
            <a:off x="457200" y="2817675"/>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5" name="TextBox 4">
            <a:extLst>
              <a:ext uri="{FF2B5EF4-FFF2-40B4-BE49-F238E27FC236}">
                <a16:creationId xmlns:a16="http://schemas.microsoft.com/office/drawing/2014/main" id="{105299F7-4F18-59C6-FE8C-B3DC05953F11}"/>
              </a:ext>
            </a:extLst>
          </p:cNvPr>
          <p:cNvSpPr txBox="1"/>
          <p:nvPr/>
        </p:nvSpPr>
        <p:spPr>
          <a:xfrm>
            <a:off x="457200" y="3841612"/>
            <a:ext cx="457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a:t>
            </a:r>
            <a:endParaRPr lang="en-IN" dirty="0"/>
          </a:p>
        </p:txBody>
      </p:sp>
      <p:pic>
        <p:nvPicPr>
          <p:cNvPr id="49158" name="Picture 6" descr="Example a, A number line is shown extended from 0 to 1, with four tick marks in between. The first tick mark is labeled, 1 over 5, the second tick mark is labeled, 2 over 5, and the third tick mark is labeled, 3 over 5. A point is marked on the fourth tick mark and labeled, 4 over 5. The region between 0 and 1 is further marked and labeled, 5 equal part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066800" y="3495675"/>
            <a:ext cx="6838950" cy="176212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Graphing Proper Fractions</a:t>
            </a:r>
            <a:r>
              <a:rPr lang="en-US" baseline="-25000" dirty="0"/>
              <a:t>2</a:t>
            </a:r>
            <a:endParaRPr lang="en-US" dirty="0"/>
          </a:p>
        </p:txBody>
      </p:sp>
      <p:pic>
        <p:nvPicPr>
          <p:cNvPr id="5" name="Picture 4" descr="Example b, two divided by seven">
            <a:extLst>
              <a:ext uri="{FF2B5EF4-FFF2-40B4-BE49-F238E27FC236}">
                <a16:creationId xmlns:a16="http://schemas.microsoft.com/office/drawing/2014/main" id="{98EDDFDA-AB66-FA5A-CC72-C343BB44F52D}"/>
              </a:ext>
            </a:extLst>
          </p:cNvPr>
          <p:cNvPicPr>
            <a:picLocks noChangeAspect="1"/>
          </p:cNvPicPr>
          <p:nvPr/>
        </p:nvPicPr>
        <p:blipFill>
          <a:blip r:embed="rId2"/>
          <a:stretch>
            <a:fillRect/>
          </a:stretch>
        </p:blipFill>
        <p:spPr>
          <a:xfrm>
            <a:off x="522459" y="1054895"/>
            <a:ext cx="853463" cy="864000"/>
          </a:xfrm>
          <a:prstGeom prst="rect">
            <a:avLst/>
          </a:prstGeom>
        </p:spPr>
      </p:pic>
      <p:pic>
        <p:nvPicPr>
          <p:cNvPr id="50182" name="Picture 6" descr="A number line is shown extended from 0 to 1, with six tick marks in between. The first tick mark is labeled, 1 over 7. A point is marked on the second tick mark and labeled, 2 over 7. The third tick mark is labeled, 3 over 7, the fourth tick mark is labeled, 4 over 7, the fifth tick mark is labeled, 5 over 7, and the sixth tick mark is labeled, 6 over 7. The region between 0 and 1 is further marked and labeled, 7 equal part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371600" y="1676400"/>
            <a:ext cx="6838950" cy="1752600"/>
          </a:xfrm>
          <a:prstGeom prst="rect">
            <a:avLst/>
          </a:prstGeom>
          <a:noFill/>
          <a:ln w="9525">
            <a:noFill/>
            <a:miter lim="800000"/>
            <a:headEnd/>
            <a:tailEnd/>
          </a:ln>
        </p:spPr>
      </p:pic>
      <p:pic>
        <p:nvPicPr>
          <p:cNvPr id="9" name="Picture 8" descr="Example c, five divided by six">
            <a:extLst>
              <a:ext uri="{FF2B5EF4-FFF2-40B4-BE49-F238E27FC236}">
                <a16:creationId xmlns:a16="http://schemas.microsoft.com/office/drawing/2014/main" id="{D9574943-F04A-84FC-ED9A-B0976479A1C7}"/>
              </a:ext>
            </a:extLst>
          </p:cNvPr>
          <p:cNvPicPr>
            <a:picLocks noChangeAspect="1"/>
          </p:cNvPicPr>
          <p:nvPr/>
        </p:nvPicPr>
        <p:blipFill>
          <a:blip r:embed="rId4"/>
          <a:stretch>
            <a:fillRect/>
          </a:stretch>
        </p:blipFill>
        <p:spPr>
          <a:xfrm>
            <a:off x="529602" y="3200400"/>
            <a:ext cx="843182" cy="864000"/>
          </a:xfrm>
          <a:prstGeom prst="rect">
            <a:avLst/>
          </a:prstGeom>
        </p:spPr>
      </p:pic>
      <p:pic>
        <p:nvPicPr>
          <p:cNvPr id="50184" name="Picture 8" descr="A number line is shown extended from 0 to 1, with five tick marks in between. The first tick mark is labeled, 1 over 6, the second tick mark is labeled, 1 over 3, the third tick mark is labeled, 1 over 2, and the fourth tick mark is labeled 2 over 3. A point is marked on the fifth tick mark and labeled, 5 over 6. The region between 0 and 1 is further marked and labeled, 6 equal parts."/>
          <p:cNvPicPr>
            <a:picLocks noChangeAspect="1" noChangeArrowheads="1"/>
          </p:cNvPicPr>
          <p:nvPr/>
        </p:nvPicPr>
        <p:blipFill>
          <a:blip r:embed="rId5" cstate="print"/>
          <a:srcRect/>
          <a:stretch>
            <a:fillRect/>
          </a:stretch>
        </p:blipFill>
        <p:spPr bwMode="auto">
          <a:xfrm>
            <a:off x="1219200" y="4191000"/>
            <a:ext cx="6886575" cy="180022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Graphing improper Fractions</a:t>
            </a:r>
          </a:p>
        </p:txBody>
      </p:sp>
      <p:sp>
        <p:nvSpPr>
          <p:cNvPr id="3" name="Content Placeholder 2"/>
          <p:cNvSpPr>
            <a:spLocks noGrp="1"/>
          </p:cNvSpPr>
          <p:nvPr>
            <p:ph idx="1"/>
          </p:nvPr>
        </p:nvSpPr>
        <p:spPr/>
        <p:txBody>
          <a:bodyPr/>
          <a:lstStyle/>
          <a:p>
            <a:r>
              <a:rPr lang="en-US" dirty="0"/>
              <a:t>Graph each of the following improper fractions on a number line.</a:t>
            </a:r>
          </a:p>
        </p:txBody>
      </p:sp>
      <p:pic>
        <p:nvPicPr>
          <p:cNvPr id="8" name="Picture 7" descr="Example a, Seven divided by five">
            <a:extLst>
              <a:ext uri="{FF2B5EF4-FFF2-40B4-BE49-F238E27FC236}">
                <a16:creationId xmlns:a16="http://schemas.microsoft.com/office/drawing/2014/main" id="{27B5CBE2-815D-DD05-D239-B09E619459C4}"/>
              </a:ext>
            </a:extLst>
          </p:cNvPr>
          <p:cNvPicPr>
            <a:picLocks noChangeAspect="1"/>
          </p:cNvPicPr>
          <p:nvPr/>
        </p:nvPicPr>
        <p:blipFill>
          <a:blip r:embed="rId2"/>
          <a:stretch>
            <a:fillRect/>
          </a:stretch>
        </p:blipFill>
        <p:spPr>
          <a:xfrm>
            <a:off x="565945" y="2134788"/>
            <a:ext cx="843182" cy="864000"/>
          </a:xfrm>
          <a:prstGeom prst="rect">
            <a:avLst/>
          </a:prstGeom>
        </p:spPr>
      </p:pic>
      <p:pic>
        <p:nvPicPr>
          <p:cNvPr id="10" name="Picture 9" descr="Example b, Thirteen divided by eight">
            <a:extLst>
              <a:ext uri="{FF2B5EF4-FFF2-40B4-BE49-F238E27FC236}">
                <a16:creationId xmlns:a16="http://schemas.microsoft.com/office/drawing/2014/main" id="{B023FE76-DFC4-CFA4-22E1-B145633E081D}"/>
              </a:ext>
            </a:extLst>
          </p:cNvPr>
          <p:cNvPicPr>
            <a:picLocks noChangeAspect="1"/>
          </p:cNvPicPr>
          <p:nvPr/>
        </p:nvPicPr>
        <p:blipFill>
          <a:blip r:embed="rId3"/>
          <a:stretch>
            <a:fillRect/>
          </a:stretch>
        </p:blipFill>
        <p:spPr>
          <a:xfrm>
            <a:off x="4884738" y="2133996"/>
            <a:ext cx="999326" cy="864000"/>
          </a:xfrm>
          <a:prstGeom prst="rect">
            <a:avLst/>
          </a:prstGeom>
        </p:spPr>
      </p:pic>
      <p:sp>
        <p:nvSpPr>
          <p:cNvPr id="4" name="TextBox 3">
            <a:extLst>
              <a:ext uri="{FF2B5EF4-FFF2-40B4-BE49-F238E27FC236}">
                <a16:creationId xmlns:a16="http://schemas.microsoft.com/office/drawing/2014/main" id="{9A42A155-9DE1-2565-FE17-3FACE1181133}"/>
              </a:ext>
            </a:extLst>
          </p:cNvPr>
          <p:cNvSpPr txBox="1"/>
          <p:nvPr/>
        </p:nvSpPr>
        <p:spPr>
          <a:xfrm>
            <a:off x="457200" y="3004205"/>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11" name="TextBox 10">
            <a:extLst>
              <a:ext uri="{FF2B5EF4-FFF2-40B4-BE49-F238E27FC236}">
                <a16:creationId xmlns:a16="http://schemas.microsoft.com/office/drawing/2014/main" id="{CE7D465F-1263-8695-3923-C5FA982630CC}"/>
              </a:ext>
            </a:extLst>
          </p:cNvPr>
          <p:cNvSpPr txBox="1"/>
          <p:nvPr/>
        </p:nvSpPr>
        <p:spPr>
          <a:xfrm>
            <a:off x="457200" y="3519486"/>
            <a:ext cx="457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a:t>
            </a:r>
            <a:endParaRPr lang="en-IN" dirty="0"/>
          </a:p>
        </p:txBody>
      </p:sp>
      <p:pic>
        <p:nvPicPr>
          <p:cNvPr id="51205" name="Picture 5" descr="A number line is shown extended from 0 to 2. It shows a tick mark at 1 that lies between 0 and 2. There are four tick marks between 0 and 1 and between 1 and 2. Between 0 and 1, the first tick mark is labeled, 1 over 5, the second tick mark is labeled, 2 over 5, the third tick mark is labeled, 3 over 5, and the fourth tick mark is labeled, 4 over 5. Between 1 and 2, the first tick mark is labeled, 6 over 5, the second tick is marked with a point and labeled, 7 over 5, the third tick mark is labeled, 8 over 5, and the fourth tick mark is labeled, 9 over 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295400" y="3657600"/>
            <a:ext cx="6848475" cy="1066800"/>
          </a:xfrm>
          <a:prstGeom prst="rect">
            <a:avLst/>
          </a:prstGeom>
          <a:noFill/>
          <a:ln w="9525">
            <a:noFill/>
            <a:miter lim="800000"/>
            <a:headEnd/>
            <a:tailEnd/>
          </a:ln>
        </p:spPr>
      </p:pic>
      <p:sp>
        <p:nvSpPr>
          <p:cNvPr id="12" name="TextBox 11">
            <a:extLst>
              <a:ext uri="{FF2B5EF4-FFF2-40B4-BE49-F238E27FC236}">
                <a16:creationId xmlns:a16="http://schemas.microsoft.com/office/drawing/2014/main" id="{AF1574F1-262A-57F9-877A-5DB8194F91F1}"/>
              </a:ext>
            </a:extLst>
          </p:cNvPr>
          <p:cNvSpPr txBox="1"/>
          <p:nvPr/>
        </p:nvSpPr>
        <p:spPr>
          <a:xfrm>
            <a:off x="457200" y="4669156"/>
            <a:ext cx="542925"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a:t>
            </a:r>
            <a:endParaRPr lang="en-IN" dirty="0"/>
          </a:p>
        </p:txBody>
      </p:sp>
      <p:pic>
        <p:nvPicPr>
          <p:cNvPr id="51206" name="Picture 6" descr="A number line is shown extended from 0 to 2. It shows a tick mark at 1 that lies between 0 and 2. Between 0 and 1, there are seven tick marks. The second tick mark is labeled, 1 over 4, the fourth tick mark is labeled, 1 over 2, and the sixth tick mark is labeled, 3 over 4. Between 1 and 2, there are seven tick marks. The second tick mark is labeled, 5 over 4, the fourth tick mark is labeled, 3 over 2, the fifth tick mark is marked with a point and labeled, 13 over 8, and the sixth tick mark is labeled, 7 over 4."/>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276350" y="4910356"/>
            <a:ext cx="6877050" cy="105727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Identifying Types of Fractions and Mixed Numbers</a:t>
            </a:r>
          </a:p>
        </p:txBody>
      </p:sp>
      <p:sp>
        <p:nvSpPr>
          <p:cNvPr id="12" name="TextBox 11">
            <a:extLst>
              <a:ext uri="{FF2B5EF4-FFF2-40B4-BE49-F238E27FC236}">
                <a16:creationId xmlns:a16="http://schemas.microsoft.com/office/drawing/2014/main" id="{B5A3AA95-E9C8-0426-D191-9882C3EE6962}"/>
              </a:ext>
            </a:extLst>
          </p:cNvPr>
          <p:cNvSpPr txBox="1"/>
          <p:nvPr/>
        </p:nvSpPr>
        <p:spPr>
          <a:xfrm>
            <a:off x="536394" y="1122714"/>
            <a:ext cx="8150406"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Identify each number as a proper fraction, an improper fraction, or a mixed number.</a:t>
            </a:r>
          </a:p>
        </p:txBody>
      </p:sp>
      <p:pic>
        <p:nvPicPr>
          <p:cNvPr id="5" name="Picture 4" descr="Example a, 8 divided by 7">
            <a:extLst>
              <a:ext uri="{FF2B5EF4-FFF2-40B4-BE49-F238E27FC236}">
                <a16:creationId xmlns:a16="http://schemas.microsoft.com/office/drawing/2014/main" id="{B82134D2-3C93-0056-03B3-6DBF8A849F3F}"/>
              </a:ext>
            </a:extLst>
          </p:cNvPr>
          <p:cNvPicPr>
            <a:picLocks noChangeAspect="1"/>
          </p:cNvPicPr>
          <p:nvPr/>
        </p:nvPicPr>
        <p:blipFill>
          <a:blip r:embed="rId2"/>
          <a:stretch>
            <a:fillRect/>
          </a:stretch>
        </p:blipFill>
        <p:spPr>
          <a:xfrm>
            <a:off x="536394" y="2270921"/>
            <a:ext cx="853463" cy="864000"/>
          </a:xfrm>
          <a:prstGeom prst="rect">
            <a:avLst/>
          </a:prstGeom>
        </p:spPr>
      </p:pic>
      <p:pic>
        <p:nvPicPr>
          <p:cNvPr id="7" name="Picture 6" descr="Example b, 1 and 6 divided by 7">
            <a:extLst>
              <a:ext uri="{FF2B5EF4-FFF2-40B4-BE49-F238E27FC236}">
                <a16:creationId xmlns:a16="http://schemas.microsoft.com/office/drawing/2014/main" id="{04A482DC-B5E6-8621-28EB-8FB7FC039F4E}"/>
              </a:ext>
            </a:extLst>
          </p:cNvPr>
          <p:cNvPicPr>
            <a:picLocks noChangeAspect="1"/>
          </p:cNvPicPr>
          <p:nvPr/>
        </p:nvPicPr>
        <p:blipFill>
          <a:blip r:embed="rId3"/>
          <a:stretch>
            <a:fillRect/>
          </a:stretch>
        </p:blipFill>
        <p:spPr>
          <a:xfrm>
            <a:off x="3328195" y="2266159"/>
            <a:ext cx="1032585" cy="864000"/>
          </a:xfrm>
          <a:prstGeom prst="rect">
            <a:avLst/>
          </a:prstGeom>
        </p:spPr>
      </p:pic>
      <p:pic>
        <p:nvPicPr>
          <p:cNvPr id="9" name="Picture 8" descr="Example c, 7 divided by 8">
            <a:extLst>
              <a:ext uri="{FF2B5EF4-FFF2-40B4-BE49-F238E27FC236}">
                <a16:creationId xmlns:a16="http://schemas.microsoft.com/office/drawing/2014/main" id="{E0C09184-0EDA-BB22-3270-57591519667C}"/>
              </a:ext>
            </a:extLst>
          </p:cNvPr>
          <p:cNvPicPr>
            <a:picLocks noChangeAspect="1"/>
          </p:cNvPicPr>
          <p:nvPr/>
        </p:nvPicPr>
        <p:blipFill>
          <a:blip r:embed="rId4"/>
          <a:stretch>
            <a:fillRect/>
          </a:stretch>
        </p:blipFill>
        <p:spPr>
          <a:xfrm>
            <a:off x="5949157" y="2273302"/>
            <a:ext cx="843182" cy="864000"/>
          </a:xfrm>
          <a:prstGeom prst="rect">
            <a:avLst/>
          </a:prstGeom>
        </p:spPr>
      </p:pic>
      <p:sp>
        <p:nvSpPr>
          <p:cNvPr id="10" name="TextBox 9">
            <a:extLst>
              <a:ext uri="{FF2B5EF4-FFF2-40B4-BE49-F238E27FC236}">
                <a16:creationId xmlns:a16="http://schemas.microsoft.com/office/drawing/2014/main" id="{04E71DAA-2500-F30F-F14F-5F4A3D91671A}"/>
              </a:ext>
            </a:extLst>
          </p:cNvPr>
          <p:cNvSpPr txBox="1"/>
          <p:nvPr/>
        </p:nvSpPr>
        <p:spPr>
          <a:xfrm>
            <a:off x="457200" y="3239158"/>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11" name="TextBox 10">
            <a:extLst>
              <a:ext uri="{FF2B5EF4-FFF2-40B4-BE49-F238E27FC236}">
                <a16:creationId xmlns:a16="http://schemas.microsoft.com/office/drawing/2014/main" id="{75EE9CA7-2985-666B-26E6-B0394EDE6F0C}"/>
              </a:ext>
            </a:extLst>
          </p:cNvPr>
          <p:cNvSpPr txBox="1"/>
          <p:nvPr/>
        </p:nvSpPr>
        <p:spPr>
          <a:xfrm>
            <a:off x="457200" y="3755966"/>
            <a:ext cx="3505200" cy="1557349"/>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tab pos="461963" algn="l"/>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	 </a:t>
            </a:r>
            <a:r>
              <a:rPr kumimoji="0" lang="en-US" sz="2800" b="0" i="0" u="none" strike="noStrike" kern="1200" cap="none" spc="0" normalizeH="0" baseline="0" noProof="0" dirty="0">
                <a:ln>
                  <a:noFill/>
                </a:ln>
                <a:solidFill>
                  <a:srgbClr val="FF0000"/>
                </a:solidFill>
                <a:effectLst/>
                <a:uLnTx/>
                <a:uFillTx/>
                <a:latin typeface="Calibri"/>
                <a:ea typeface="+mn-ea"/>
                <a:cs typeface="+mn-cs"/>
              </a:rPr>
              <a:t>improper fraction</a:t>
            </a:r>
            <a:r>
              <a:rPr kumimoji="0" lang="en-US" sz="100" b="0" i="0" u="none" strike="noStrike" kern="1200" cap="none" spc="0" normalizeH="0" baseline="0" noProof="0" dirty="0">
                <a:ln>
                  <a:noFill/>
                </a:ln>
                <a:solidFill>
                  <a:srgbClr val="FF0000"/>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Tx/>
              <a:buNone/>
              <a:tabLst>
                <a:tab pos="461963" algn="l"/>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b.	 </a:t>
            </a:r>
            <a:r>
              <a:rPr kumimoji="0" lang="en-US" sz="2800" b="0" i="0" u="none" strike="noStrike" kern="1200" cap="none" spc="0" normalizeH="0" baseline="0" noProof="0" dirty="0">
                <a:ln>
                  <a:noFill/>
                </a:ln>
                <a:solidFill>
                  <a:srgbClr val="FF0000"/>
                </a:solidFill>
                <a:effectLst/>
                <a:uLnTx/>
                <a:uFillTx/>
                <a:latin typeface="Calibri"/>
                <a:ea typeface="+mn-ea"/>
                <a:cs typeface="+mn-cs"/>
              </a:rPr>
              <a:t>mixed number</a:t>
            </a:r>
            <a:r>
              <a:rPr kumimoji="0" lang="en-US" sz="100" b="0" i="0" u="none" strike="noStrike" kern="1200" cap="none" spc="0" normalizeH="0" baseline="0" noProof="0" dirty="0">
                <a:ln>
                  <a:noFill/>
                </a:ln>
                <a:solidFill>
                  <a:srgbClr val="FF0000"/>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Tx/>
              <a:buNone/>
              <a:tabLst>
                <a:tab pos="461963" algn="l"/>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c.	 </a:t>
            </a:r>
            <a:r>
              <a:rPr kumimoji="0" lang="en-US" sz="2800" b="0" i="0" u="none" strike="noStrike" kern="1200" cap="none" spc="0" normalizeH="0" baseline="0" noProof="0" dirty="0">
                <a:ln>
                  <a:noFill/>
                </a:ln>
                <a:solidFill>
                  <a:srgbClr val="FF0000"/>
                </a:solidFill>
                <a:effectLst/>
                <a:uLnTx/>
                <a:uFillTx/>
                <a:latin typeface="Calibri"/>
                <a:ea typeface="+mn-ea"/>
                <a:cs typeface="+mn-cs"/>
              </a:rPr>
              <a:t>proper fraction</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Application: Understanding Mixed Numbers</a:t>
            </a:r>
            <a:r>
              <a:rPr lang="en-US" baseline="-25000" dirty="0"/>
              <a:t>1</a:t>
            </a:r>
            <a:endParaRPr lang="en-US" dirty="0"/>
          </a:p>
        </p:txBody>
      </p:sp>
      <p:sp>
        <p:nvSpPr>
          <p:cNvPr id="8" name="TextBox 7">
            <a:extLst>
              <a:ext uri="{FF2B5EF4-FFF2-40B4-BE49-F238E27FC236}">
                <a16:creationId xmlns:a16="http://schemas.microsoft.com/office/drawing/2014/main" id="{97608AF0-377E-5236-8DF7-E45900B406C6}"/>
              </a:ext>
            </a:extLst>
          </p:cNvPr>
          <p:cNvSpPr txBox="1"/>
          <p:nvPr/>
        </p:nvSpPr>
        <p:spPr>
          <a:xfrm>
            <a:off x="457200" y="1131885"/>
            <a:ext cx="78486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 recipe calls for the amount of oil indicated in the figure.</a:t>
            </a:r>
          </a:p>
        </p:txBody>
      </p:sp>
      <p:pic>
        <p:nvPicPr>
          <p:cNvPr id="61443" name="Picture 3" descr="An illustration shows two graduated cups filled with oil. The cups are marked with four tick marks, labeled from top to bottom as 1 cup, three fourths cup, one half cup, and one fourth cup, respectively. The level of oil in the first cup is marked at 1 cup while the level of oil in the second cup is marked at one fourth cup."/>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74520" y="2227277"/>
            <a:ext cx="5394960" cy="1637631"/>
          </a:xfrm>
          <a:prstGeom prst="rect">
            <a:avLst/>
          </a:prstGeom>
          <a:noFill/>
          <a:ln w="9525">
            <a:noFill/>
            <a:miter lim="800000"/>
            <a:headEnd/>
            <a:tailEnd/>
          </a:ln>
        </p:spPr>
      </p:pic>
      <p:sp>
        <p:nvSpPr>
          <p:cNvPr id="4" name="TextBox 3">
            <a:extLst>
              <a:ext uri="{FF2B5EF4-FFF2-40B4-BE49-F238E27FC236}">
                <a16:creationId xmlns:a16="http://schemas.microsoft.com/office/drawing/2014/main" id="{AF1D75B7-B70F-A664-CB85-572C7B1E7020}"/>
              </a:ext>
            </a:extLst>
          </p:cNvPr>
          <p:cNvSpPr txBox="1"/>
          <p:nvPr/>
        </p:nvSpPr>
        <p:spPr>
          <a:xfrm>
            <a:off x="457200" y="3898772"/>
            <a:ext cx="8229600" cy="1471172"/>
          </a:xfrm>
          <a:prstGeom prst="rect">
            <a:avLst/>
          </a:prstGeom>
          <a:noFill/>
        </p:spPr>
        <p:txBody>
          <a:bodyPr wrap="square" rtlCol="0">
            <a:spAutoFit/>
          </a:bodyPr>
          <a:lstStyle/>
          <a:p>
            <a:pPr marL="542925" marR="0" lvl="0" indent="-542925" algn="l" defTabSz="914400" rtl="0" eaLnBrk="1" fontAlgn="auto" latinLnBrk="0" hangingPunct="1">
              <a:lnSpc>
                <a:spcPct val="100000"/>
              </a:lnSpc>
              <a:spcBef>
                <a:spcPts val="1800"/>
              </a:spcBef>
              <a:spcAft>
                <a:spcPts val="0"/>
              </a:spcAft>
              <a:buClrTx/>
              <a:buSzTx/>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	Write a mixed number indicating the amount of oil in the measuring cups.</a:t>
            </a:r>
          </a:p>
          <a:p>
            <a:pPr marL="542925" marR="0" lvl="0" indent="-542925" algn="l" defTabSz="914400" rtl="0" eaLnBrk="1" fontAlgn="auto" latinLnBrk="0" hangingPunct="1">
              <a:lnSpc>
                <a:spcPct val="100000"/>
              </a:lnSpc>
              <a:spcBef>
                <a:spcPct val="20000"/>
              </a:spcBef>
              <a:spcAft>
                <a:spcPts val="0"/>
              </a:spcAft>
              <a:buClrTx/>
              <a:buSzTx/>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b.	Write this amount as an improper fraction.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Application: Understanding Mixed Numbers</a:t>
            </a:r>
            <a:r>
              <a:rPr lang="en-US" baseline="-25000" dirty="0"/>
              <a:t>2</a:t>
            </a:r>
            <a:endParaRPr lang="en-US" dirty="0"/>
          </a:p>
        </p:txBody>
      </p:sp>
      <p:sp>
        <p:nvSpPr>
          <p:cNvPr id="4" name="TextBox 3">
            <a:extLst>
              <a:ext uri="{FF2B5EF4-FFF2-40B4-BE49-F238E27FC236}">
                <a16:creationId xmlns:a16="http://schemas.microsoft.com/office/drawing/2014/main" id="{B18A5774-F27A-C773-4946-58FED53FCA21}"/>
              </a:ext>
            </a:extLst>
          </p:cNvPr>
          <p:cNvSpPr txBox="1"/>
          <p:nvPr/>
        </p:nvSpPr>
        <p:spPr>
          <a:xfrm>
            <a:off x="381000" y="1219200"/>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17" name="Picture 16" descr="Example a, Each cup is marked in fourths and we see that there is a total of one and one fourth cups.&#10;&#10;Example b, As an improper fraction, one and one fourth cups equals five divided by four cups.">
            <a:extLst>
              <a:ext uri="{FF2B5EF4-FFF2-40B4-BE49-F238E27FC236}">
                <a16:creationId xmlns:a16="http://schemas.microsoft.com/office/drawing/2014/main" id="{E020C4A7-F9F2-D82C-0487-FC977FA8C66D}"/>
              </a:ext>
            </a:extLst>
          </p:cNvPr>
          <p:cNvPicPr>
            <a:picLocks noChangeAspect="1"/>
          </p:cNvPicPr>
          <p:nvPr/>
        </p:nvPicPr>
        <p:blipFill>
          <a:blip r:embed="rId2"/>
          <a:stretch>
            <a:fillRect/>
          </a:stretch>
        </p:blipFill>
        <p:spPr>
          <a:xfrm>
            <a:off x="475891" y="1802802"/>
            <a:ext cx="7743045" cy="2016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Understanding Mixed Numbers</a:t>
            </a:r>
          </a:p>
        </p:txBody>
      </p:sp>
      <p:sp>
        <p:nvSpPr>
          <p:cNvPr id="9" name="TextBox 8">
            <a:extLst>
              <a:ext uri="{FF2B5EF4-FFF2-40B4-BE49-F238E27FC236}">
                <a16:creationId xmlns:a16="http://schemas.microsoft.com/office/drawing/2014/main" id="{157435DB-A721-1328-0DF2-57530CDD54A5}"/>
              </a:ext>
            </a:extLst>
          </p:cNvPr>
          <p:cNvSpPr txBox="1"/>
          <p:nvPr/>
        </p:nvSpPr>
        <p:spPr>
          <a:xfrm>
            <a:off x="526256" y="1125185"/>
            <a:ext cx="8312943"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 wooden rod is cut to the length indicated in the figure. Write the length of the rod as a mixed number.</a:t>
            </a:r>
            <a:endParaRPr kumimoji="0" lang="en-US" sz="2800" b="0" i="0" u="none" strike="noStrike" kern="1200" cap="none" spc="0" normalizeH="0" baseline="0" noProof="0" dirty="0">
              <a:ln>
                <a:noFill/>
              </a:ln>
              <a:solidFill>
                <a:srgbClr val="FF0000"/>
              </a:solidFill>
              <a:effectLst/>
              <a:uLnTx/>
              <a:uFillTx/>
              <a:latin typeface="Calibri"/>
              <a:ea typeface="+mn-ea"/>
              <a:cs typeface="+mn-cs"/>
            </a:endParaRPr>
          </a:p>
        </p:txBody>
      </p:sp>
      <p:pic>
        <p:nvPicPr>
          <p:cNvPr id="63490" name="Picture 2" descr="A 4 inch ruler is shown below a wooden rod to measure its length. The ruler is divided into four major divisions, with each division representing an inch. Each division is further divided into eight minor divisions. The length of the wooden rod covers two major divisions and five minor divisions."/>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00200" y="2209800"/>
            <a:ext cx="6543675" cy="1368755"/>
          </a:xfrm>
          <a:prstGeom prst="rect">
            <a:avLst/>
          </a:prstGeom>
          <a:noFill/>
          <a:ln w="9525">
            <a:noFill/>
            <a:miter lim="800000"/>
            <a:headEnd/>
            <a:tailEnd/>
          </a:ln>
        </p:spPr>
      </p:pic>
      <p:sp>
        <p:nvSpPr>
          <p:cNvPr id="4" name="TextBox 3">
            <a:extLst>
              <a:ext uri="{FF2B5EF4-FFF2-40B4-BE49-F238E27FC236}">
                <a16:creationId xmlns:a16="http://schemas.microsoft.com/office/drawing/2014/main" id="{EEDA254D-F2E1-3A00-98EB-90FCBF858222}"/>
              </a:ext>
            </a:extLst>
          </p:cNvPr>
          <p:cNvSpPr txBox="1"/>
          <p:nvPr/>
        </p:nvSpPr>
        <p:spPr>
          <a:xfrm>
            <a:off x="457151" y="3755229"/>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8" name="Picture 7" descr="The ruler is marked in eighths of an inch. The rod measures 2 and five eighths inches.">
            <a:extLst>
              <a:ext uri="{FF2B5EF4-FFF2-40B4-BE49-F238E27FC236}">
                <a16:creationId xmlns:a16="http://schemas.microsoft.com/office/drawing/2014/main" id="{E03C92EB-E5D0-641E-2AA5-ADD66910DF65}"/>
              </a:ext>
            </a:extLst>
          </p:cNvPr>
          <p:cNvPicPr>
            <a:picLocks noChangeAspect="1"/>
          </p:cNvPicPr>
          <p:nvPr/>
        </p:nvPicPr>
        <p:blipFill>
          <a:blip r:embed="rId3"/>
          <a:stretch>
            <a:fillRect/>
          </a:stretch>
        </p:blipFill>
        <p:spPr>
          <a:xfrm>
            <a:off x="526257" y="4367844"/>
            <a:ext cx="7182000" cy="1260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Graphing Mixed Numbers </a:t>
            </a:r>
          </a:p>
        </p:txBody>
      </p:sp>
      <p:sp>
        <p:nvSpPr>
          <p:cNvPr id="12" name="TextBox 11">
            <a:extLst>
              <a:ext uri="{FF2B5EF4-FFF2-40B4-BE49-F238E27FC236}">
                <a16:creationId xmlns:a16="http://schemas.microsoft.com/office/drawing/2014/main" id="{C5C71DAC-1AA5-B093-A79A-9C9954FA8937}"/>
              </a:ext>
            </a:extLst>
          </p:cNvPr>
          <p:cNvSpPr txBox="1"/>
          <p:nvPr/>
        </p:nvSpPr>
        <p:spPr>
          <a:xfrm>
            <a:off x="525286" y="1171497"/>
            <a:ext cx="8009114"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Graph each of the following mixed numbers on a number line.</a:t>
            </a:r>
          </a:p>
        </p:txBody>
      </p:sp>
      <p:pic>
        <p:nvPicPr>
          <p:cNvPr id="7" name="Picture 6" descr="Example a, two and one divided by three">
            <a:extLst>
              <a:ext uri="{FF2B5EF4-FFF2-40B4-BE49-F238E27FC236}">
                <a16:creationId xmlns:a16="http://schemas.microsoft.com/office/drawing/2014/main" id="{9E254403-4DBD-2A96-C350-BDF47524CF94}"/>
              </a:ext>
            </a:extLst>
          </p:cNvPr>
          <p:cNvPicPr>
            <a:picLocks noChangeAspect="1"/>
          </p:cNvPicPr>
          <p:nvPr/>
        </p:nvPicPr>
        <p:blipFill>
          <a:blip r:embed="rId2"/>
          <a:stretch>
            <a:fillRect/>
          </a:stretch>
        </p:blipFill>
        <p:spPr>
          <a:xfrm>
            <a:off x="525286" y="2210194"/>
            <a:ext cx="1020145" cy="864000"/>
          </a:xfrm>
          <a:prstGeom prst="rect">
            <a:avLst/>
          </a:prstGeom>
        </p:spPr>
      </p:pic>
      <p:pic>
        <p:nvPicPr>
          <p:cNvPr id="9" name="Picture 8" descr="Example b, three and one divided by 2">
            <a:extLst>
              <a:ext uri="{FF2B5EF4-FFF2-40B4-BE49-F238E27FC236}">
                <a16:creationId xmlns:a16="http://schemas.microsoft.com/office/drawing/2014/main" id="{06288483-D29E-80D4-33FD-4AE2E0511341}"/>
              </a:ext>
            </a:extLst>
          </p:cNvPr>
          <p:cNvPicPr>
            <a:picLocks noChangeAspect="1"/>
          </p:cNvPicPr>
          <p:nvPr/>
        </p:nvPicPr>
        <p:blipFill>
          <a:blip r:embed="rId3"/>
          <a:stretch>
            <a:fillRect/>
          </a:stretch>
        </p:blipFill>
        <p:spPr>
          <a:xfrm>
            <a:off x="5159376" y="2197898"/>
            <a:ext cx="1032585" cy="864000"/>
          </a:xfrm>
          <a:prstGeom prst="rect">
            <a:avLst/>
          </a:prstGeom>
        </p:spPr>
      </p:pic>
      <p:sp>
        <p:nvSpPr>
          <p:cNvPr id="10" name="TextBox 9">
            <a:extLst>
              <a:ext uri="{FF2B5EF4-FFF2-40B4-BE49-F238E27FC236}">
                <a16:creationId xmlns:a16="http://schemas.microsoft.com/office/drawing/2014/main" id="{F09D03A6-E4B9-EE5A-C396-27FF2FABFFCA}"/>
              </a:ext>
            </a:extLst>
          </p:cNvPr>
          <p:cNvSpPr txBox="1"/>
          <p:nvPr/>
        </p:nvSpPr>
        <p:spPr>
          <a:xfrm>
            <a:off x="457151" y="3244850"/>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4" name="TextBox 3">
            <a:extLst>
              <a:ext uri="{FF2B5EF4-FFF2-40B4-BE49-F238E27FC236}">
                <a16:creationId xmlns:a16="http://schemas.microsoft.com/office/drawing/2014/main" id="{5CF38B38-2FEE-35F3-86A6-64E458F62025}"/>
              </a:ext>
            </a:extLst>
          </p:cNvPr>
          <p:cNvSpPr txBox="1"/>
          <p:nvPr/>
        </p:nvSpPr>
        <p:spPr>
          <a:xfrm>
            <a:off x="457200" y="3669505"/>
            <a:ext cx="457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a:t>
            </a:r>
            <a:endParaRPr lang="en-IN" dirty="0"/>
          </a:p>
        </p:txBody>
      </p:sp>
      <p:pic>
        <p:nvPicPr>
          <p:cNvPr id="64517" name="Picture 5" descr="A number line is displayed extended from 0 to 4, in increments of one third. It shows two minor tick marks between each number from 0 to 4. The first minor tick between 0 and 1 is labeled, 1 over 3, and the second minor tick marked is labeled, 2 over 3. The first minor tick between 1 and 2 is labeled, 1 and one third, and the second minor tick marked is labeled, 1 and two thirds. The first minor tick between 2 and 3 is marked with a point and labeled, 2 and one third, and the second minor tick marked is labeled, 2 and two thirds. The first minor tick between 3 and 4 is labeled, 3 and one-third, and the second minor tick marked is labeled, 3 and two thirds."/>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166813" y="3828613"/>
            <a:ext cx="6766560" cy="1050473"/>
          </a:xfrm>
          <a:prstGeom prst="rect">
            <a:avLst/>
          </a:prstGeom>
          <a:noFill/>
          <a:ln w="9525">
            <a:noFill/>
            <a:miter lim="800000"/>
            <a:headEnd/>
            <a:tailEnd/>
          </a:ln>
        </p:spPr>
      </p:pic>
      <p:sp>
        <p:nvSpPr>
          <p:cNvPr id="5" name="TextBox 4">
            <a:extLst>
              <a:ext uri="{FF2B5EF4-FFF2-40B4-BE49-F238E27FC236}">
                <a16:creationId xmlns:a16="http://schemas.microsoft.com/office/drawing/2014/main" id="{0B44E7ED-D607-635D-4D41-561ABDEC86F4}"/>
              </a:ext>
            </a:extLst>
          </p:cNvPr>
          <p:cNvSpPr txBox="1"/>
          <p:nvPr/>
        </p:nvSpPr>
        <p:spPr>
          <a:xfrm>
            <a:off x="457200" y="4693444"/>
            <a:ext cx="542925"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a:t>
            </a:r>
            <a:endParaRPr lang="en-IN" dirty="0"/>
          </a:p>
        </p:txBody>
      </p:sp>
      <p:pic>
        <p:nvPicPr>
          <p:cNvPr id="64518" name="Picture 6" descr="A number line is displayed extended from 0 to 4. It shows a minor tick mark between each number from 0 to 4. The tick mark between 0 and 1 is labeled, 1 over 2. The tick mark between 1 and 2 is labeled, 1 and one half. The tick mark between 2 and 3 is labeled, 2 and one half. The tick mark between 3 and 4 is marked with a point and labeled, 3 and one-half."/>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143000" y="4834156"/>
            <a:ext cx="6766560" cy="1113604"/>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marL="461963" indent="-461963">
              <a:buFont typeface="Courier New" pitchFamily="49" charset="0"/>
              <a:buChar char="o"/>
              <a:tabLst>
                <a:tab pos="461963" algn="l"/>
              </a:tabLst>
            </a:pPr>
            <a:r>
              <a:rPr lang="en-US" dirty="0"/>
              <a:t>Understand the basic concepts of fractions. </a:t>
            </a:r>
          </a:p>
          <a:p>
            <a:pPr marL="461963" indent="-461963">
              <a:buFont typeface="Courier New" pitchFamily="49" charset="0"/>
              <a:buChar char="o"/>
              <a:tabLst>
                <a:tab pos="461963" algn="l"/>
              </a:tabLst>
            </a:pPr>
            <a:r>
              <a:rPr lang="en-US" dirty="0"/>
              <a:t>Graph fractions on a number line. </a:t>
            </a:r>
          </a:p>
          <a:p>
            <a:pPr marL="461963" indent="-461963">
              <a:buFont typeface="Courier New" pitchFamily="49" charset="0"/>
              <a:buChar char="o"/>
              <a:tabLst>
                <a:tab pos="461963" algn="l"/>
              </a:tabLst>
            </a:pPr>
            <a:r>
              <a:rPr lang="en-US" dirty="0"/>
              <a:t>Understand the basic concepts of mixed numbers. </a:t>
            </a:r>
          </a:p>
          <a:p>
            <a:pPr marL="461963" indent="-461963">
              <a:buFont typeface="Courier New" pitchFamily="49" charset="0"/>
              <a:buChar char="o"/>
              <a:tabLst>
                <a:tab pos="461963" algn="l"/>
              </a:tabLst>
            </a:pPr>
            <a:r>
              <a:rPr lang="en-US" dirty="0"/>
              <a:t>Graph mixed numbers on a number line. </a:t>
            </a:r>
          </a:p>
          <a:p>
            <a:pPr marL="461963" indent="-461963">
              <a:buFont typeface="Courier New" pitchFamily="49" charset="0"/>
              <a:buChar char="o"/>
              <a:tabLst>
                <a:tab pos="461963" algn="l"/>
              </a:tabLst>
            </a:pPr>
            <a:r>
              <a:rPr lang="en-US" dirty="0"/>
              <a:t>Change mixed numbers to improper fractions. </a:t>
            </a:r>
          </a:p>
          <a:p>
            <a:pPr marL="461963" indent="-461963">
              <a:buFont typeface="Courier New" pitchFamily="49" charset="0"/>
              <a:buChar char="o"/>
              <a:tabLst>
                <a:tab pos="461963" algn="l"/>
              </a:tabLst>
            </a:pPr>
            <a:r>
              <a:rPr lang="en-US" dirty="0"/>
              <a:t>Change improper fractions to mixed numbers.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6545A-13A6-2729-5DB2-388066FA5CDF}"/>
              </a:ext>
            </a:extLst>
          </p:cNvPr>
          <p:cNvSpPr txBox="1">
            <a:spLocks noGrp="1"/>
          </p:cNvSpPr>
          <p:nvPr>
            <p:ph type="title" idx="4294967295"/>
          </p:nvPr>
        </p:nvSpPr>
        <p:spPr>
          <a:xfrm>
            <a:off x="533400" y="152400"/>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0" marR="0" lvl="0" indent="0" algn="ctr" defTabSz="914400" rtl="0" eaLnBrk="1" fontAlgn="auto" latinLnBrk="0" hangingPunct="1">
              <a:lnSpc>
                <a:spcPts val="3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accent1"/>
                </a:solidFill>
                <a:effectLst/>
                <a:uLnTx/>
                <a:uFillTx/>
                <a:latin typeface="+mj-lt"/>
                <a:ea typeface="+mj-ea"/>
                <a:cs typeface="+mj-cs"/>
              </a:rPr>
              <a:t>Procedure: To Change a Mixed Number to an Improper Fraction</a:t>
            </a:r>
            <a:endParaRPr kumimoji="0" lang="en-US" sz="3200" b="0" i="0" u="none" strike="noStrike" kern="1200" cap="none" spc="0" normalizeH="0" baseline="0" noProof="0" dirty="0">
              <a:ln>
                <a:noFill/>
              </a:ln>
              <a:solidFill>
                <a:srgbClr val="1F497D"/>
              </a:solidFill>
              <a:effectLst/>
              <a:uLnTx/>
              <a:uFillTx/>
              <a:latin typeface="+mj-lt"/>
              <a:ea typeface="+mj-ea"/>
              <a:cs typeface="+mj-cs"/>
            </a:endParaRPr>
          </a:p>
        </p:txBody>
      </p:sp>
      <p:sp>
        <p:nvSpPr>
          <p:cNvPr id="3" name="TextBox 2">
            <a:extLst>
              <a:ext uri="{FF2B5EF4-FFF2-40B4-BE49-F238E27FC236}">
                <a16:creationId xmlns:a16="http://schemas.microsoft.com/office/drawing/2014/main" id="{2B0FAB8C-C409-E786-F31B-0DA1A7644831}"/>
              </a:ext>
            </a:extLst>
          </p:cNvPr>
          <p:cNvSpPr txBox="1"/>
          <p:nvPr/>
        </p:nvSpPr>
        <p:spPr>
          <a:xfrm>
            <a:off x="533400" y="1219200"/>
            <a:ext cx="8153400" cy="2831544"/>
          </a:xfrm>
          <a:prstGeom prst="rect">
            <a:avLst/>
          </a:prstGeom>
          <a:solidFill>
            <a:schemeClr val="accent3"/>
          </a:solidFill>
          <a:ln w="28575">
            <a:solidFill>
              <a:srgbClr val="000000"/>
            </a:solidFill>
          </a:ln>
        </p:spPr>
        <p:txBody>
          <a:bodyPr wrap="square">
            <a:spAutoFit/>
          </a:bodyPr>
          <a:lstStyle/>
          <a:p>
            <a:pPr marL="542925" marR="0" lvl="0" indent="-542925" algn="l" defTabSz="914400" rtl="0" eaLnBrk="1" fontAlgn="auto" latinLnBrk="0" hangingPunct="1">
              <a:lnSpc>
                <a:spcPct val="100000"/>
              </a:lnSpc>
              <a:spcBef>
                <a:spcPts val="600"/>
              </a:spcBef>
              <a:spcAft>
                <a:spcPts val="0"/>
              </a:spcAft>
              <a:buClrTx/>
              <a:buSzTx/>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1.	Multiply the whole number by the denominator of the proper fraction. </a:t>
            </a:r>
          </a:p>
          <a:p>
            <a:pPr marL="542925" marR="0" lvl="0" indent="-542925" algn="l" defTabSz="914400" rtl="0" eaLnBrk="1" fontAlgn="auto" latinLnBrk="0" hangingPunct="1">
              <a:lnSpc>
                <a:spcPct val="100000"/>
              </a:lnSpc>
              <a:spcBef>
                <a:spcPts val="600"/>
              </a:spcBef>
              <a:spcAft>
                <a:spcPts val="0"/>
              </a:spcAft>
              <a:buClrTx/>
              <a:buSzTx/>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2.	Add the numerator of the proper fraction to this product. </a:t>
            </a:r>
          </a:p>
          <a:p>
            <a:pPr marL="542925" marR="0" lvl="0" indent="-542925" algn="l" defTabSz="914400" rtl="0" eaLnBrk="1" fontAlgn="auto" latinLnBrk="0" hangingPunct="1">
              <a:lnSpc>
                <a:spcPct val="100000"/>
              </a:lnSpc>
              <a:spcBef>
                <a:spcPts val="600"/>
              </a:spcBef>
              <a:spcAft>
                <a:spcPts val="0"/>
              </a:spcAft>
              <a:buClrTx/>
              <a:buSzTx/>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3.	Write this sum over the denominator of the fraction.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A4514DB-357B-AFA7-4CF3-A579460362D4}"/>
              </a:ext>
            </a:extLst>
          </p:cNvPr>
          <p:cNvSpPr>
            <a:spLocks noGrp="1"/>
          </p:cNvSpPr>
          <p:nvPr>
            <p:ph type="title"/>
          </p:nvPr>
        </p:nvSpPr>
        <p:spPr/>
        <p:txBody>
          <a:bodyPr/>
          <a:lstStyle/>
          <a:p>
            <a:r>
              <a:rPr lang="en-US" dirty="0">
                <a:solidFill>
                  <a:schemeClr val="accent1"/>
                </a:solidFill>
              </a:rPr>
              <a:t>Example 12: Changing Mixed Numbers to Improper Fractions</a:t>
            </a:r>
            <a:endParaRPr lang="en-IN" dirty="0"/>
          </a:p>
        </p:txBody>
      </p:sp>
      <p:pic>
        <p:nvPicPr>
          <p:cNvPr id="6" name="Picture 5" descr="Change 8 and 9 divided by 10 to an improper fraction.">
            <a:extLst>
              <a:ext uri="{FF2B5EF4-FFF2-40B4-BE49-F238E27FC236}">
                <a16:creationId xmlns:a16="http://schemas.microsoft.com/office/drawing/2014/main" id="{1FAA15B3-8DF4-381A-8726-13F5BF42FDA4}"/>
              </a:ext>
            </a:extLst>
          </p:cNvPr>
          <p:cNvPicPr>
            <a:picLocks noChangeAspect="1"/>
          </p:cNvPicPr>
          <p:nvPr/>
        </p:nvPicPr>
        <p:blipFill>
          <a:blip r:embed="rId2"/>
          <a:stretch>
            <a:fillRect/>
          </a:stretch>
        </p:blipFill>
        <p:spPr>
          <a:xfrm>
            <a:off x="523876" y="1129305"/>
            <a:ext cx="5402602" cy="864000"/>
          </a:xfrm>
          <a:prstGeom prst="rect">
            <a:avLst/>
          </a:prstGeom>
        </p:spPr>
      </p:pic>
      <p:sp>
        <p:nvSpPr>
          <p:cNvPr id="2" name="TextBox 1">
            <a:extLst>
              <a:ext uri="{FF2B5EF4-FFF2-40B4-BE49-F238E27FC236}">
                <a16:creationId xmlns:a16="http://schemas.microsoft.com/office/drawing/2014/main" id="{8D18701E-9AF0-120A-1D11-CA9ADBBB30CF}"/>
              </a:ext>
            </a:extLst>
          </p:cNvPr>
          <p:cNvSpPr txBox="1"/>
          <p:nvPr/>
        </p:nvSpPr>
        <p:spPr>
          <a:xfrm>
            <a:off x="457151" y="2133600"/>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4" name="TextBox 3">
            <a:extLst>
              <a:ext uri="{FF2B5EF4-FFF2-40B4-BE49-F238E27FC236}">
                <a16:creationId xmlns:a16="http://schemas.microsoft.com/office/drawing/2014/main" id="{0ED3E3D4-7D3B-1816-9DFE-056C9D0CFB06}"/>
              </a:ext>
            </a:extLst>
          </p:cNvPr>
          <p:cNvSpPr txBox="1"/>
          <p:nvPr/>
        </p:nvSpPr>
        <p:spPr>
          <a:xfrm>
            <a:off x="457151" y="2648194"/>
            <a:ext cx="8382049" cy="523220"/>
          </a:xfrm>
          <a:prstGeom prst="rect">
            <a:avLst/>
          </a:prstGeom>
          <a:noFill/>
        </p:spPr>
        <p:txBody>
          <a:bodyPr wrap="square" rtlCol="0">
            <a:spAutoFit/>
          </a:bodyPr>
          <a:lstStyle/>
          <a:p>
            <a:pPr marL="1143000" marR="0" lvl="0" indent="-11430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	</a:t>
            </a:r>
            <a:r>
              <a:rPr kumimoji="0" lang="en-US" sz="2800" b="0" i="0" u="none" strike="noStrike" kern="1200" cap="none" spc="0" normalizeH="0" baseline="0" noProof="0" dirty="0">
                <a:ln>
                  <a:noFill/>
                </a:ln>
                <a:solidFill>
                  <a:srgbClr val="366092"/>
                </a:solidFill>
                <a:effectLst/>
                <a:uLnTx/>
                <a:uFillTx/>
                <a:latin typeface="Calibri"/>
                <a:ea typeface="+mn-ea"/>
                <a:cs typeface="+mn-cs"/>
              </a:rPr>
              <a:t>Multiply the whole number by the denominator:</a:t>
            </a:r>
            <a:endParaRPr kumimoji="0" lang="en-US" sz="2800" b="1" i="0" u="none" strike="noStrike" kern="1200" cap="none" spc="0" normalizeH="0" baseline="0" noProof="0" dirty="0">
              <a:ln>
                <a:noFill/>
              </a:ln>
              <a:solidFill>
                <a:srgbClr val="366092"/>
              </a:solidFill>
              <a:effectLst/>
              <a:uLnTx/>
              <a:uFillTx/>
              <a:latin typeface="Calibri"/>
              <a:ea typeface="+mn-ea"/>
              <a:cs typeface="+mn-cs"/>
            </a:endParaRPr>
          </a:p>
        </p:txBody>
      </p:sp>
      <p:pic>
        <p:nvPicPr>
          <p:cNvPr id="11" name="Picture 10" descr="8 times 10 equals 80.">
            <a:extLst>
              <a:ext uri="{FF2B5EF4-FFF2-40B4-BE49-F238E27FC236}">
                <a16:creationId xmlns:a16="http://schemas.microsoft.com/office/drawing/2014/main" id="{41272EC8-4E97-C77D-3B47-8175EC5AF30F}"/>
              </a:ext>
            </a:extLst>
          </p:cNvPr>
          <p:cNvPicPr>
            <a:picLocks noChangeAspect="1"/>
          </p:cNvPicPr>
          <p:nvPr/>
        </p:nvPicPr>
        <p:blipFill>
          <a:blip r:embed="rId3"/>
          <a:stretch>
            <a:fillRect/>
          </a:stretch>
        </p:blipFill>
        <p:spPr>
          <a:xfrm>
            <a:off x="1624977" y="3186460"/>
            <a:ext cx="1600200" cy="405384"/>
          </a:xfrm>
          <a:prstGeom prst="rect">
            <a:avLst/>
          </a:prstGeom>
        </p:spPr>
      </p:pic>
      <p:sp>
        <p:nvSpPr>
          <p:cNvPr id="9" name="TextBox 8">
            <a:extLst>
              <a:ext uri="{FF2B5EF4-FFF2-40B4-BE49-F238E27FC236}">
                <a16:creationId xmlns:a16="http://schemas.microsoft.com/office/drawing/2014/main" id="{7EA5DA0A-1299-8AB2-18F3-26895FBBF6C0}"/>
              </a:ext>
            </a:extLst>
          </p:cNvPr>
          <p:cNvSpPr txBox="1"/>
          <p:nvPr/>
        </p:nvSpPr>
        <p:spPr>
          <a:xfrm>
            <a:off x="457150" y="3544219"/>
            <a:ext cx="7162849" cy="1040285"/>
          </a:xfrm>
          <a:prstGeom prst="rect">
            <a:avLst/>
          </a:prstGeom>
          <a:noFill/>
        </p:spPr>
        <p:txBody>
          <a:bodyPr wrap="square">
            <a:spAutoFit/>
          </a:bodyPr>
          <a:lstStyle/>
          <a:p>
            <a:pPr marL="1143000" marR="0" lvl="0" indent="-11430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2:	</a:t>
            </a:r>
            <a:r>
              <a:rPr kumimoji="0" lang="en-US" sz="2800" b="0" i="0" u="none" strike="noStrike" kern="1200" cap="none" spc="0" normalizeH="0" baseline="0" noProof="0" dirty="0">
                <a:ln>
                  <a:noFill/>
                </a:ln>
                <a:solidFill>
                  <a:srgbClr val="366092"/>
                </a:solidFill>
                <a:effectLst/>
                <a:uLnTx/>
                <a:uFillTx/>
                <a:latin typeface="Calibri"/>
                <a:ea typeface="+mn-ea"/>
                <a:cs typeface="+mn-cs"/>
              </a:rPr>
              <a:t>Add the numerator: 80 </a:t>
            </a:r>
            <a:r>
              <a:rPr kumimoji="0" lang="en-US"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9 = 89. </a:t>
            </a:r>
            <a:endParaRPr kumimoji="0" lang="en-US" sz="2800" b="1" i="0" u="none" strike="noStrike" kern="1200" cap="none" spc="0" normalizeH="0" baseline="0" noProof="0" dirty="0">
              <a:ln>
                <a:noFill/>
              </a:ln>
              <a:solidFill>
                <a:srgbClr val="366092"/>
              </a:solidFill>
              <a:effectLst/>
              <a:uLnTx/>
              <a:uFillTx/>
              <a:latin typeface="Calibri"/>
              <a:ea typeface="+mn-ea"/>
              <a:cs typeface="+mn-cs"/>
            </a:endParaRPr>
          </a:p>
          <a:p>
            <a:pPr marL="1143000" marR="0" lvl="0" indent="-11430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3:	</a:t>
            </a:r>
            <a:r>
              <a:rPr kumimoji="0" lang="en-US" sz="2800" b="0" i="0" u="none" strike="noStrike" kern="1200" cap="none" spc="0" normalizeH="0" baseline="0" noProof="0" dirty="0">
                <a:ln>
                  <a:noFill/>
                </a:ln>
                <a:solidFill>
                  <a:srgbClr val="366092"/>
                </a:solidFill>
                <a:effectLst/>
                <a:uLnTx/>
                <a:uFillTx/>
                <a:latin typeface="Calibri"/>
                <a:ea typeface="+mn-ea"/>
                <a:cs typeface="+mn-cs"/>
              </a:rPr>
              <a:t>Write this sum over the denominator:</a:t>
            </a:r>
            <a:endParaRPr kumimoji="0" lang="en-IN" sz="1800" b="0" i="0" u="none" strike="noStrike" kern="1200" cap="none" spc="0" normalizeH="0" baseline="0" noProof="0" dirty="0">
              <a:ln>
                <a:noFill/>
              </a:ln>
              <a:solidFill>
                <a:srgbClr val="366092"/>
              </a:solidFill>
              <a:effectLst/>
              <a:uLnTx/>
              <a:uFillTx/>
              <a:latin typeface="Calibri"/>
              <a:ea typeface="+mn-ea"/>
              <a:cs typeface="+mn-cs"/>
            </a:endParaRPr>
          </a:p>
        </p:txBody>
      </p:sp>
      <p:pic>
        <p:nvPicPr>
          <p:cNvPr id="8" name="Picture 7" descr="8 and 9 divided by 10 equals 89 divided by 10.">
            <a:extLst>
              <a:ext uri="{FF2B5EF4-FFF2-40B4-BE49-F238E27FC236}">
                <a16:creationId xmlns:a16="http://schemas.microsoft.com/office/drawing/2014/main" id="{754DEDBD-7CBD-1DFA-4A8D-8DB544A5455D}"/>
              </a:ext>
            </a:extLst>
          </p:cNvPr>
          <p:cNvPicPr>
            <a:picLocks noChangeAspect="1"/>
          </p:cNvPicPr>
          <p:nvPr/>
        </p:nvPicPr>
        <p:blipFill>
          <a:blip r:embed="rId4"/>
          <a:stretch>
            <a:fillRect/>
          </a:stretch>
        </p:blipFill>
        <p:spPr>
          <a:xfrm>
            <a:off x="3738562" y="4726781"/>
            <a:ext cx="1478168" cy="864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191D3D3-E3D9-FFCF-C59E-5F60587BE398}"/>
              </a:ext>
            </a:extLst>
          </p:cNvPr>
          <p:cNvSpPr>
            <a:spLocks noGrp="1"/>
          </p:cNvSpPr>
          <p:nvPr>
            <p:ph type="title"/>
          </p:nvPr>
        </p:nvSpPr>
        <p:spPr/>
        <p:txBody>
          <a:bodyPr/>
          <a:lstStyle/>
          <a:p>
            <a:r>
              <a:rPr lang="en-US" dirty="0">
                <a:solidFill>
                  <a:schemeClr val="accent1"/>
                </a:solidFill>
              </a:rPr>
              <a:t> Example 13: Mixed Numbers to Improper Fractions</a:t>
            </a:r>
            <a:endParaRPr lang="en-IN" dirty="0"/>
          </a:p>
        </p:txBody>
      </p:sp>
      <p:pic>
        <p:nvPicPr>
          <p:cNvPr id="4" name="Picture 3" descr="Change eleven and two third to an improper fraction.">
            <a:extLst>
              <a:ext uri="{FF2B5EF4-FFF2-40B4-BE49-F238E27FC236}">
                <a16:creationId xmlns:a16="http://schemas.microsoft.com/office/drawing/2014/main" id="{A71DE05C-4005-1292-43D9-06D642075D34}"/>
              </a:ext>
            </a:extLst>
          </p:cNvPr>
          <p:cNvPicPr>
            <a:picLocks noChangeAspect="1"/>
          </p:cNvPicPr>
          <p:nvPr/>
        </p:nvPicPr>
        <p:blipFill>
          <a:blip r:embed="rId2"/>
          <a:stretch>
            <a:fillRect/>
          </a:stretch>
        </p:blipFill>
        <p:spPr>
          <a:xfrm>
            <a:off x="530225" y="1118402"/>
            <a:ext cx="5392193" cy="864000"/>
          </a:xfrm>
          <a:prstGeom prst="rect">
            <a:avLst/>
          </a:prstGeom>
        </p:spPr>
      </p:pic>
      <p:sp>
        <p:nvSpPr>
          <p:cNvPr id="2" name="TextBox 1">
            <a:extLst>
              <a:ext uri="{FF2B5EF4-FFF2-40B4-BE49-F238E27FC236}">
                <a16:creationId xmlns:a16="http://schemas.microsoft.com/office/drawing/2014/main" id="{0B137017-A090-4FF7-F7B4-6D56C53CC258}"/>
              </a:ext>
            </a:extLst>
          </p:cNvPr>
          <p:cNvSpPr txBox="1"/>
          <p:nvPr/>
        </p:nvSpPr>
        <p:spPr>
          <a:xfrm>
            <a:off x="444451" y="1927225"/>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8" name="TextBox 7">
            <a:extLst>
              <a:ext uri="{FF2B5EF4-FFF2-40B4-BE49-F238E27FC236}">
                <a16:creationId xmlns:a16="http://schemas.microsoft.com/office/drawing/2014/main" id="{9889640B-6B65-9100-D453-4689A44147A2}"/>
              </a:ext>
            </a:extLst>
          </p:cNvPr>
          <p:cNvSpPr txBox="1"/>
          <p:nvPr/>
        </p:nvSpPr>
        <p:spPr>
          <a:xfrm>
            <a:off x="457839" y="2673245"/>
            <a:ext cx="8457561"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Step 1: </a:t>
            </a:r>
            <a:r>
              <a:rPr kumimoji="0" lang="en-US" sz="2800" b="0" i="0" u="none" strike="noStrike" kern="1200" cap="none" spc="0" normalizeH="0" baseline="0" noProof="0" dirty="0">
                <a:ln>
                  <a:noFill/>
                </a:ln>
                <a:solidFill>
                  <a:srgbClr val="366092"/>
                </a:solidFill>
                <a:effectLst/>
                <a:uLnTx/>
                <a:uFillTx/>
                <a:latin typeface="Calibri"/>
                <a:ea typeface="+mn-ea"/>
                <a:cs typeface="+mn-cs"/>
              </a:rPr>
              <a:t>Multiply the whole number by the </a:t>
            </a:r>
            <a:r>
              <a:rPr lang="en-US" sz="2800" dirty="0">
                <a:solidFill>
                  <a:srgbClr val="366092"/>
                </a:solidFill>
              </a:rPr>
              <a:t>denominator:</a:t>
            </a:r>
            <a:endParaRPr lang="en-IN" sz="2800" dirty="0"/>
          </a:p>
        </p:txBody>
      </p:sp>
      <p:pic>
        <p:nvPicPr>
          <p:cNvPr id="7" name="Picture 6" descr="11 times 3 equals 33.">
            <a:extLst>
              <a:ext uri="{FF2B5EF4-FFF2-40B4-BE49-F238E27FC236}">
                <a16:creationId xmlns:a16="http://schemas.microsoft.com/office/drawing/2014/main" id="{DA75B49C-9BD7-A228-90CA-AC06B8D495F0}"/>
              </a:ext>
            </a:extLst>
          </p:cNvPr>
          <p:cNvPicPr>
            <a:picLocks noChangeAspect="1"/>
          </p:cNvPicPr>
          <p:nvPr/>
        </p:nvPicPr>
        <p:blipFill>
          <a:blip r:embed="rId3"/>
          <a:stretch>
            <a:fillRect/>
          </a:stretch>
        </p:blipFill>
        <p:spPr>
          <a:xfrm>
            <a:off x="1600200" y="3259268"/>
            <a:ext cx="1676400" cy="430427"/>
          </a:xfrm>
          <a:prstGeom prst="rect">
            <a:avLst/>
          </a:prstGeom>
        </p:spPr>
      </p:pic>
      <p:sp>
        <p:nvSpPr>
          <p:cNvPr id="11" name="TextBox 10">
            <a:extLst>
              <a:ext uri="{FF2B5EF4-FFF2-40B4-BE49-F238E27FC236}">
                <a16:creationId xmlns:a16="http://schemas.microsoft.com/office/drawing/2014/main" id="{740D3778-1ADE-DFC9-0D85-CD21EAD55788}"/>
              </a:ext>
            </a:extLst>
          </p:cNvPr>
          <p:cNvSpPr txBox="1"/>
          <p:nvPr/>
        </p:nvSpPr>
        <p:spPr>
          <a:xfrm>
            <a:off x="457200" y="3817620"/>
            <a:ext cx="5638800" cy="507831"/>
          </a:xfrm>
          <a:prstGeom prst="rect">
            <a:avLst/>
          </a:prstGeom>
          <a:noFill/>
        </p:spPr>
        <p:txBody>
          <a:bodyPr wrap="square" rtlCol="0">
            <a:spAutoFit/>
          </a:bodyPr>
          <a:lstStyle/>
          <a:p>
            <a:r>
              <a:rPr kumimoji="0" lang="en-US" sz="2700" b="1" i="0" u="none" strike="noStrike" kern="1200" cap="none" spc="0" normalizeH="0" baseline="0" noProof="0" dirty="0">
                <a:ln>
                  <a:noFill/>
                </a:ln>
                <a:solidFill>
                  <a:srgbClr val="366092"/>
                </a:solidFill>
                <a:effectLst/>
                <a:uLnTx/>
                <a:uFillTx/>
                <a:latin typeface="Calibri"/>
                <a:ea typeface="+mn-ea"/>
                <a:cs typeface="+mn-cs"/>
              </a:rPr>
              <a:t>Step 2: </a:t>
            </a:r>
            <a:r>
              <a:rPr kumimoji="0" lang="en-US" sz="2700" b="0" i="0" u="none" strike="noStrike" kern="1200" cap="none" spc="0" normalizeH="0" baseline="0" noProof="0" dirty="0">
                <a:ln>
                  <a:noFill/>
                </a:ln>
                <a:solidFill>
                  <a:srgbClr val="366092"/>
                </a:solidFill>
                <a:effectLst/>
                <a:uLnTx/>
                <a:uFillTx/>
                <a:latin typeface="Calibri"/>
                <a:ea typeface="+mn-ea"/>
                <a:cs typeface="+mn-cs"/>
              </a:rPr>
              <a:t>Add the numerator: </a:t>
            </a:r>
            <a:r>
              <a:rPr kumimoji="0" lang="en-US" sz="2700" b="0" i="0" u="none" strike="noStrike" kern="1200" cap="none" spc="0" normalizeH="0" baseline="0" noProof="0" dirty="0">
                <a:ln>
                  <a:noFill/>
                </a:ln>
                <a:solidFill>
                  <a:srgbClr val="FF0000"/>
                </a:solidFill>
                <a:effectLst/>
                <a:uLnTx/>
                <a:uFillTx/>
                <a:latin typeface="Calibri"/>
                <a:ea typeface="+mn-ea"/>
                <a:cs typeface="+mn-cs"/>
              </a:rPr>
              <a:t>33</a:t>
            </a:r>
            <a:r>
              <a:rPr kumimoji="0" lang="en-US" sz="2700" b="0" i="0" u="none" strike="noStrike" kern="1200" cap="none" spc="0" normalizeH="0" baseline="0" noProof="0" dirty="0">
                <a:ln>
                  <a:noFill/>
                </a:ln>
                <a:solidFill>
                  <a:srgbClr val="366092"/>
                </a:solidFill>
                <a:effectLst/>
                <a:uLnTx/>
                <a:uFillTx/>
                <a:latin typeface="Calibri"/>
                <a:ea typeface="+mn-ea"/>
                <a:cs typeface="+mn-cs"/>
              </a:rPr>
              <a:t> </a:t>
            </a:r>
            <a:r>
              <a:rPr kumimoji="0" lang="en-US" sz="27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700" b="0" i="0" u="none" strike="noStrike" kern="1200" cap="none" spc="0" normalizeH="0" baseline="0" noProof="0" dirty="0">
                <a:ln>
                  <a:noFill/>
                </a:ln>
                <a:solidFill>
                  <a:srgbClr val="366092"/>
                </a:solidFill>
                <a:effectLst/>
                <a:uLnTx/>
                <a:uFillTx/>
                <a:latin typeface="Calibri"/>
                <a:ea typeface="+mn-ea"/>
                <a:cs typeface="+mn-cs"/>
              </a:rPr>
              <a:t> </a:t>
            </a:r>
            <a:r>
              <a:rPr kumimoji="0" lang="en-US" sz="2700" b="0" i="0" u="none" strike="noStrike" kern="1200" cap="none" spc="0" normalizeH="0" baseline="0" noProof="0" dirty="0">
                <a:ln>
                  <a:noFill/>
                </a:ln>
                <a:solidFill>
                  <a:srgbClr val="FF0000"/>
                </a:solidFill>
                <a:effectLst/>
                <a:uLnTx/>
                <a:uFillTx/>
                <a:latin typeface="Calibri"/>
                <a:ea typeface="+mn-ea"/>
                <a:cs typeface="+mn-cs"/>
              </a:rPr>
              <a:t>2</a:t>
            </a:r>
            <a:r>
              <a:rPr kumimoji="0" lang="en-US" sz="2700" b="0" i="0" u="none" strike="noStrike" kern="1200" cap="none" spc="0" normalizeH="0" baseline="0" noProof="0" dirty="0">
                <a:ln>
                  <a:noFill/>
                </a:ln>
                <a:solidFill>
                  <a:srgbClr val="366092"/>
                </a:solidFill>
                <a:effectLst/>
                <a:uLnTx/>
                <a:uFillTx/>
                <a:latin typeface="Calibri"/>
                <a:ea typeface="+mn-ea"/>
                <a:cs typeface="+mn-cs"/>
              </a:rPr>
              <a:t> = </a:t>
            </a:r>
            <a:r>
              <a:rPr kumimoji="0" lang="en-US" sz="2700" b="0" i="0" u="none" strike="noStrike" kern="1200" cap="none" spc="0" normalizeH="0" baseline="0" noProof="0" dirty="0">
                <a:ln>
                  <a:noFill/>
                </a:ln>
                <a:solidFill>
                  <a:srgbClr val="FF0000"/>
                </a:solidFill>
                <a:effectLst/>
                <a:uLnTx/>
                <a:uFillTx/>
                <a:latin typeface="Calibri"/>
                <a:ea typeface="+mn-ea"/>
                <a:cs typeface="+mn-cs"/>
              </a:rPr>
              <a:t>35</a:t>
            </a:r>
            <a:endParaRPr lang="en-IN" dirty="0"/>
          </a:p>
        </p:txBody>
      </p:sp>
      <p:sp>
        <p:nvSpPr>
          <p:cNvPr id="12" name="TextBox 11">
            <a:extLst>
              <a:ext uri="{FF2B5EF4-FFF2-40B4-BE49-F238E27FC236}">
                <a16:creationId xmlns:a16="http://schemas.microsoft.com/office/drawing/2014/main" id="{0E880FA2-3E4C-5378-B5C9-BDA7335EA565}"/>
              </a:ext>
            </a:extLst>
          </p:cNvPr>
          <p:cNvSpPr txBox="1"/>
          <p:nvPr/>
        </p:nvSpPr>
        <p:spPr>
          <a:xfrm>
            <a:off x="456356" y="4680913"/>
            <a:ext cx="6642149" cy="507831"/>
          </a:xfrm>
          <a:prstGeom prst="rect">
            <a:avLst/>
          </a:prstGeom>
          <a:noFill/>
        </p:spPr>
        <p:txBody>
          <a:bodyPr wrap="square" rtlCol="0">
            <a:spAutoFit/>
          </a:bodyPr>
          <a:lstStyle/>
          <a:p>
            <a:r>
              <a:rPr kumimoji="0" lang="en-US" sz="2700" b="1" i="0" u="none" strike="noStrike" kern="1200" cap="none" spc="0" normalizeH="0" baseline="0" noProof="0" dirty="0">
                <a:ln>
                  <a:noFill/>
                </a:ln>
                <a:solidFill>
                  <a:srgbClr val="366092"/>
                </a:solidFill>
                <a:effectLst/>
                <a:uLnTx/>
                <a:uFillTx/>
                <a:latin typeface="Calibri"/>
                <a:ea typeface="+mn-ea"/>
                <a:cs typeface="+mn-cs"/>
              </a:rPr>
              <a:t>Step 3: </a:t>
            </a:r>
            <a:r>
              <a:rPr kumimoji="0" lang="en-US" sz="2700" b="0" i="0" u="none" strike="noStrike" kern="1200" cap="none" spc="0" normalizeH="0" baseline="0" noProof="0" dirty="0">
                <a:ln>
                  <a:noFill/>
                </a:ln>
                <a:solidFill>
                  <a:srgbClr val="366092"/>
                </a:solidFill>
                <a:effectLst/>
                <a:uLnTx/>
                <a:uFillTx/>
                <a:latin typeface="Calibri"/>
                <a:ea typeface="+mn-ea"/>
                <a:cs typeface="+mn-cs"/>
              </a:rPr>
              <a:t>Write this sum over the denominator:</a:t>
            </a:r>
            <a:endParaRPr lang="en-IN" dirty="0"/>
          </a:p>
        </p:txBody>
      </p:sp>
      <p:pic>
        <p:nvPicPr>
          <p:cNvPr id="14" name="Picture 13" descr="Eleven and two third equals thirty five divided by three">
            <a:extLst>
              <a:ext uri="{FF2B5EF4-FFF2-40B4-BE49-F238E27FC236}">
                <a16:creationId xmlns:a16="http://schemas.microsoft.com/office/drawing/2014/main" id="{8D0BA648-B265-3490-8A83-716F94F6E248}"/>
              </a:ext>
            </a:extLst>
          </p:cNvPr>
          <p:cNvPicPr>
            <a:picLocks noChangeAspect="1"/>
          </p:cNvPicPr>
          <p:nvPr/>
        </p:nvPicPr>
        <p:blipFill>
          <a:blip r:embed="rId4"/>
          <a:stretch>
            <a:fillRect/>
          </a:stretch>
        </p:blipFill>
        <p:spPr>
          <a:xfrm>
            <a:off x="6929661" y="4526280"/>
            <a:ext cx="1353254" cy="864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DC777A1-752F-FB62-3D44-83DE8724A26D}"/>
              </a:ext>
            </a:extLst>
          </p:cNvPr>
          <p:cNvSpPr>
            <a:spLocks noGrp="1"/>
          </p:cNvSpPr>
          <p:nvPr>
            <p:ph type="title"/>
          </p:nvPr>
        </p:nvSpPr>
        <p:spPr/>
        <p:txBody>
          <a:bodyPr/>
          <a:lstStyle/>
          <a:p>
            <a:r>
              <a:rPr lang="en-US" dirty="0">
                <a:solidFill>
                  <a:schemeClr val="accent1"/>
                </a:solidFill>
              </a:rPr>
              <a:t>Procedure: To Change an Improper Fraction to a Mixed Number</a:t>
            </a:r>
            <a:endParaRPr lang="en-IN" dirty="0"/>
          </a:p>
        </p:txBody>
      </p:sp>
      <p:sp>
        <p:nvSpPr>
          <p:cNvPr id="3" name="TextBox 2">
            <a:extLst>
              <a:ext uri="{FF2B5EF4-FFF2-40B4-BE49-F238E27FC236}">
                <a16:creationId xmlns:a16="http://schemas.microsoft.com/office/drawing/2014/main" id="{3035E8AC-F447-7521-407E-1834F3617D4E}"/>
              </a:ext>
            </a:extLst>
          </p:cNvPr>
          <p:cNvSpPr txBox="1"/>
          <p:nvPr/>
        </p:nvSpPr>
        <p:spPr>
          <a:xfrm>
            <a:off x="457200" y="1219200"/>
            <a:ext cx="8229600" cy="2246769"/>
          </a:xfrm>
          <a:prstGeom prst="rect">
            <a:avLst/>
          </a:prstGeom>
          <a:solidFill>
            <a:schemeClr val="accent3"/>
          </a:solidFill>
          <a:ln w="28575">
            <a:solidFill>
              <a:srgbClr val="000000"/>
            </a:solidFill>
          </a:ln>
        </p:spPr>
        <p:txBody>
          <a:bodyPr wrap="square">
            <a:spAutoFit/>
          </a:bodyPr>
          <a:lstStyle/>
          <a:p>
            <a:pPr marL="542925" marR="0" lvl="0" indent="-542925" algn="l" defTabSz="9144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1.	Divide the numerator by the denominator. The quotient is the whole number part of the mixed number.</a:t>
            </a:r>
          </a:p>
          <a:p>
            <a:pPr marL="542925" marR="0" lvl="0" indent="-542925" algn="l" defTabSz="9144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2.	Write the remainder over the denominator as the fraction part of the mixed number.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B42BF70-AD48-3559-27F0-A92B76CA685B}"/>
              </a:ext>
            </a:extLst>
          </p:cNvPr>
          <p:cNvSpPr>
            <a:spLocks noGrp="1"/>
          </p:cNvSpPr>
          <p:nvPr>
            <p:ph type="title"/>
          </p:nvPr>
        </p:nvSpPr>
        <p:spPr/>
        <p:txBody>
          <a:bodyPr/>
          <a:lstStyle/>
          <a:p>
            <a:r>
              <a:rPr lang="en-US" dirty="0">
                <a:solidFill>
                  <a:schemeClr val="accent1"/>
                </a:solidFill>
              </a:rPr>
              <a:t>Example 14: Changing Improper Fractions to Mixed Numbers</a:t>
            </a:r>
            <a:r>
              <a:rPr lang="en-US" baseline="-25000" dirty="0">
                <a:solidFill>
                  <a:schemeClr val="accent1"/>
                </a:solidFill>
              </a:rPr>
              <a:t>1</a:t>
            </a:r>
            <a:endParaRPr lang="en-IN" dirty="0"/>
          </a:p>
        </p:txBody>
      </p:sp>
      <p:pic>
        <p:nvPicPr>
          <p:cNvPr id="7" name="Picture 6" descr="Change sixty seven divided by five to a mixed fraction.">
            <a:extLst>
              <a:ext uri="{FF2B5EF4-FFF2-40B4-BE49-F238E27FC236}">
                <a16:creationId xmlns:a16="http://schemas.microsoft.com/office/drawing/2014/main" id="{1FCC8163-AD60-DFD0-51A5-109771CD864A}"/>
              </a:ext>
            </a:extLst>
          </p:cNvPr>
          <p:cNvPicPr>
            <a:picLocks noChangeAspect="1"/>
          </p:cNvPicPr>
          <p:nvPr/>
        </p:nvPicPr>
        <p:blipFill>
          <a:blip r:embed="rId2"/>
          <a:stretch>
            <a:fillRect/>
          </a:stretch>
        </p:blipFill>
        <p:spPr>
          <a:xfrm>
            <a:off x="519114" y="1215008"/>
            <a:ext cx="4802982" cy="864000"/>
          </a:xfrm>
          <a:prstGeom prst="rect">
            <a:avLst/>
          </a:prstGeom>
        </p:spPr>
      </p:pic>
      <p:sp>
        <p:nvSpPr>
          <p:cNvPr id="3" name="TextBox 2">
            <a:extLst>
              <a:ext uri="{FF2B5EF4-FFF2-40B4-BE49-F238E27FC236}">
                <a16:creationId xmlns:a16="http://schemas.microsoft.com/office/drawing/2014/main" id="{488C22F8-C8DE-0AEF-CE32-60787BD4556B}"/>
              </a:ext>
            </a:extLst>
          </p:cNvPr>
          <p:cNvSpPr txBox="1"/>
          <p:nvPr/>
        </p:nvSpPr>
        <p:spPr>
          <a:xfrm>
            <a:off x="457310" y="2132965"/>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4" name="TextBox 3">
            <a:extLst>
              <a:ext uri="{FF2B5EF4-FFF2-40B4-BE49-F238E27FC236}">
                <a16:creationId xmlns:a16="http://schemas.microsoft.com/office/drawing/2014/main" id="{5C4766F3-35ED-848C-5A6C-0AE44680853F}"/>
              </a:ext>
            </a:extLst>
          </p:cNvPr>
          <p:cNvSpPr txBox="1"/>
          <p:nvPr/>
        </p:nvSpPr>
        <p:spPr>
          <a:xfrm>
            <a:off x="457200" y="2643485"/>
            <a:ext cx="4572000" cy="2246769"/>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Divide the numerator by the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denominator. The quotient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is the whole number part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of the mixed number.</a:t>
            </a:r>
            <a:endParaRPr lang="en-IN" dirty="0"/>
          </a:p>
        </p:txBody>
      </p:sp>
      <p:pic>
        <p:nvPicPr>
          <p:cNvPr id="6" name="Picture 5" descr="5 divides into 67&#10;5 goes into 6 is one time. Then 5 times 1 equals 5, write 1 above the divisor.&#10;Now Subtract 5 from 6 remainder is 1&#10;Bring down the 7 becomes 17&#10;5 goes into 17 is three times. Then 5 times 3 equals 15, write 3 above the divisor.&#10;Now Subtract 15 from 17 remainder is 2.&#10;13 is the whole number part, which is quotient.">
            <a:extLst>
              <a:ext uri="{FF2B5EF4-FFF2-40B4-BE49-F238E27FC236}">
                <a16:creationId xmlns:a16="http://schemas.microsoft.com/office/drawing/2014/main" id="{4DF968F1-5F21-7801-B324-C80358E744E8}"/>
              </a:ext>
            </a:extLst>
          </p:cNvPr>
          <p:cNvPicPr>
            <a:picLocks noChangeAspect="1"/>
          </p:cNvPicPr>
          <p:nvPr/>
        </p:nvPicPr>
        <p:blipFill>
          <a:blip r:embed="rId3"/>
          <a:stretch>
            <a:fillRect/>
          </a:stretch>
        </p:blipFill>
        <p:spPr>
          <a:xfrm>
            <a:off x="5105400" y="3276600"/>
            <a:ext cx="2959797" cy="249821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20AD9D-4C04-A888-8A1C-6EEB2E3BDF24}"/>
              </a:ext>
            </a:extLst>
          </p:cNvPr>
          <p:cNvSpPr>
            <a:spLocks noGrp="1"/>
          </p:cNvSpPr>
          <p:nvPr>
            <p:ph type="title"/>
          </p:nvPr>
        </p:nvSpPr>
        <p:spPr/>
        <p:txBody>
          <a:bodyPr/>
          <a:lstStyle/>
          <a:p>
            <a:r>
              <a:rPr lang="en-US" dirty="0">
                <a:solidFill>
                  <a:schemeClr val="accent1"/>
                </a:solidFill>
              </a:rPr>
              <a:t>Example 14: Changing Improper Fractions to Mixed Numbers</a:t>
            </a:r>
            <a:r>
              <a:rPr lang="en-US" baseline="-25000" dirty="0">
                <a:solidFill>
                  <a:schemeClr val="accent1"/>
                </a:solidFill>
              </a:rPr>
              <a:t>2</a:t>
            </a:r>
            <a:endParaRPr lang="en-IN" dirty="0"/>
          </a:p>
        </p:txBody>
      </p:sp>
      <p:sp>
        <p:nvSpPr>
          <p:cNvPr id="6" name="TextBox 5">
            <a:extLst>
              <a:ext uri="{FF2B5EF4-FFF2-40B4-BE49-F238E27FC236}">
                <a16:creationId xmlns:a16="http://schemas.microsoft.com/office/drawing/2014/main" id="{94DB870A-176A-4426-62DB-69FB934E2F24}"/>
              </a:ext>
            </a:extLst>
          </p:cNvPr>
          <p:cNvSpPr txBox="1"/>
          <p:nvPr/>
        </p:nvSpPr>
        <p:spPr>
          <a:xfrm>
            <a:off x="457200" y="1143000"/>
            <a:ext cx="8153400" cy="1384995"/>
          </a:xfrm>
          <a:prstGeom prst="rect">
            <a:avLst/>
          </a:prstGeom>
          <a:noFill/>
        </p:spPr>
        <p:txBody>
          <a:bodyPr wrap="square">
            <a:spAutoFit/>
          </a:bodyPr>
          <a:lstStyle/>
          <a:p>
            <a:pPr marL="342900" marR="0" lvl="0" indent="-3429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Write the remainder over the denominator as the fraction part of the mixed number: </a:t>
            </a:r>
          </a:p>
        </p:txBody>
      </p:sp>
      <p:pic>
        <p:nvPicPr>
          <p:cNvPr id="3" name="Picture 2" descr="67 divided by 5 equals 13 plus 2 divided by 5, which equals 13 and 2 divided by 5.">
            <a:extLst>
              <a:ext uri="{FF2B5EF4-FFF2-40B4-BE49-F238E27FC236}">
                <a16:creationId xmlns:a16="http://schemas.microsoft.com/office/drawing/2014/main" id="{3CED200C-7D60-F547-31BD-ECE9228F3BA7}"/>
              </a:ext>
            </a:extLst>
          </p:cNvPr>
          <p:cNvPicPr>
            <a:picLocks noChangeAspect="1"/>
          </p:cNvPicPr>
          <p:nvPr/>
        </p:nvPicPr>
        <p:blipFill>
          <a:blip r:embed="rId2"/>
          <a:stretch>
            <a:fillRect/>
          </a:stretch>
        </p:blipFill>
        <p:spPr>
          <a:xfrm>
            <a:off x="3487605" y="2819400"/>
            <a:ext cx="2560771" cy="8640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15: Changing Improper Fractions to Mixed Numbers</a:t>
            </a:r>
            <a:r>
              <a:rPr lang="en-US" sz="3200" baseline="-25000" dirty="0">
                <a:solidFill>
                  <a:schemeClr val="accent1"/>
                </a:solidFill>
              </a:rPr>
              <a:t>1</a:t>
            </a:r>
            <a:endParaRPr lang="en-US" dirty="0"/>
          </a:p>
        </p:txBody>
      </p:sp>
      <p:pic>
        <p:nvPicPr>
          <p:cNvPr id="14" name="Picture 13" descr="Change 85 divided by 2 to a mixed fraction.">
            <a:extLst>
              <a:ext uri="{FF2B5EF4-FFF2-40B4-BE49-F238E27FC236}">
                <a16:creationId xmlns:a16="http://schemas.microsoft.com/office/drawing/2014/main" id="{7C3B444A-B87B-1C83-3474-0C87F4196A5B}"/>
              </a:ext>
            </a:extLst>
          </p:cNvPr>
          <p:cNvPicPr>
            <a:picLocks noChangeAspect="1"/>
          </p:cNvPicPr>
          <p:nvPr/>
        </p:nvPicPr>
        <p:blipFill>
          <a:blip r:embed="rId2"/>
          <a:stretch>
            <a:fillRect/>
          </a:stretch>
        </p:blipFill>
        <p:spPr>
          <a:xfrm>
            <a:off x="520700" y="1113289"/>
            <a:ext cx="4625562" cy="864000"/>
          </a:xfrm>
          <a:prstGeom prst="rect">
            <a:avLst/>
          </a:prstGeom>
        </p:spPr>
      </p:pic>
      <p:sp>
        <p:nvSpPr>
          <p:cNvPr id="4" name="TextBox 3">
            <a:extLst>
              <a:ext uri="{FF2B5EF4-FFF2-40B4-BE49-F238E27FC236}">
                <a16:creationId xmlns:a16="http://schemas.microsoft.com/office/drawing/2014/main" id="{A5BE913C-1D47-841B-768A-6B0532B76027}"/>
              </a:ext>
            </a:extLst>
          </p:cNvPr>
          <p:cNvSpPr txBox="1"/>
          <p:nvPr/>
        </p:nvSpPr>
        <p:spPr>
          <a:xfrm>
            <a:off x="457310" y="1867853"/>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15" name="TextBox 14">
            <a:extLst>
              <a:ext uri="{FF2B5EF4-FFF2-40B4-BE49-F238E27FC236}">
                <a16:creationId xmlns:a16="http://schemas.microsoft.com/office/drawing/2014/main" id="{DFF3DD95-7412-D9E6-2444-BE32AD64B278}"/>
              </a:ext>
            </a:extLst>
          </p:cNvPr>
          <p:cNvSpPr txBox="1"/>
          <p:nvPr/>
        </p:nvSpPr>
        <p:spPr>
          <a:xfrm>
            <a:off x="457200" y="2379662"/>
            <a:ext cx="4972050" cy="2074414"/>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a:ln>
                  <a:noFill/>
                </a:ln>
                <a:solidFill>
                  <a:srgbClr val="366092"/>
                </a:solidFill>
                <a:effectLst/>
                <a:uLnTx/>
                <a:uFillTx/>
                <a:latin typeface="Calibri"/>
                <a:ea typeface="+mn-ea"/>
                <a:cs typeface="+mn-cs"/>
              </a:rPr>
              <a:t>Step 1: </a:t>
            </a:r>
            <a:r>
              <a:rPr kumimoji="0" lang="en-US" sz="2800" b="0" i="0" u="none" strike="noStrike" kern="1200" cap="none" spc="0" normalizeH="0" baseline="0" noProof="0">
                <a:ln>
                  <a:noFill/>
                </a:ln>
                <a:solidFill>
                  <a:srgbClr val="366092"/>
                </a:solidFill>
                <a:effectLst/>
                <a:uLnTx/>
                <a:uFillTx/>
                <a:latin typeface="Calibri"/>
                <a:ea typeface="+mn-ea"/>
                <a:cs typeface="+mn-cs"/>
              </a:rPr>
              <a:t>Divide the numerator by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a:ln>
                  <a:noFill/>
                </a:ln>
                <a:solidFill>
                  <a:srgbClr val="366092"/>
                </a:solidFill>
                <a:effectLst/>
                <a:uLnTx/>
                <a:uFillTx/>
                <a:latin typeface="Calibri"/>
                <a:ea typeface="+mn-ea"/>
                <a:cs typeface="+mn-cs"/>
              </a:rPr>
              <a:t>the denominator. The quotient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a:ln>
                  <a:noFill/>
                </a:ln>
                <a:solidFill>
                  <a:srgbClr val="366092"/>
                </a:solidFill>
                <a:effectLst/>
                <a:uLnTx/>
                <a:uFillTx/>
                <a:latin typeface="Calibri"/>
                <a:ea typeface="+mn-ea"/>
                <a:cs typeface="+mn-cs"/>
              </a:rPr>
              <a:t>is the whole number part of the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a:ln>
                  <a:noFill/>
                </a:ln>
                <a:solidFill>
                  <a:srgbClr val="366092"/>
                </a:solidFill>
                <a:effectLst/>
                <a:uLnTx/>
                <a:uFillTx/>
                <a:latin typeface="Calibri"/>
                <a:ea typeface="+mn-ea"/>
                <a:cs typeface="+mn-cs"/>
              </a:rPr>
              <a:t>mixed number.</a:t>
            </a:r>
            <a:endParaRPr lang="en-IN" dirty="0"/>
          </a:p>
        </p:txBody>
      </p:sp>
      <p:pic>
        <p:nvPicPr>
          <p:cNvPr id="6" name="Picture 5" descr="2 divides into  85 &#10;2 goes into 8 is four times. Then 2 times 4 equals 8, write 4 above the divisor.&#10;Now Subtract 8 from 8 remainder is 0&#10;Bring down the 5.&#10;2 goes into 5 is two times. Then 2 times 2 equals 4, write 2 above the divisor.&#10;Now Subtract 4 from 5, remainder is 1&#10;whole number part is 42, which is quotient.">
            <a:extLst>
              <a:ext uri="{FF2B5EF4-FFF2-40B4-BE49-F238E27FC236}">
                <a16:creationId xmlns:a16="http://schemas.microsoft.com/office/drawing/2014/main" id="{51AB3284-0BB7-B611-8B6E-CE76E2F79F14}"/>
              </a:ext>
            </a:extLst>
          </p:cNvPr>
          <p:cNvPicPr>
            <a:picLocks noChangeAspect="1"/>
          </p:cNvPicPr>
          <p:nvPr/>
        </p:nvPicPr>
        <p:blipFill>
          <a:blip r:embed="rId3"/>
          <a:stretch>
            <a:fillRect/>
          </a:stretch>
        </p:blipFill>
        <p:spPr>
          <a:xfrm>
            <a:off x="5429250" y="2454124"/>
            <a:ext cx="3049789" cy="2764557"/>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358AFF3-BACC-4A87-6E22-9E6F9A453CC5}"/>
              </a:ext>
            </a:extLst>
          </p:cNvPr>
          <p:cNvSpPr>
            <a:spLocks noGrp="1"/>
          </p:cNvSpPr>
          <p:nvPr>
            <p:ph type="title"/>
          </p:nvPr>
        </p:nvSpPr>
        <p:spPr/>
        <p:txBody>
          <a:bodyPr/>
          <a:lstStyle/>
          <a:p>
            <a:r>
              <a:rPr lang="en-US" dirty="0">
                <a:solidFill>
                  <a:schemeClr val="accent1"/>
                </a:solidFill>
              </a:rPr>
              <a:t>Example 15: Changing Improper Fractions to Mixed Numbers</a:t>
            </a:r>
            <a:r>
              <a:rPr lang="en-US" baseline="-25000" dirty="0">
                <a:solidFill>
                  <a:schemeClr val="accent1"/>
                </a:solidFill>
              </a:rPr>
              <a:t>2</a:t>
            </a:r>
            <a:endParaRPr lang="en-IN" dirty="0"/>
          </a:p>
        </p:txBody>
      </p:sp>
      <p:sp>
        <p:nvSpPr>
          <p:cNvPr id="4" name="TextBox 3">
            <a:extLst>
              <a:ext uri="{FF2B5EF4-FFF2-40B4-BE49-F238E27FC236}">
                <a16:creationId xmlns:a16="http://schemas.microsoft.com/office/drawing/2014/main" id="{0E0E52CB-314D-E32B-9738-22169AE24FA9}"/>
              </a:ext>
            </a:extLst>
          </p:cNvPr>
          <p:cNvSpPr txBox="1"/>
          <p:nvPr/>
        </p:nvSpPr>
        <p:spPr>
          <a:xfrm>
            <a:off x="457200" y="1143000"/>
            <a:ext cx="8229600" cy="1384995"/>
          </a:xfrm>
          <a:prstGeom prst="rect">
            <a:avLst/>
          </a:prstGeom>
          <a:noFill/>
        </p:spPr>
        <p:txBody>
          <a:bodyPr wrap="square">
            <a:spAutoFit/>
          </a:bodyPr>
          <a:lstStyle/>
          <a:p>
            <a:pPr marL="342900" marR="0" lvl="0" indent="-3429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Write the remainder over the denominator as the fraction part of the mixed number: </a:t>
            </a:r>
          </a:p>
        </p:txBody>
      </p:sp>
      <p:pic>
        <p:nvPicPr>
          <p:cNvPr id="3" name="Picture 2" descr="85 divided by 2 equals 42 plus 1 divided by 2 equals 42 and 1 divided by 2.">
            <a:extLst>
              <a:ext uri="{FF2B5EF4-FFF2-40B4-BE49-F238E27FC236}">
                <a16:creationId xmlns:a16="http://schemas.microsoft.com/office/drawing/2014/main" id="{8030AE55-7F47-1C16-0BBB-7DF7DF4986D6}"/>
              </a:ext>
            </a:extLst>
          </p:cNvPr>
          <p:cNvPicPr>
            <a:picLocks noChangeAspect="1"/>
          </p:cNvPicPr>
          <p:nvPr/>
        </p:nvPicPr>
        <p:blipFill>
          <a:blip r:embed="rId2"/>
          <a:stretch>
            <a:fillRect/>
          </a:stretch>
        </p:blipFill>
        <p:spPr>
          <a:xfrm>
            <a:off x="3308831" y="2819400"/>
            <a:ext cx="2602537" cy="864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1:  Understanding Fractions</a:t>
            </a:r>
            <a:endParaRPr lang="en-US" dirty="0"/>
          </a:p>
        </p:txBody>
      </p:sp>
      <p:sp>
        <p:nvSpPr>
          <p:cNvPr id="8" name="TextBox 7">
            <a:extLst>
              <a:ext uri="{FF2B5EF4-FFF2-40B4-BE49-F238E27FC236}">
                <a16:creationId xmlns:a16="http://schemas.microsoft.com/office/drawing/2014/main" id="{41DB59BE-1C37-4EE1-CDC0-5758E4CEC0C9}"/>
              </a:ext>
            </a:extLst>
          </p:cNvPr>
          <p:cNvSpPr txBox="1"/>
          <p:nvPr/>
        </p:nvSpPr>
        <p:spPr>
          <a:xfrm>
            <a:off x="456650" y="1133139"/>
            <a:ext cx="7544349" cy="155734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Write a fraction indicating </a:t>
            </a:r>
          </a:p>
          <a:p>
            <a:pPr marL="542925" marR="0" lvl="0" indent="-542925" algn="l" defTabSz="914400" rtl="0" eaLnBrk="1" fontAlgn="auto" latinLnBrk="0" hangingPunct="1">
              <a:lnSpc>
                <a:spcPct val="100000"/>
              </a:lnSpc>
              <a:spcBef>
                <a:spcPct val="20000"/>
              </a:spcBef>
              <a:spcAft>
                <a:spcPts val="0"/>
              </a:spcAft>
              <a:buClrTx/>
              <a:buSzTx/>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	the shaded part of the rectangle and </a:t>
            </a:r>
          </a:p>
          <a:p>
            <a:pPr marL="542925" marR="0" lvl="0" indent="-542925" algn="l" defTabSz="914400" rtl="0" eaLnBrk="1" fontAlgn="auto" latinLnBrk="0" hangingPunct="1">
              <a:lnSpc>
                <a:spcPct val="100000"/>
              </a:lnSpc>
              <a:spcBef>
                <a:spcPct val="20000"/>
              </a:spcBef>
              <a:spcAft>
                <a:spcPts val="0"/>
              </a:spcAft>
              <a:buClrTx/>
              <a:buSzTx/>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b.	the unshaded part of the rectangle.</a:t>
            </a:r>
          </a:p>
        </p:txBody>
      </p:sp>
      <p:pic>
        <p:nvPicPr>
          <p:cNvPr id="1036" name="Picture 12" descr="A rectangle split into 4 sections. Three of the sections are shaded."/>
          <p:cNvPicPr>
            <a:picLocks noChangeAspect="1" noChangeArrowheads="1"/>
          </p:cNvPicPr>
          <p:nvPr/>
        </p:nvPicPr>
        <p:blipFill>
          <a:blip r:embed="rId2" cstate="print"/>
          <a:srcRect/>
          <a:stretch>
            <a:fillRect/>
          </a:stretch>
        </p:blipFill>
        <p:spPr bwMode="auto">
          <a:xfrm>
            <a:off x="6019800" y="2590800"/>
            <a:ext cx="2667000" cy="1249632"/>
          </a:xfrm>
          <a:prstGeom prst="rect">
            <a:avLst/>
          </a:prstGeom>
          <a:noFill/>
          <a:ln w="9525">
            <a:noFill/>
            <a:miter lim="800000"/>
            <a:headEnd/>
            <a:tailEnd/>
          </a:ln>
        </p:spPr>
      </p:pic>
      <p:sp>
        <p:nvSpPr>
          <p:cNvPr id="6" name="TextBox 5">
            <a:extLst>
              <a:ext uri="{FF2B5EF4-FFF2-40B4-BE49-F238E27FC236}">
                <a16:creationId xmlns:a16="http://schemas.microsoft.com/office/drawing/2014/main" id="{9717A990-C673-E7E7-A238-2044A81326F2}"/>
              </a:ext>
            </a:extLst>
          </p:cNvPr>
          <p:cNvSpPr txBox="1"/>
          <p:nvPr/>
        </p:nvSpPr>
        <p:spPr>
          <a:xfrm>
            <a:off x="456651" y="3583993"/>
            <a:ext cx="14478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13" name="Picture 12" descr="Example a, In the rectangle, 3 of the 4 equal parts are shaded. Thus, 3 divided by 4 of the rectangle is shaded.">
            <a:extLst>
              <a:ext uri="{FF2B5EF4-FFF2-40B4-BE49-F238E27FC236}">
                <a16:creationId xmlns:a16="http://schemas.microsoft.com/office/drawing/2014/main" id="{E115309E-9078-E99B-9752-9A4FA66491DB}"/>
              </a:ext>
            </a:extLst>
          </p:cNvPr>
          <p:cNvPicPr>
            <a:picLocks noChangeAspect="1"/>
          </p:cNvPicPr>
          <p:nvPr/>
        </p:nvPicPr>
        <p:blipFill>
          <a:blip r:embed="rId3"/>
          <a:stretch>
            <a:fillRect/>
          </a:stretch>
        </p:blipFill>
        <p:spPr>
          <a:xfrm>
            <a:off x="530225" y="4197937"/>
            <a:ext cx="7812000" cy="1260000"/>
          </a:xfrm>
          <a:prstGeom prst="rect">
            <a:avLst/>
          </a:prstGeom>
        </p:spPr>
      </p:pic>
      <p:pic>
        <p:nvPicPr>
          <p:cNvPr id="3" name="Picture 2" descr="Example b, 1 divided by 4 is not shaded.">
            <a:extLst>
              <a:ext uri="{FF2B5EF4-FFF2-40B4-BE49-F238E27FC236}">
                <a16:creationId xmlns:a16="http://schemas.microsoft.com/office/drawing/2014/main" id="{DEFD00D5-43A0-58F0-DE30-72B8889963FB}"/>
              </a:ext>
            </a:extLst>
          </p:cNvPr>
          <p:cNvPicPr>
            <a:picLocks noChangeAspect="1"/>
          </p:cNvPicPr>
          <p:nvPr/>
        </p:nvPicPr>
        <p:blipFill>
          <a:blip r:embed="rId4"/>
          <a:stretch>
            <a:fillRect/>
          </a:stretch>
        </p:blipFill>
        <p:spPr>
          <a:xfrm>
            <a:off x="549275" y="5192415"/>
            <a:ext cx="2857610" cy="828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2:  Understanding Fractions</a:t>
            </a:r>
            <a:endParaRPr lang="en-US" dirty="0"/>
          </a:p>
        </p:txBody>
      </p:sp>
      <p:sp>
        <p:nvSpPr>
          <p:cNvPr id="6" name="TextBox 5">
            <a:extLst>
              <a:ext uri="{FF2B5EF4-FFF2-40B4-BE49-F238E27FC236}">
                <a16:creationId xmlns:a16="http://schemas.microsoft.com/office/drawing/2014/main" id="{4D02D27E-5733-6FFC-7A18-B59F05E50130}"/>
              </a:ext>
            </a:extLst>
          </p:cNvPr>
          <p:cNvSpPr txBox="1"/>
          <p:nvPr/>
        </p:nvSpPr>
        <p:spPr>
          <a:xfrm>
            <a:off x="457200" y="1058340"/>
            <a:ext cx="6400800" cy="155734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Write a fraction indicating </a:t>
            </a:r>
          </a:p>
          <a:p>
            <a:pPr marL="542925" marR="0" lvl="0" indent="-542925" algn="l" defTabSz="914400" rtl="0" eaLnBrk="1" fontAlgn="auto" latinLnBrk="0" hangingPunct="1">
              <a:lnSpc>
                <a:spcPct val="100000"/>
              </a:lnSpc>
              <a:spcBef>
                <a:spcPct val="20000"/>
              </a:spcBef>
              <a:spcAft>
                <a:spcPts val="0"/>
              </a:spcAft>
              <a:buClrTx/>
              <a:buSzTx/>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	the remaining portion of the pizza and</a:t>
            </a:r>
          </a:p>
          <a:p>
            <a:pPr marL="542925" marR="0" lvl="0" indent="-542925" algn="l" defTabSz="914400" rtl="0" eaLnBrk="1" fontAlgn="auto" latinLnBrk="0" hangingPunct="1">
              <a:lnSpc>
                <a:spcPct val="100000"/>
              </a:lnSpc>
              <a:spcBef>
                <a:spcPct val="20000"/>
              </a:spcBef>
              <a:spcAft>
                <a:spcPts val="0"/>
              </a:spcAft>
              <a:buClrTx/>
              <a:buSzTx/>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b.	the missing portion of the pizza.</a:t>
            </a:r>
          </a:p>
        </p:txBody>
      </p:sp>
      <p:pic>
        <p:nvPicPr>
          <p:cNvPr id="47109" name="Picture 5" descr="A pizza is shown cut into 8 equal pieces, of which 3 pieces are missin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858000" y="1066800"/>
            <a:ext cx="2005361" cy="1981200"/>
          </a:xfrm>
          <a:prstGeom prst="rect">
            <a:avLst/>
          </a:prstGeom>
          <a:noFill/>
          <a:ln w="9525">
            <a:noFill/>
            <a:miter lim="800000"/>
            <a:headEnd/>
            <a:tailEnd/>
          </a:ln>
        </p:spPr>
      </p:pic>
      <p:sp>
        <p:nvSpPr>
          <p:cNvPr id="2" name="TextBox 1">
            <a:extLst>
              <a:ext uri="{FF2B5EF4-FFF2-40B4-BE49-F238E27FC236}">
                <a16:creationId xmlns:a16="http://schemas.microsoft.com/office/drawing/2014/main" id="{DCF2B51F-CC14-B650-6B44-975EC6C36BA3}"/>
              </a:ext>
            </a:extLst>
          </p:cNvPr>
          <p:cNvSpPr txBox="1"/>
          <p:nvPr/>
        </p:nvSpPr>
        <p:spPr>
          <a:xfrm>
            <a:off x="457200" y="2817019"/>
            <a:ext cx="14478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9" name="Picture 8" descr="Example a, The pizza was cut into eight equal pieces. The five pieces remaining represent five eighth of the pizza.">
            <a:extLst>
              <a:ext uri="{FF2B5EF4-FFF2-40B4-BE49-F238E27FC236}">
                <a16:creationId xmlns:a16="http://schemas.microsoft.com/office/drawing/2014/main" id="{8C174F2C-4B73-70C5-A385-A6C3D95A5D59}"/>
              </a:ext>
            </a:extLst>
          </p:cNvPr>
          <p:cNvPicPr>
            <a:picLocks noChangeAspect="1"/>
          </p:cNvPicPr>
          <p:nvPr/>
        </p:nvPicPr>
        <p:blipFill>
          <a:blip r:embed="rId3"/>
          <a:stretch>
            <a:fillRect/>
          </a:stretch>
        </p:blipFill>
        <p:spPr>
          <a:xfrm>
            <a:off x="538162" y="3438524"/>
            <a:ext cx="7568400" cy="1224000"/>
          </a:xfrm>
          <a:prstGeom prst="rect">
            <a:avLst/>
          </a:prstGeom>
        </p:spPr>
      </p:pic>
      <p:pic>
        <p:nvPicPr>
          <p:cNvPr id="11" name="Picture 10" descr="Example b, The missing portion of the pizza represents three eights of the pizza.">
            <a:extLst>
              <a:ext uri="{FF2B5EF4-FFF2-40B4-BE49-F238E27FC236}">
                <a16:creationId xmlns:a16="http://schemas.microsoft.com/office/drawing/2014/main" id="{CB68A1D2-4AE9-7584-A6FB-8B24A8DCEB4C}"/>
              </a:ext>
            </a:extLst>
          </p:cNvPr>
          <p:cNvPicPr>
            <a:picLocks noChangeAspect="1"/>
          </p:cNvPicPr>
          <p:nvPr/>
        </p:nvPicPr>
        <p:blipFill>
          <a:blip r:embed="rId4"/>
          <a:stretch>
            <a:fillRect/>
          </a:stretch>
        </p:blipFill>
        <p:spPr>
          <a:xfrm>
            <a:off x="548119" y="4567200"/>
            <a:ext cx="7843800" cy="1224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6200"/>
            <a:ext cx="8229600" cy="914400"/>
          </a:xfrm>
        </p:spPr>
        <p:txBody>
          <a:bodyPr>
            <a:normAutofit/>
          </a:bodyPr>
          <a:lstStyle/>
          <a:p>
            <a:r>
              <a:rPr lang="en-US" dirty="0">
                <a:latin typeface="Calibri" pitchFamily="34" charset="0"/>
              </a:rPr>
              <a:t>Definition: Proper Fractions and Improper Fractions</a:t>
            </a:r>
            <a:r>
              <a:rPr lang="en-US" baseline="-25000" dirty="0">
                <a:latin typeface="Calibri" pitchFamily="34" charset="0"/>
              </a:rPr>
              <a:t>1</a:t>
            </a:r>
            <a:endParaRPr lang="en-US" baseline="-25000" dirty="0"/>
          </a:p>
        </p:txBody>
      </p:sp>
      <p:sp>
        <p:nvSpPr>
          <p:cNvPr id="9" name="Content Placeholder 8"/>
          <p:cNvSpPr>
            <a:spLocks noGrp="1"/>
          </p:cNvSpPr>
          <p:nvPr>
            <p:ph idx="1"/>
          </p:nvPr>
        </p:nvSpPr>
        <p:spPr>
          <a:xfrm>
            <a:off x="457200" y="1280160"/>
            <a:ext cx="8229600" cy="3215640"/>
          </a:xfrm>
          <a:solidFill>
            <a:srgbClr val="FFFFCC"/>
          </a:solidFill>
          <a:ln w="28575">
            <a:solidFill>
              <a:srgbClr val="000000"/>
            </a:solidFill>
          </a:ln>
        </p:spPr>
        <p:txBody>
          <a:bodyPr>
            <a:normAutofit/>
          </a:bodyPr>
          <a:lstStyle/>
          <a:p>
            <a:pPr marL="342900" indent="-342900" algn="just" eaLnBrk="0" hangingPunct="0"/>
            <a:r>
              <a:rPr lang="en-US" dirty="0">
                <a:solidFill>
                  <a:srgbClr val="000000"/>
                </a:solidFill>
                <a:latin typeface="Calibri" pitchFamily="34" charset="0"/>
              </a:rPr>
              <a:t>A </a:t>
            </a:r>
            <a:r>
              <a:rPr lang="en-US" b="1" dirty="0">
                <a:solidFill>
                  <a:srgbClr val="C00000"/>
                </a:solidFill>
                <a:latin typeface="Calibri" pitchFamily="34" charset="0"/>
              </a:rPr>
              <a:t>proper fraction </a:t>
            </a:r>
            <a:r>
              <a:rPr lang="en-US" dirty="0">
                <a:solidFill>
                  <a:srgbClr val="000000"/>
                </a:solidFill>
                <a:latin typeface="Calibri" pitchFamily="34" charset="0"/>
              </a:rPr>
              <a:t>is a fraction in which the numerator </a:t>
            </a:r>
          </a:p>
          <a:p>
            <a:pPr marL="342900" indent="-342900" algn="just" eaLnBrk="0" hangingPunct="0"/>
            <a:r>
              <a:rPr lang="en-US" dirty="0">
                <a:solidFill>
                  <a:srgbClr val="000000"/>
                </a:solidFill>
                <a:latin typeface="Calibri" pitchFamily="34" charset="0"/>
              </a:rPr>
              <a:t>is less than the denominator.  (Proper fractions have </a:t>
            </a:r>
          </a:p>
          <a:p>
            <a:pPr marL="342900" indent="-342900" algn="just" eaLnBrk="0" hangingPunct="0"/>
            <a:r>
              <a:rPr lang="en-US" dirty="0">
                <a:solidFill>
                  <a:srgbClr val="000000"/>
                </a:solidFill>
                <a:latin typeface="Calibri" pitchFamily="34" charset="0"/>
              </a:rPr>
              <a:t>values less than 1.)</a:t>
            </a:r>
          </a:p>
          <a:p>
            <a:pPr marL="342900" indent="-342900" algn="just" eaLnBrk="0" hangingPunct="0"/>
            <a:endParaRPr lang="en-US" sz="1200" dirty="0">
              <a:solidFill>
                <a:srgbClr val="000000"/>
              </a:solidFill>
              <a:latin typeface="Calibri" pitchFamily="34" charset="0"/>
            </a:endParaRPr>
          </a:p>
          <a:p>
            <a:pPr marL="342900" indent="-342900" algn="just" eaLnBrk="0" hangingPunct="0"/>
            <a:r>
              <a:rPr lang="en-US" b="1" dirty="0">
                <a:solidFill>
                  <a:srgbClr val="000000"/>
                </a:solidFill>
                <a:latin typeface="Calibri" pitchFamily="34" charset="0"/>
              </a:rPr>
              <a:t>Examples of proper fractions:</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pic>
        <p:nvPicPr>
          <p:cNvPr id="3" name="Picture 2" descr="2 divided by 3 comma 7 divided by 8 comma and 32 divided by 60">
            <a:extLst>
              <a:ext uri="{FF2B5EF4-FFF2-40B4-BE49-F238E27FC236}">
                <a16:creationId xmlns:a16="http://schemas.microsoft.com/office/drawing/2014/main" id="{6731D6EA-8022-CD76-FCBE-966F8396E544}"/>
              </a:ext>
            </a:extLst>
          </p:cNvPr>
          <p:cNvPicPr>
            <a:picLocks noChangeAspect="1"/>
          </p:cNvPicPr>
          <p:nvPr/>
        </p:nvPicPr>
        <p:blipFill>
          <a:blip r:embed="rId2"/>
          <a:stretch>
            <a:fillRect/>
          </a:stretch>
        </p:blipFill>
        <p:spPr>
          <a:xfrm>
            <a:off x="4991013" y="2902956"/>
            <a:ext cx="1842506" cy="864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6200"/>
            <a:ext cx="8229600" cy="914400"/>
          </a:xfrm>
        </p:spPr>
        <p:txBody>
          <a:bodyPr/>
          <a:lstStyle/>
          <a:p>
            <a:r>
              <a:rPr lang="en-US" dirty="0">
                <a:latin typeface="Calibri" pitchFamily="34" charset="0"/>
              </a:rPr>
              <a:t>Definition: Proper Fractions and Improper Fractions</a:t>
            </a:r>
            <a:r>
              <a:rPr lang="en-US" baseline="-25000" dirty="0">
                <a:latin typeface="Calibri" pitchFamily="34" charset="0"/>
              </a:rPr>
              <a:t>2</a:t>
            </a:r>
            <a:endParaRPr lang="en-US" dirty="0"/>
          </a:p>
        </p:txBody>
      </p:sp>
      <p:sp>
        <p:nvSpPr>
          <p:cNvPr id="7" name="Content Placeholder 6"/>
          <p:cNvSpPr>
            <a:spLocks noGrp="1"/>
          </p:cNvSpPr>
          <p:nvPr>
            <p:ph idx="1"/>
          </p:nvPr>
        </p:nvSpPr>
        <p:spPr>
          <a:xfrm>
            <a:off x="457200" y="1280160"/>
            <a:ext cx="8229600" cy="3825240"/>
          </a:xfrm>
          <a:solidFill>
            <a:srgbClr val="FFFFCC"/>
          </a:solidFill>
          <a:ln w="28575">
            <a:solidFill>
              <a:srgbClr val="000000"/>
            </a:solidFill>
          </a:ln>
        </p:spPr>
        <p:txBody>
          <a:bodyPr>
            <a:normAutofit/>
          </a:bodyPr>
          <a:lstStyle/>
          <a:p>
            <a:pPr indent="1588" algn="just" eaLnBrk="0" hangingPunct="0"/>
            <a:r>
              <a:rPr lang="en-US" dirty="0">
                <a:solidFill>
                  <a:srgbClr val="000000"/>
                </a:solidFill>
                <a:latin typeface="Calibri" pitchFamily="34" charset="0"/>
              </a:rPr>
              <a:t>An </a:t>
            </a:r>
            <a:r>
              <a:rPr lang="en-US" b="1" dirty="0">
                <a:solidFill>
                  <a:srgbClr val="C00000"/>
                </a:solidFill>
                <a:latin typeface="Calibri" pitchFamily="34" charset="0"/>
              </a:rPr>
              <a:t>improper fraction </a:t>
            </a:r>
            <a:r>
              <a:rPr lang="en-US" dirty="0">
                <a:solidFill>
                  <a:srgbClr val="000000"/>
                </a:solidFill>
                <a:latin typeface="Calibri" pitchFamily="34" charset="0"/>
              </a:rPr>
              <a:t>is a fraction in which the</a:t>
            </a:r>
          </a:p>
          <a:p>
            <a:pPr indent="1588" algn="just" eaLnBrk="0" hangingPunct="0"/>
            <a:r>
              <a:rPr lang="en-US" dirty="0">
                <a:solidFill>
                  <a:srgbClr val="000000"/>
                </a:solidFill>
                <a:latin typeface="Calibri" pitchFamily="34" charset="0"/>
              </a:rPr>
              <a:t>numerator is greater than or equal to the </a:t>
            </a:r>
          </a:p>
          <a:p>
            <a:pPr indent="1588" algn="just" eaLnBrk="0" hangingPunct="0"/>
            <a:r>
              <a:rPr lang="en-US" dirty="0">
                <a:solidFill>
                  <a:srgbClr val="000000"/>
                </a:solidFill>
                <a:latin typeface="Calibri" pitchFamily="34" charset="0"/>
              </a:rPr>
              <a:t>denominator.  (Improper fractions have values greater </a:t>
            </a:r>
          </a:p>
          <a:p>
            <a:pPr indent="1588" algn="just" eaLnBrk="0" hangingPunct="0"/>
            <a:r>
              <a:rPr lang="en-US" dirty="0">
                <a:solidFill>
                  <a:srgbClr val="000000"/>
                </a:solidFill>
                <a:latin typeface="Calibri" pitchFamily="34" charset="0"/>
              </a:rPr>
              <a:t>than or equal to 1.)</a:t>
            </a:r>
          </a:p>
          <a:p>
            <a:pPr indent="1588" algn="just" eaLnBrk="0" hangingPunct="0"/>
            <a:endParaRPr lang="en-US" sz="1400" dirty="0">
              <a:solidFill>
                <a:srgbClr val="000000"/>
              </a:solidFill>
              <a:latin typeface="Calibri" pitchFamily="34" charset="0"/>
            </a:endParaRPr>
          </a:p>
          <a:p>
            <a:pPr indent="1588" algn="just" eaLnBrk="0" hangingPunct="0"/>
            <a:r>
              <a:rPr lang="en-US" b="1" dirty="0">
                <a:solidFill>
                  <a:srgbClr val="000000"/>
                </a:solidFill>
                <a:latin typeface="Calibri" pitchFamily="34" charset="0"/>
              </a:rPr>
              <a:t>Examples of improper fractions:</a:t>
            </a:r>
            <a:r>
              <a:rPr lang="en-US" i="1" dirty="0">
                <a:solidFill>
                  <a:srgbClr val="000000"/>
                </a:solidFill>
                <a:latin typeface="Calibri" pitchFamily="34" charset="0"/>
              </a:rPr>
              <a:t> </a:t>
            </a:r>
          </a:p>
          <a:p>
            <a:pPr indent="1588" eaLnBrk="0" hangingPunct="0"/>
            <a:endParaRPr lang="en-US" b="1" dirty="0">
              <a:solidFill>
                <a:srgbClr val="10253F"/>
              </a:solidFill>
              <a:latin typeface="Calibri" pitchFamily="34" charset="0"/>
            </a:endParaRPr>
          </a:p>
        </p:txBody>
      </p:sp>
      <p:pic>
        <p:nvPicPr>
          <p:cNvPr id="3" name="Picture 2" descr="15 divided by 8 comma 14 divided by 14 comma and 250 divided by 100">
            <a:extLst>
              <a:ext uri="{FF2B5EF4-FFF2-40B4-BE49-F238E27FC236}">
                <a16:creationId xmlns:a16="http://schemas.microsoft.com/office/drawing/2014/main" id="{3FB0240B-0725-E90E-4992-EC289046D017}"/>
              </a:ext>
            </a:extLst>
          </p:cNvPr>
          <p:cNvPicPr>
            <a:picLocks noChangeAspect="1"/>
          </p:cNvPicPr>
          <p:nvPr/>
        </p:nvPicPr>
        <p:blipFill>
          <a:blip r:embed="rId2"/>
          <a:stretch>
            <a:fillRect/>
          </a:stretch>
        </p:blipFill>
        <p:spPr>
          <a:xfrm>
            <a:off x="5305155" y="3448682"/>
            <a:ext cx="2352578" cy="864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9988E78C-33E4-F5C1-D477-EDE654C0EBD1}"/>
              </a:ext>
            </a:extLst>
          </p:cNvPr>
          <p:cNvSpPr>
            <a:spLocks noGrp="1"/>
          </p:cNvSpPr>
          <p:nvPr>
            <p:ph type="title"/>
          </p:nvPr>
        </p:nvSpPr>
        <p:spPr/>
        <p:txBody>
          <a:bodyPr/>
          <a:lstStyle/>
          <a:p>
            <a:r>
              <a:rPr lang="en-US" dirty="0">
                <a:solidFill>
                  <a:schemeClr val="accent1"/>
                </a:solidFill>
              </a:rPr>
              <a:t>Example 3:  Understanding Proper Fractions</a:t>
            </a:r>
            <a:endParaRPr lang="en-IN" dirty="0"/>
          </a:p>
        </p:txBody>
      </p:sp>
      <p:sp>
        <p:nvSpPr>
          <p:cNvPr id="7" name="TextBox 6">
            <a:extLst>
              <a:ext uri="{FF2B5EF4-FFF2-40B4-BE49-F238E27FC236}">
                <a16:creationId xmlns:a16="http://schemas.microsoft.com/office/drawing/2014/main" id="{BD2217D8-7E0D-F375-52DF-9B2E25F370D1}"/>
              </a:ext>
            </a:extLst>
          </p:cNvPr>
          <p:cNvSpPr txBox="1"/>
          <p:nvPr/>
        </p:nvSpPr>
        <p:spPr>
          <a:xfrm>
            <a:off x="457199" y="1305580"/>
            <a:ext cx="5791201" cy="523220"/>
          </a:xfrm>
          <a:prstGeom prst="rect">
            <a:avLst/>
          </a:prstGeom>
          <a:noFill/>
        </p:spPr>
        <p:txBody>
          <a:bodyPr wrap="square">
            <a:sp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Draw a figure to represent the fraction</a:t>
            </a:r>
          </a:p>
        </p:txBody>
      </p:sp>
      <p:pic>
        <p:nvPicPr>
          <p:cNvPr id="3" name="Picture 2" descr="5 divided by 6.">
            <a:extLst>
              <a:ext uri="{FF2B5EF4-FFF2-40B4-BE49-F238E27FC236}">
                <a16:creationId xmlns:a16="http://schemas.microsoft.com/office/drawing/2014/main" id="{088BD852-0CA1-D9C1-177A-A8398E7E3236}"/>
              </a:ext>
            </a:extLst>
          </p:cNvPr>
          <p:cNvPicPr>
            <a:picLocks noChangeAspect="1"/>
          </p:cNvPicPr>
          <p:nvPr/>
        </p:nvPicPr>
        <p:blipFill>
          <a:blip r:embed="rId2"/>
          <a:stretch>
            <a:fillRect/>
          </a:stretch>
        </p:blipFill>
        <p:spPr>
          <a:xfrm>
            <a:off x="6125479" y="1138238"/>
            <a:ext cx="364338" cy="864000"/>
          </a:xfrm>
          <a:prstGeom prst="rect">
            <a:avLst/>
          </a:prstGeom>
        </p:spPr>
      </p:pic>
      <p:sp>
        <p:nvSpPr>
          <p:cNvPr id="4" name="TextBox 3">
            <a:extLst>
              <a:ext uri="{FF2B5EF4-FFF2-40B4-BE49-F238E27FC236}">
                <a16:creationId xmlns:a16="http://schemas.microsoft.com/office/drawing/2014/main" id="{AA922507-B426-7A53-6238-829E94CD9DFE}"/>
              </a:ext>
            </a:extLst>
          </p:cNvPr>
          <p:cNvSpPr txBox="1"/>
          <p:nvPr/>
        </p:nvSpPr>
        <p:spPr>
          <a:xfrm>
            <a:off x="457200" y="1793082"/>
            <a:ext cx="14478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Solution</a:t>
            </a:r>
            <a:endParaRPr lang="en-IN" dirty="0"/>
          </a:p>
        </p:txBody>
      </p:sp>
      <p:pic>
        <p:nvPicPr>
          <p:cNvPr id="10" name="Picture 9" descr="5 divided by 6 indicates 5 of 6 equal parts. Drawing a figure to">
            <a:extLst>
              <a:ext uri="{FF2B5EF4-FFF2-40B4-BE49-F238E27FC236}">
                <a16:creationId xmlns:a16="http://schemas.microsoft.com/office/drawing/2014/main" id="{267EBFCE-C256-6341-8ED2-2466C0AD51B0}"/>
              </a:ext>
            </a:extLst>
          </p:cNvPr>
          <p:cNvPicPr>
            <a:picLocks noChangeAspect="1"/>
          </p:cNvPicPr>
          <p:nvPr/>
        </p:nvPicPr>
        <p:blipFill>
          <a:blip r:embed="rId3"/>
          <a:stretch>
            <a:fillRect/>
          </a:stretch>
        </p:blipFill>
        <p:spPr>
          <a:xfrm>
            <a:off x="542606" y="2208939"/>
            <a:ext cx="7224289" cy="864000"/>
          </a:xfrm>
          <a:prstGeom prst="rect">
            <a:avLst/>
          </a:prstGeom>
        </p:spPr>
      </p:pic>
      <p:sp>
        <p:nvSpPr>
          <p:cNvPr id="8" name="TextBox 7">
            <a:extLst>
              <a:ext uri="{FF2B5EF4-FFF2-40B4-BE49-F238E27FC236}">
                <a16:creationId xmlns:a16="http://schemas.microsoft.com/office/drawing/2014/main" id="{E4135DB2-5A64-789D-1D2B-7A0E6AFFE8DD}"/>
              </a:ext>
            </a:extLst>
          </p:cNvPr>
          <p:cNvSpPr txBox="1"/>
          <p:nvPr/>
        </p:nvSpPr>
        <p:spPr>
          <a:xfrm>
            <a:off x="457199" y="2903279"/>
            <a:ext cx="8229599"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represent this fraction, we divide a circle into 6 equal sections and shade 5 of them. (</a:t>
            </a:r>
            <a:r>
              <a:rPr kumimoji="0" lang="en-US" sz="2800" b="1" i="0" u="none" strike="noStrike" kern="1200" cap="none" spc="0" normalizeH="0" baseline="0" noProof="0" dirty="0">
                <a:ln>
                  <a:noFill/>
                </a:ln>
                <a:solidFill>
                  <a:srgbClr val="366092"/>
                </a:solidFill>
                <a:effectLst/>
                <a:uLnTx/>
                <a:uFillTx/>
                <a:latin typeface="Calibri"/>
                <a:ea typeface="+mn-ea"/>
                <a:cs typeface="+mn-cs"/>
              </a:rPr>
              <a:t>Note:</a:t>
            </a:r>
            <a:r>
              <a:rPr kumimoji="0" lang="en-US" sz="2800" b="0" i="0" u="none" strike="noStrike" kern="1200" cap="none" spc="0" normalizeH="0" baseline="0" noProof="0" dirty="0">
                <a:ln>
                  <a:noFill/>
                </a:ln>
                <a:solidFill>
                  <a:srgbClr val="366092"/>
                </a:solidFill>
                <a:effectLst/>
                <a:uLnTx/>
                <a:uFillTx/>
                <a:latin typeface="Calibri"/>
                <a:ea typeface="+mn-ea"/>
                <a:cs typeface="+mn-cs"/>
              </a:rPr>
              <a:t> Figures other than circles can be used.)</a:t>
            </a:r>
            <a:endParaRPr lang="en-IN" dirty="0"/>
          </a:p>
        </p:txBody>
      </p:sp>
      <p:pic>
        <p:nvPicPr>
          <p:cNvPr id="5126" name="Picture 6" descr="5 out of 6 equal parts of this circle have been shaded, representing 5 divided by 6 of the circle as a whole."/>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038600" y="4029914"/>
            <a:ext cx="2819400" cy="191368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1A7F162-F49B-01C6-F4AC-489009D1B22E}"/>
              </a:ext>
            </a:extLst>
          </p:cNvPr>
          <p:cNvSpPr>
            <a:spLocks noGrp="1"/>
          </p:cNvSpPr>
          <p:nvPr>
            <p:ph type="title"/>
          </p:nvPr>
        </p:nvSpPr>
        <p:spPr/>
        <p:txBody>
          <a:bodyPr/>
          <a:lstStyle/>
          <a:p>
            <a:r>
              <a:rPr lang="en-US" dirty="0">
                <a:solidFill>
                  <a:schemeClr val="accent1"/>
                </a:solidFill>
              </a:rPr>
              <a:t>Example 4: </a:t>
            </a:r>
            <a:r>
              <a:rPr lang="en-US" dirty="0"/>
              <a:t>Understanding Improper Fractions </a:t>
            </a:r>
            <a:endParaRPr lang="en-IN" dirty="0"/>
          </a:p>
        </p:txBody>
      </p:sp>
      <p:sp>
        <p:nvSpPr>
          <p:cNvPr id="9" name="TextBox 8">
            <a:extLst>
              <a:ext uri="{FF2B5EF4-FFF2-40B4-BE49-F238E27FC236}">
                <a16:creationId xmlns:a16="http://schemas.microsoft.com/office/drawing/2014/main" id="{F25B3CE0-35ED-49E5-C9D1-60827E140758}"/>
              </a:ext>
            </a:extLst>
          </p:cNvPr>
          <p:cNvSpPr txBox="1"/>
          <p:nvPr/>
        </p:nvSpPr>
        <p:spPr>
          <a:xfrm>
            <a:off x="457200" y="1155325"/>
            <a:ext cx="8229600" cy="954107"/>
          </a:xfrm>
          <a:prstGeom prst="rect">
            <a:avLst/>
          </a:prstGeom>
          <a:noFill/>
        </p:spPr>
        <p:txBody>
          <a:bodyPr wrap="square">
            <a:spAutoFit/>
          </a:bodyPr>
          <a:lstStyle/>
          <a:p>
            <a:pPr marL="0" marR="0" lvl="0" indent="0" algn="just"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Write a fraction that indicates the shaded parts of the figure.</a:t>
            </a:r>
          </a:p>
        </p:txBody>
      </p:sp>
      <p:pic>
        <p:nvPicPr>
          <p:cNvPr id="6150" name="Picture 6" descr="The image shows two squares, each divided into three equal parts.&#10;&#10;The first square has all 3 parts shaded and the second square has 2 out of 3 parts shaded."/>
          <p:cNvPicPr>
            <a:picLocks noChangeAspect="1" noChangeArrowheads="1"/>
          </p:cNvPicPr>
          <p:nvPr/>
        </p:nvPicPr>
        <p:blipFill>
          <a:blip r:embed="rId2" cstate="print"/>
          <a:srcRect/>
          <a:stretch>
            <a:fillRect/>
          </a:stretch>
        </p:blipFill>
        <p:spPr bwMode="auto">
          <a:xfrm>
            <a:off x="2590800" y="1676400"/>
            <a:ext cx="3611068" cy="1600200"/>
          </a:xfrm>
          <a:prstGeom prst="rect">
            <a:avLst/>
          </a:prstGeom>
          <a:noFill/>
          <a:ln w="9525">
            <a:noFill/>
            <a:miter lim="800000"/>
            <a:headEnd/>
            <a:tailEnd/>
          </a:ln>
        </p:spPr>
      </p:pic>
      <p:sp>
        <p:nvSpPr>
          <p:cNvPr id="2" name="TextBox 1">
            <a:extLst>
              <a:ext uri="{FF2B5EF4-FFF2-40B4-BE49-F238E27FC236}">
                <a16:creationId xmlns:a16="http://schemas.microsoft.com/office/drawing/2014/main" id="{84D2F34C-4C01-B7C4-97BE-D866F78331F5}"/>
              </a:ext>
            </a:extLst>
          </p:cNvPr>
          <p:cNvSpPr txBox="1"/>
          <p:nvPr/>
        </p:nvSpPr>
        <p:spPr>
          <a:xfrm>
            <a:off x="495300" y="3134380"/>
            <a:ext cx="14478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sp>
        <p:nvSpPr>
          <p:cNvPr id="3" name="TextBox 2">
            <a:extLst>
              <a:ext uri="{FF2B5EF4-FFF2-40B4-BE49-F238E27FC236}">
                <a16:creationId xmlns:a16="http://schemas.microsoft.com/office/drawing/2014/main" id="{945A51D3-C01F-58DD-5E3D-10E67FFEF0B5}"/>
              </a:ext>
            </a:extLst>
          </p:cNvPr>
          <p:cNvSpPr txBox="1"/>
          <p:nvPr/>
        </p:nvSpPr>
        <p:spPr>
          <a:xfrm>
            <a:off x="457200" y="3591580"/>
            <a:ext cx="86106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There are two squares, each separated into 3 equal parts.</a:t>
            </a:r>
            <a:endParaRPr lang="en-IN" dirty="0"/>
          </a:p>
        </p:txBody>
      </p:sp>
      <p:sp>
        <p:nvSpPr>
          <p:cNvPr id="4" name="TextBox 3">
            <a:extLst>
              <a:ext uri="{FF2B5EF4-FFF2-40B4-BE49-F238E27FC236}">
                <a16:creationId xmlns:a16="http://schemas.microsoft.com/office/drawing/2014/main" id="{559EAFE8-C0B5-0CB1-109E-1C325E34A565}"/>
              </a:ext>
            </a:extLst>
          </p:cNvPr>
          <p:cNvSpPr txBox="1"/>
          <p:nvPr/>
        </p:nvSpPr>
        <p:spPr>
          <a:xfrm>
            <a:off x="457200" y="4041541"/>
            <a:ext cx="8382000" cy="1902059"/>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This means that the denominator is 3. The shading here indicates 5 of these equal parts, which means the numerator is 5. Thus, the shaded part of the figure can </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be represented by the improper fraction</a:t>
            </a:r>
            <a:endParaRPr lang="en-IN" dirty="0"/>
          </a:p>
        </p:txBody>
      </p:sp>
      <p:pic>
        <p:nvPicPr>
          <p:cNvPr id="7" name="Picture 6" descr="five divided by three.">
            <a:extLst>
              <a:ext uri="{FF2B5EF4-FFF2-40B4-BE49-F238E27FC236}">
                <a16:creationId xmlns:a16="http://schemas.microsoft.com/office/drawing/2014/main" id="{871F7FED-11E3-7687-2B94-4EC5F12F1B22}"/>
              </a:ext>
            </a:extLst>
          </p:cNvPr>
          <p:cNvPicPr>
            <a:picLocks noChangeAspect="1"/>
          </p:cNvPicPr>
          <p:nvPr/>
        </p:nvPicPr>
        <p:blipFill>
          <a:blip r:embed="rId3"/>
          <a:stretch>
            <a:fillRect/>
          </a:stretch>
        </p:blipFill>
        <p:spPr>
          <a:xfrm>
            <a:off x="6400800" y="5257800"/>
            <a:ext cx="321326" cy="762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Definition: Variable</a:t>
            </a:r>
          </a:p>
        </p:txBody>
      </p:sp>
      <p:sp>
        <p:nvSpPr>
          <p:cNvPr id="9" name="Content Placeholder 8"/>
          <p:cNvSpPr>
            <a:spLocks noGrp="1"/>
          </p:cNvSpPr>
          <p:nvPr>
            <p:ph idx="1"/>
          </p:nvPr>
        </p:nvSpPr>
        <p:spPr>
          <a:xfrm>
            <a:off x="457200" y="1280160"/>
            <a:ext cx="8229600" cy="1920240"/>
          </a:xfrm>
          <a:solidFill>
            <a:srgbClr val="FFFFCC"/>
          </a:solidFill>
          <a:ln w="28575">
            <a:solidFill>
              <a:srgbClr val="000000"/>
            </a:solidFill>
          </a:ln>
        </p:spPr>
        <p:txBody>
          <a:bodyPr wrap="square">
            <a:noAutofit/>
          </a:bodyPr>
          <a:lstStyle/>
          <a:p>
            <a:r>
              <a:rPr lang="en-US" dirty="0">
                <a:solidFill>
                  <a:srgbClr val="000000"/>
                </a:solidFill>
              </a:rPr>
              <a:t>A </a:t>
            </a:r>
            <a:r>
              <a:rPr lang="en-US" b="1" dirty="0">
                <a:solidFill>
                  <a:srgbClr val="C00000"/>
                </a:solidFill>
              </a:rPr>
              <a:t>variable</a:t>
            </a:r>
            <a:r>
              <a:rPr lang="en-US" dirty="0">
                <a:solidFill>
                  <a:srgbClr val="000000"/>
                </a:solidFill>
              </a:rPr>
              <a:t> is a symbol (generally a letter of the alphabet) that is used to represent an unknown number.</a:t>
            </a:r>
            <a:endParaRPr lang="en-US" dirty="0">
              <a:solidFill>
                <a:srgbClr val="000000"/>
              </a:solidFill>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2752</TotalTime>
  <Words>884</Words>
  <Application>Microsoft Office PowerPoint</Application>
  <PresentationFormat>On-screen Show (4:3)</PresentationFormat>
  <Paragraphs>116</Paragraphs>
  <Slides>27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Courier New</vt:lpstr>
      <vt:lpstr>Office Theme</vt:lpstr>
      <vt:lpstr>Section 2.R.1</vt:lpstr>
      <vt:lpstr>Objectives</vt:lpstr>
      <vt:lpstr>Example 1:  Understanding Fractions</vt:lpstr>
      <vt:lpstr>Example 2:  Understanding Fractions</vt:lpstr>
      <vt:lpstr>Definition: Proper Fractions and Improper Fractions1</vt:lpstr>
      <vt:lpstr>Definition: Proper Fractions and Improper Fractions2</vt:lpstr>
      <vt:lpstr>Example 3:  Understanding Proper Fractions</vt:lpstr>
      <vt:lpstr>Example 4: Understanding Improper Fractions </vt:lpstr>
      <vt:lpstr>Definition: Variable</vt:lpstr>
      <vt:lpstr>Definition: The Number 0 in Fractions</vt:lpstr>
      <vt:lpstr>Example 5: Evaluating Fractions Involving 0</vt:lpstr>
      <vt:lpstr>Example 6:  Graphing Proper Fractions1</vt:lpstr>
      <vt:lpstr>Example 6:  Graphing Proper Fractions2</vt:lpstr>
      <vt:lpstr>Example 7:  Graphing improper Fractions</vt:lpstr>
      <vt:lpstr>Example 8: Identifying Types of Fractions and Mixed Numbers</vt:lpstr>
      <vt:lpstr>Example 9: Application: Understanding Mixed Numbers1</vt:lpstr>
      <vt:lpstr>Example 9: Application: Understanding Mixed Numbers2</vt:lpstr>
      <vt:lpstr>Example 10: Application: Understanding Mixed Numbers</vt:lpstr>
      <vt:lpstr>Example 11: Graphing Mixed Numbers </vt:lpstr>
      <vt:lpstr>Procedure: To Change a Mixed Number to an Improper Fraction</vt:lpstr>
      <vt:lpstr>Example 12: Changing Mixed Numbers to Improper Fractions</vt:lpstr>
      <vt:lpstr> Example 13: Mixed Numbers to Improper Fractions</vt:lpstr>
      <vt:lpstr>Procedure: To Change an Improper Fraction to a Mixed Number</vt:lpstr>
      <vt:lpstr>Example 14: Changing Improper Fractions to Mixed Numbers1</vt:lpstr>
      <vt:lpstr>Example 14: Changing Improper Fractions to Mixed Numbers2</vt:lpstr>
      <vt:lpstr>Example 15: Changing Improper Fractions to Mixed Numbers1</vt:lpstr>
      <vt:lpstr>Example 15: Changing Improper Fractions to Mixed Numbers2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314</cp:revision>
  <dcterms:created xsi:type="dcterms:W3CDTF">2013-04-26T14:43:13Z</dcterms:created>
  <dcterms:modified xsi:type="dcterms:W3CDTF">2025-08-18T08:30:02Z</dcterms:modified>
</cp:coreProperties>
</file>