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8"/>
  </p:notesMasterIdLst>
  <p:handoutMasterIdLst>
    <p:handoutMasterId r:id="rId19"/>
  </p:handoutMasterIdLst>
  <p:sldIdLst>
    <p:sldId id="256" r:id="rId2"/>
    <p:sldId id="259" r:id="rId3"/>
    <p:sldId id="261" r:id="rId4"/>
    <p:sldId id="280" r:id="rId5"/>
    <p:sldId id="262" r:id="rId6"/>
    <p:sldId id="263" r:id="rId7"/>
    <p:sldId id="281" r:id="rId8"/>
    <p:sldId id="282" r:id="rId9"/>
    <p:sldId id="284" r:id="rId10"/>
    <p:sldId id="285" r:id="rId11"/>
    <p:sldId id="286" r:id="rId12"/>
    <p:sldId id="287" r:id="rId13"/>
    <p:sldId id="288" r:id="rId14"/>
    <p:sldId id="289" r:id="rId15"/>
    <p:sldId id="290" r:id="rId16"/>
    <p:sldId id="29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7"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00FF"/>
    <a:srgbClr val="007E7E"/>
    <a:srgbClr val="0000FF"/>
    <a:srgbClr val="2D7D9F"/>
    <a:srgbClr val="366092"/>
    <a:srgbClr val="000000"/>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90" autoAdjust="0"/>
  </p:normalViewPr>
  <p:slideViewPr>
    <p:cSldViewPr>
      <p:cViewPr varScale="1">
        <p:scale>
          <a:sx n="105" d="100"/>
          <a:sy n="105" d="100"/>
        </p:scale>
        <p:origin x="1062"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7/15/2025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6720438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29EDA46-7CB5-4633-9EF6-95642D5AF135}" type="datetimeFigureOut">
              <a:rPr lang="en-US" smtClean="0"/>
              <a:pPr/>
              <a:t>7/15/2025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56EC99-39F7-4A6A-AC75-4030369B21BD}" type="slidenum">
              <a:rPr lang="en-US" smtClean="0"/>
              <a:pPr/>
              <a:t>‹#›</a:t>
            </a:fld>
            <a:endParaRPr lang="en-US"/>
          </a:p>
        </p:txBody>
      </p:sp>
    </p:spTree>
    <p:extLst>
      <p:ext uri="{BB962C8B-B14F-4D97-AF65-F5344CB8AC3E}">
        <p14:creationId xmlns:p14="http://schemas.microsoft.com/office/powerpoint/2010/main" val="17954458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xfrm>
            <a:off x="1143000" y="685800"/>
            <a:ext cx="4572000" cy="3429000"/>
          </a:xfrm>
          <a:ln/>
        </p:spPr>
      </p:sp>
      <p:sp>
        <p:nvSpPr>
          <p:cNvPr id="28675" name="Notes Placeholder 2"/>
          <p:cNvSpPr>
            <a:spLocks noGrp="1"/>
          </p:cNvSpPr>
          <p:nvPr>
            <p:ph type="body" idx="1"/>
          </p:nvPr>
        </p:nvSpPr>
        <p:spPr>
          <a:noFill/>
        </p:spPr>
        <p:txBody>
          <a:bodyPr/>
          <a:lstStyle/>
          <a:p>
            <a:pPr eaLnBrk="1" hangingPunct="1">
              <a:spcBef>
                <a:spcPct val="0"/>
              </a:spcBef>
            </a:pPr>
            <a:endParaRPr lang="en-US"/>
          </a:p>
        </p:txBody>
      </p:sp>
      <p:sp>
        <p:nvSpPr>
          <p:cNvPr id="16387" name="Slide Number Placeholder 3"/>
          <p:cNvSpPr txBox="1">
            <a:spLocks noGrp="1"/>
          </p:cNvSpPr>
          <p:nvPr/>
        </p:nvSpPr>
        <p:spPr bwMode="auto">
          <a:xfrm>
            <a:off x="3884783" y="8685545"/>
            <a:ext cx="2972037" cy="456363"/>
          </a:xfrm>
          <a:prstGeom prst="rect">
            <a:avLst/>
          </a:prstGeom>
          <a:noFill/>
          <a:ln>
            <a:miter lim="800000"/>
            <a:headEnd/>
            <a:tailEnd/>
          </a:ln>
        </p:spPr>
        <p:txBody>
          <a:bodyPr anchor="b"/>
          <a:lstStyle/>
          <a:p>
            <a:pPr algn="r">
              <a:defRPr/>
            </a:pPr>
            <a:fld id="{08BEF743-A1BA-45BB-A1DC-2A96C5932826}" type="slidenum">
              <a:rPr lang="en-US" sz="1200">
                <a:latin typeface="+mn-lt"/>
              </a:rPr>
              <a:pPr algn="r">
                <a:defRPr/>
              </a:pPr>
              <a:t>2</a:t>
            </a:fld>
            <a:endParaRPr lang="en-US" sz="1200" dirty="0">
              <a:latin typeface="+mn-lt"/>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0" name="TextBox 5"/>
          <p:cNvSpPr txBox="1">
            <a:spLocks noChangeArrowheads="1"/>
          </p:cNvSpPr>
          <p:nvPr userDrawn="1"/>
        </p:nvSpPr>
        <p:spPr bwMode="auto">
          <a:xfrm>
            <a:off x="6164283" y="5856515"/>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3"/>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1"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5"/>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5"/>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1"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3"/>
            <a:ext cx="7772400" cy="1470025"/>
          </a:xfrm>
          <a:prstGeom prst="rect">
            <a:avLst/>
          </a:prstGeom>
        </p:spPr>
        <p:txBody>
          <a:bodyPr anchor="ctr" anchorCtr="0"/>
          <a:lstStyle/>
          <a:p>
            <a:pPr eaLnBrk="1" hangingPunct="1"/>
            <a:r>
              <a:rPr lang="en-US" b="1">
                <a:solidFill>
                  <a:srgbClr val="1F497D"/>
                </a:solidFill>
                <a:latin typeface="Arial" charset="0"/>
                <a:cs typeface="Arial" charset="0"/>
              </a:rPr>
              <a:t>Section 1.R.3</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374648"/>
          </a:xfrm>
          <a:prstGeom prst="rect">
            <a:avLst/>
          </a:prstGeom>
        </p:spPr>
        <p:txBody>
          <a:bodyPr rtlCol="0" anchor="t" anchorCtr="1">
            <a:normAutofit/>
          </a:bodyPr>
          <a:lstStyle/>
          <a:p>
            <a:pPr algn="ctr">
              <a:buNone/>
            </a:pPr>
            <a:r>
              <a:rPr lang="en-US" b="1" i="1" dirty="0">
                <a:solidFill>
                  <a:schemeClr val="accent1"/>
                </a:solidFill>
              </a:rPr>
              <a:t>Estimating and Order of Operations with Decimal Numbers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5 Application: Estimating with Decimal Numbers</a:t>
            </a:r>
            <a:r>
              <a:rPr lang="en-US" baseline="-25000" dirty="0"/>
              <a:t>1</a:t>
            </a:r>
            <a:endParaRPr lang="en-US" dirty="0"/>
          </a:p>
        </p:txBody>
      </p:sp>
      <p:sp>
        <p:nvSpPr>
          <p:cNvPr id="3" name="Content Placeholder 2"/>
          <p:cNvSpPr>
            <a:spLocks noGrp="1"/>
          </p:cNvSpPr>
          <p:nvPr>
            <p:ph idx="1"/>
          </p:nvPr>
        </p:nvSpPr>
        <p:spPr/>
        <p:txBody>
          <a:bodyPr>
            <a:noAutofit/>
          </a:bodyPr>
          <a:lstStyle/>
          <a:p>
            <a:r>
              <a:rPr lang="en-US" dirty="0"/>
              <a:t>You can buy a car for </a:t>
            </a:r>
            <a:r>
              <a:rPr lang="en-US" dirty="0">
                <a:solidFill>
                  <a:srgbClr val="0000FF"/>
                </a:solidFill>
              </a:rPr>
              <a:t>$15,000</a:t>
            </a:r>
            <a:r>
              <a:rPr lang="en-US" dirty="0"/>
              <a:t> cash or you can make a down payment of </a:t>
            </a:r>
            <a:r>
              <a:rPr lang="en-US" dirty="0">
                <a:solidFill>
                  <a:srgbClr val="0000FF"/>
                </a:solidFill>
              </a:rPr>
              <a:t>$3750</a:t>
            </a:r>
            <a:r>
              <a:rPr lang="en-US" dirty="0"/>
              <a:t> and then pay </a:t>
            </a:r>
            <a:r>
              <a:rPr lang="en-US" dirty="0">
                <a:solidFill>
                  <a:srgbClr val="0000FF"/>
                </a:solidFill>
              </a:rPr>
              <a:t>$1093.33</a:t>
            </a:r>
            <a:r>
              <a:rPr lang="en-US" dirty="0"/>
              <a:t> each month for 12 months. How much can you save by</a:t>
            </a:r>
          </a:p>
          <a:p>
            <a:r>
              <a:rPr lang="en-US" dirty="0"/>
              <a:t>paying cash?</a:t>
            </a:r>
          </a:p>
          <a:p>
            <a:r>
              <a:rPr lang="en-US" b="1" dirty="0"/>
              <a:t>Solution</a:t>
            </a:r>
          </a:p>
          <a:p>
            <a:r>
              <a:rPr lang="en-US" b="1" dirty="0"/>
              <a:t>Step 1: </a:t>
            </a:r>
            <a:r>
              <a:rPr lang="en-US" dirty="0"/>
              <a:t>Find the amount paid in monthly payments by multiplying the amount of each payment by 12. In this case, judgment dictates that we use 12 and do not round to 10, since we do not want to lose two full monthly payments in our estimate.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5 Application: Estimating with Decimal Numbers</a:t>
            </a:r>
            <a:r>
              <a:rPr lang="en-US" baseline="-25000" dirty="0"/>
              <a:t>2</a:t>
            </a:r>
            <a:endParaRPr lang="en-US" dirty="0"/>
          </a:p>
        </p:txBody>
      </p:sp>
      <p:sp>
        <p:nvSpPr>
          <p:cNvPr id="5" name="TextBox 4">
            <a:extLst>
              <a:ext uri="{FF2B5EF4-FFF2-40B4-BE49-F238E27FC236}">
                <a16:creationId xmlns:a16="http://schemas.microsoft.com/office/drawing/2014/main" id="{98D3DD5F-A5EC-F481-7BE2-3050E7CD91D6}"/>
              </a:ext>
            </a:extLst>
          </p:cNvPr>
          <p:cNvSpPr txBox="1"/>
          <p:nvPr/>
        </p:nvSpPr>
        <p:spPr>
          <a:xfrm>
            <a:off x="457200" y="1281349"/>
            <a:ext cx="1524000" cy="523220"/>
          </a:xfrm>
          <a:prstGeom prst="rect">
            <a:avLst/>
          </a:prstGeom>
          <a:noFill/>
        </p:spPr>
        <p:txBody>
          <a:bodyPr wrap="square" rtlCol="0">
            <a:spAutoFit/>
          </a:bodyPr>
          <a:lstStyle/>
          <a:p>
            <a:r>
              <a:rPr kumimoji="0" lang="en-US" sz="2800" b="1" i="0" u="none" strike="noStrike" kern="1200" cap="none" spc="0" normalizeH="0" baseline="0" noProof="0">
                <a:ln>
                  <a:noFill/>
                </a:ln>
                <a:solidFill>
                  <a:srgbClr val="366092"/>
                </a:solidFill>
                <a:effectLst/>
                <a:uLnTx/>
                <a:uFillTx/>
                <a:latin typeface="Calibri"/>
                <a:ea typeface="+mn-ea"/>
                <a:cs typeface="+mn-cs"/>
              </a:rPr>
              <a:t>Estimate</a:t>
            </a:r>
            <a:endParaRPr lang="en-IN" dirty="0"/>
          </a:p>
        </p:txBody>
      </p:sp>
      <p:pic>
        <p:nvPicPr>
          <p:cNvPr id="7" name="Picture 6" descr="To find the estimated monthly payments, multiply $1000 by 12:&#10;&#10;Multiply the ones digit 2 times 1000 equals 2000.&#10;&#10;Write down 2000.&#10;&#10;Multiply the tens digit&#10;&#10;10 times 1000 equals 10,000&#10;&#10;Write down 10,000.&#10;&#10;Add the partial products&#10;&#10;2000 plus 10,000 equals 12,000.&#10;&#10;Therefore, the estimated monthly payments total is $12,000.">
            <a:extLst>
              <a:ext uri="{FF2B5EF4-FFF2-40B4-BE49-F238E27FC236}">
                <a16:creationId xmlns:a16="http://schemas.microsoft.com/office/drawing/2014/main" id="{669DF510-136E-7A0F-0A97-7311F97B3EF2}"/>
              </a:ext>
            </a:extLst>
          </p:cNvPr>
          <p:cNvPicPr>
            <a:picLocks noChangeAspect="1"/>
          </p:cNvPicPr>
          <p:nvPr/>
        </p:nvPicPr>
        <p:blipFill>
          <a:blip r:embed="rId2"/>
          <a:stretch>
            <a:fillRect/>
          </a:stretch>
        </p:blipFill>
        <p:spPr>
          <a:xfrm>
            <a:off x="447675" y="1822264"/>
            <a:ext cx="3686689" cy="2667372"/>
          </a:xfrm>
          <a:prstGeom prst="rect">
            <a:avLst/>
          </a:prstGeom>
        </p:spPr>
      </p:pic>
      <p:sp>
        <p:nvSpPr>
          <p:cNvPr id="4" name="Rectangle 3"/>
          <p:cNvSpPr/>
          <p:nvPr/>
        </p:nvSpPr>
        <p:spPr>
          <a:xfrm>
            <a:off x="4724400" y="1295400"/>
            <a:ext cx="2427139" cy="523220"/>
          </a:xfrm>
          <a:prstGeom prst="rect">
            <a:avLst/>
          </a:prstGeom>
        </p:spPr>
        <p:txBody>
          <a:bodyPr wrap="none">
            <a:spAutoFit/>
          </a:bodyPr>
          <a:lstStyle/>
          <a:p>
            <a:r>
              <a:rPr lang="en-US" sz="2800" b="1" dirty="0"/>
              <a:t>Actual Amount</a:t>
            </a:r>
            <a:endParaRPr lang="en-US" sz="2800" dirty="0"/>
          </a:p>
        </p:txBody>
      </p:sp>
      <p:pic>
        <p:nvPicPr>
          <p:cNvPr id="9" name="Picture 8" descr="To multiply $1093.33 by 12.&#10;Multiply $1093.33 by 2.&#10;2 times 1093.33 equals 2186.66.&#10;Multiply $1093.33 by 10.&#10;10 times 1093.33 equals 10,933.30.&#10;Add both partial products.&#10;2186.66 plus 10,933.30 equals 13,119.96.&#10;So, the total paid in monthly payments is $13,119.96.">
            <a:extLst>
              <a:ext uri="{FF2B5EF4-FFF2-40B4-BE49-F238E27FC236}">
                <a16:creationId xmlns:a16="http://schemas.microsoft.com/office/drawing/2014/main" id="{229BE93D-A8B1-AFC6-7C78-1468764F0000}"/>
              </a:ext>
            </a:extLst>
          </p:cNvPr>
          <p:cNvPicPr>
            <a:picLocks noChangeAspect="1"/>
          </p:cNvPicPr>
          <p:nvPr/>
        </p:nvPicPr>
        <p:blipFill>
          <a:blip r:embed="rId3"/>
          <a:stretch>
            <a:fillRect/>
          </a:stretch>
        </p:blipFill>
        <p:spPr>
          <a:xfrm>
            <a:off x="4957107" y="1784792"/>
            <a:ext cx="3829584" cy="2762636"/>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5 Application: Estimating with Decimal Numbers</a:t>
            </a:r>
            <a:r>
              <a:rPr lang="en-US" baseline="-25000" dirty="0"/>
              <a:t>3</a:t>
            </a:r>
            <a:endParaRPr lang="en-US" dirty="0"/>
          </a:p>
        </p:txBody>
      </p:sp>
      <p:sp>
        <p:nvSpPr>
          <p:cNvPr id="3" name="Content Placeholder 2"/>
          <p:cNvSpPr>
            <a:spLocks noGrp="1"/>
          </p:cNvSpPr>
          <p:nvPr>
            <p:ph idx="1"/>
          </p:nvPr>
        </p:nvSpPr>
        <p:spPr/>
        <p:txBody>
          <a:bodyPr/>
          <a:lstStyle/>
          <a:p>
            <a:r>
              <a:rPr lang="en-US" b="1" dirty="0"/>
              <a:t>Step 2: </a:t>
            </a:r>
            <a:r>
              <a:rPr lang="en-US" dirty="0"/>
              <a:t>Find the total amount paid by adding the down payment to the answer in Step 1.</a:t>
            </a:r>
          </a:p>
        </p:txBody>
      </p:sp>
      <p:sp>
        <p:nvSpPr>
          <p:cNvPr id="12" name="TextBox 11">
            <a:extLst>
              <a:ext uri="{FF2B5EF4-FFF2-40B4-BE49-F238E27FC236}">
                <a16:creationId xmlns:a16="http://schemas.microsoft.com/office/drawing/2014/main" id="{53349990-0AA6-8761-A1F2-AEE2FFA6AD3A}"/>
              </a:ext>
            </a:extLst>
          </p:cNvPr>
          <p:cNvSpPr txBox="1"/>
          <p:nvPr/>
        </p:nvSpPr>
        <p:spPr>
          <a:xfrm>
            <a:off x="990600" y="2210454"/>
            <a:ext cx="1524000"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Estimate</a:t>
            </a:r>
            <a:endParaRPr lang="en-IN" dirty="0"/>
          </a:p>
        </p:txBody>
      </p:sp>
      <p:pic>
        <p:nvPicPr>
          <p:cNvPr id="17" name="Picture 16" descr="$4,000 down payment plus 12,000 monthly payments equals $16,000 estimated total.">
            <a:extLst>
              <a:ext uri="{FF2B5EF4-FFF2-40B4-BE49-F238E27FC236}">
                <a16:creationId xmlns:a16="http://schemas.microsoft.com/office/drawing/2014/main" id="{1D0D20CE-68C6-5293-B0CC-977A6557A76F}"/>
              </a:ext>
            </a:extLst>
          </p:cNvPr>
          <p:cNvPicPr>
            <a:picLocks noChangeAspect="1"/>
          </p:cNvPicPr>
          <p:nvPr/>
        </p:nvPicPr>
        <p:blipFill>
          <a:blip r:embed="rId2"/>
          <a:stretch>
            <a:fillRect/>
          </a:stretch>
        </p:blipFill>
        <p:spPr>
          <a:xfrm>
            <a:off x="989260" y="2852510"/>
            <a:ext cx="3669041" cy="1440000"/>
          </a:xfrm>
          <a:prstGeom prst="rect">
            <a:avLst/>
          </a:prstGeom>
        </p:spPr>
      </p:pic>
      <p:sp>
        <p:nvSpPr>
          <p:cNvPr id="21" name="TextBox 20">
            <a:extLst>
              <a:ext uri="{FF2B5EF4-FFF2-40B4-BE49-F238E27FC236}">
                <a16:creationId xmlns:a16="http://schemas.microsoft.com/office/drawing/2014/main" id="{01630ABC-84D9-76E5-A308-227A3315FFF6}"/>
              </a:ext>
            </a:extLst>
          </p:cNvPr>
          <p:cNvSpPr txBox="1"/>
          <p:nvPr/>
        </p:nvSpPr>
        <p:spPr>
          <a:xfrm>
            <a:off x="4648200" y="2210277"/>
            <a:ext cx="2514600"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Actual Amount</a:t>
            </a:r>
            <a:endParaRPr lang="en-IN" dirty="0"/>
          </a:p>
        </p:txBody>
      </p:sp>
      <p:pic>
        <p:nvPicPr>
          <p:cNvPr id="20" name="Picture 19" descr="$3,750.00 down payment plus 13,119.96 monthly payments equals $16,869.96 is actual total.">
            <a:extLst>
              <a:ext uri="{FF2B5EF4-FFF2-40B4-BE49-F238E27FC236}">
                <a16:creationId xmlns:a16="http://schemas.microsoft.com/office/drawing/2014/main" id="{CD958C9E-938D-2950-B4DD-AEB171AD5FE5}"/>
              </a:ext>
            </a:extLst>
          </p:cNvPr>
          <p:cNvPicPr>
            <a:picLocks noChangeAspect="1"/>
          </p:cNvPicPr>
          <p:nvPr/>
        </p:nvPicPr>
        <p:blipFill>
          <a:blip r:embed="rId3"/>
          <a:stretch>
            <a:fillRect/>
          </a:stretch>
        </p:blipFill>
        <p:spPr>
          <a:xfrm>
            <a:off x="4783097" y="2852510"/>
            <a:ext cx="4033727" cy="147600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5 Application: Estimating with Decimal Numbers</a:t>
            </a:r>
            <a:r>
              <a:rPr lang="en-US" baseline="-25000" dirty="0"/>
              <a:t>4</a:t>
            </a:r>
            <a:endParaRPr lang="en-US" dirty="0"/>
          </a:p>
        </p:txBody>
      </p:sp>
      <p:sp>
        <p:nvSpPr>
          <p:cNvPr id="3" name="Content Placeholder 2"/>
          <p:cNvSpPr>
            <a:spLocks noGrp="1"/>
          </p:cNvSpPr>
          <p:nvPr>
            <p:ph idx="1"/>
          </p:nvPr>
        </p:nvSpPr>
        <p:spPr/>
        <p:txBody>
          <a:bodyPr/>
          <a:lstStyle/>
          <a:p>
            <a:r>
              <a:rPr lang="en-US" b="1" dirty="0"/>
              <a:t>Step 3: </a:t>
            </a:r>
            <a:r>
              <a:rPr lang="en-US" dirty="0"/>
              <a:t>Find the savings by subtracting $15,000 (the cash price) from the answer to Step 2.</a:t>
            </a:r>
          </a:p>
        </p:txBody>
      </p:sp>
      <p:sp>
        <p:nvSpPr>
          <p:cNvPr id="9" name="TextBox 8">
            <a:extLst>
              <a:ext uri="{FF2B5EF4-FFF2-40B4-BE49-F238E27FC236}">
                <a16:creationId xmlns:a16="http://schemas.microsoft.com/office/drawing/2014/main" id="{718A0259-7819-1DD0-9ABC-8B394B06D5DB}"/>
              </a:ext>
            </a:extLst>
          </p:cNvPr>
          <p:cNvSpPr txBox="1"/>
          <p:nvPr/>
        </p:nvSpPr>
        <p:spPr>
          <a:xfrm>
            <a:off x="990600" y="2267604"/>
            <a:ext cx="1524000"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Estimate</a:t>
            </a:r>
            <a:endParaRPr lang="en-IN" dirty="0"/>
          </a:p>
        </p:txBody>
      </p:sp>
      <p:pic>
        <p:nvPicPr>
          <p:cNvPr id="19" name="Picture 18" descr="$16,000 estimated total minus 15,000 cash price equals $1,000 estimated savings.">
            <a:extLst>
              <a:ext uri="{FF2B5EF4-FFF2-40B4-BE49-F238E27FC236}">
                <a16:creationId xmlns:a16="http://schemas.microsoft.com/office/drawing/2014/main" id="{022343FC-4818-587E-73D0-CAF3F98E6122}"/>
              </a:ext>
            </a:extLst>
          </p:cNvPr>
          <p:cNvPicPr>
            <a:picLocks noChangeAspect="1"/>
          </p:cNvPicPr>
          <p:nvPr/>
        </p:nvPicPr>
        <p:blipFill>
          <a:blip r:embed="rId2"/>
          <a:stretch>
            <a:fillRect/>
          </a:stretch>
        </p:blipFill>
        <p:spPr>
          <a:xfrm>
            <a:off x="609600" y="2923908"/>
            <a:ext cx="3551919" cy="1548000"/>
          </a:xfrm>
          <a:prstGeom prst="rect">
            <a:avLst/>
          </a:prstGeom>
        </p:spPr>
      </p:pic>
      <p:sp>
        <p:nvSpPr>
          <p:cNvPr id="12" name="TextBox 11">
            <a:extLst>
              <a:ext uri="{FF2B5EF4-FFF2-40B4-BE49-F238E27FC236}">
                <a16:creationId xmlns:a16="http://schemas.microsoft.com/office/drawing/2014/main" id="{E9E85485-AFB7-EA1E-1E72-712A490E1299}"/>
              </a:ext>
            </a:extLst>
          </p:cNvPr>
          <p:cNvSpPr txBox="1"/>
          <p:nvPr/>
        </p:nvSpPr>
        <p:spPr>
          <a:xfrm>
            <a:off x="4531515" y="2267428"/>
            <a:ext cx="2514600"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Actual Amount</a:t>
            </a:r>
            <a:endParaRPr lang="en-IN" dirty="0"/>
          </a:p>
        </p:txBody>
      </p:sp>
      <p:pic>
        <p:nvPicPr>
          <p:cNvPr id="21" name="Picture 20" descr="$16,869.96 total paid minus 15,000 cash price equals  $1,869.96 savings by paying cash.">
            <a:extLst>
              <a:ext uri="{FF2B5EF4-FFF2-40B4-BE49-F238E27FC236}">
                <a16:creationId xmlns:a16="http://schemas.microsoft.com/office/drawing/2014/main" id="{65F044D9-F48C-EA26-8084-9CDD7CA26C36}"/>
              </a:ext>
            </a:extLst>
          </p:cNvPr>
          <p:cNvPicPr>
            <a:picLocks noChangeAspect="1"/>
          </p:cNvPicPr>
          <p:nvPr/>
        </p:nvPicPr>
        <p:blipFill>
          <a:blip r:embed="rId3"/>
          <a:stretch>
            <a:fillRect/>
          </a:stretch>
        </p:blipFill>
        <p:spPr>
          <a:xfrm>
            <a:off x="4318538" y="2923908"/>
            <a:ext cx="4473864" cy="1512000"/>
          </a:xfrm>
          <a:prstGeom prst="rect">
            <a:avLst/>
          </a:prstGeom>
        </p:spPr>
      </p:pic>
      <p:sp>
        <p:nvSpPr>
          <p:cNvPr id="18" name="Rectangle 17"/>
          <p:cNvSpPr/>
          <p:nvPr/>
        </p:nvSpPr>
        <p:spPr>
          <a:xfrm>
            <a:off x="457200" y="4582180"/>
            <a:ext cx="6647204" cy="523220"/>
          </a:xfrm>
          <a:prstGeom prst="rect">
            <a:avLst/>
          </a:prstGeom>
        </p:spPr>
        <p:txBody>
          <a:bodyPr wrap="none">
            <a:spAutoFit/>
          </a:bodyPr>
          <a:lstStyle/>
          <a:p>
            <a:r>
              <a:rPr lang="en-US" sz="2800" dirty="0"/>
              <a:t>Thus, you can save </a:t>
            </a:r>
            <a:r>
              <a:rPr lang="en-US" sz="2800" dirty="0">
                <a:solidFill>
                  <a:srgbClr val="FF0000"/>
                </a:solidFill>
              </a:rPr>
              <a:t>$1869.96</a:t>
            </a:r>
            <a:r>
              <a:rPr lang="en-US" sz="2800" dirty="0"/>
              <a:t> by paying cash.</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5 Application: Estimating with Decimal Numbers</a:t>
            </a:r>
            <a:r>
              <a:rPr lang="en-US" baseline="-25000" dirty="0"/>
              <a:t>5</a:t>
            </a:r>
            <a:endParaRPr lang="en-US" dirty="0"/>
          </a:p>
        </p:txBody>
      </p:sp>
      <p:sp>
        <p:nvSpPr>
          <p:cNvPr id="3" name="Content Placeholder 2"/>
          <p:cNvSpPr>
            <a:spLocks noGrp="1"/>
          </p:cNvSpPr>
          <p:nvPr>
            <p:ph idx="1"/>
          </p:nvPr>
        </p:nvSpPr>
        <p:spPr/>
        <p:txBody>
          <a:bodyPr/>
          <a:lstStyle/>
          <a:p>
            <a:r>
              <a:rPr lang="en-US" b="1" dirty="0"/>
              <a:t>Check</a:t>
            </a:r>
          </a:p>
          <a:p>
            <a:r>
              <a:rPr lang="en-US" dirty="0"/>
              <a:t>The estimated </a:t>
            </a:r>
            <a:r>
              <a:rPr lang="en-US" dirty="0">
                <a:solidFill>
                  <a:srgbClr val="FF00FF"/>
                </a:solidFill>
              </a:rPr>
              <a:t>$1000 </a:t>
            </a:r>
            <a:r>
              <a:rPr lang="en-US" dirty="0"/>
              <a:t>saved by paying cash is reasonably close to the actual savings of </a:t>
            </a:r>
            <a:r>
              <a:rPr lang="en-US" dirty="0">
                <a:solidFill>
                  <a:srgbClr val="FF0000"/>
                </a:solidFill>
              </a:rPr>
              <a:t>$1869.96</a:t>
            </a:r>
            <a:r>
              <a:rPr lang="en-US" dirty="0"/>
              <a:t>, so we can be confident in the accuracy of our calculations. The amount saved by paying cash is also a reasonable portion of the total price of the car.</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6: Using the Order of Operations with Decimal Numbers</a:t>
            </a:r>
          </a:p>
        </p:txBody>
      </p:sp>
      <p:sp>
        <p:nvSpPr>
          <p:cNvPr id="3" name="Content Placeholder 2"/>
          <p:cNvSpPr>
            <a:spLocks noGrp="1"/>
          </p:cNvSpPr>
          <p:nvPr>
            <p:ph idx="1"/>
          </p:nvPr>
        </p:nvSpPr>
        <p:spPr/>
        <p:txBody>
          <a:bodyPr/>
          <a:lstStyle/>
          <a:p>
            <a:r>
              <a:rPr lang="en-US" dirty="0"/>
              <a:t>Simplify:</a:t>
            </a:r>
            <a:endParaRPr lang="en-US" b="1" dirty="0"/>
          </a:p>
        </p:txBody>
      </p:sp>
      <p:pic>
        <p:nvPicPr>
          <p:cNvPr id="8" name="Picture 7" descr="3.1 squared plus 7.05 divided by 1.5. ">
            <a:extLst>
              <a:ext uri="{FF2B5EF4-FFF2-40B4-BE49-F238E27FC236}">
                <a16:creationId xmlns:a16="http://schemas.microsoft.com/office/drawing/2014/main" id="{FA810BC4-79D6-7D31-09F6-ED30F985D42E}"/>
              </a:ext>
            </a:extLst>
          </p:cNvPr>
          <p:cNvPicPr>
            <a:picLocks noChangeAspect="1"/>
          </p:cNvPicPr>
          <p:nvPr/>
        </p:nvPicPr>
        <p:blipFill>
          <a:blip r:embed="rId2"/>
          <a:stretch>
            <a:fillRect/>
          </a:stretch>
        </p:blipFill>
        <p:spPr>
          <a:xfrm>
            <a:off x="1859914" y="1321118"/>
            <a:ext cx="2392616" cy="432000"/>
          </a:xfrm>
          <a:prstGeom prst="rect">
            <a:avLst/>
          </a:prstGeom>
        </p:spPr>
      </p:pic>
      <p:sp>
        <p:nvSpPr>
          <p:cNvPr id="11" name="TextBox 10">
            <a:extLst>
              <a:ext uri="{FF2B5EF4-FFF2-40B4-BE49-F238E27FC236}">
                <a16:creationId xmlns:a16="http://schemas.microsoft.com/office/drawing/2014/main" id="{39A30155-0C54-173C-EAC4-AFF19BD26CBC}"/>
              </a:ext>
            </a:extLst>
          </p:cNvPr>
          <p:cNvSpPr txBox="1"/>
          <p:nvPr/>
        </p:nvSpPr>
        <p:spPr>
          <a:xfrm>
            <a:off x="457200" y="1793164"/>
            <a:ext cx="1524000" cy="523220"/>
          </a:xfrm>
          <a:prstGeom prst="rect">
            <a:avLst/>
          </a:prstGeom>
          <a:noFill/>
        </p:spPr>
        <p:txBody>
          <a:bodyPr wrap="square" rtlCol="0">
            <a:spAutoFit/>
          </a:bodyPr>
          <a:lstStyle/>
          <a:p>
            <a:r>
              <a:rPr kumimoji="0" lang="en-US" sz="2800" b="1" i="0" u="none" strike="noStrike" kern="1200" cap="none" spc="0" normalizeH="0" baseline="0" noProof="0" dirty="0">
                <a:ln>
                  <a:noFill/>
                </a:ln>
                <a:solidFill>
                  <a:srgbClr val="366092"/>
                </a:solidFill>
                <a:effectLst/>
                <a:uLnTx/>
                <a:uFillTx/>
                <a:latin typeface="Calibri"/>
                <a:ea typeface="+mn-ea"/>
                <a:cs typeface="+mn-cs"/>
              </a:rPr>
              <a:t>Solution</a:t>
            </a:r>
            <a:endParaRPr lang="en-IN" dirty="0"/>
          </a:p>
        </p:txBody>
      </p:sp>
      <p:pic>
        <p:nvPicPr>
          <p:cNvPr id="10" name="Picture 9" descr="3.1 squared plus 7.05 divided by 1.5.&#10;Evaluate the exponent to get 9.61 plus 7.05 divided by 1.5.&#10;Divide to get 9.61 plus 4.7. &#10;Finally, by adding we get 14.31.">
            <a:extLst>
              <a:ext uri="{FF2B5EF4-FFF2-40B4-BE49-F238E27FC236}">
                <a16:creationId xmlns:a16="http://schemas.microsoft.com/office/drawing/2014/main" id="{995734FD-7D0A-1F0C-5309-4F320B9FAA73}"/>
              </a:ext>
            </a:extLst>
          </p:cNvPr>
          <p:cNvPicPr>
            <a:picLocks noChangeAspect="1"/>
          </p:cNvPicPr>
          <p:nvPr/>
        </p:nvPicPr>
        <p:blipFill>
          <a:blip r:embed="rId3"/>
          <a:stretch>
            <a:fillRect/>
          </a:stretch>
        </p:blipFill>
        <p:spPr>
          <a:xfrm>
            <a:off x="987558" y="2508250"/>
            <a:ext cx="7109640" cy="2088000"/>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7: Using the Order of Operations with Decimal Numbers</a:t>
            </a:r>
          </a:p>
        </p:txBody>
      </p:sp>
      <p:sp>
        <p:nvSpPr>
          <p:cNvPr id="3" name="Content Placeholder 2"/>
          <p:cNvSpPr>
            <a:spLocks noGrp="1"/>
          </p:cNvSpPr>
          <p:nvPr>
            <p:ph idx="1"/>
          </p:nvPr>
        </p:nvSpPr>
        <p:spPr/>
        <p:txBody>
          <a:bodyPr/>
          <a:lstStyle/>
          <a:p>
            <a:r>
              <a:rPr lang="en-US" dirty="0"/>
              <a:t>Simplify:</a:t>
            </a:r>
            <a:endParaRPr lang="en-US" dirty="0">
              <a:solidFill>
                <a:srgbClr val="0000FF"/>
              </a:solidFill>
            </a:endParaRPr>
          </a:p>
          <a:p>
            <a:r>
              <a:rPr lang="en-US" b="1" dirty="0"/>
              <a:t>Solution</a:t>
            </a:r>
          </a:p>
        </p:txBody>
      </p:sp>
      <p:pic>
        <p:nvPicPr>
          <p:cNvPr id="5" name="Picture 4" descr="2.1 times open parenthesis 45.2 minus 10.8 close parenthesis minus 15.38">
            <a:extLst>
              <a:ext uri="{FF2B5EF4-FFF2-40B4-BE49-F238E27FC236}">
                <a16:creationId xmlns:a16="http://schemas.microsoft.com/office/drawing/2014/main" id="{7BDD04A4-6F94-EC54-02F7-2393EDCE0A29}"/>
              </a:ext>
            </a:extLst>
          </p:cNvPr>
          <p:cNvPicPr>
            <a:picLocks noChangeAspect="1"/>
          </p:cNvPicPr>
          <p:nvPr/>
        </p:nvPicPr>
        <p:blipFill>
          <a:blip r:embed="rId2"/>
          <a:stretch>
            <a:fillRect/>
          </a:stretch>
        </p:blipFill>
        <p:spPr>
          <a:xfrm>
            <a:off x="1905000" y="1411740"/>
            <a:ext cx="3238500" cy="466725"/>
          </a:xfrm>
          <a:prstGeom prst="rect">
            <a:avLst/>
          </a:prstGeom>
        </p:spPr>
      </p:pic>
      <p:sp>
        <p:nvSpPr>
          <p:cNvPr id="6" name="TextBox 5">
            <a:extLst>
              <a:ext uri="{FF2B5EF4-FFF2-40B4-BE49-F238E27FC236}">
                <a16:creationId xmlns:a16="http://schemas.microsoft.com/office/drawing/2014/main" id="{7A4FEEC1-1682-C676-E19C-B83F63CF1D76}"/>
              </a:ext>
            </a:extLst>
          </p:cNvPr>
          <p:cNvSpPr txBox="1"/>
          <p:nvPr/>
        </p:nvSpPr>
        <p:spPr>
          <a:xfrm>
            <a:off x="457200" y="1796346"/>
            <a:ext cx="1981200" cy="954107"/>
          </a:xfrm>
          <a:prstGeom prst="rect">
            <a:avLst/>
          </a:prstGeom>
          <a:noFill/>
        </p:spPr>
        <p:txBody>
          <a:bodyPr wrap="square" rtlCol="0">
            <a:spAutoFit/>
          </a:bodyPr>
          <a:lstStyle/>
          <a:p>
            <a:r>
              <a:rPr lang="en-US" sz="2800" b="1" dirty="0"/>
              <a:t>Solution</a:t>
            </a:r>
          </a:p>
          <a:p>
            <a:endParaRPr lang="en-IN" sz="2800" dirty="0"/>
          </a:p>
        </p:txBody>
      </p:sp>
      <p:pic>
        <p:nvPicPr>
          <p:cNvPr id="8" name="Picture 7" descr="2.1 times open parenthesis 45.2 minus 10.8 close parenthesis minus 15.38.&#10;Subtract inside the parentheses to get 2.1 times 34.4 minus 15.38.&#10;Multiply to get 72.24 minus 15.38.&#10;Finally, by subtracting we get 56.86.">
            <a:extLst>
              <a:ext uri="{FF2B5EF4-FFF2-40B4-BE49-F238E27FC236}">
                <a16:creationId xmlns:a16="http://schemas.microsoft.com/office/drawing/2014/main" id="{52688B02-275B-8A3E-D066-438E05A87916}"/>
              </a:ext>
            </a:extLst>
          </p:cNvPr>
          <p:cNvPicPr>
            <a:picLocks noChangeAspect="1"/>
          </p:cNvPicPr>
          <p:nvPr/>
        </p:nvPicPr>
        <p:blipFill>
          <a:blip r:embed="rId3"/>
          <a:stretch>
            <a:fillRect/>
          </a:stretch>
        </p:blipFill>
        <p:spPr>
          <a:xfrm>
            <a:off x="911542" y="2503172"/>
            <a:ext cx="6903731" cy="21600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a:prstGeom prst="rect">
            <a:avLst/>
          </a:prstGeom>
        </p:spPr>
        <p:txBody>
          <a:bodyPr rtlCol="0">
            <a:normAutofit/>
          </a:bodyPr>
          <a:lstStyle/>
          <a:p>
            <a:pPr eaLnBrk="1" fontAlgn="auto" hangingPunct="1">
              <a:spcAft>
                <a:spcPts val="0"/>
              </a:spcAft>
              <a:defRPr/>
            </a:pPr>
            <a:r>
              <a:rPr lang="en-US" dirty="0">
                <a:solidFill>
                  <a:schemeClr val="accent1"/>
                </a:solidFill>
              </a:rPr>
              <a:t>Objectives</a:t>
            </a:r>
            <a:endParaRPr lang="en-US" dirty="0">
              <a:solidFill>
                <a:schemeClr val="accent1">
                  <a:lumMod val="50000"/>
                </a:schemeClr>
              </a:solidFill>
            </a:endParaRPr>
          </a:p>
        </p:txBody>
      </p:sp>
      <p:sp>
        <p:nvSpPr>
          <p:cNvPr id="5123" name="Content Placeholder 2"/>
          <p:cNvSpPr>
            <a:spLocks noGrp="1"/>
          </p:cNvSpPr>
          <p:nvPr>
            <p:ph idx="1"/>
          </p:nvPr>
        </p:nvSpPr>
        <p:spPr>
          <a:xfrm>
            <a:off x="457200" y="1280160"/>
            <a:ext cx="8229600" cy="4572000"/>
          </a:xfrm>
          <a:prstGeom prst="rect">
            <a:avLst/>
          </a:prstGeom>
        </p:spPr>
        <p:txBody>
          <a:bodyPr>
            <a:normAutofit/>
          </a:bodyPr>
          <a:lstStyle/>
          <a:p>
            <a:pPr marL="457200" lvl="1" indent="-457200">
              <a:buFont typeface="Courier New" pitchFamily="49" charset="0"/>
              <a:buChar char="o"/>
            </a:pPr>
            <a:r>
              <a:rPr lang="en-US" dirty="0"/>
              <a:t>Estimate sums and differences with rounded decimal  numbers.</a:t>
            </a:r>
          </a:p>
          <a:p>
            <a:pPr marL="457200" lvl="1" indent="-457200">
              <a:buFont typeface="Courier New" pitchFamily="49" charset="0"/>
              <a:buChar char="o"/>
            </a:pPr>
            <a:r>
              <a:rPr lang="en-US" dirty="0"/>
              <a:t>Estimate products and quotients with rounded      decimal numbers.</a:t>
            </a:r>
          </a:p>
          <a:p>
            <a:pPr marL="457200" lvl="1" indent="-457200">
              <a:buFont typeface="Courier New" pitchFamily="49" charset="0"/>
              <a:buChar char="o"/>
            </a:pPr>
            <a:r>
              <a:rPr lang="en-US" dirty="0"/>
              <a:t>Use the order of operations to simplify expressions containing decimal numbers.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1:  </a:t>
            </a:r>
            <a:r>
              <a:rPr lang="en-US" dirty="0"/>
              <a:t>Estimating Sums of Decimal Numbers</a:t>
            </a:r>
            <a:r>
              <a:rPr lang="en-US" baseline="-25000" dirty="0"/>
              <a:t>1</a:t>
            </a:r>
            <a:endParaRPr lang="en-US" sz="3200" baseline="-25000" dirty="0">
              <a:solidFill>
                <a:schemeClr val="accent1"/>
              </a:solidFill>
            </a:endParaRPr>
          </a:p>
        </p:txBody>
      </p:sp>
      <p:sp>
        <p:nvSpPr>
          <p:cNvPr id="16" name="TextBox 15"/>
          <p:cNvSpPr txBox="1"/>
          <p:nvPr/>
        </p:nvSpPr>
        <p:spPr>
          <a:xfrm>
            <a:off x="457200" y="1143000"/>
            <a:ext cx="8153400" cy="3539430"/>
          </a:xfrm>
          <a:prstGeom prst="rect">
            <a:avLst/>
          </a:prstGeom>
          <a:noFill/>
        </p:spPr>
        <p:txBody>
          <a:bodyPr wrap="square" rtlCol="0">
            <a:spAutoFit/>
          </a:bodyPr>
          <a:lstStyle/>
          <a:p>
            <a:r>
              <a:rPr lang="en-US" sz="2800" dirty="0"/>
              <a:t>Estimate the sum; then find the actual sum.</a:t>
            </a:r>
          </a:p>
          <a:p>
            <a:pPr algn="ctr"/>
            <a:r>
              <a:rPr lang="en-US" sz="2800" dirty="0"/>
              <a:t>74 + 3.59 + 52.61</a:t>
            </a:r>
          </a:p>
          <a:p>
            <a:r>
              <a:rPr lang="en-US" sz="2800" b="1" dirty="0"/>
              <a:t>Solution</a:t>
            </a:r>
          </a:p>
          <a:p>
            <a:r>
              <a:rPr lang="en-US" sz="2800" dirty="0"/>
              <a:t>First, estimate by adding rounded numbers.</a:t>
            </a:r>
            <a:endParaRPr lang="en-US" sz="2800" b="1" dirty="0"/>
          </a:p>
          <a:p>
            <a:endParaRPr lang="en-US" sz="2800" dirty="0"/>
          </a:p>
          <a:p>
            <a:endParaRPr lang="en-US" sz="2800" dirty="0"/>
          </a:p>
          <a:p>
            <a:endParaRPr lang="en-US" sz="2800" dirty="0"/>
          </a:p>
          <a:p>
            <a:endParaRPr lang="en-US" sz="2800" b="1" dirty="0"/>
          </a:p>
        </p:txBody>
      </p:sp>
      <p:pic>
        <p:nvPicPr>
          <p:cNvPr id="4" name="Picture 3" descr="74 rounds to 70.&#10;&#10;3.529 rounds to 4.&#10;&#10;52.61 rounds to plus 50.&#10;&#10;The estimated total is 124">
            <a:extLst>
              <a:ext uri="{FF2B5EF4-FFF2-40B4-BE49-F238E27FC236}">
                <a16:creationId xmlns:a16="http://schemas.microsoft.com/office/drawing/2014/main" id="{DF863180-F668-5301-2312-9E61759E2813}"/>
              </a:ext>
            </a:extLst>
          </p:cNvPr>
          <p:cNvPicPr>
            <a:picLocks noChangeAspect="1"/>
          </p:cNvPicPr>
          <p:nvPr/>
        </p:nvPicPr>
        <p:blipFill>
          <a:blip r:embed="rId2"/>
          <a:stretch>
            <a:fillRect/>
          </a:stretch>
        </p:blipFill>
        <p:spPr>
          <a:xfrm>
            <a:off x="1295400" y="3064400"/>
            <a:ext cx="5296639" cy="1752845"/>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1:  </a:t>
            </a:r>
            <a:r>
              <a:rPr lang="en-US" dirty="0"/>
              <a:t>Estimating Sums of Decimal Numbers</a:t>
            </a:r>
            <a:r>
              <a:rPr lang="en-US" baseline="-25000" dirty="0"/>
              <a:t>2</a:t>
            </a:r>
            <a:endParaRPr lang="en-US" sz="3200" dirty="0">
              <a:solidFill>
                <a:schemeClr val="accent1"/>
              </a:solidFill>
            </a:endParaRPr>
          </a:p>
        </p:txBody>
      </p:sp>
      <p:sp>
        <p:nvSpPr>
          <p:cNvPr id="16" name="TextBox 15"/>
          <p:cNvSpPr txBox="1"/>
          <p:nvPr/>
        </p:nvSpPr>
        <p:spPr>
          <a:xfrm>
            <a:off x="457200" y="1143000"/>
            <a:ext cx="4114800" cy="523220"/>
          </a:xfrm>
          <a:prstGeom prst="rect">
            <a:avLst/>
          </a:prstGeom>
          <a:noFill/>
        </p:spPr>
        <p:txBody>
          <a:bodyPr wrap="square" rtlCol="0">
            <a:spAutoFit/>
          </a:bodyPr>
          <a:lstStyle/>
          <a:p>
            <a:r>
              <a:rPr lang="en-US" sz="2800" dirty="0"/>
              <a:t>Now, find the actual sum.</a:t>
            </a:r>
            <a:endParaRPr lang="en-US" dirty="0"/>
          </a:p>
        </p:txBody>
      </p:sp>
      <p:pic>
        <p:nvPicPr>
          <p:cNvPr id="3" name="Picture 2" descr="To add 74.000, 3.529, and 52.610:&#10;&#10;Add the thousandths digits:&#10;0 plus 9 plus 0 equals 9.&#10;Write down 9.&#10;&#10;Add the hundredths digits:&#10;0 plus 2 plus 1 equals 3.&#10;Write down 3.&#10;&#10;Add the tenths digits:&#10;0 plus 5 plus 6 equals 11.&#10;Write down 1 and carry over 1 to the ones place.&#10;&#10;Add the ones digits including the carry:&#10;4 plus 3 plus 2 equals 9, plus the carry 1 equals 10.&#10;Write down 0 and carry over 1 to the tens place.&#10;&#10;Add the tens digits including the carry:&#10;7 plus 0 plus 5 equals 12, plus the carry 1 equals 13.&#10;Write down 13.&#10;&#10;So, the actual sum is 130.139.">
            <a:extLst>
              <a:ext uri="{FF2B5EF4-FFF2-40B4-BE49-F238E27FC236}">
                <a16:creationId xmlns:a16="http://schemas.microsoft.com/office/drawing/2014/main" id="{DC108B30-B2F8-8ED0-ED3A-026B95440790}"/>
              </a:ext>
            </a:extLst>
          </p:cNvPr>
          <p:cNvPicPr>
            <a:picLocks noChangeAspect="1"/>
          </p:cNvPicPr>
          <p:nvPr/>
        </p:nvPicPr>
        <p:blipFill>
          <a:blip r:embed="rId2"/>
          <a:stretch>
            <a:fillRect/>
          </a:stretch>
        </p:blipFill>
        <p:spPr>
          <a:xfrm>
            <a:off x="2429256" y="1716194"/>
            <a:ext cx="3772426" cy="2391109"/>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76200"/>
            <a:ext cx="8229600" cy="914400"/>
          </a:xfrm>
          <a:prstGeom prst="rect">
            <a:avLst/>
          </a:prstGeom>
        </p:spPr>
        <p:txBody>
          <a:bodyPr>
            <a:normAutofit/>
          </a:bodyPr>
          <a:lstStyle/>
          <a:p>
            <a:r>
              <a:rPr lang="en-US" dirty="0"/>
              <a:t>Example 2: Estimating Differences of Decimal Numbers</a:t>
            </a:r>
            <a:endParaRPr lang="en-US" sz="3200" dirty="0">
              <a:solidFill>
                <a:schemeClr val="accent1"/>
              </a:solidFill>
            </a:endParaRPr>
          </a:p>
        </p:txBody>
      </p:sp>
      <p:sp>
        <p:nvSpPr>
          <p:cNvPr id="13" name="TextBox 12"/>
          <p:cNvSpPr txBox="1"/>
          <p:nvPr/>
        </p:nvSpPr>
        <p:spPr>
          <a:xfrm>
            <a:off x="457200" y="1066800"/>
            <a:ext cx="8153400" cy="4770537"/>
          </a:xfrm>
          <a:prstGeom prst="rect">
            <a:avLst/>
          </a:prstGeom>
          <a:noFill/>
        </p:spPr>
        <p:txBody>
          <a:bodyPr wrap="square" rtlCol="0">
            <a:spAutoFit/>
          </a:bodyPr>
          <a:lstStyle/>
          <a:p>
            <a:r>
              <a:rPr lang="en-US" sz="2800" dirty="0"/>
              <a:t>Estimate the difference; then find the actual difference.</a:t>
            </a:r>
          </a:p>
          <a:p>
            <a:pPr algn="ctr"/>
            <a:r>
              <a:rPr lang="en-US" sz="2800" dirty="0"/>
              <a:t>132.418 </a:t>
            </a:r>
            <a:r>
              <a:rPr lang="en-US" sz="2800" dirty="0">
                <a:latin typeface="Calibri" panose="020F0502020204030204" pitchFamily="34" charset="0"/>
                <a:ea typeface="Calibri" panose="020F0502020204030204" pitchFamily="34" charset="0"/>
                <a:cs typeface="Calibri" panose="020F0502020204030204" pitchFamily="34" charset="0"/>
              </a:rPr>
              <a:t>− 17.56</a:t>
            </a:r>
            <a:endParaRPr lang="en-US" sz="2800" dirty="0"/>
          </a:p>
          <a:p>
            <a:r>
              <a:rPr lang="en-US" sz="2800" b="1" dirty="0"/>
              <a:t>Solution </a:t>
            </a:r>
          </a:p>
          <a:p>
            <a:r>
              <a:rPr lang="en-US" sz="2800" dirty="0"/>
              <a:t>First, estimate by subtracting rounded numbers.</a:t>
            </a:r>
          </a:p>
          <a:p>
            <a:endParaRPr lang="en-US" dirty="0"/>
          </a:p>
          <a:p>
            <a:endParaRPr lang="en-US" dirty="0"/>
          </a:p>
          <a:p>
            <a:endParaRPr lang="en-US" sz="2800" dirty="0"/>
          </a:p>
          <a:p>
            <a:endParaRPr lang="en-US" dirty="0"/>
          </a:p>
          <a:p>
            <a:endParaRPr lang="en-US" sz="2800" dirty="0"/>
          </a:p>
          <a:p>
            <a:endParaRPr lang="en-US" dirty="0"/>
          </a:p>
          <a:p>
            <a:endParaRPr lang="en-US" dirty="0"/>
          </a:p>
          <a:p>
            <a:endParaRPr lang="en-US" dirty="0"/>
          </a:p>
        </p:txBody>
      </p:sp>
      <p:pic>
        <p:nvPicPr>
          <p:cNvPr id="5" name="Picture 4" descr="132.418 rounds to 100.&#10;&#10;17.526 rounds to negative 20.&#10;&#10;100 minus 20 equals to 80, which is the estimated value&#10;&#10;&#10;">
            <a:extLst>
              <a:ext uri="{FF2B5EF4-FFF2-40B4-BE49-F238E27FC236}">
                <a16:creationId xmlns:a16="http://schemas.microsoft.com/office/drawing/2014/main" id="{E19FF35C-AB5B-5BD1-59FE-C4EF2BCA5543}"/>
              </a:ext>
            </a:extLst>
          </p:cNvPr>
          <p:cNvPicPr>
            <a:picLocks noChangeAspect="1"/>
          </p:cNvPicPr>
          <p:nvPr/>
        </p:nvPicPr>
        <p:blipFill>
          <a:blip r:embed="rId2"/>
          <a:srcRect b="7156"/>
          <a:stretch/>
        </p:blipFill>
        <p:spPr>
          <a:xfrm>
            <a:off x="1870635" y="3276600"/>
            <a:ext cx="4906060" cy="990600"/>
          </a:xfrm>
          <a:prstGeom prst="rect">
            <a:avLst/>
          </a:prstGeom>
        </p:spPr>
      </p:pic>
      <p:sp>
        <p:nvSpPr>
          <p:cNvPr id="2" name="TextBox 1">
            <a:extLst>
              <a:ext uri="{FF2B5EF4-FFF2-40B4-BE49-F238E27FC236}">
                <a16:creationId xmlns:a16="http://schemas.microsoft.com/office/drawing/2014/main" id="{77DEE5F4-347A-60CB-A1F3-E9691E5F2BC0}"/>
              </a:ext>
            </a:extLst>
          </p:cNvPr>
          <p:cNvSpPr txBox="1"/>
          <p:nvPr/>
        </p:nvSpPr>
        <p:spPr>
          <a:xfrm>
            <a:off x="533400" y="4277380"/>
            <a:ext cx="5105400" cy="523220"/>
          </a:xfrm>
          <a:prstGeom prst="rect">
            <a:avLst/>
          </a:prstGeom>
          <a:noFill/>
        </p:spPr>
        <p:txBody>
          <a:bodyPr wrap="square" rtlCol="0">
            <a:spAutoFit/>
          </a:bodyPr>
          <a:lstStyle/>
          <a:p>
            <a:r>
              <a:rPr lang="en-US" sz="2700" dirty="0"/>
              <a:t>Now, find the actual difference.</a:t>
            </a:r>
            <a:endParaRPr lang="en-IN" sz="2700" dirty="0"/>
          </a:p>
        </p:txBody>
      </p:sp>
      <p:pic>
        <p:nvPicPr>
          <p:cNvPr id="8" name="Picture 7" descr="132.418 minus 17.526 which equals 114.892 this is actual difference.">
            <a:extLst>
              <a:ext uri="{FF2B5EF4-FFF2-40B4-BE49-F238E27FC236}">
                <a16:creationId xmlns:a16="http://schemas.microsoft.com/office/drawing/2014/main" id="{3D685595-A33E-38C8-FBBC-C26DB98A2B91}"/>
              </a:ext>
            </a:extLst>
          </p:cNvPr>
          <p:cNvPicPr>
            <a:picLocks noChangeAspect="1"/>
          </p:cNvPicPr>
          <p:nvPr/>
        </p:nvPicPr>
        <p:blipFill>
          <a:blip r:embed="rId3"/>
          <a:srcRect r="8731"/>
          <a:stretch/>
        </p:blipFill>
        <p:spPr>
          <a:xfrm>
            <a:off x="838199" y="4744409"/>
            <a:ext cx="3581401" cy="1154773"/>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3: </a:t>
            </a:r>
            <a:r>
              <a:rPr lang="en-US" dirty="0"/>
              <a:t>Estimating Products of Decimal Numbers</a:t>
            </a:r>
            <a:r>
              <a:rPr lang="en-US" baseline="-25000" dirty="0"/>
              <a:t>1</a:t>
            </a:r>
            <a:endParaRPr lang="en-US" sz="3200" dirty="0">
              <a:solidFill>
                <a:schemeClr val="accent1"/>
              </a:solidFill>
            </a:endParaRPr>
          </a:p>
        </p:txBody>
      </p:sp>
      <p:sp>
        <p:nvSpPr>
          <p:cNvPr id="10" name="TextBox 9"/>
          <p:cNvSpPr txBox="1"/>
          <p:nvPr/>
        </p:nvSpPr>
        <p:spPr>
          <a:xfrm>
            <a:off x="457200" y="1146750"/>
            <a:ext cx="8153400" cy="3477875"/>
          </a:xfrm>
          <a:prstGeom prst="rect">
            <a:avLst/>
          </a:prstGeom>
          <a:noFill/>
        </p:spPr>
        <p:txBody>
          <a:bodyPr wrap="square" rtlCol="0">
            <a:spAutoFit/>
          </a:bodyPr>
          <a:lstStyle/>
          <a:p>
            <a:r>
              <a:rPr lang="en-US" sz="2800" dirty="0"/>
              <a:t>Estimate the product; then find the actual product.</a:t>
            </a:r>
          </a:p>
          <a:p>
            <a:endParaRPr lang="en-US" sz="2800" dirty="0"/>
          </a:p>
          <a:p>
            <a:endParaRPr lang="en-US" sz="2800" b="1" dirty="0"/>
          </a:p>
          <a:p>
            <a:endParaRPr lang="en-US" dirty="0"/>
          </a:p>
          <a:p>
            <a:endParaRPr lang="en-US" dirty="0"/>
          </a:p>
          <a:p>
            <a:endParaRPr lang="en-US" sz="2800" dirty="0"/>
          </a:p>
          <a:p>
            <a:endParaRPr lang="en-US" dirty="0"/>
          </a:p>
          <a:p>
            <a:endParaRPr lang="en-US" dirty="0"/>
          </a:p>
          <a:p>
            <a:endParaRPr lang="en-US" dirty="0"/>
          </a:p>
          <a:p>
            <a:endParaRPr lang="en-US" dirty="0"/>
          </a:p>
        </p:txBody>
      </p:sp>
      <p:pic>
        <p:nvPicPr>
          <p:cNvPr id="3" name="Picture 2" descr="0.356 times 6.1">
            <a:extLst>
              <a:ext uri="{FF2B5EF4-FFF2-40B4-BE49-F238E27FC236}">
                <a16:creationId xmlns:a16="http://schemas.microsoft.com/office/drawing/2014/main" id="{93DE32C6-E671-4FDB-FE23-AFBD9653FA24}"/>
              </a:ext>
            </a:extLst>
          </p:cNvPr>
          <p:cNvPicPr>
            <a:picLocks noChangeAspect="1"/>
          </p:cNvPicPr>
          <p:nvPr/>
        </p:nvPicPr>
        <p:blipFill>
          <a:blip r:embed="rId2"/>
          <a:stretch>
            <a:fillRect/>
          </a:stretch>
        </p:blipFill>
        <p:spPr>
          <a:xfrm>
            <a:off x="3663948" y="1797514"/>
            <a:ext cx="1820572" cy="504000"/>
          </a:xfrm>
          <a:prstGeom prst="rect">
            <a:avLst/>
          </a:prstGeom>
        </p:spPr>
      </p:pic>
      <p:sp>
        <p:nvSpPr>
          <p:cNvPr id="4" name="TextBox 3">
            <a:extLst>
              <a:ext uri="{FF2B5EF4-FFF2-40B4-BE49-F238E27FC236}">
                <a16:creationId xmlns:a16="http://schemas.microsoft.com/office/drawing/2014/main" id="{B7863728-5820-FB4D-7BD1-9CE50D4F2792}"/>
              </a:ext>
            </a:extLst>
          </p:cNvPr>
          <p:cNvSpPr txBox="1"/>
          <p:nvPr/>
        </p:nvSpPr>
        <p:spPr>
          <a:xfrm>
            <a:off x="457200" y="2243620"/>
            <a:ext cx="7239000" cy="95410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366092"/>
                </a:solidFill>
                <a:effectLst/>
                <a:uLnTx/>
                <a:uFillTx/>
                <a:latin typeface="Calibri"/>
                <a:ea typeface="+mn-ea"/>
                <a:cs typeface="+mn-cs"/>
              </a:rPr>
              <a:t>Solution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First, estimate by multiplying rounded numbers.</a:t>
            </a:r>
            <a:endParaRPr lang="en-IN" dirty="0"/>
          </a:p>
        </p:txBody>
      </p:sp>
      <p:pic>
        <p:nvPicPr>
          <p:cNvPr id="6" name="Picture 5" descr="0.356 rounds to 0.4.&#10;&#10;6.1 rounds to 6.&#10;&#10;0.4 times 6 equals 2.4, which is the estimated value">
            <a:extLst>
              <a:ext uri="{FF2B5EF4-FFF2-40B4-BE49-F238E27FC236}">
                <a16:creationId xmlns:a16="http://schemas.microsoft.com/office/drawing/2014/main" id="{EB96BCB1-F1AB-1E79-3638-9222BB0485C9}"/>
              </a:ext>
            </a:extLst>
          </p:cNvPr>
          <p:cNvPicPr>
            <a:picLocks noChangeAspect="1"/>
          </p:cNvPicPr>
          <p:nvPr/>
        </p:nvPicPr>
        <p:blipFill>
          <a:blip r:embed="rId3"/>
          <a:stretch>
            <a:fillRect/>
          </a:stretch>
        </p:blipFill>
        <p:spPr>
          <a:xfrm>
            <a:off x="713847" y="3519365"/>
            <a:ext cx="6516009" cy="164805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3: </a:t>
            </a:r>
            <a:r>
              <a:rPr lang="en-US" dirty="0"/>
              <a:t>Estimating Products of Decimal Numbers</a:t>
            </a:r>
            <a:r>
              <a:rPr lang="en-US" baseline="-25000" dirty="0"/>
              <a:t>2</a:t>
            </a:r>
            <a:endParaRPr lang="en-US" sz="3200" dirty="0">
              <a:solidFill>
                <a:schemeClr val="accent1"/>
              </a:solidFill>
            </a:endParaRPr>
          </a:p>
        </p:txBody>
      </p:sp>
      <p:sp>
        <p:nvSpPr>
          <p:cNvPr id="10" name="TextBox 9"/>
          <p:cNvSpPr txBox="1"/>
          <p:nvPr/>
        </p:nvSpPr>
        <p:spPr>
          <a:xfrm>
            <a:off x="457200" y="1280160"/>
            <a:ext cx="8153400" cy="4801314"/>
          </a:xfrm>
          <a:prstGeom prst="rect">
            <a:avLst/>
          </a:prstGeom>
          <a:noFill/>
        </p:spPr>
        <p:txBody>
          <a:bodyPr wrap="square" rtlCol="0">
            <a:spAutoFit/>
          </a:bodyPr>
          <a:lstStyle/>
          <a:p>
            <a:r>
              <a:rPr lang="en-US" sz="2800" dirty="0"/>
              <a:t>Now, find the actual product and use the estimation to help place the decimal point.</a:t>
            </a:r>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endParaRPr lang="en-US" dirty="0"/>
          </a:p>
          <a:p>
            <a:endParaRPr lang="en-US" dirty="0"/>
          </a:p>
          <a:p>
            <a:endParaRPr lang="en-US" dirty="0"/>
          </a:p>
        </p:txBody>
      </p:sp>
      <p:pic>
        <p:nvPicPr>
          <p:cNvPr id="11" name="Picture 10" descr="To multiply 0.356 by 6.1:&#10;&#10;Ignore the decimals and multiply 356 by 61&#10;&#10;356 times 1 equals 356.&#10;&#10;356 times 6 equals 21360.&#10;&#10;Add the two partial products:&#10;&#10;356 plus 21360 equals 21716.&#10;&#10;Count the total number of decimal places in the original numbers:&#10;&#10;0.356 has 3 decimal places, and 6.1 has 1 decimal place, total of 4 decimal places.&#10;&#10;Place the decimal point in the product 21716 so there are 4 digits after it: 2.1716.&#10;&#10;So, the actual product is 2.1716.">
            <a:extLst>
              <a:ext uri="{FF2B5EF4-FFF2-40B4-BE49-F238E27FC236}">
                <a16:creationId xmlns:a16="http://schemas.microsoft.com/office/drawing/2014/main" id="{C8CE4BDB-275E-027F-323D-5F28210D23D3}"/>
              </a:ext>
            </a:extLst>
          </p:cNvPr>
          <p:cNvPicPr>
            <a:picLocks noChangeAspect="1"/>
          </p:cNvPicPr>
          <p:nvPr/>
        </p:nvPicPr>
        <p:blipFill>
          <a:blip r:embed="rId2"/>
          <a:stretch>
            <a:fillRect/>
          </a:stretch>
        </p:blipFill>
        <p:spPr>
          <a:xfrm>
            <a:off x="2887360" y="2257416"/>
            <a:ext cx="3325039" cy="2484000"/>
          </a:xfrm>
          <a:prstGeom prst="rect">
            <a:avLst/>
          </a:prstGeom>
        </p:spPr>
      </p:pic>
      <p:sp>
        <p:nvSpPr>
          <p:cNvPr id="7" name="Rectangle 6"/>
          <p:cNvSpPr/>
          <p:nvPr/>
        </p:nvSpPr>
        <p:spPr>
          <a:xfrm>
            <a:off x="457200" y="4648200"/>
            <a:ext cx="8229600" cy="1384995"/>
          </a:xfrm>
          <a:prstGeom prst="rect">
            <a:avLst/>
          </a:prstGeom>
        </p:spPr>
        <p:txBody>
          <a:bodyPr>
            <a:spAutoFit/>
          </a:bodyPr>
          <a:lstStyle/>
          <a:p>
            <a:r>
              <a:rPr lang="en-US" sz="2800" dirty="0"/>
              <a:t>The estimated product, </a:t>
            </a:r>
            <a:r>
              <a:rPr lang="en-US" sz="2800" dirty="0">
                <a:solidFill>
                  <a:srgbClr val="FF0000"/>
                </a:solidFill>
              </a:rPr>
              <a:t>2.4</a:t>
            </a:r>
            <a:r>
              <a:rPr lang="en-US" sz="2800" dirty="0"/>
              <a:t>, helps verify that we placed the decimal point correctly in the product, </a:t>
            </a:r>
            <a:r>
              <a:rPr lang="en-US" sz="2800" dirty="0">
                <a:solidFill>
                  <a:srgbClr val="FF0000"/>
                </a:solidFill>
              </a:rPr>
              <a:t>2.1716</a:t>
            </a:r>
            <a:r>
              <a:rPr lang="en-US" sz="2800" dirty="0"/>
              <a:t> since both numbers are close to 2.</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4: Estimating Quotients of Decimal Numbers</a:t>
            </a:r>
            <a:r>
              <a:rPr lang="en-US" baseline="-25000" dirty="0"/>
              <a:t>1</a:t>
            </a:r>
            <a:endParaRPr lang="en-US" dirty="0"/>
          </a:p>
        </p:txBody>
      </p:sp>
      <p:sp>
        <p:nvSpPr>
          <p:cNvPr id="3" name="Content Placeholder 2"/>
          <p:cNvSpPr>
            <a:spLocks noGrp="1"/>
          </p:cNvSpPr>
          <p:nvPr>
            <p:ph idx="1"/>
          </p:nvPr>
        </p:nvSpPr>
        <p:spPr/>
        <p:txBody>
          <a:bodyPr/>
          <a:lstStyle/>
          <a:p>
            <a:r>
              <a:rPr lang="en-US" dirty="0"/>
              <a:t>Estimate the quotient; then find the actual quotient to the nearest hundredth.</a:t>
            </a:r>
          </a:p>
          <a:p>
            <a:pPr algn="ctr">
              <a:spcBef>
                <a:spcPts val="0"/>
              </a:spcBef>
            </a:pPr>
            <a:r>
              <a:rPr lang="en-US" dirty="0">
                <a:solidFill>
                  <a:srgbClr val="0000FF"/>
                </a:solidFill>
              </a:rPr>
              <a:t>6.2 ÷ 0.302</a:t>
            </a:r>
          </a:p>
          <a:p>
            <a:pPr>
              <a:spcBef>
                <a:spcPts val="0"/>
              </a:spcBef>
            </a:pPr>
            <a:r>
              <a:rPr lang="en-US" b="1" dirty="0"/>
              <a:t>Solution</a:t>
            </a:r>
          </a:p>
          <a:p>
            <a:pPr>
              <a:spcBef>
                <a:spcPts val="0"/>
              </a:spcBef>
            </a:pPr>
            <a:r>
              <a:rPr lang="en-US" dirty="0"/>
              <a:t>First, estimate by dividing rounded numbers. </a:t>
            </a:r>
            <a:br>
              <a:rPr lang="en-US" dirty="0"/>
            </a:br>
            <a:r>
              <a:rPr lang="en-US" dirty="0"/>
              <a:t>(</a:t>
            </a:r>
            <a:r>
              <a:rPr lang="en-US" dirty="0">
                <a:solidFill>
                  <a:srgbClr val="0000FF"/>
                </a:solidFill>
              </a:rPr>
              <a:t>6.2</a:t>
            </a:r>
            <a:r>
              <a:rPr lang="en-US" dirty="0"/>
              <a:t> rounds to </a:t>
            </a:r>
            <a:r>
              <a:rPr lang="en-US" dirty="0">
                <a:solidFill>
                  <a:srgbClr val="0000FF"/>
                </a:solidFill>
              </a:rPr>
              <a:t>6</a:t>
            </a:r>
            <a:r>
              <a:rPr lang="en-US" dirty="0"/>
              <a:t> and </a:t>
            </a:r>
            <a:r>
              <a:rPr lang="en-US" dirty="0">
                <a:solidFill>
                  <a:srgbClr val="0000FF"/>
                </a:solidFill>
              </a:rPr>
              <a:t>0.302</a:t>
            </a:r>
            <a:r>
              <a:rPr lang="en-US" dirty="0"/>
              <a:t> rounds to </a:t>
            </a:r>
            <a:r>
              <a:rPr lang="en-US" dirty="0">
                <a:solidFill>
                  <a:srgbClr val="0000FF"/>
                </a:solidFill>
              </a:rPr>
              <a:t>0.3</a:t>
            </a:r>
            <a:r>
              <a:rPr lang="en-US" dirty="0"/>
              <a:t>.)</a:t>
            </a:r>
          </a:p>
        </p:txBody>
      </p:sp>
      <p:pic>
        <p:nvPicPr>
          <p:cNvPr id="17" name="Picture 16" descr="6.0 divided by 0.3.&#10;&#10;Move the decimal point in both numbers one place to the right to eliminate the decimal from the divisor.&#10;&#10;6.0 becomes 60 and 0.3 becomes 3.&#10;&#10;Now 60 divided by 3 equals 20.&#10;&#10;Thus, the estimated quotient is 20">
            <a:extLst>
              <a:ext uri="{FF2B5EF4-FFF2-40B4-BE49-F238E27FC236}">
                <a16:creationId xmlns:a16="http://schemas.microsoft.com/office/drawing/2014/main" id="{E92BBF4E-9909-2F57-C6E2-9EA79EA51820}"/>
              </a:ext>
            </a:extLst>
          </p:cNvPr>
          <p:cNvPicPr>
            <a:picLocks noChangeAspect="1"/>
          </p:cNvPicPr>
          <p:nvPr/>
        </p:nvPicPr>
        <p:blipFill>
          <a:blip r:embed="rId2"/>
          <a:stretch>
            <a:fillRect/>
          </a:stretch>
        </p:blipFill>
        <p:spPr>
          <a:xfrm>
            <a:off x="3004917" y="3861167"/>
            <a:ext cx="3153215" cy="2143424"/>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a:t>Example 4: Estimating Quotients of Decimal Numbers</a:t>
            </a:r>
            <a:r>
              <a:rPr lang="en-US" baseline="-25000" dirty="0"/>
              <a:t>2</a:t>
            </a:r>
            <a:endParaRPr lang="en-US" dirty="0"/>
          </a:p>
        </p:txBody>
      </p:sp>
      <p:sp>
        <p:nvSpPr>
          <p:cNvPr id="26" name="Rectangle 25"/>
          <p:cNvSpPr/>
          <p:nvPr/>
        </p:nvSpPr>
        <p:spPr>
          <a:xfrm>
            <a:off x="457200" y="1226403"/>
            <a:ext cx="2971800" cy="1200329"/>
          </a:xfrm>
          <a:prstGeom prst="rect">
            <a:avLst/>
          </a:prstGeom>
        </p:spPr>
        <p:txBody>
          <a:bodyPr wrap="square">
            <a:spAutoFit/>
          </a:bodyPr>
          <a:lstStyle/>
          <a:p>
            <a:pPr>
              <a:spcBef>
                <a:spcPts val="1200"/>
              </a:spcBef>
            </a:pPr>
            <a:r>
              <a:rPr lang="en-US" sz="2400" dirty="0"/>
              <a:t>Now, find the actual quotient to the nearest hundredth.</a:t>
            </a:r>
          </a:p>
        </p:txBody>
      </p:sp>
      <p:pic>
        <p:nvPicPr>
          <p:cNvPr id="6" name="Picture 5" descr="To find the actual quotient of 6.2 ÷ 0.302:&#10;&#10;First, eliminate the decimal in the divisor.&#10;Move the decimal point in 0.302 three places to the right, making it 302.&#10;&#10;Also, move the decimal point in 6.200 three places to the right, making it 6200.000.&#10;&#10;Now divide 6200 by 302 using long division:&#10;&#10;302 into 620 goes 2 times (since 302 × 2 = 604), leaving a remainder of 16.&#10;Write 2 in the quotient.&#10;&#10;Bring down the next 0 to make 160.&#10;Since 302 doesn't go into 160, write 0 in the quotient.&#10;Add a decimal point to the quotient and continue.&#10;&#10;Bring down another 0, making 1600.&#10;302 goes into 1600 5 times (302 × 5 = 1510), with a remainder of 90.&#10;Write 5 after the decimal in the quotient.&#10;&#10;Bring down a 0, making 900.&#10;302 goes into 900 2 times (302 × 2 = 604), leaving a remainder of 296.&#10;Write 2 in the quotient.&#10;&#10;Bring down a 0, making 2960.&#10;302 goes into 2960 9 times (302 × 9 = 2718), leaving a remainder of 242.&#10;Write 9 in the quotient.&#10;&#10;The quotient is approximately 20.529.&#10;&#10;When rounded to two decimal places, the answer is: 20.53.">
            <a:extLst>
              <a:ext uri="{FF2B5EF4-FFF2-40B4-BE49-F238E27FC236}">
                <a16:creationId xmlns:a16="http://schemas.microsoft.com/office/drawing/2014/main" id="{3225382F-5B58-F2FC-BBEB-C21ABB982956}"/>
              </a:ext>
            </a:extLst>
          </p:cNvPr>
          <p:cNvPicPr>
            <a:picLocks noChangeAspect="1"/>
          </p:cNvPicPr>
          <p:nvPr/>
        </p:nvPicPr>
        <p:blipFill>
          <a:blip r:embed="rId2"/>
          <a:stretch>
            <a:fillRect/>
          </a:stretch>
        </p:blipFill>
        <p:spPr>
          <a:xfrm>
            <a:off x="3231426" y="1109798"/>
            <a:ext cx="5572903" cy="3858163"/>
          </a:xfrm>
          <a:prstGeom prst="rect">
            <a:avLst/>
          </a:prstGeom>
        </p:spPr>
      </p:pic>
      <p:sp>
        <p:nvSpPr>
          <p:cNvPr id="21" name="Content Placeholder 20"/>
          <p:cNvSpPr>
            <a:spLocks noGrp="1"/>
          </p:cNvSpPr>
          <p:nvPr>
            <p:ph idx="1"/>
          </p:nvPr>
        </p:nvSpPr>
        <p:spPr>
          <a:xfrm>
            <a:off x="457199" y="4953000"/>
            <a:ext cx="8347129" cy="914400"/>
          </a:xfrm>
        </p:spPr>
        <p:txBody>
          <a:bodyPr>
            <a:noAutofit/>
          </a:bodyPr>
          <a:lstStyle/>
          <a:p>
            <a:r>
              <a:rPr lang="en-US" sz="2400" dirty="0"/>
              <a:t>The estimated value, </a:t>
            </a:r>
            <a:r>
              <a:rPr lang="en-US" sz="2400" dirty="0">
                <a:solidFill>
                  <a:srgbClr val="FF0000"/>
                </a:solidFill>
              </a:rPr>
              <a:t>20</a:t>
            </a:r>
            <a:r>
              <a:rPr lang="en-US" sz="2400" dirty="0"/>
              <a:t>, is very close to the rounded quotient, </a:t>
            </a:r>
            <a:r>
              <a:rPr lang="en-US" sz="2400" dirty="0">
                <a:solidFill>
                  <a:srgbClr val="FF0000"/>
                </a:solidFill>
              </a:rPr>
              <a:t>20.53</a:t>
            </a:r>
            <a:r>
              <a:rPr lang="en-US" sz="2400" dirty="0"/>
              <a:t>, so we can be confident in the accuracy of our calculations.</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2003</TotalTime>
  <Words>577</Words>
  <Application>Microsoft Office PowerPoint</Application>
  <PresentationFormat>On-screen Show (4:3)</PresentationFormat>
  <Paragraphs>85</Paragraphs>
  <Slides>16</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Courier New</vt:lpstr>
      <vt:lpstr>Arial</vt:lpstr>
      <vt:lpstr>Calibri</vt:lpstr>
      <vt:lpstr>Office Theme</vt:lpstr>
      <vt:lpstr>Section 1.R.3</vt:lpstr>
      <vt:lpstr>Objectives</vt:lpstr>
      <vt:lpstr>Example 1:  Estimating Sums of Decimal Numbers1</vt:lpstr>
      <vt:lpstr>Example 1:  Estimating Sums of Decimal Numbers2</vt:lpstr>
      <vt:lpstr>Example 2: Estimating Differences of Decimal Numbers</vt:lpstr>
      <vt:lpstr>Example 3: Estimating Products of Decimal Numbers1</vt:lpstr>
      <vt:lpstr>Example 3: Estimating Products of Decimal Numbers2</vt:lpstr>
      <vt:lpstr>Example 4: Estimating Quotients of Decimal Numbers1</vt:lpstr>
      <vt:lpstr>Example 4: Estimating Quotients of Decimal Numbers2</vt:lpstr>
      <vt:lpstr>Example 5 Application: Estimating with Decimal Numbers1</vt:lpstr>
      <vt:lpstr>Example 5 Application: Estimating with Decimal Numbers2</vt:lpstr>
      <vt:lpstr>Example 5 Application: Estimating with Decimal Numbers3</vt:lpstr>
      <vt:lpstr>Example 5 Application: Estimating with Decimal Numbers4</vt:lpstr>
      <vt:lpstr>Example 5 Application: Estimating with Decimal Numbers5</vt:lpstr>
      <vt:lpstr>Example 6: Using the Order of Operations with Decimal Numbers</vt:lpstr>
      <vt:lpstr>Example 7: Using the Order of Operations with Decimal Numbers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 Plus Integrated Review</dc:title>
  <dc:creator>Hawkes Learning</dc:creator>
  <cp:lastModifiedBy>Kodanda Ram Bade</cp:lastModifiedBy>
  <cp:revision>275</cp:revision>
  <dcterms:created xsi:type="dcterms:W3CDTF">2013-04-26T14:43:13Z</dcterms:created>
  <dcterms:modified xsi:type="dcterms:W3CDTF">2025-07-15T03:32:30Z</dcterms:modified>
</cp:coreProperties>
</file>