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cmAuthor id="2" name="Belloit, Nicholas G" initials="BNG" lastIdx="3" clrIdx="1"/>
  <p:cmAuthor id="3" name="Belloit, Nicholas G" initials="BNG [2]" lastIdx="1" clrIdx="2"/>
  <p:cmAuthor id="4" name="Belloit, Nicholas G" initials="BNG [3]" lastIdx="1" clrIdx="3"/>
  <p:cmAuthor id="5" name="Belloit, Nicholas G" initials="BNG [4]" lastIdx="1" clrIdx="4"/>
  <p:cmAuthor id="6" name="Belloit, Nicholas G" initials="BNG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4" autoAdjust="0"/>
    <p:restoredTop sz="94673" autoAdjust="0"/>
  </p:normalViewPr>
  <p:slideViewPr>
    <p:cSldViewPr>
      <p:cViewPr varScale="1">
        <p:scale>
          <a:sx n="101" d="100"/>
          <a:sy n="101" d="100"/>
        </p:scale>
        <p:origin x="2004" y="108"/>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8/18/2025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marL="542925" indent="-542925" algn="just"/>
            <a:r>
              <a:rPr lang="en-US" dirty="0">
                <a:solidFill>
                  <a:srgbClr val="000000"/>
                </a:solidFill>
              </a:rPr>
              <a:t>1.	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42925" indent="-542925" algn="just"/>
            <a:r>
              <a:rPr lang="en-US" dirty="0">
                <a:solidFill>
                  <a:srgbClr val="000000"/>
                </a:solidFill>
              </a:rPr>
              <a:t>2.	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4:  </a:t>
            </a:r>
            <a:r>
              <a:rPr lang="en-US" dirty="0"/>
              <a:t>Comparing Decimal Numbers</a:t>
            </a:r>
            <a:r>
              <a:rPr lang="en-US" baseline="-25000" dirty="0"/>
              <a:t>1</a:t>
            </a:r>
            <a:endParaRPr lang="en-US" dirty="0"/>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p:txBody>
      </p:sp>
      <p:pic>
        <p:nvPicPr>
          <p:cNvPr id="6" name="Picture 5" descr="A comparison of two decimal numbers is shown. The first decimal number is  3.126 and the second decimal number is  3.140. The digit  2 in the first decimal number and the digit  4&#10;in the second decimal number is highlighted and labeled, “Mismatch.”">
            <a:extLst>
              <a:ext uri="{FF2B5EF4-FFF2-40B4-BE49-F238E27FC236}">
                <a16:creationId xmlns:a16="http://schemas.microsoft.com/office/drawing/2014/main" id="{FED8566C-BB1A-C747-EBF3-83B957628411}"/>
              </a:ext>
            </a:extLst>
          </p:cNvPr>
          <p:cNvPicPr>
            <a:picLocks noChangeAspect="1"/>
          </p:cNvPicPr>
          <p:nvPr/>
        </p:nvPicPr>
        <p:blipFill>
          <a:blip r:embed="rId2"/>
          <a:stretch>
            <a:fillRect/>
          </a:stretch>
        </p:blipFill>
        <p:spPr>
          <a:xfrm>
            <a:off x="3505200" y="3352800"/>
            <a:ext cx="3112816" cy="1440000"/>
          </a:xfrm>
          <a:prstGeom prst="rect">
            <a:avLst/>
          </a:prstGeom>
        </p:spPr>
      </p:pic>
      <p:sp>
        <p:nvSpPr>
          <p:cNvPr id="7" name="TextBox 6">
            <a:extLst>
              <a:ext uri="{FF2B5EF4-FFF2-40B4-BE49-F238E27FC236}">
                <a16:creationId xmlns:a16="http://schemas.microsoft.com/office/drawing/2014/main" id="{1E93D989-F0C4-B4A7-B5A0-0238DC0C2633}"/>
              </a:ext>
            </a:extLst>
          </p:cNvPr>
          <p:cNvSpPr txBox="1"/>
          <p:nvPr/>
        </p:nvSpPr>
        <p:spPr>
          <a:xfrm>
            <a:off x="457200" y="4778145"/>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Because 4 &gt; 2, the number 3.14 is greater than 3.126. That is, </a:t>
            </a:r>
            <a:r>
              <a:rPr kumimoji="0" lang="en-US" sz="2800" b="0" i="0" u="none" strike="noStrike" kern="1200" cap="none" spc="0" normalizeH="0" baseline="0" noProof="0" dirty="0">
                <a:ln>
                  <a:noFill/>
                </a:ln>
                <a:solidFill>
                  <a:srgbClr val="FF0000"/>
                </a:solidFill>
                <a:effectLst/>
                <a:uLnTx/>
                <a:uFillTx/>
                <a:latin typeface="Calibri"/>
                <a:ea typeface="+mn-ea"/>
                <a:cs typeface="+mn-cs"/>
              </a:rPr>
              <a:t>3.14 &gt; 3.126</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3044256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4:  </a:t>
            </a:r>
            <a:r>
              <a:rPr lang="en-US" dirty="0"/>
              <a:t>Comparing Decimal Numbers</a:t>
            </a:r>
            <a:r>
              <a:rPr lang="en-US" baseline="-25000" dirty="0"/>
              <a:t>2</a:t>
            </a:r>
            <a:endParaRPr lang="en-US" dirty="0"/>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descr="A number line is shown extended from  3.1 to  3.2. It shows nine minor tick marks between  3.1 and  3.2, with the fifth tick mark at  3.15. A point is marked between the second and third tick mark and labeled,  3.126. A point is marked on the fourth minor tick mark and labeled,  3.14."/>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5:  </a:t>
            </a:r>
            <a:r>
              <a:rPr lang="en-US" dirty="0"/>
              <a:t>Comparing Decimal Numbers</a:t>
            </a:r>
            <a:r>
              <a:rPr lang="en-US" baseline="-25000" dirty="0"/>
              <a:t>1</a:t>
            </a:r>
            <a:endParaRPr lang="en-US" dirty="0"/>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endParaRPr lang="en-US" dirty="0">
              <a:solidFill>
                <a:srgbClr val="C00000"/>
              </a:solidFill>
            </a:endParaRPr>
          </a:p>
        </p:txBody>
      </p:sp>
      <p:pic>
        <p:nvPicPr>
          <p:cNvPr id="7" name="Picture 6" descr="A comparison of two decimal numbers is shown. The first decimal number is 0.080, and the second decimal number is 0.085. The 0 to the right of 8 in the first decimal number and the 5 to the right of 8 in the second decimal number are highlighted and labeled &quot;Mismatch.&quot;">
            <a:extLst>
              <a:ext uri="{FF2B5EF4-FFF2-40B4-BE49-F238E27FC236}">
                <a16:creationId xmlns:a16="http://schemas.microsoft.com/office/drawing/2014/main" id="{908360C3-D3CE-5425-B9A4-C1EF4799D8B4}"/>
              </a:ext>
            </a:extLst>
          </p:cNvPr>
          <p:cNvPicPr>
            <a:picLocks noChangeAspect="1"/>
          </p:cNvPicPr>
          <p:nvPr/>
        </p:nvPicPr>
        <p:blipFill>
          <a:blip r:embed="rId2"/>
          <a:stretch>
            <a:fillRect/>
          </a:stretch>
        </p:blipFill>
        <p:spPr>
          <a:xfrm>
            <a:off x="3352800" y="3429000"/>
            <a:ext cx="3066185" cy="1656000"/>
          </a:xfrm>
          <a:prstGeom prst="rect">
            <a:avLst/>
          </a:prstGeom>
        </p:spPr>
      </p:pic>
      <p:sp>
        <p:nvSpPr>
          <p:cNvPr id="5" name="TextBox 4">
            <a:extLst>
              <a:ext uri="{FF2B5EF4-FFF2-40B4-BE49-F238E27FC236}">
                <a16:creationId xmlns:a16="http://schemas.microsoft.com/office/drawing/2014/main" id="{81AE639B-94F7-9379-02A4-B0631578131D}"/>
              </a:ext>
            </a:extLst>
          </p:cNvPr>
          <p:cNvSpPr txBox="1"/>
          <p:nvPr/>
        </p:nvSpPr>
        <p:spPr>
          <a:xfrm>
            <a:off x="457200" y="5289143"/>
            <a:ext cx="6858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Because 5 &gt; 0, we know that </a:t>
            </a:r>
            <a:r>
              <a:rPr kumimoji="0" lang="en-US" sz="2800" b="0" i="0" u="none" strike="noStrike" kern="1200" cap="none" spc="0" normalizeH="0" baseline="0" noProof="0" dirty="0">
                <a:ln>
                  <a:noFill/>
                </a:ln>
                <a:solidFill>
                  <a:srgbClr val="FF0000"/>
                </a:solidFill>
                <a:effectLst/>
                <a:uLnTx/>
                <a:uFillTx/>
                <a:latin typeface="Calibri"/>
                <a:ea typeface="+mn-ea"/>
                <a:cs typeface="+mn-cs"/>
              </a:rPr>
              <a:t>0.085 &gt; 0.08</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2341307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5:  </a:t>
            </a:r>
            <a:r>
              <a:rPr lang="en-US" dirty="0"/>
              <a:t>Comparing Decimal Numbers</a:t>
            </a:r>
            <a:r>
              <a:rPr lang="en-US" baseline="-25000" dirty="0"/>
              <a:t>2</a:t>
            </a:r>
            <a:endParaRPr lang="en-US" dirty="0"/>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descr="A number line is shown, extending from 0.07 to 0.09. There are four minor tick marks between each hundredth value. A point labeled 0.085 is marked between the second and third tick marks between 0.08 and 0.09."/>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Comparing Decimal Numbers</a:t>
            </a:r>
            <a:r>
              <a:rPr lang="en-US" baseline="-25000" dirty="0"/>
              <a:t>1</a:t>
            </a:r>
            <a:endParaRPr lang="en-US" dirty="0"/>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29228"/>
          </a:xfrm>
        </p:spPr>
        <p:txBody>
          <a:bodyPr/>
          <a:lstStyle/>
          <a:p>
            <a:r>
              <a:rPr lang="en-US" dirty="0">
                <a:solidFill>
                  <a:schemeClr val="accent1"/>
                </a:solidFill>
              </a:rPr>
              <a:t>Example 6:  </a:t>
            </a:r>
            <a:r>
              <a:rPr lang="en-US" dirty="0"/>
              <a:t>Comparing Decimal Numbers</a:t>
            </a:r>
            <a:r>
              <a:rPr lang="en-US" baseline="-25000" dirty="0"/>
              <a:t>2</a:t>
            </a:r>
            <a:endParaRPr lang="en-US" dirty="0"/>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descr="A number line is shown, extending from 5 to 7. There are three minor tick marks between each whole number. A point labeled 5.14 is marked between 5 and the first tick mark. A point labeled 6.28 is marked between the first and second tick marks between 6 and 7. Another point labeled 6.67 is marked between the third and fourth tick marks between 6 and 7."/>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627"/>
            <a:ext cx="8229600" cy="864973"/>
          </a:xfrm>
        </p:spPr>
        <p:txBody>
          <a:bodyPr>
            <a:normAutofit fontScale="90000"/>
          </a:bodyPr>
          <a:lstStyle/>
          <a:p>
            <a:r>
              <a:rPr lang="en-US" dirty="0"/>
              <a:t>Procedure: Rounding Rule for Decimal Numbers</a:t>
            </a:r>
            <a:r>
              <a:rPr lang="en-US" baseline="-25000" dirty="0"/>
              <a:t>1</a:t>
            </a:r>
            <a:endParaRPr lang="en-US" dirty="0"/>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marL="542925" indent="-542925" algn="just"/>
            <a:r>
              <a:rPr lang="en-US" sz="10400" dirty="0">
                <a:solidFill>
                  <a:srgbClr val="000000"/>
                </a:solidFill>
              </a:rPr>
              <a:t>1.	Look at the single digit one place value to the right of the digit in the place of desired accuracy.</a:t>
            </a:r>
          </a:p>
          <a:p>
            <a:pPr marL="1076325" indent="-533400" algn="just" defTabSz="895350"/>
            <a:r>
              <a:rPr lang="en-US" sz="10400" dirty="0">
                <a:solidFill>
                  <a:srgbClr val="000000"/>
                </a:solidFill>
              </a:rPr>
              <a:t>a.͏	</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1076325" indent="-533400" algn="just" defTabSz="895350"/>
            <a:r>
              <a:rPr lang="en-US" sz="10400" dirty="0">
                <a:solidFill>
                  <a:srgbClr val="000000"/>
                </a:solidFill>
              </a:rPr>
              <a:t>b.	͏</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
            <a:ext cx="8229600" cy="960120"/>
          </a:xfrm>
        </p:spPr>
        <p:txBody>
          <a:bodyPr/>
          <a:lstStyle/>
          <a:p>
            <a:r>
              <a:rPr lang="en-US" dirty="0"/>
              <a:t>Procedure: Rounding Rule for Decimal Numbers</a:t>
            </a:r>
            <a:r>
              <a:rPr lang="en-US" baseline="-25000" dirty="0"/>
              <a:t>2</a:t>
            </a:r>
            <a:endParaRPr lang="en-US" dirty="0"/>
          </a:p>
        </p:txBody>
      </p:sp>
      <p:sp>
        <p:nvSpPr>
          <p:cNvPr id="4" name="Content Placeholder 8"/>
          <p:cNvSpPr>
            <a:spLocks noGrp="1"/>
          </p:cNvSpPr>
          <p:nvPr>
            <p:ph idx="1"/>
          </p:nvPr>
        </p:nvSpPr>
        <p:spPr>
          <a:xfrm>
            <a:off x="457200" y="1295400"/>
            <a:ext cx="8229600" cy="2246769"/>
          </a:xfrm>
          <a:solidFill>
            <a:srgbClr val="FFFFCC"/>
          </a:solidFill>
          <a:ln w="28575">
            <a:solidFill>
              <a:srgbClr val="000000"/>
            </a:solidFill>
          </a:ln>
        </p:spPr>
        <p:txBody>
          <a:bodyPr>
            <a:spAutoFit/>
          </a:bodyPr>
          <a:lstStyle/>
          <a:p>
            <a:pPr marL="542925" indent="-542925" algn="just"/>
            <a:r>
              <a:rPr lang="en-US" dirty="0">
                <a:solidFill>
                  <a:srgbClr val="000000"/>
                </a:solidFill>
              </a:rPr>
              <a:t>2.	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a:bodyPr>
          <a:lstStyle/>
          <a:p>
            <a:r>
              <a:rPr lang="en-US" sz="2600" dirty="0"/>
              <a:t>Round </a:t>
            </a:r>
            <a:r>
              <a:rPr lang="en-US" sz="2600" dirty="0">
                <a:solidFill>
                  <a:srgbClr val="0000FF"/>
                </a:solidFill>
              </a:rPr>
              <a:t>18.649</a:t>
            </a:r>
            <a:r>
              <a:rPr lang="en-US" sz="2600" dirty="0"/>
              <a:t> to the nearest tenth.</a:t>
            </a:r>
          </a:p>
          <a:p>
            <a:r>
              <a:rPr lang="en-US" b="1" dirty="0"/>
              <a:t>Solution</a:t>
            </a:r>
            <a:endParaRPr lang="en-US" dirty="0"/>
          </a:p>
          <a:p>
            <a:endParaRPr lang="en-US" dirty="0"/>
          </a:p>
        </p:txBody>
      </p:sp>
      <p:pic>
        <p:nvPicPr>
          <p:cNvPr id="5" name="Picture 4" descr="A decimal number 18.649 is shown. The digit 6 to the right of the decimal point, is highlighted in red and labeled, &quot;6 is in the tenths place.&quot; The digit 4 to the right of 6,  is highlighted in green and labeled, &quot;The next digit to the right is 4.&quot;">
            <a:extLst>
              <a:ext uri="{FF2B5EF4-FFF2-40B4-BE49-F238E27FC236}">
                <a16:creationId xmlns:a16="http://schemas.microsoft.com/office/drawing/2014/main" id="{ED96D143-F76C-DF50-D79F-DACCF90F129F}"/>
              </a:ext>
            </a:extLst>
          </p:cNvPr>
          <p:cNvPicPr>
            <a:picLocks noChangeAspect="1"/>
          </p:cNvPicPr>
          <p:nvPr/>
        </p:nvPicPr>
        <p:blipFill>
          <a:blip r:embed="rId2"/>
          <a:stretch>
            <a:fillRect/>
          </a:stretch>
        </p:blipFill>
        <p:spPr>
          <a:xfrm>
            <a:off x="2819400" y="1873431"/>
            <a:ext cx="2676899" cy="1952898"/>
          </a:xfrm>
          <a:prstGeom prst="rect">
            <a:avLst/>
          </a:prstGeom>
        </p:spPr>
      </p:pic>
      <p:sp>
        <p:nvSpPr>
          <p:cNvPr id="7" name="TextBox 6">
            <a:extLst>
              <a:ext uri="{FF2B5EF4-FFF2-40B4-BE49-F238E27FC236}">
                <a16:creationId xmlns:a16="http://schemas.microsoft.com/office/drawing/2014/main" id="{E531F1F5-0102-082E-6867-B3DC6D21D392}"/>
              </a:ext>
            </a:extLst>
          </p:cNvPr>
          <p:cNvSpPr txBox="1"/>
          <p:nvPr/>
        </p:nvSpPr>
        <p:spPr>
          <a:xfrm>
            <a:off x="457200" y="3733800"/>
            <a:ext cx="8305800" cy="2015936"/>
          </a:xfrm>
          <a:prstGeom prst="rect">
            <a:avLst/>
          </a:prstGeom>
          <a:noFill/>
        </p:spPr>
        <p:txBody>
          <a:bodyPr wrap="square" rtlCol="0">
            <a:spAutoFit/>
          </a:bodyPr>
          <a:lstStyle/>
          <a:p>
            <a:r>
              <a:rPr lang="en-US" sz="2500" dirty="0"/>
              <a:t>Since 4 is less than 5, leave the 6 and replace 4 and 9 with 0s.</a:t>
            </a:r>
          </a:p>
          <a:p>
            <a:r>
              <a:rPr lang="en-US" sz="2500" dirty="0"/>
              <a:t>Now, the 6 is to the right of the decimal point and the 0s to the right of the 6 in 18.600 are dropped so t hat the place of accuracy is indicated by the 6.</a:t>
            </a:r>
          </a:p>
          <a:p>
            <a:r>
              <a:rPr kumimoji="0" lang="en-US" sz="2500" b="0" i="0" u="none" strike="noStrike" kern="1200" cap="none" spc="0" normalizeH="0" baseline="0" noProof="0" dirty="0">
                <a:ln>
                  <a:noFill/>
                </a:ln>
                <a:solidFill>
                  <a:srgbClr val="366092"/>
                </a:solidFill>
                <a:effectLst/>
                <a:uLnTx/>
                <a:uFillTx/>
                <a:latin typeface="Calibri"/>
                <a:ea typeface="+mn-ea"/>
                <a:cs typeface="+mn-cs"/>
              </a:rPr>
              <a:t>Thus, </a:t>
            </a:r>
            <a:r>
              <a:rPr kumimoji="0" lang="en-US" sz="2500" b="0" i="0" u="none" strike="noStrike" kern="1200" cap="none" spc="0" normalizeH="0" baseline="0" noProof="0" dirty="0">
                <a:ln>
                  <a:noFill/>
                </a:ln>
                <a:solidFill>
                  <a:srgbClr val="0000FF"/>
                </a:solidFill>
                <a:effectLst/>
                <a:uLnTx/>
                <a:uFillTx/>
                <a:latin typeface="Calibri"/>
                <a:ea typeface="+mn-ea"/>
                <a:cs typeface="+mn-cs"/>
              </a:rPr>
              <a:t>18.649</a:t>
            </a:r>
            <a:r>
              <a:rPr kumimoji="0" lang="en-US" sz="2500" b="0" i="0" u="none" strike="noStrike" kern="1200" cap="none" spc="0" normalizeH="0" baseline="0" noProof="0" dirty="0">
                <a:ln>
                  <a:noFill/>
                </a:ln>
                <a:solidFill>
                  <a:srgbClr val="366092"/>
                </a:solidFill>
                <a:effectLst/>
                <a:uLnTx/>
                <a:uFillTx/>
                <a:latin typeface="Calibri"/>
                <a:ea typeface="+mn-ea"/>
                <a:cs typeface="+mn-cs"/>
              </a:rPr>
              <a:t> rounds to </a:t>
            </a:r>
            <a:r>
              <a:rPr kumimoji="0" lang="en-US" sz="2500" b="0" i="0" u="none" strike="noStrike" kern="1200" cap="none" spc="0" normalizeH="0" baseline="0" noProof="0" dirty="0">
                <a:ln>
                  <a:noFill/>
                </a:ln>
                <a:solidFill>
                  <a:srgbClr val="FF0000"/>
                </a:solidFill>
                <a:effectLst/>
                <a:uLnTx/>
                <a:uFillTx/>
                <a:latin typeface="Calibri"/>
                <a:ea typeface="+mn-ea"/>
                <a:cs typeface="+mn-cs"/>
              </a:rPr>
              <a:t>18.6</a:t>
            </a:r>
            <a:r>
              <a:rPr kumimoji="0" lang="en-US" sz="2500" b="0" i="0" u="none" strike="noStrike" kern="1200" cap="none" spc="0" normalizeH="0" baseline="0" noProof="0" dirty="0">
                <a:ln>
                  <a:noFill/>
                </a:ln>
                <a:solidFill>
                  <a:srgbClr val="366092"/>
                </a:solidFill>
                <a:effectLst/>
                <a:uLnTx/>
                <a:uFillTx/>
                <a:latin typeface="Calibri"/>
                <a:ea typeface="+mn-ea"/>
                <a:cs typeface="+mn-cs"/>
              </a:rPr>
              <a:t> to the nearest tenth.</a:t>
            </a:r>
            <a:endParaRPr lang="en-IN" sz="2500" dirty="0"/>
          </a:p>
        </p:txBody>
      </p:sp>
    </p:spTree>
    <p:extLst>
      <p:ext uri="{BB962C8B-B14F-4D97-AF65-F5344CB8AC3E}">
        <p14:creationId xmlns:p14="http://schemas.microsoft.com/office/powerpoint/2010/main" val="387296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a:bodyPr>
          <a:lstStyle/>
          <a:p>
            <a:r>
              <a:rPr lang="en-US" sz="2600" dirty="0"/>
              <a:t>Round </a:t>
            </a:r>
            <a:r>
              <a:rPr lang="en-US" sz="2600" dirty="0">
                <a:solidFill>
                  <a:srgbClr val="0000FF"/>
                </a:solidFill>
              </a:rPr>
              <a:t>5.83971</a:t>
            </a:r>
            <a:r>
              <a:rPr lang="en-US" sz="2600" dirty="0"/>
              <a:t> to the nearest thousandth.</a:t>
            </a:r>
          </a:p>
          <a:p>
            <a:r>
              <a:rPr lang="en-US" sz="2600" b="1" dirty="0"/>
              <a:t>Solution</a:t>
            </a:r>
            <a:endParaRPr lang="en-US" sz="2600" dirty="0"/>
          </a:p>
        </p:txBody>
      </p:sp>
      <p:pic>
        <p:nvPicPr>
          <p:cNvPr id="14" name="Picture 13" descr="A decimal number 5.83971 is shown. The digit 9, which is three places to the right of the decimal point is highlighted in red and labeled, “9 is in the thousandths place.” The digit 7, which is immediately to the right of 9, is highlighted in green and labeled, “The next digit to the right is 7.">
            <a:extLst>
              <a:ext uri="{FF2B5EF4-FFF2-40B4-BE49-F238E27FC236}">
                <a16:creationId xmlns:a16="http://schemas.microsoft.com/office/drawing/2014/main" id="{329A1157-3830-BF6D-F575-346A5B02C928}"/>
              </a:ext>
            </a:extLst>
          </p:cNvPr>
          <p:cNvPicPr>
            <a:picLocks noChangeAspect="1"/>
          </p:cNvPicPr>
          <p:nvPr/>
        </p:nvPicPr>
        <p:blipFill>
          <a:blip r:embed="rId2"/>
          <a:stretch>
            <a:fillRect/>
          </a:stretch>
        </p:blipFill>
        <p:spPr>
          <a:xfrm>
            <a:off x="2438400" y="1945265"/>
            <a:ext cx="2781688" cy="1686160"/>
          </a:xfrm>
          <a:prstGeom prst="rect">
            <a:avLst/>
          </a:prstGeom>
        </p:spPr>
      </p:pic>
      <p:sp>
        <p:nvSpPr>
          <p:cNvPr id="8" name="TextBox 7">
            <a:extLst>
              <a:ext uri="{FF2B5EF4-FFF2-40B4-BE49-F238E27FC236}">
                <a16:creationId xmlns:a16="http://schemas.microsoft.com/office/drawing/2014/main" id="{19454550-F16C-5852-2677-FA9D3A96F202}"/>
              </a:ext>
            </a:extLst>
          </p:cNvPr>
          <p:cNvSpPr txBox="1"/>
          <p:nvPr/>
        </p:nvSpPr>
        <p:spPr>
          <a:xfrm>
            <a:off x="295507" y="3650199"/>
            <a:ext cx="8229600" cy="1292662"/>
          </a:xfrm>
          <a:prstGeom prst="rect">
            <a:avLst/>
          </a:prstGeom>
          <a:noFill/>
        </p:spPr>
        <p:txBody>
          <a:bodyPr wrap="square" rtlCol="0">
            <a:spAutoFit/>
          </a:bodyPr>
          <a:lstStyle/>
          <a:p>
            <a:r>
              <a:rPr lang="en-US" sz="2600" dirty="0"/>
              <a:t>Since 7 is greater than 5, increase 9 by one and replace 7 and 1 with 0s. (Increasing 9 by one gives 10, which affects the digit 3 as well.)</a:t>
            </a:r>
            <a:endParaRPr lang="en-IN" sz="2600" dirty="0"/>
          </a:p>
        </p:txBody>
      </p:sp>
      <p:sp>
        <p:nvSpPr>
          <p:cNvPr id="11" name="TextBox 10">
            <a:extLst>
              <a:ext uri="{FF2B5EF4-FFF2-40B4-BE49-F238E27FC236}">
                <a16:creationId xmlns:a16="http://schemas.microsoft.com/office/drawing/2014/main" id="{50EBFDC7-CEFC-2AFC-5F6F-30FACA2E22AA}"/>
              </a:ext>
            </a:extLst>
          </p:cNvPr>
          <p:cNvSpPr txBox="1"/>
          <p:nvPr/>
        </p:nvSpPr>
        <p:spPr>
          <a:xfrm>
            <a:off x="273205" y="4915026"/>
            <a:ext cx="8077201"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Thus, </a:t>
            </a:r>
            <a:r>
              <a:rPr kumimoji="0" lang="en-US" sz="2600" b="0" i="0" u="none" strike="noStrike" kern="1200" cap="none" spc="0" normalizeH="0" baseline="0" noProof="0" dirty="0">
                <a:ln>
                  <a:noFill/>
                </a:ln>
                <a:solidFill>
                  <a:srgbClr val="0000FF"/>
                </a:solidFill>
                <a:effectLst/>
                <a:uLnTx/>
                <a:uFillTx/>
                <a:latin typeface="Calibri"/>
                <a:ea typeface="+mn-ea"/>
                <a:cs typeface="+mn-cs"/>
              </a:rPr>
              <a:t>5.83971</a:t>
            </a:r>
            <a:r>
              <a:rPr kumimoji="0" lang="en-US" sz="2600" b="0" i="0" u="none" strike="noStrike" kern="1200" cap="none" spc="0" normalizeH="0" baseline="0" noProof="0" dirty="0">
                <a:ln>
                  <a:noFill/>
                </a:ln>
                <a:solidFill>
                  <a:srgbClr val="366092"/>
                </a:solidFill>
                <a:effectLst/>
                <a:uLnTx/>
                <a:uFillTx/>
                <a:latin typeface="Calibri"/>
                <a:ea typeface="+mn-ea"/>
                <a:cs typeface="+mn-cs"/>
              </a:rPr>
              <a:t> rounds to </a:t>
            </a:r>
            <a:r>
              <a:rPr kumimoji="0" lang="en-US" sz="2600" b="0" i="0" u="none" strike="noStrike" kern="1200" cap="none" spc="0" normalizeH="0" baseline="0" noProof="0" dirty="0">
                <a:ln>
                  <a:noFill/>
                </a:ln>
                <a:solidFill>
                  <a:srgbClr val="C00000"/>
                </a:solidFill>
                <a:effectLst/>
                <a:uLnTx/>
                <a:uFillTx/>
                <a:latin typeface="Calibri"/>
                <a:ea typeface="+mn-ea"/>
                <a:cs typeface="+mn-cs"/>
              </a:rPr>
              <a:t>5.840</a:t>
            </a:r>
            <a:r>
              <a:rPr kumimoji="0" lang="en-US" sz="2600" b="0" i="0" u="none" strike="noStrike" kern="1200" cap="none" spc="0" normalizeH="0" baseline="0" noProof="0" dirty="0">
                <a:ln>
                  <a:noFill/>
                </a:ln>
                <a:solidFill>
                  <a:srgbClr val="366092"/>
                </a:solidFill>
                <a:effectLst/>
                <a:uLnTx/>
                <a:uFillTx/>
                <a:latin typeface="Calibri"/>
                <a:ea typeface="+mn-ea"/>
                <a:cs typeface="+mn-cs"/>
              </a:rPr>
              <a:t> to the nearest thousandth, and only two 0s are dropped.   </a:t>
            </a:r>
            <a:endParaRPr lang="en-IN" sz="2600" dirty="0"/>
          </a:p>
        </p:txBody>
      </p:sp>
    </p:spTree>
    <p:extLst>
      <p:ext uri="{BB962C8B-B14F-4D97-AF65-F5344CB8AC3E}">
        <p14:creationId xmlns:p14="http://schemas.microsoft.com/office/powerpoint/2010/main" val="277040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p>
          <a:p>
            <a:r>
              <a:rPr lang="en-US" dirty="0"/>
              <a:t>The digit in the hundredths position is </a:t>
            </a:r>
            <a:r>
              <a:rPr kumimoji="0" lang="en-US" sz="2800" b="0" i="0" u="none" strike="noStrike" kern="1200" cap="none" spc="0" normalizeH="0" baseline="0" noProof="0" dirty="0">
                <a:ln>
                  <a:noFill/>
                </a:ln>
                <a:solidFill>
                  <a:srgbClr val="FF0000"/>
                </a:solidFill>
                <a:effectLst/>
                <a:uLnTx/>
                <a:uFillTx/>
                <a:latin typeface="Calibri"/>
                <a:ea typeface="+mn-ea"/>
                <a:cs typeface="+mn-cs"/>
              </a:rPr>
              <a:t>7</a:t>
            </a:r>
            <a:r>
              <a:rPr lang="en-US" dirty="0"/>
              <a:t>.</a:t>
            </a:r>
          </a:p>
          <a:p>
            <a:r>
              <a:rPr lang="en-US" dirty="0"/>
              <a:t>The next digit to the right is </a:t>
            </a:r>
            <a:r>
              <a:rPr kumimoji="0" lang="en-US" sz="2800" b="0" i="0" u="none" strike="noStrike" kern="1200" cap="none" spc="0" normalizeH="0" baseline="0" noProof="0" dirty="0">
                <a:ln>
                  <a:noFill/>
                </a:ln>
                <a:solidFill>
                  <a:srgbClr val="FF0000"/>
                </a:solidFill>
                <a:effectLst/>
                <a:uLnTx/>
                <a:uFillTx/>
                <a:latin typeface="Calibri"/>
                <a:ea typeface="+mn-ea"/>
                <a:cs typeface="+mn-cs"/>
              </a:rPr>
              <a:t>5</a:t>
            </a:r>
            <a:r>
              <a:rPr lang="en-US" dirty="0"/>
              <a:t>.</a:t>
            </a:r>
          </a:p>
          <a:p>
            <a:r>
              <a:rPr lang="en-US" dirty="0"/>
              <a:t>Since </a:t>
            </a:r>
            <a:r>
              <a:rPr kumimoji="0" lang="en-US" sz="2800" b="0" i="0" u="none" strike="noStrike" kern="1200" cap="none" spc="0" normalizeH="0" baseline="0" noProof="0" dirty="0">
                <a:ln>
                  <a:noFill/>
                </a:ln>
                <a:solidFill>
                  <a:srgbClr val="FF0000"/>
                </a:solidFill>
                <a:effectLst/>
                <a:uLnTx/>
                <a:uFillTx/>
                <a:latin typeface="Calibri"/>
                <a:ea typeface="+mn-ea"/>
                <a:cs typeface="+mn-cs"/>
              </a:rPr>
              <a:t>5 </a:t>
            </a:r>
            <a:r>
              <a:rPr lang="en-US" dirty="0"/>
              <a:t>is greater than or equal to 5, change the </a:t>
            </a:r>
            <a:r>
              <a:rPr kumimoji="0" lang="en-US" sz="2800" b="0" i="0" u="none" strike="noStrike" kern="1200" cap="none" spc="0" normalizeH="0" baseline="0" noProof="0" dirty="0">
                <a:ln>
                  <a:noFill/>
                </a:ln>
                <a:solidFill>
                  <a:srgbClr val="FF0000"/>
                </a:solidFill>
                <a:effectLst/>
                <a:uLnTx/>
                <a:uFillTx/>
                <a:latin typeface="Calibri"/>
                <a:ea typeface="+mn-ea"/>
                <a:cs typeface="+mn-cs"/>
              </a:rPr>
              <a:t>7</a:t>
            </a:r>
            <a:r>
              <a:rPr lang="en-US" dirty="0"/>
              <a:t> to </a:t>
            </a:r>
            <a:r>
              <a:rPr kumimoji="0" lang="en-US" sz="2800" b="0" i="0" u="none" strike="noStrike" kern="1200" cap="none" spc="0" normalizeH="0" baseline="0" noProof="0" dirty="0">
                <a:ln>
                  <a:noFill/>
                </a:ln>
                <a:solidFill>
                  <a:srgbClr val="FF0000"/>
                </a:solidFill>
                <a:effectLst/>
                <a:uLnTx/>
                <a:uFillTx/>
                <a:latin typeface="Calibri"/>
                <a:ea typeface="+mn-ea"/>
                <a:cs typeface="+mn-cs"/>
              </a:rPr>
              <a:t>8</a:t>
            </a:r>
            <a:r>
              <a:rPr lang="en-US" dirty="0"/>
              <a:t> and replace </a:t>
            </a:r>
            <a:r>
              <a:rPr kumimoji="0" lang="en-US" sz="2800" b="0" i="0" u="none" strike="noStrike" kern="1200" cap="none" spc="0" normalizeH="0" baseline="0" noProof="0" dirty="0">
                <a:ln>
                  <a:noFill/>
                </a:ln>
                <a:solidFill>
                  <a:srgbClr val="FF0000"/>
                </a:solidFill>
                <a:effectLst/>
                <a:uLnTx/>
                <a:uFillTx/>
                <a:latin typeface="Calibri"/>
                <a:ea typeface="+mn-ea"/>
                <a:cs typeface="+mn-cs"/>
              </a:rPr>
              <a:t>5</a:t>
            </a:r>
            <a:r>
              <a:rPr lang="en-US" dirty="0"/>
              <a:t> and </a:t>
            </a:r>
            <a:r>
              <a:rPr kumimoji="0" lang="en-US" sz="2800" b="0" i="0" u="none" strike="noStrike" kern="1200" cap="none" spc="0" normalizeH="0" baseline="0" noProof="0" dirty="0">
                <a:ln>
                  <a:noFill/>
                </a:ln>
                <a:solidFill>
                  <a:srgbClr val="FF0000"/>
                </a:solidFill>
                <a:effectLst/>
                <a:uLnTx/>
                <a:uFillTx/>
                <a:latin typeface="Calibri"/>
                <a:ea typeface="+mn-ea"/>
                <a:cs typeface="+mn-cs"/>
              </a:rPr>
              <a:t>3</a:t>
            </a:r>
            <a:r>
              <a:rPr lang="en-US" dirty="0"/>
              <a:t> with 0s.</a:t>
            </a:r>
          </a:p>
          <a:p>
            <a:endParaRPr lang="en-US" dirty="0"/>
          </a:p>
          <a:p>
            <a:r>
              <a:rPr lang="en-US" dirty="0"/>
              <a:t>So, </a:t>
            </a:r>
            <a:r>
              <a:rPr lang="en-US" dirty="0">
                <a:solidFill>
                  <a:srgbClr val="0000FF"/>
                </a:solidFill>
              </a:rPr>
              <a:t>0.6753 </a:t>
            </a:r>
            <a:r>
              <a:rPr lang="en-US" dirty="0"/>
              <a:t>rounds to </a:t>
            </a:r>
            <a:r>
              <a:rPr lang="en-US" dirty="0">
                <a:solidFill>
                  <a:srgbClr val="FF0000"/>
                </a:solidFill>
                <a:latin typeface="Calibri"/>
              </a:rPr>
              <a:t>0.68</a:t>
            </a:r>
            <a:r>
              <a:rPr lang="en-US" dirty="0"/>
              <a:t> to the nearest hundredth (with two 0s dropped).</a:t>
            </a:r>
          </a:p>
        </p:txBody>
      </p:sp>
    </p:spTree>
    <p:extLst>
      <p:ext uri="{BB962C8B-B14F-4D97-AF65-F5344CB8AC3E}">
        <p14:creationId xmlns:p14="http://schemas.microsoft.com/office/powerpoint/2010/main" val="53701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
            <a:ext cx="8229600" cy="914400"/>
          </a:xfrm>
        </p:spPr>
        <p:txBody>
          <a:bodyPr/>
          <a:lstStyle/>
          <a:p>
            <a:r>
              <a:rPr lang="en-US" dirty="0">
                <a:solidFill>
                  <a:srgbClr val="366092"/>
                </a:solidFill>
                <a:latin typeface="Calibri" pitchFamily="34" charset="0"/>
              </a:rPr>
              <a:t>Procedure: 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marL="542925" indent="-542925"/>
            <a:r>
              <a:rPr lang="en-US" dirty="0">
                <a:solidFill>
                  <a:srgbClr val="000000"/>
                </a:solidFill>
              </a:rPr>
              <a:t>1.	Read (or write) the whole number.</a:t>
            </a:r>
          </a:p>
          <a:p>
            <a:pPr marL="542925" indent="-542925"/>
            <a:r>
              <a:rPr lang="en-US" dirty="0">
                <a:solidFill>
                  <a:srgbClr val="000000"/>
                </a:solidFill>
              </a:rPr>
              <a:t>2.	Read (or write) the word “</a:t>
            </a:r>
            <a:r>
              <a:rPr lang="en-US" b="1" dirty="0">
                <a:solidFill>
                  <a:srgbClr val="C00000"/>
                </a:solidFill>
              </a:rPr>
              <a:t>and</a:t>
            </a:r>
            <a:r>
              <a:rPr lang="en-US" dirty="0">
                <a:solidFill>
                  <a:srgbClr val="000000"/>
                </a:solidFill>
              </a:rPr>
              <a:t>” in place of the decimal point.</a:t>
            </a:r>
          </a:p>
          <a:p>
            <a:pPr marL="542925" indent="-542925"/>
            <a:r>
              <a:rPr lang="en-US" dirty="0">
                <a:solidFill>
                  <a:srgbClr val="000000"/>
                </a:solidFill>
              </a:rPr>
              <a:t>3.	Read (or write) the fraction part as a whole number. Then, name the fraction part with the name of the place of the last digit on the right.</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rgbClr val="366092"/>
                </a:solidFill>
                <a:latin typeface="Calibri" pitchFamily="34" charset="0"/>
              </a:rPr>
              <a:t>Note</a:t>
            </a:r>
            <a:endParaRPr lang="en-US" dirty="0"/>
          </a:p>
        </p:txBody>
      </p:sp>
      <p:sp>
        <p:nvSpPr>
          <p:cNvPr id="5" name="Content Placeholder 3"/>
          <p:cNvSpPr txBox="1">
            <a:spLocks/>
          </p:cNvSpPr>
          <p:nvPr/>
        </p:nvSpPr>
        <p:spPr>
          <a:xfrm>
            <a:off x="457200" y="1280160"/>
            <a:ext cx="8229600" cy="1815882"/>
          </a:xfrm>
          <a:prstGeom prst="rect">
            <a:avLst/>
          </a:prstGeom>
          <a:ln w="28575">
            <a:solidFill>
              <a:srgbClr val="FF0000"/>
            </a:solidFill>
          </a:ln>
        </p:spPr>
        <p:txBody>
          <a:bodyPr>
            <a:spAutoFit/>
          </a:bodyPr>
          <a:lstStyle/>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a:t>
            </a:r>
            <a:endParaRPr lang="en-US" b="1" dirty="0"/>
          </a:p>
        </p:txBody>
      </p:sp>
      <p:pic>
        <p:nvPicPr>
          <p:cNvPr id="18" name="Picture 17" descr="48 and 6 tenths">
            <a:extLst>
              <a:ext uri="{FF2B5EF4-FFF2-40B4-BE49-F238E27FC236}">
                <a16:creationId xmlns:a16="http://schemas.microsoft.com/office/drawing/2014/main" id="{7FA937BE-073E-6F0C-84A9-427FEBA270E0}"/>
              </a:ext>
            </a:extLst>
          </p:cNvPr>
          <p:cNvPicPr>
            <a:picLocks noChangeAspect="1"/>
          </p:cNvPicPr>
          <p:nvPr/>
        </p:nvPicPr>
        <p:blipFill>
          <a:blip r:embed="rId2"/>
          <a:stretch>
            <a:fillRect/>
          </a:stretch>
        </p:blipFill>
        <p:spPr>
          <a:xfrm>
            <a:off x="4115004" y="1151016"/>
            <a:ext cx="843182" cy="864000"/>
          </a:xfrm>
          <a:prstGeom prst="rect">
            <a:avLst/>
          </a:prstGeom>
        </p:spPr>
      </p:pic>
      <p:sp>
        <p:nvSpPr>
          <p:cNvPr id="19" name="TextBox 18">
            <a:extLst>
              <a:ext uri="{FF2B5EF4-FFF2-40B4-BE49-F238E27FC236}">
                <a16:creationId xmlns:a16="http://schemas.microsoft.com/office/drawing/2014/main" id="{8E417D8D-5157-FEAD-130E-5FE986867E2A}"/>
              </a:ext>
            </a:extLst>
          </p:cNvPr>
          <p:cNvSpPr txBox="1"/>
          <p:nvPr/>
        </p:nvSpPr>
        <p:spPr>
          <a:xfrm>
            <a:off x="4917493" y="1294298"/>
            <a:ext cx="3886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in decimal notation and</a:t>
            </a:r>
            <a:endParaRPr lang="en-IN" dirty="0"/>
          </a:p>
        </p:txBody>
      </p:sp>
      <p:sp>
        <p:nvSpPr>
          <p:cNvPr id="20" name="TextBox 19">
            <a:extLst>
              <a:ext uri="{FF2B5EF4-FFF2-40B4-BE49-F238E27FC236}">
                <a16:creationId xmlns:a16="http://schemas.microsoft.com/office/drawing/2014/main" id="{2F94A408-3970-BA19-7D59-CEBA1383D1A1}"/>
              </a:ext>
            </a:extLst>
          </p:cNvPr>
          <p:cNvSpPr txBox="1"/>
          <p:nvPr/>
        </p:nvSpPr>
        <p:spPr>
          <a:xfrm>
            <a:off x="457985" y="1719645"/>
            <a:ext cx="169373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in words.</a:t>
            </a:r>
            <a:endParaRPr lang="en-IN" dirty="0"/>
          </a:p>
        </p:txBody>
      </p:sp>
      <p:sp>
        <p:nvSpPr>
          <p:cNvPr id="21" name="TextBox 20">
            <a:extLst>
              <a:ext uri="{FF2B5EF4-FFF2-40B4-BE49-F238E27FC236}">
                <a16:creationId xmlns:a16="http://schemas.microsoft.com/office/drawing/2014/main" id="{D1E6991E-61AB-86DE-48D5-B03723E71755}"/>
              </a:ext>
            </a:extLst>
          </p:cNvPr>
          <p:cNvSpPr txBox="1"/>
          <p:nvPr/>
        </p:nvSpPr>
        <p:spPr>
          <a:xfrm>
            <a:off x="457200" y="2232731"/>
            <a:ext cx="1496048"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25" name="Picture 24" descr="In decimal notation:  48.6&#10;&#10;In words: forty eight and six tenths.">
            <a:extLst>
              <a:ext uri="{FF2B5EF4-FFF2-40B4-BE49-F238E27FC236}">
                <a16:creationId xmlns:a16="http://schemas.microsoft.com/office/drawing/2014/main" id="{AA7A7CF5-6099-AC91-48CD-1797C616BA0B}"/>
              </a:ext>
            </a:extLst>
          </p:cNvPr>
          <p:cNvPicPr>
            <a:picLocks noChangeAspect="1"/>
          </p:cNvPicPr>
          <p:nvPr/>
        </p:nvPicPr>
        <p:blipFill>
          <a:blip r:embed="rId3"/>
          <a:stretch>
            <a:fillRect/>
          </a:stretch>
        </p:blipFill>
        <p:spPr>
          <a:xfrm>
            <a:off x="494352" y="2817544"/>
            <a:ext cx="6792273" cy="1467055"/>
          </a:xfrm>
          <a:prstGeom prst="rect">
            <a:avLst/>
          </a:prstGeom>
        </p:spPr>
      </p:pic>
      <p:sp>
        <p:nvSpPr>
          <p:cNvPr id="23" name="TextBox 22">
            <a:extLst>
              <a:ext uri="{FF2B5EF4-FFF2-40B4-BE49-F238E27FC236}">
                <a16:creationId xmlns:a16="http://schemas.microsoft.com/office/drawing/2014/main" id="{9BC9F776-53EC-10D6-D163-62ED1052CE1F}"/>
              </a:ext>
            </a:extLst>
          </p:cNvPr>
          <p:cNvSpPr txBox="1"/>
          <p:nvPr/>
        </p:nvSpPr>
        <p:spPr>
          <a:xfrm>
            <a:off x="466724" y="4499630"/>
            <a:ext cx="7772400" cy="954107"/>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And </a:t>
            </a:r>
            <a:r>
              <a:rPr kumimoji="0" lang="en-US" sz="2800" b="0" i="0" u="none" strike="noStrike" kern="1200" cap="none" spc="0" normalizeH="0" baseline="0" noProof="0" dirty="0">
                <a:ln>
                  <a:noFill/>
                </a:ln>
                <a:solidFill>
                  <a:srgbClr val="366092"/>
                </a:solidFill>
                <a:effectLst/>
                <a:uLnTx/>
                <a:uFillTx/>
                <a:latin typeface="Calibri"/>
                <a:ea typeface="+mn-ea"/>
                <a:cs typeface="+mn-cs"/>
              </a:rPr>
              <a:t>indicates the decimal point; the digit 6 is in the tenths position.</a:t>
            </a:r>
            <a:endParaRPr lang="en-IN" dirty="0"/>
          </a:p>
        </p:txBody>
      </p:sp>
    </p:spTree>
    <p:extLst>
      <p:ext uri="{BB962C8B-B14F-4D97-AF65-F5344CB8AC3E}">
        <p14:creationId xmlns:p14="http://schemas.microsoft.com/office/powerpoint/2010/main" val="3068944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2:  </a:t>
            </a:r>
            <a:r>
              <a:rPr lang="en-US" dirty="0"/>
              <a:t>Reading and Writing Decimal Numbers</a:t>
            </a:r>
          </a:p>
        </p:txBody>
      </p:sp>
      <p:pic>
        <p:nvPicPr>
          <p:cNvPr id="35" name="Picture 34" descr="Write the mixed number 12 and 75 divided by 10,000 in decimal notation and in words.">
            <a:extLst>
              <a:ext uri="{FF2B5EF4-FFF2-40B4-BE49-F238E27FC236}">
                <a16:creationId xmlns:a16="http://schemas.microsoft.com/office/drawing/2014/main" id="{EBFAA52B-628D-8FF4-4BA6-106BC46200BD}"/>
              </a:ext>
            </a:extLst>
          </p:cNvPr>
          <p:cNvPicPr>
            <a:picLocks noChangeAspect="1"/>
          </p:cNvPicPr>
          <p:nvPr/>
        </p:nvPicPr>
        <p:blipFill>
          <a:blip r:embed="rId2"/>
          <a:stretch>
            <a:fillRect/>
          </a:stretch>
        </p:blipFill>
        <p:spPr>
          <a:xfrm>
            <a:off x="544640" y="1143523"/>
            <a:ext cx="7755907" cy="1296000"/>
          </a:xfrm>
          <a:prstGeom prst="rect">
            <a:avLst/>
          </a:prstGeom>
        </p:spPr>
      </p:pic>
      <p:pic>
        <p:nvPicPr>
          <p:cNvPr id="30" name="Picture 29" descr="Solution&#10;&#10;In decimal notation:  12.0075&#10; &#10;&#10;In words: twelve and seventy-five ten thousandths.">
            <a:extLst>
              <a:ext uri="{FF2B5EF4-FFF2-40B4-BE49-F238E27FC236}">
                <a16:creationId xmlns:a16="http://schemas.microsoft.com/office/drawing/2014/main" id="{10CE6B9C-DF1A-0394-EC85-92FFF61C9725}"/>
              </a:ext>
            </a:extLst>
          </p:cNvPr>
          <p:cNvPicPr>
            <a:picLocks noChangeAspect="1"/>
          </p:cNvPicPr>
          <p:nvPr/>
        </p:nvPicPr>
        <p:blipFill>
          <a:blip r:embed="rId3"/>
          <a:stretch>
            <a:fillRect/>
          </a:stretch>
        </p:blipFill>
        <p:spPr>
          <a:xfrm>
            <a:off x="362944" y="2485766"/>
            <a:ext cx="8119297" cy="2304000"/>
          </a:xfrm>
          <a:prstGeom prst="rect">
            <a:avLst/>
          </a:prstGeom>
        </p:spPr>
      </p:pic>
      <p:sp>
        <p:nvSpPr>
          <p:cNvPr id="31" name="TextBox 30">
            <a:extLst>
              <a:ext uri="{FF2B5EF4-FFF2-40B4-BE49-F238E27FC236}">
                <a16:creationId xmlns:a16="http://schemas.microsoft.com/office/drawing/2014/main" id="{EDF5FE01-EC1E-42F9-E59D-175A00E7FDE0}"/>
              </a:ext>
            </a:extLst>
          </p:cNvPr>
          <p:cNvSpPr txBox="1"/>
          <p:nvPr/>
        </p:nvSpPr>
        <p:spPr>
          <a:xfrm>
            <a:off x="457200" y="4637068"/>
            <a:ext cx="8001000" cy="954107"/>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And </a:t>
            </a:r>
            <a:r>
              <a:rPr kumimoji="0" lang="en-US" sz="2800" b="0" i="0" u="none" strike="noStrike" kern="1200" cap="none" spc="0" normalizeH="0" baseline="0" noProof="0" dirty="0">
                <a:ln>
                  <a:noFill/>
                </a:ln>
                <a:solidFill>
                  <a:srgbClr val="366092"/>
                </a:solidFill>
                <a:effectLst/>
                <a:uLnTx/>
                <a:uFillTx/>
                <a:latin typeface="Calibri"/>
                <a:ea typeface="+mn-ea"/>
                <a:cs typeface="+mn-cs"/>
              </a:rPr>
              <a:t>indicates the decimal point; the digit 5 is in the ten-thousandths position.</a:t>
            </a:r>
            <a:endParaRPr lang="en-IN" dirty="0"/>
          </a:p>
        </p:txBody>
      </p:sp>
    </p:spTree>
    <p:extLst>
      <p:ext uri="{BB962C8B-B14F-4D97-AF65-F5344CB8AC3E}">
        <p14:creationId xmlns:p14="http://schemas.microsoft.com/office/powerpoint/2010/main" val="514364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Attention!</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Reading and Writing Decimal Numbers</a:t>
            </a:r>
            <a:r>
              <a:rPr lang="en-US" baseline="-25000" dirty="0"/>
              <a:t>1</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42925" indent="-542925"/>
            <a:r>
              <a:rPr lang="en-US" dirty="0"/>
              <a:t>a.	four hundred and two thousandths</a:t>
            </a:r>
          </a:p>
          <a:p>
            <a:pPr marL="542925" indent="-542925"/>
            <a:r>
              <a:rPr lang="en-US" dirty="0"/>
              <a:t>b.	four hundred two thousandths</a:t>
            </a:r>
          </a:p>
          <a:p>
            <a:r>
              <a:rPr lang="en-US" b="1" dirty="0"/>
              <a:t>Solution</a:t>
            </a:r>
            <a:endParaRPr lang="en-US" sz="2000" dirty="0">
              <a:solidFill>
                <a:srgbClr val="007E7E"/>
              </a:solidFill>
            </a:endParaRPr>
          </a:p>
        </p:txBody>
      </p:sp>
      <p:pic>
        <p:nvPicPr>
          <p:cNvPr id="14" name="Picture 13" descr="The decimal notation for four hundred and two thousandths is shown. It shows “four hundred” written as  400, “and” denoted by a decimal point, and “two thousandths” written as  002. The digit  2 is in the thousandths position and the two zeros must be inserted as placeholders.">
            <a:extLst>
              <a:ext uri="{FF2B5EF4-FFF2-40B4-BE49-F238E27FC236}">
                <a16:creationId xmlns:a16="http://schemas.microsoft.com/office/drawing/2014/main" id="{49BA053B-7922-C611-755C-4E96D3E209E5}"/>
              </a:ext>
            </a:extLst>
          </p:cNvPr>
          <p:cNvPicPr>
            <a:picLocks noChangeAspect="1"/>
          </p:cNvPicPr>
          <p:nvPr/>
        </p:nvPicPr>
        <p:blipFill>
          <a:blip r:embed="rId2"/>
          <a:stretch>
            <a:fillRect/>
          </a:stretch>
        </p:blipFill>
        <p:spPr>
          <a:xfrm>
            <a:off x="450452" y="3791259"/>
            <a:ext cx="8227718" cy="2160000"/>
          </a:xfrm>
          <a:prstGeom prst="rect">
            <a:avLst/>
          </a:prstGeom>
        </p:spPr>
      </p:pic>
    </p:spTree>
    <p:extLst>
      <p:ext uri="{BB962C8B-B14F-4D97-AF65-F5344CB8AC3E}">
        <p14:creationId xmlns:p14="http://schemas.microsoft.com/office/powerpoint/2010/main" val="362061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Reading and Writing Decimal Numbers</a:t>
            </a:r>
            <a:r>
              <a:rPr lang="en-US" baseline="-25000" dirty="0"/>
              <a:t>2</a:t>
            </a:r>
            <a:endParaRPr lang="en-US" dirty="0"/>
          </a:p>
        </p:txBody>
      </p:sp>
      <p:pic>
        <p:nvPicPr>
          <p:cNvPr id="7" name="Picture 6" descr="b. The decimal notation for four hundred two thousandths is shown. The notation reads,  0 decimal point  4 0 2.">
            <a:extLst>
              <a:ext uri="{FF2B5EF4-FFF2-40B4-BE49-F238E27FC236}">
                <a16:creationId xmlns:a16="http://schemas.microsoft.com/office/drawing/2014/main" id="{CE7284D8-C8F3-FFD1-B406-CEA2446F4ED5}"/>
              </a:ext>
            </a:extLst>
          </p:cNvPr>
          <p:cNvPicPr>
            <a:picLocks noChangeAspect="1"/>
          </p:cNvPicPr>
          <p:nvPr/>
        </p:nvPicPr>
        <p:blipFill>
          <a:blip r:embed="rId2"/>
          <a:stretch>
            <a:fillRect/>
          </a:stretch>
        </p:blipFill>
        <p:spPr>
          <a:xfrm>
            <a:off x="457200" y="1219200"/>
            <a:ext cx="7971781" cy="1908000"/>
          </a:xfrm>
          <a:prstGeom prst="rect">
            <a:avLst/>
          </a:prstGeom>
        </p:spPr>
      </p:pic>
    </p:spTree>
    <p:extLst>
      <p:ext uri="{BB962C8B-B14F-4D97-AF65-F5344CB8AC3E}">
        <p14:creationId xmlns:p14="http://schemas.microsoft.com/office/powerpoint/2010/main" val="390696507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2646</TotalTime>
  <Words>1069</Words>
  <Application>Microsoft Office PowerPoint</Application>
  <PresentationFormat>On-screen Show (4:3)</PresentationFormat>
  <Paragraphs>86</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Courier New</vt:lpstr>
      <vt:lpstr>Office Theme</vt:lpstr>
      <vt:lpstr>Section 1.R.2</vt:lpstr>
      <vt:lpstr>Objectives</vt:lpstr>
      <vt:lpstr>Procedure: To Read or Write a Decimal Number</vt:lpstr>
      <vt:lpstr>Note</vt:lpstr>
      <vt:lpstr>Example 1:  Reading and Writing Decimal Numbers</vt:lpstr>
      <vt:lpstr>Example 2:  Reading and Writing Decimal Numbers</vt:lpstr>
      <vt:lpstr>Attention!</vt:lpstr>
      <vt:lpstr>Example 3:  Reading and Writing Decimal Numbers1</vt:lpstr>
      <vt:lpstr>Example 3:  Reading and Writing Decimal Numbers2</vt:lpstr>
      <vt:lpstr>Procedure: To Compare Two Decimal Numbers </vt:lpstr>
      <vt:lpstr>Example 4:  Comparing Decimal Numbers1</vt:lpstr>
      <vt:lpstr>Example 4:  Comparing Decimal Numbers2</vt:lpstr>
      <vt:lpstr>Example 5:  Comparing Decimal Numbers1</vt:lpstr>
      <vt:lpstr>Example 5:  Comparing Decimal Numbers2</vt:lpstr>
      <vt:lpstr>Example 6:  Comparing Decimal Numbers1</vt:lpstr>
      <vt:lpstr>Example 6:  Comparing Decimal Numbers2</vt:lpstr>
      <vt:lpstr>Procedure: Rounding Rule for Decimal Numbers1</vt:lpstr>
      <vt:lpstr>Procedure: Rounding Rule for Decimal Numbers2</vt:lpstr>
      <vt:lpstr>Example 7:  Rounding Decimal Numbers</vt:lpstr>
      <vt:lpstr>Example 8:  Rounding Decimal Numbers</vt:lpstr>
      <vt:lpstr>Example 9:  Rounding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335</cp:revision>
  <dcterms:created xsi:type="dcterms:W3CDTF">2013-04-26T14:43:13Z</dcterms:created>
  <dcterms:modified xsi:type="dcterms:W3CDTF">2025-08-18T05:46:36Z</dcterms:modified>
</cp:coreProperties>
</file>