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9" r:id="rId3"/>
    <p:sldId id="280"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3" r:id="rId27"/>
    <p:sldId id="304" r:id="rId28"/>
    <p:sldId id="305" r:id="rId29"/>
    <p:sldId id="306" r:id="rId30"/>
    <p:sldId id="307" r:id="rId31"/>
    <p:sldId id="308" r:id="rId32"/>
    <p:sldId id="309" r:id="rId33"/>
    <p:sldId id="310" r:id="rId34"/>
    <p:sldId id="311" r:id="rId35"/>
    <p:sldId id="312" r:id="rId36"/>
    <p:sldId id="313" r:id="rId37"/>
    <p:sldId id="314" r:id="rId38"/>
  </p:sldIdLst>
  <p:sldSz cx="9144000" cy="6858000" type="screen4x3"/>
  <p:notesSz cx="6858000" cy="9144000"/>
  <p:embeddedFontLst>
    <p:embeddedFont>
      <p:font typeface="Cambria Math" panose="02040503050406030204" pitchFamily="18" charset="0"/>
      <p:regular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CDBC00-F616-C4AB-7DCC-67AE8F08F995}" name="Hiteesha" initials="HJ" userId="S::hiteesha@hawkeslearning.com::d57a7756-eed0-4065-a00b-bd1ad0790ad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Cynthia" initials="cce" lastIdx="1" clrIdx="0"/>
  <p:cmAuthor id="1" name="Anna Tavormina" initials="AT" lastIdx="24" clrIdx="1">
    <p:extLst>
      <p:ext uri="{19B8F6BF-5375-455C-9EA6-DF929625EA0E}">
        <p15:presenceInfo xmlns:p15="http://schemas.microsoft.com/office/powerpoint/2012/main" userId="S-1-5-21-1482476501-413027322-842925246-27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7E"/>
    <a:srgbClr val="007E7E"/>
    <a:srgbClr val="9900FF"/>
    <a:srgbClr val="008080"/>
    <a:srgbClr val="2D7D9F"/>
    <a:srgbClr val="000099"/>
    <a:srgbClr val="000000"/>
    <a:srgbClr val="FFFFCC"/>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836" y="12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47" Type="http://schemas.microsoft.com/office/2018/10/relationships/authors" Targe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1.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3704119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8E6AED-84FD-4FA7-B1BE-DB40A0438324}"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15C409-BFE3-4923-A368-133710AD5BE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615C409-BFE3-4923-A368-133710AD5BE9}" type="slidenum">
              <a:rPr lang="en-US" smtClean="0"/>
              <a:pPr/>
              <a:t>37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C"/>
                </a:solidFill>
              </a:rPr>
              <a:t>Problem Solving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3: Application: Dividing Whole Numbers</a:t>
            </a:r>
            <a:r>
              <a:rPr lang="en-US" baseline="-25000" dirty="0"/>
              <a:t>1</a:t>
            </a:r>
            <a:endParaRPr lang="en-US" dirty="0"/>
          </a:p>
        </p:txBody>
      </p:sp>
      <p:sp>
        <p:nvSpPr>
          <p:cNvPr id="3" name="Content Placeholder 2"/>
          <p:cNvSpPr>
            <a:spLocks noGrp="1"/>
          </p:cNvSpPr>
          <p:nvPr>
            <p:ph idx="1"/>
          </p:nvPr>
        </p:nvSpPr>
        <p:spPr/>
        <p:txBody>
          <a:bodyPr/>
          <a:lstStyle/>
          <a:p>
            <a:r>
              <a:rPr lang="en-US" dirty="0">
                <a:solidFill>
                  <a:srgbClr val="0000FF"/>
                </a:solidFill>
              </a:rPr>
              <a:t>Nineteen</a:t>
            </a:r>
            <a:r>
              <a:rPr lang="en-US" dirty="0"/>
              <a:t> friends and neighbors decided to buy tickets to a basketball game with the LA Lakers playing the Boston Celtics. Because they were buying a large number of tickets they got a special group price of </a:t>
            </a:r>
            <a:r>
              <a:rPr lang="en-US" dirty="0">
                <a:solidFill>
                  <a:srgbClr val="0000FF"/>
                </a:solidFill>
              </a:rPr>
              <a:t>$1558</a:t>
            </a:r>
            <a:r>
              <a:rPr lang="en-US" dirty="0"/>
              <a:t>. If they decided to divide the amount equally, what did each of them pay for a ticket?</a:t>
            </a:r>
          </a:p>
          <a:p>
            <a:r>
              <a:rPr lang="en-US" b="1" dirty="0"/>
              <a:t>Solution</a:t>
            </a:r>
          </a:p>
          <a:p>
            <a:r>
              <a:rPr lang="en-US" b="1" dirty="0"/>
              <a:t>Step 1:</a:t>
            </a:r>
            <a:r>
              <a:rPr lang="en-US" dirty="0"/>
              <a:t> READ: Read the problem carefully. The key word is </a:t>
            </a:r>
            <a:r>
              <a:rPr lang="en-US" b="1" dirty="0"/>
              <a:t>divide </a:t>
            </a:r>
            <a:r>
              <a:rPr lang="en-US" dirty="0"/>
              <a:t>(in the phrase "divide the amount equally").</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3: Application: Dividing Whole Numbers</a:t>
            </a:r>
            <a:r>
              <a:rPr lang="en-US" baseline="-25000" dirty="0"/>
              <a:t>2</a:t>
            </a:r>
            <a:endParaRPr lang="en-US" dirty="0"/>
          </a:p>
        </p:txBody>
      </p:sp>
      <p:sp>
        <p:nvSpPr>
          <p:cNvPr id="3" name="Content Placeholder 2"/>
          <p:cNvSpPr>
            <a:spLocks noGrp="1"/>
          </p:cNvSpPr>
          <p:nvPr>
            <p:ph idx="1"/>
          </p:nvPr>
        </p:nvSpPr>
        <p:spPr>
          <a:xfrm>
            <a:off x="457200" y="1280160"/>
            <a:ext cx="8229600" cy="4572000"/>
          </a:xfrm>
        </p:spPr>
        <p:txBody>
          <a:bodyPr/>
          <a:lstStyle/>
          <a:p>
            <a:r>
              <a:rPr lang="en-US" b="1" dirty="0"/>
              <a:t>Step 2:</a:t>
            </a:r>
            <a:r>
              <a:rPr lang="en-US" dirty="0"/>
              <a:t> SET UP: The amount to be divided equally among the </a:t>
            </a:r>
            <a:r>
              <a:rPr lang="en-US" dirty="0">
                <a:solidFill>
                  <a:srgbClr val="0000FF"/>
                </a:solidFill>
              </a:rPr>
              <a:t>19</a:t>
            </a:r>
            <a:r>
              <a:rPr lang="en-US" dirty="0"/>
              <a:t> people is </a:t>
            </a:r>
            <a:r>
              <a:rPr lang="en-US" dirty="0">
                <a:solidFill>
                  <a:srgbClr val="0000FF"/>
                </a:solidFill>
              </a:rPr>
              <a:t>$1558</a:t>
            </a:r>
            <a:r>
              <a:rPr lang="en-US" dirty="0"/>
              <a:t>. So the group price is to be divided by 19.</a:t>
            </a:r>
          </a:p>
          <a:p>
            <a:pPr algn="ctr">
              <a:spcBef>
                <a:spcPts val="0"/>
              </a:spcBef>
            </a:pPr>
            <a:r>
              <a:rPr lang="en-US" dirty="0">
                <a:solidFill>
                  <a:srgbClr val="00007E"/>
                </a:solidFill>
              </a:rPr>
              <a:t>1558 ÷ 19 = price per ticket</a:t>
            </a:r>
          </a:p>
          <a:p>
            <a:r>
              <a:rPr lang="en-US" b="1" dirty="0"/>
              <a:t>Step 3:</a:t>
            </a:r>
            <a:r>
              <a:rPr lang="en-US" dirty="0"/>
              <a:t> SOLVE:</a:t>
            </a:r>
          </a:p>
          <a:p>
            <a:endParaRPr lang="en-US" dirty="0"/>
          </a:p>
          <a:p>
            <a:endParaRPr lang="en-US" dirty="0"/>
          </a:p>
          <a:p>
            <a:endParaRPr lang="en-US" dirty="0"/>
          </a:p>
          <a:p>
            <a:endParaRPr lang="en-US" dirty="0"/>
          </a:p>
        </p:txBody>
      </p:sp>
      <p:pic>
        <p:nvPicPr>
          <p:cNvPr id="6" name="Picture 5" descr="1558 is divided by 19.&#10;&#10;Step 1: Divide 155 by 19&#10;&#10;19 goes into 155 eight times, because 19 times 8 equals 152, write 8 at quotient place.&#10;&#10;Subtract 152 from 155 to get a remainder of 3.&#10;&#10;Bring down the next digit, 8, to make 38.&#10;&#10;Step 2: Divide 38 by 19 again.&#10;&#10;19 goes into 38 two times, because 19 times 2 equals 38.&#10;&#10;Write 2 with 8 at quotient's place.&#10;&#10;Subtract 38 from 38 to get 0.&#10;&#10;Final Answer: The quotient is 82 and the remainder is 0.">
            <a:extLst>
              <a:ext uri="{FF2B5EF4-FFF2-40B4-BE49-F238E27FC236}">
                <a16:creationId xmlns:a16="http://schemas.microsoft.com/office/drawing/2014/main" id="{A889F032-BA30-DA54-E2A6-1D71FBF202B0}"/>
              </a:ext>
            </a:extLst>
          </p:cNvPr>
          <p:cNvPicPr>
            <a:picLocks noChangeAspect="1"/>
          </p:cNvPicPr>
          <p:nvPr/>
        </p:nvPicPr>
        <p:blipFill>
          <a:blip r:embed="rId2"/>
          <a:stretch>
            <a:fillRect/>
          </a:stretch>
        </p:blipFill>
        <p:spPr>
          <a:xfrm>
            <a:off x="2867025" y="3158152"/>
            <a:ext cx="1600423" cy="2419688"/>
          </a:xfrm>
          <a:prstGeom prst="rect">
            <a:avLst/>
          </a:prstGeom>
        </p:spPr>
      </p:pic>
      <p:sp>
        <p:nvSpPr>
          <p:cNvPr id="5" name="Rectangle 4"/>
          <p:cNvSpPr/>
          <p:nvPr/>
        </p:nvSpPr>
        <p:spPr>
          <a:xfrm>
            <a:off x="457200" y="5419725"/>
            <a:ext cx="5023042" cy="523220"/>
          </a:xfrm>
          <a:prstGeom prst="rect">
            <a:avLst/>
          </a:prstGeom>
        </p:spPr>
        <p:txBody>
          <a:bodyPr wrap="none">
            <a:spAutoFit/>
          </a:bodyPr>
          <a:lstStyle/>
          <a:p>
            <a:r>
              <a:rPr lang="en-US" sz="2800" dirty="0"/>
              <a:t>Each person paid </a:t>
            </a:r>
            <a:r>
              <a:rPr lang="en-US" sz="2800" dirty="0">
                <a:solidFill>
                  <a:srgbClr val="FF0000"/>
                </a:solidFill>
              </a:rPr>
              <a:t>$82 </a:t>
            </a:r>
            <a:r>
              <a:rPr lang="en-US" sz="2800" dirty="0"/>
              <a:t>for a ticket.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3: Application: Dividing Whole Numbers</a:t>
            </a:r>
            <a:r>
              <a:rPr lang="en-US" baseline="-25000" dirty="0"/>
              <a:t>3</a:t>
            </a:r>
            <a:endParaRPr lang="en-US" dirty="0"/>
          </a:p>
        </p:txBody>
      </p:sp>
      <p:sp>
        <p:nvSpPr>
          <p:cNvPr id="3" name="Content Placeholder 2"/>
          <p:cNvSpPr>
            <a:spLocks noGrp="1"/>
          </p:cNvSpPr>
          <p:nvPr>
            <p:ph idx="1"/>
          </p:nvPr>
        </p:nvSpPr>
        <p:spPr/>
        <p:txBody>
          <a:bodyPr/>
          <a:lstStyle/>
          <a:p>
            <a:r>
              <a:rPr lang="en-US" b="1" dirty="0"/>
              <a:t>Step 4:</a:t>
            </a:r>
            <a:r>
              <a:rPr lang="en-US" dirty="0"/>
              <a:t> CHECK: Because there are almost 20 people in the group and </a:t>
            </a:r>
            <a:r>
              <a:rPr lang="en-US" dirty="0">
                <a:solidFill>
                  <a:srgbClr val="00007E"/>
                </a:solidFill>
              </a:rPr>
              <a:t>20 </a:t>
            </a:r>
            <a:r>
              <a:rPr lang="en-US" dirty="0">
                <a:solidFill>
                  <a:srgbClr val="00007E"/>
                </a:solidFill>
                <a:latin typeface="Cambria Math" panose="02040503050406030204" pitchFamily="18" charset="0"/>
                <a:ea typeface="Cambria Math" panose="02040503050406030204" pitchFamily="18" charset="0"/>
              </a:rPr>
              <a:t>⋅</a:t>
            </a:r>
            <a:r>
              <a:rPr lang="en-US" dirty="0">
                <a:solidFill>
                  <a:srgbClr val="00007E"/>
                </a:solidFill>
              </a:rPr>
              <a:t> 80 = 1600</a:t>
            </a:r>
            <a:r>
              <a:rPr lang="en-US" dirty="0"/>
              <a:t>, the individual price of $82 seems reasonable. This can be checked directly by multiplication.</a:t>
            </a:r>
          </a:p>
          <a:p>
            <a:pPr algn="ctr"/>
            <a:r>
              <a:rPr lang="en-US" dirty="0">
                <a:solidFill>
                  <a:srgbClr val="00007E"/>
                </a:solidFill>
              </a:rPr>
              <a:t>19 </a:t>
            </a:r>
            <a:r>
              <a:rPr lang="en-US" dirty="0">
                <a:solidFill>
                  <a:srgbClr val="00007E"/>
                </a:solidFill>
                <a:latin typeface="Cambria Math" panose="02040503050406030204" pitchFamily="18" charset="0"/>
                <a:ea typeface="Cambria Math" panose="02040503050406030204" pitchFamily="18" charset="0"/>
              </a:rPr>
              <a:t>⋅</a:t>
            </a:r>
            <a:r>
              <a:rPr lang="en-US" dirty="0">
                <a:solidFill>
                  <a:srgbClr val="00007E"/>
                </a:solidFill>
              </a:rPr>
              <a:t> $82 </a:t>
            </a:r>
            <a:r>
              <a:rPr lang="en-US" dirty="0"/>
              <a:t>= </a:t>
            </a:r>
            <a:r>
              <a:rPr lang="en-US" dirty="0">
                <a:solidFill>
                  <a:srgbClr val="FF0000"/>
                </a:solidFill>
              </a:rPr>
              <a:t>$1558</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4: Application: Calculating Loan Amounts</a:t>
            </a:r>
            <a:r>
              <a:rPr lang="en-US" baseline="-25000" dirty="0"/>
              <a:t>1</a:t>
            </a:r>
            <a:endParaRPr lang="en-US" dirty="0"/>
          </a:p>
        </p:txBody>
      </p:sp>
      <p:sp>
        <p:nvSpPr>
          <p:cNvPr id="3" name="Content Placeholder 2"/>
          <p:cNvSpPr>
            <a:spLocks noGrp="1"/>
          </p:cNvSpPr>
          <p:nvPr>
            <p:ph idx="1"/>
          </p:nvPr>
        </p:nvSpPr>
        <p:spPr/>
        <p:txBody>
          <a:bodyPr>
            <a:normAutofit/>
          </a:bodyPr>
          <a:lstStyle/>
          <a:p>
            <a:r>
              <a:rPr lang="en-US" dirty="0"/>
              <a:t>Mr. </a:t>
            </a:r>
            <a:r>
              <a:rPr lang="en-US" dirty="0" err="1"/>
              <a:t>Lukin</a:t>
            </a:r>
            <a:r>
              <a:rPr lang="en-US" dirty="0"/>
              <a:t> bought a used car for </a:t>
            </a:r>
            <a:r>
              <a:rPr lang="en-US" dirty="0">
                <a:solidFill>
                  <a:srgbClr val="0000FF"/>
                </a:solidFill>
              </a:rPr>
              <a:t>$8000</a:t>
            </a:r>
            <a:r>
              <a:rPr lang="en-US" dirty="0"/>
              <a:t>. Taxes of </a:t>
            </a:r>
            <a:r>
              <a:rPr lang="en-US" dirty="0">
                <a:solidFill>
                  <a:srgbClr val="0000FF"/>
                </a:solidFill>
              </a:rPr>
              <a:t>$640 </a:t>
            </a:r>
            <a:r>
              <a:rPr lang="en-US" dirty="0"/>
              <a:t>and license fees of </a:t>
            </a:r>
            <a:r>
              <a:rPr lang="en-US" dirty="0">
                <a:solidFill>
                  <a:srgbClr val="0000FF"/>
                </a:solidFill>
              </a:rPr>
              <a:t>$320 </a:t>
            </a:r>
            <a:r>
              <a:rPr lang="en-US" dirty="0"/>
              <a:t>were then added to the purchase price. He made a down payment of </a:t>
            </a:r>
            <a:r>
              <a:rPr lang="en-US" dirty="0">
                <a:solidFill>
                  <a:srgbClr val="0000FF"/>
                </a:solidFill>
              </a:rPr>
              <a:t>$2000 </a:t>
            </a:r>
            <a:r>
              <a:rPr lang="en-US" dirty="0"/>
              <a:t>and financed the rest through his credit union. What was the amount of his loan from the credit union?</a:t>
            </a:r>
          </a:p>
          <a:p>
            <a:r>
              <a:rPr lang="en-US" b="1" dirty="0"/>
              <a:t>Solution</a:t>
            </a:r>
          </a:p>
          <a:p>
            <a:r>
              <a:rPr lang="en-US" dirty="0"/>
              <a:t>READ: Read the problem carefully. Mr. </a:t>
            </a:r>
            <a:r>
              <a:rPr lang="en-US" dirty="0" err="1"/>
              <a:t>Lukin’s</a:t>
            </a:r>
            <a:r>
              <a:rPr lang="en-US" dirty="0"/>
              <a:t> expenses are given and he made a down payment. One key word is </a:t>
            </a:r>
            <a:r>
              <a:rPr lang="en-US" b="1" dirty="0"/>
              <a:t>added </a:t>
            </a:r>
            <a:r>
              <a:rPr lang="en-US" dirty="0"/>
              <a:t>(indicated the sum of the price, taxes, and license fees). </a:t>
            </a:r>
          </a:p>
          <a:p>
            <a:endParaRPr lang="en-US" b="1"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4: Application: Calculating Loan Amounts</a:t>
            </a:r>
            <a:r>
              <a:rPr lang="en-US" baseline="-25000" dirty="0"/>
              <a:t>2</a:t>
            </a:r>
            <a:endParaRPr lang="en-US" dirty="0"/>
          </a:p>
        </p:txBody>
      </p:sp>
      <p:sp>
        <p:nvSpPr>
          <p:cNvPr id="3" name="Content Placeholder 2"/>
          <p:cNvSpPr>
            <a:spLocks noGrp="1"/>
          </p:cNvSpPr>
          <p:nvPr>
            <p:ph idx="1"/>
          </p:nvPr>
        </p:nvSpPr>
        <p:spPr/>
        <p:txBody>
          <a:bodyPr/>
          <a:lstStyle/>
          <a:p>
            <a:r>
              <a:rPr lang="en-US" dirty="0"/>
              <a:t>Then we need to realize a down payment is subtracted from the expenses. This difference will be the loan amount. </a:t>
            </a:r>
          </a:p>
          <a:p>
            <a:r>
              <a:rPr lang="en-US" b="1" dirty="0"/>
              <a:t>Step 2:</a:t>
            </a:r>
            <a:r>
              <a:rPr lang="en-US" dirty="0"/>
              <a:t> SET UP: In this problem, find the total of the expenses by adding the price, the taxes, and the license fees.</a:t>
            </a:r>
          </a:p>
          <a:p>
            <a:pPr algn="ctr"/>
            <a:r>
              <a:rPr lang="en-US" dirty="0">
                <a:solidFill>
                  <a:srgbClr val="0000FF"/>
                </a:solidFill>
              </a:rPr>
              <a:t>$8000 + $640 + $320 </a:t>
            </a:r>
            <a:r>
              <a:rPr lang="en-US" dirty="0"/>
              <a:t>= total expenses </a:t>
            </a:r>
          </a:p>
          <a:p>
            <a:r>
              <a:rPr lang="en-US" dirty="0"/>
              <a:t>Then subtract the down payment ($2000).</a:t>
            </a:r>
          </a:p>
          <a:p>
            <a:r>
              <a:rPr lang="en-US" dirty="0"/>
              <a:t>The result will be the amount of the loan. </a:t>
            </a:r>
          </a:p>
          <a:p>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4: Application: Calculating Loan Amounts</a:t>
            </a:r>
            <a:r>
              <a:rPr lang="en-US" baseline="-25000" dirty="0"/>
              <a:t>3</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b="1" dirty="0"/>
              <a:t>Step 3:</a:t>
            </a:r>
            <a:r>
              <a:rPr lang="en-US" dirty="0"/>
              <a:t> </a:t>
            </a:r>
          </a:p>
          <a:p>
            <a:pPr>
              <a:spcBef>
                <a:spcPts val="0"/>
              </a:spcBef>
            </a:pPr>
            <a:r>
              <a:rPr lang="en-US" dirty="0"/>
              <a:t>SOLVE:</a:t>
            </a:r>
          </a:p>
        </p:txBody>
      </p:sp>
      <p:pic>
        <p:nvPicPr>
          <p:cNvPr id="15" name="Picture 14" descr="Add Expenses&#10;&#10;To Add Price: $8000, Taxes: $640 and &#10;License fees: $320&#10;&#10;Add the ones digits:&#10;0 plus 0 plus 0 equals 0.&#10;Write down 0.&#10;&#10;Add the tens digits:&#10;0 plus 4 plus 2 equals 6.&#10;Write down 6.&#10;&#10;Add the hundreds digits:&#10;0 plus 6 plus 3 equals 9.&#10;Write down 9.&#10;&#10;Add the thousands digits:&#10;8 plus 0 plus 0 equals 8.&#10;Write down 8.&#10;&#10;So, the total expenses are $8960.">
            <a:extLst>
              <a:ext uri="{FF2B5EF4-FFF2-40B4-BE49-F238E27FC236}">
                <a16:creationId xmlns:a16="http://schemas.microsoft.com/office/drawing/2014/main" id="{56549677-4860-517E-0D34-D4B866666E76}"/>
              </a:ext>
            </a:extLst>
          </p:cNvPr>
          <p:cNvPicPr>
            <a:picLocks noChangeAspect="1"/>
          </p:cNvPicPr>
          <p:nvPr/>
        </p:nvPicPr>
        <p:blipFill>
          <a:blip r:embed="rId2"/>
          <a:stretch>
            <a:fillRect/>
          </a:stretch>
        </p:blipFill>
        <p:spPr>
          <a:xfrm>
            <a:off x="549676" y="2243325"/>
            <a:ext cx="3467584" cy="2676899"/>
          </a:xfrm>
          <a:prstGeom prst="rect">
            <a:avLst/>
          </a:prstGeom>
        </p:spPr>
      </p:pic>
      <p:pic>
        <p:nvPicPr>
          <p:cNvPr id="17" name="Picture 16" descr="Subtract Down Payment&#10;&#10;To Subtract Total expenses: $8960, &#10;Down payment: $2000&#10;&#10;Subtract the ones digits:&#10;0 minus 0 equals 0&#10;Write down 0.&#10;&#10;Subtract the tens digits:&#10;6 minus 0 equals 6&#10;Write down 6.&#10;&#10;Subtract the hundreds digits:&#10;9 minus 0 equals 9&#10;Write down 9.&#10;&#10;Subtract the thousands digits:&#10;8 minus 2 equals 6&#10;Write down 6.&#10;&#10;So, the amount of loan is $6960.">
            <a:extLst>
              <a:ext uri="{FF2B5EF4-FFF2-40B4-BE49-F238E27FC236}">
                <a16:creationId xmlns:a16="http://schemas.microsoft.com/office/drawing/2014/main" id="{5EC6E951-EEDB-641D-665D-E9DEDD904CCF}"/>
              </a:ext>
            </a:extLst>
          </p:cNvPr>
          <p:cNvPicPr>
            <a:picLocks noChangeAspect="1"/>
          </p:cNvPicPr>
          <p:nvPr/>
        </p:nvPicPr>
        <p:blipFill>
          <a:blip r:embed="rId3"/>
          <a:stretch>
            <a:fillRect/>
          </a:stretch>
        </p:blipFill>
        <p:spPr>
          <a:xfrm>
            <a:off x="4568952" y="2191947"/>
            <a:ext cx="4315427" cy="2343477"/>
          </a:xfrm>
          <a:prstGeom prst="rect">
            <a:avLst/>
          </a:prstGeom>
        </p:spPr>
      </p:pic>
      <p:sp>
        <p:nvSpPr>
          <p:cNvPr id="4" name="TextBox 3">
            <a:extLst>
              <a:ext uri="{FF2B5EF4-FFF2-40B4-BE49-F238E27FC236}">
                <a16:creationId xmlns:a16="http://schemas.microsoft.com/office/drawing/2014/main" id="{8ACF8A18-75CC-CF29-9F27-FC65B8475B05}"/>
              </a:ext>
            </a:extLst>
          </p:cNvPr>
          <p:cNvSpPr txBox="1"/>
          <p:nvPr/>
        </p:nvSpPr>
        <p:spPr>
          <a:xfrm>
            <a:off x="457199" y="5065693"/>
            <a:ext cx="8229599" cy="954107"/>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After a down payment of $2000, Mr. Lukin's loan will be </a:t>
            </a:r>
            <a:r>
              <a:rPr kumimoji="0" lang="en-US" sz="2800" b="0" i="0" u="none" strike="noStrike" kern="1200" cap="none" spc="0" normalizeH="0" baseline="0" noProof="0">
                <a:ln>
                  <a:noFill/>
                </a:ln>
                <a:solidFill>
                  <a:srgbClr val="FF0000"/>
                </a:solidFill>
                <a:effectLst/>
                <a:uLnTx/>
                <a:uFillTx/>
                <a:latin typeface="Calibri"/>
                <a:ea typeface="+mn-ea"/>
                <a:cs typeface="+mn-cs"/>
              </a:rPr>
              <a:t>$6960</a:t>
            </a:r>
            <a:r>
              <a:rPr kumimoji="0" lang="en-US" sz="2800" b="0" i="0" u="none" strike="noStrike" kern="1200" cap="none" spc="0" normalizeH="0" baseline="0" noProof="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4: Application: Calculating Loan Amounts</a:t>
            </a:r>
            <a:r>
              <a:rPr lang="en-US" baseline="-25000" dirty="0"/>
              <a:t>4</a:t>
            </a:r>
            <a:endParaRPr lang="en-US" dirty="0"/>
          </a:p>
        </p:txBody>
      </p:sp>
      <p:sp>
        <p:nvSpPr>
          <p:cNvPr id="3" name="Content Placeholder 2"/>
          <p:cNvSpPr>
            <a:spLocks noGrp="1"/>
          </p:cNvSpPr>
          <p:nvPr>
            <p:ph idx="1"/>
          </p:nvPr>
        </p:nvSpPr>
        <p:spPr/>
        <p:txBody>
          <a:bodyPr/>
          <a:lstStyle/>
          <a:p>
            <a:r>
              <a:rPr lang="en-US" b="1" dirty="0"/>
              <a:t>Step 4:</a:t>
            </a:r>
            <a:r>
              <a:rPr lang="en-US" dirty="0"/>
              <a:t> CHECK: With a price of $8000 and a down payment of $2000, the loan amount should be close to $6000. Because of the extra fees, the actual loan amount of </a:t>
            </a:r>
            <a:r>
              <a:rPr lang="en-US" dirty="0">
                <a:solidFill>
                  <a:srgbClr val="FF0000"/>
                </a:solidFill>
              </a:rPr>
              <a:t>$6960 </a:t>
            </a:r>
            <a:r>
              <a:rPr lang="en-US" dirty="0"/>
              <a:t>seems reasonable.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Application: Balancing a Checking Account</a:t>
            </a:r>
            <a:r>
              <a:rPr lang="en-US" baseline="-25000" dirty="0"/>
              <a:t>1</a:t>
            </a:r>
            <a:endParaRPr lang="en-US" dirty="0"/>
          </a:p>
        </p:txBody>
      </p:sp>
      <p:sp>
        <p:nvSpPr>
          <p:cNvPr id="3" name="Content Placeholder 2"/>
          <p:cNvSpPr>
            <a:spLocks noGrp="1"/>
          </p:cNvSpPr>
          <p:nvPr>
            <p:ph idx="1"/>
          </p:nvPr>
        </p:nvSpPr>
        <p:spPr/>
        <p:txBody>
          <a:bodyPr/>
          <a:lstStyle/>
          <a:p>
            <a:r>
              <a:rPr lang="en-US" dirty="0"/>
              <a:t>In January, Kathleen opened a checking account and deposited </a:t>
            </a:r>
            <a:r>
              <a:rPr lang="en-US" dirty="0">
                <a:solidFill>
                  <a:srgbClr val="0000FF"/>
                </a:solidFill>
              </a:rPr>
              <a:t>$2500</a:t>
            </a:r>
            <a:r>
              <a:rPr lang="en-US" dirty="0"/>
              <a:t>. During the month, she made another deposit of </a:t>
            </a:r>
            <a:r>
              <a:rPr lang="en-US" dirty="0">
                <a:solidFill>
                  <a:srgbClr val="0000FF"/>
                </a:solidFill>
              </a:rPr>
              <a:t>$800 </a:t>
            </a:r>
            <a:r>
              <a:rPr lang="en-US" dirty="0"/>
              <a:t>and made debit card purchases of </a:t>
            </a:r>
            <a:r>
              <a:rPr lang="en-US" dirty="0">
                <a:solidFill>
                  <a:srgbClr val="0000FF"/>
                </a:solidFill>
              </a:rPr>
              <a:t>$132</a:t>
            </a:r>
            <a:r>
              <a:rPr lang="en-US" dirty="0"/>
              <a:t>, </a:t>
            </a:r>
            <a:r>
              <a:rPr lang="en-US" dirty="0">
                <a:solidFill>
                  <a:srgbClr val="0000FF"/>
                </a:solidFill>
              </a:rPr>
              <a:t>$425</a:t>
            </a:r>
            <a:r>
              <a:rPr lang="en-US" dirty="0"/>
              <a:t>, </a:t>
            </a:r>
            <a:r>
              <a:rPr lang="en-US" dirty="0">
                <a:solidFill>
                  <a:srgbClr val="0000FF"/>
                </a:solidFill>
              </a:rPr>
              <a:t>$196</a:t>
            </a:r>
            <a:r>
              <a:rPr lang="en-US" dirty="0"/>
              <a:t>, and </a:t>
            </a:r>
            <a:r>
              <a:rPr lang="en-US" dirty="0">
                <a:solidFill>
                  <a:srgbClr val="0000FF"/>
                </a:solidFill>
              </a:rPr>
              <a:t>$350</a:t>
            </a:r>
            <a:r>
              <a:rPr lang="en-US" dirty="0"/>
              <a:t>. What was the balance in her account at the end of the month?</a:t>
            </a:r>
          </a:p>
          <a:p>
            <a:r>
              <a:rPr lang="en-US" b="1" dirty="0"/>
              <a:t>Solution</a:t>
            </a:r>
          </a:p>
          <a:p>
            <a:r>
              <a:rPr lang="en-US" b="1" dirty="0"/>
              <a:t>Step 1:</a:t>
            </a:r>
            <a:r>
              <a:rPr lang="en-US" dirty="0"/>
              <a:t> READ: Read the problem carefully. To balance a checking account, the total of the debit card purchases is subtracted from the total of the deposits.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Application: Balancing a Checking Account</a:t>
            </a:r>
            <a:r>
              <a:rPr lang="en-US" baseline="-25000" dirty="0"/>
              <a:t>2</a:t>
            </a:r>
            <a:endParaRPr lang="en-US" dirty="0"/>
          </a:p>
        </p:txBody>
      </p:sp>
      <p:sp>
        <p:nvSpPr>
          <p:cNvPr id="3" name="Content Placeholder 2"/>
          <p:cNvSpPr>
            <a:spLocks noGrp="1"/>
          </p:cNvSpPr>
          <p:nvPr>
            <p:ph idx="1"/>
          </p:nvPr>
        </p:nvSpPr>
        <p:spPr/>
        <p:txBody>
          <a:bodyPr/>
          <a:lstStyle/>
          <a:p>
            <a:r>
              <a:rPr lang="en-US" b="1" dirty="0"/>
              <a:t>Step 2:</a:t>
            </a:r>
            <a:r>
              <a:rPr lang="en-US" dirty="0"/>
              <a:t> SET UP: There are two deposits to be added </a:t>
            </a:r>
            <a:r>
              <a:rPr lang="en-US" dirty="0">
                <a:solidFill>
                  <a:schemeClr val="accent1"/>
                </a:solidFill>
              </a:rPr>
              <a:t>(</a:t>
            </a:r>
            <a:r>
              <a:rPr lang="en-US" dirty="0">
                <a:solidFill>
                  <a:srgbClr val="0000FF"/>
                </a:solidFill>
              </a:rPr>
              <a:t>$2500 </a:t>
            </a:r>
            <a:r>
              <a:rPr lang="en-US" dirty="0"/>
              <a:t>and </a:t>
            </a:r>
            <a:r>
              <a:rPr lang="en-US" dirty="0">
                <a:solidFill>
                  <a:srgbClr val="0000FF"/>
                </a:solidFill>
              </a:rPr>
              <a:t>$800</a:t>
            </a:r>
            <a:r>
              <a:rPr lang="en-US" dirty="0"/>
              <a:t>). The total of the debit card purchases </a:t>
            </a:r>
            <a:r>
              <a:rPr lang="en-US" dirty="0">
                <a:solidFill>
                  <a:schemeClr val="accent1"/>
                </a:solidFill>
              </a:rPr>
              <a:t>(</a:t>
            </a:r>
            <a:r>
              <a:rPr lang="en-US" dirty="0">
                <a:solidFill>
                  <a:srgbClr val="0000FF"/>
                </a:solidFill>
              </a:rPr>
              <a:t>$132</a:t>
            </a:r>
            <a:r>
              <a:rPr lang="en-US" dirty="0"/>
              <a:t>, </a:t>
            </a:r>
            <a:r>
              <a:rPr lang="en-US" dirty="0">
                <a:solidFill>
                  <a:srgbClr val="0000FF"/>
                </a:solidFill>
              </a:rPr>
              <a:t>$425</a:t>
            </a:r>
            <a:r>
              <a:rPr lang="en-US" dirty="0"/>
              <a:t>, </a:t>
            </a:r>
            <a:r>
              <a:rPr lang="en-US" dirty="0">
                <a:solidFill>
                  <a:srgbClr val="0000FF"/>
                </a:solidFill>
              </a:rPr>
              <a:t>$196</a:t>
            </a:r>
            <a:r>
              <a:rPr lang="en-US" dirty="0"/>
              <a:t>, and </a:t>
            </a:r>
            <a:r>
              <a:rPr lang="en-US" dirty="0">
                <a:solidFill>
                  <a:srgbClr val="0000FF"/>
                </a:solidFill>
              </a:rPr>
              <a:t>$350</a:t>
            </a:r>
            <a:r>
              <a:rPr lang="en-US" dirty="0"/>
              <a:t>) is subtracted from the deposits. The result will be the balance at the end of the month.</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Application: Balancing a Checking Account</a:t>
            </a:r>
            <a:r>
              <a:rPr lang="en-US" baseline="-25000" dirty="0"/>
              <a:t>3</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b="1" dirty="0"/>
              <a:t>Step 3:</a:t>
            </a:r>
            <a:r>
              <a:rPr lang="en-US" dirty="0"/>
              <a:t> </a:t>
            </a:r>
          </a:p>
          <a:p>
            <a:pPr>
              <a:spcBef>
                <a:spcPts val="0"/>
              </a:spcBef>
            </a:pPr>
            <a:r>
              <a:rPr lang="en-US" dirty="0"/>
              <a:t>SOLVE:</a:t>
            </a:r>
          </a:p>
        </p:txBody>
      </p:sp>
      <p:sp>
        <p:nvSpPr>
          <p:cNvPr id="5" name="Rectangle 4"/>
          <p:cNvSpPr/>
          <p:nvPr/>
        </p:nvSpPr>
        <p:spPr>
          <a:xfrm>
            <a:off x="471254" y="2164755"/>
            <a:ext cx="2954655" cy="523220"/>
          </a:xfrm>
          <a:prstGeom prst="rect">
            <a:avLst/>
          </a:prstGeom>
        </p:spPr>
        <p:txBody>
          <a:bodyPr wrap="none">
            <a:spAutoFit/>
          </a:bodyPr>
          <a:lstStyle/>
          <a:p>
            <a:r>
              <a:rPr lang="en-US" sz="2800" b="1" dirty="0"/>
              <a:t>Total Deposits	</a:t>
            </a:r>
          </a:p>
        </p:txBody>
      </p:sp>
      <p:pic>
        <p:nvPicPr>
          <p:cNvPr id="10" name="Picture 9" descr="To add deposits: $2500 and  $800&#10;&#10;Add the ones digits:&#10;0 plus 0 equals 0&#10;Write down 0.&#10;&#10;Add the tens digits:&#10;0 plus 0 equals 0&#10;Write down 0.&#10;&#10;Add the hundreds digits:&#10;5 plus 8 equals 13&#10;Write down 3 and carry over 1 to the thousands place.&#10;&#10;Add the thousands digits including the carry:&#10;2 plus 0 equals 2, plus the carry 1 equals 3&#10;Write down 3.&#10;&#10;So, the total deposits are $3300.">
            <a:extLst>
              <a:ext uri="{FF2B5EF4-FFF2-40B4-BE49-F238E27FC236}">
                <a16:creationId xmlns:a16="http://schemas.microsoft.com/office/drawing/2014/main" id="{32BC89A0-8DAC-FDB9-CC80-59F5928307AB}"/>
              </a:ext>
            </a:extLst>
          </p:cNvPr>
          <p:cNvPicPr>
            <a:picLocks noChangeAspect="1"/>
          </p:cNvPicPr>
          <p:nvPr/>
        </p:nvPicPr>
        <p:blipFill>
          <a:blip r:embed="rId2"/>
          <a:stretch>
            <a:fillRect/>
          </a:stretch>
        </p:blipFill>
        <p:spPr>
          <a:xfrm>
            <a:off x="457200" y="2747047"/>
            <a:ext cx="3400900" cy="1876687"/>
          </a:xfrm>
          <a:prstGeom prst="rect">
            <a:avLst/>
          </a:prstGeom>
        </p:spPr>
      </p:pic>
      <p:sp>
        <p:nvSpPr>
          <p:cNvPr id="6" name="Rectangle 5"/>
          <p:cNvSpPr/>
          <p:nvPr/>
        </p:nvSpPr>
        <p:spPr>
          <a:xfrm>
            <a:off x="4572000" y="2143125"/>
            <a:ext cx="5167545" cy="523220"/>
          </a:xfrm>
          <a:prstGeom prst="rect">
            <a:avLst/>
          </a:prstGeom>
        </p:spPr>
        <p:txBody>
          <a:bodyPr wrap="square">
            <a:spAutoFit/>
          </a:bodyPr>
          <a:lstStyle/>
          <a:p>
            <a:r>
              <a:rPr lang="en-US" sz="2800" b="1" dirty="0"/>
              <a:t>Total Debit Card Purchases	</a:t>
            </a:r>
          </a:p>
        </p:txBody>
      </p:sp>
      <p:pic>
        <p:nvPicPr>
          <p:cNvPr id="12" name="Picture 11" descr="To add total debt card purchases: $132, $425, $196, and $350&#10;&#10;Add the ones digits:&#10;2 plus 5 plus 6 plus 0 equals 13&#10;Write down 3 and carry over 1 to the tens place.&#10;&#10;Add the tens digits including the carry:&#10;3 plus 2 plus 9 plus 5 equals 19, plus the carry 1 equals 20&#10;Write down 0 and carry over 2 to the hundreds place.&#10;&#10;Add the hundreds digits including the carry:&#10;1 plus 4 plus 1 plus 3 equals 9, plus the carry 2 equals 11&#10;Write down 11.&#10;&#10;So, the total of the checks is $1103.">
            <a:extLst>
              <a:ext uri="{FF2B5EF4-FFF2-40B4-BE49-F238E27FC236}">
                <a16:creationId xmlns:a16="http://schemas.microsoft.com/office/drawing/2014/main" id="{773EEC27-0D0D-4F44-86CA-83E75EC32B23}"/>
              </a:ext>
            </a:extLst>
          </p:cNvPr>
          <p:cNvPicPr>
            <a:picLocks noChangeAspect="1"/>
          </p:cNvPicPr>
          <p:nvPr/>
        </p:nvPicPr>
        <p:blipFill>
          <a:blip r:embed="rId3"/>
          <a:stretch>
            <a:fillRect/>
          </a:stretch>
        </p:blipFill>
        <p:spPr>
          <a:xfrm>
            <a:off x="5213587" y="2653289"/>
            <a:ext cx="3715268" cy="2695951"/>
          </a:xfrm>
          <a:prstGeom prst="rect">
            <a:avLst/>
          </a:prstGeom>
        </p:spPr>
      </p:pic>
      <p:sp>
        <p:nvSpPr>
          <p:cNvPr id="4" name="TextBox 3">
            <a:extLst>
              <a:ext uri="{FF2B5EF4-FFF2-40B4-BE49-F238E27FC236}">
                <a16:creationId xmlns:a16="http://schemas.microsoft.com/office/drawing/2014/main" id="{5838887C-977C-C9AC-8EFA-8877F0647646}"/>
              </a:ext>
            </a:extLst>
          </p:cNvPr>
          <p:cNvSpPr txBox="1"/>
          <p:nvPr/>
        </p:nvSpPr>
        <p:spPr>
          <a:xfrm>
            <a:off x="457728" y="5291030"/>
            <a:ext cx="5332646"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Now subtract to find the balance.</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76200"/>
            <a:ext cx="8229600" cy="914400"/>
          </a:xfrm>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prstGeom prst="rect">
            <a:avLst/>
          </a:prstGeom>
        </p:spPr>
        <p:txBody>
          <a:bodyPr/>
          <a:lstStyle/>
          <a:p>
            <a:pPr marL="346075" indent="-346075">
              <a:buFont typeface="Courier New" pitchFamily="49" charset="0"/>
              <a:buChar char="o"/>
            </a:pPr>
            <a:r>
              <a:rPr lang="en-US" dirty="0"/>
              <a:t>Solve problems by using the basic strategy for solving word problems.</a:t>
            </a:r>
          </a:p>
          <a:p>
            <a:pPr marL="346075" indent="-346075">
              <a:buFont typeface="Courier New" pitchFamily="49" charset="0"/>
              <a:buChar char="o"/>
            </a:pPr>
            <a:r>
              <a:rPr lang="en-US" dirty="0"/>
              <a:t>Solve word problems involving consumer applications.</a:t>
            </a:r>
          </a:p>
          <a:p>
            <a:pPr marL="346075" indent="-346075">
              <a:buFont typeface="Courier New" pitchFamily="49" charset="0"/>
              <a:buChar char="o"/>
            </a:pPr>
            <a:r>
              <a:rPr lang="en-US" dirty="0"/>
              <a:t>Solve word problems involving geometric applications.</a:t>
            </a:r>
          </a:p>
          <a:p>
            <a:pPr marL="346075" indent="-346075">
              <a:buFont typeface="Courier New" pitchFamily="49" charset="0"/>
              <a:buChar char="o"/>
            </a:pPr>
            <a:r>
              <a:rPr lang="en-US" dirty="0"/>
              <a:t>Solve word problems by finding the average of a set of numbers.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Application: Balancing a Checking Account</a:t>
            </a:r>
            <a:r>
              <a:rPr lang="en-US" baseline="-25000" dirty="0"/>
              <a:t>4</a:t>
            </a:r>
            <a:endParaRPr lang="en-US" dirty="0"/>
          </a:p>
        </p:txBody>
      </p:sp>
      <p:pic>
        <p:nvPicPr>
          <p:cNvPr id="8" name="Picture 7" descr="&#10;Total deposits: $3300&#10;Total of purchases: $1103&#10;&#10;To subtract $3300 and $1103&#10;&#10;Start with the ones digits:&#10;0 minus 3 cannot be done, so borrow.&#10;The 0 becomes 10 (after borrowing), and the next 0 becomes 9, the 3 becomes 2.&#10;&#10;10 minus 3 equals 7&#10;Write down 7.&#10;&#10;9 minus 0 equals 9&#10;Write down 9.&#10;&#10;2 minus 1 equals 1&#10;Write down 1.&#10;&#10;3 minus 1 equals 2&#10;Write down 2.&#10;&#10;the final balance is $2197">
            <a:extLst>
              <a:ext uri="{FF2B5EF4-FFF2-40B4-BE49-F238E27FC236}">
                <a16:creationId xmlns:a16="http://schemas.microsoft.com/office/drawing/2014/main" id="{1163F6EC-20E8-7620-F2D4-81B9DF80C72D}"/>
              </a:ext>
            </a:extLst>
          </p:cNvPr>
          <p:cNvPicPr>
            <a:picLocks noChangeAspect="1"/>
          </p:cNvPicPr>
          <p:nvPr/>
        </p:nvPicPr>
        <p:blipFill>
          <a:blip r:embed="rId2"/>
          <a:stretch>
            <a:fillRect/>
          </a:stretch>
        </p:blipFill>
        <p:spPr>
          <a:xfrm>
            <a:off x="533400" y="1335024"/>
            <a:ext cx="3124636" cy="1981477"/>
          </a:xfrm>
          <a:prstGeom prst="rect">
            <a:avLst/>
          </a:prstGeom>
        </p:spPr>
      </p:pic>
      <p:sp>
        <p:nvSpPr>
          <p:cNvPr id="5" name="TextBox 4">
            <a:extLst>
              <a:ext uri="{FF2B5EF4-FFF2-40B4-BE49-F238E27FC236}">
                <a16:creationId xmlns:a16="http://schemas.microsoft.com/office/drawing/2014/main" id="{10E10B3C-668D-3534-5752-801F53C63D4B}"/>
              </a:ext>
            </a:extLst>
          </p:cNvPr>
          <p:cNvSpPr txBox="1"/>
          <p:nvPr/>
        </p:nvSpPr>
        <p:spPr>
          <a:xfrm>
            <a:off x="457200" y="3327166"/>
            <a:ext cx="8229600" cy="1902059"/>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Kathleen's balance is </a:t>
            </a:r>
            <a:r>
              <a:rPr kumimoji="0" lang="en-US" sz="2800" b="0" i="0" u="none" strike="noStrike" kern="1200" cap="none" spc="0" normalizeH="0" baseline="0" noProof="0" dirty="0">
                <a:ln>
                  <a:noFill/>
                </a:ln>
                <a:solidFill>
                  <a:srgbClr val="FF0000"/>
                </a:solidFill>
                <a:effectLst/>
                <a:uLnTx/>
                <a:uFillTx/>
                <a:latin typeface="Calibri"/>
                <a:ea typeface="+mn-ea"/>
                <a:cs typeface="+mn-cs"/>
              </a:rPr>
              <a:t>$2197</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Step 4:</a:t>
            </a:r>
            <a:r>
              <a:rPr kumimoji="0" lang="en-US" sz="2800" b="0" i="0" u="none" strike="noStrike" kern="1200" cap="none" spc="0" normalizeH="0" baseline="0" noProof="0" dirty="0">
                <a:ln>
                  <a:noFill/>
                </a:ln>
                <a:solidFill>
                  <a:srgbClr val="366092"/>
                </a:solidFill>
                <a:effectLst/>
                <a:uLnTx/>
                <a:uFillTx/>
                <a:latin typeface="Calibri"/>
                <a:ea typeface="+mn-ea"/>
                <a:cs typeface="+mn-cs"/>
              </a:rPr>
              <a:t> CHECK: The deposits are about $3000 and the checks are about $1000. So, a balance of </a:t>
            </a:r>
            <a:r>
              <a:rPr kumimoji="0" lang="en-US" sz="2800" b="0" i="0" u="none" strike="noStrike" kern="1200" cap="none" spc="0" normalizeH="0" baseline="0" noProof="0" dirty="0">
                <a:ln>
                  <a:noFill/>
                </a:ln>
                <a:solidFill>
                  <a:srgbClr val="FF0000"/>
                </a:solidFill>
                <a:effectLst/>
                <a:uLnTx/>
                <a:uFillTx/>
                <a:latin typeface="Calibri"/>
                <a:ea typeface="+mn-ea"/>
                <a:cs typeface="+mn-cs"/>
              </a:rPr>
              <a:t>$2197</a:t>
            </a:r>
            <a:r>
              <a:rPr kumimoji="0" lang="en-US" sz="2800" b="0" i="0" u="none" strike="noStrike" kern="1200" cap="none" spc="0" normalizeH="0" baseline="0" noProof="0" dirty="0">
                <a:ln>
                  <a:noFill/>
                </a:ln>
                <a:solidFill>
                  <a:srgbClr val="366092"/>
                </a:solidFill>
                <a:effectLst/>
                <a:uLnTx/>
                <a:uFillTx/>
                <a:latin typeface="Calibri"/>
                <a:ea typeface="+mn-ea"/>
                <a:cs typeface="+mn-cs"/>
              </a:rPr>
              <a:t> is reasonable.</a:t>
            </a: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6: Application: Finding the Area of Rectangles</a:t>
            </a:r>
            <a:r>
              <a:rPr lang="en-US" baseline="-25000" dirty="0"/>
              <a:t>1</a:t>
            </a:r>
            <a:endParaRPr lang="en-US" dirty="0"/>
          </a:p>
        </p:txBody>
      </p:sp>
      <p:sp>
        <p:nvSpPr>
          <p:cNvPr id="3" name="Content Placeholder 2"/>
          <p:cNvSpPr>
            <a:spLocks noGrp="1"/>
          </p:cNvSpPr>
          <p:nvPr>
            <p:ph idx="1"/>
          </p:nvPr>
        </p:nvSpPr>
        <p:spPr/>
        <p:txBody>
          <a:bodyPr>
            <a:normAutofit lnSpcReduction="10000"/>
          </a:bodyPr>
          <a:lstStyle/>
          <a:p>
            <a:r>
              <a:rPr lang="en-US" dirty="0"/>
              <a:t>A rectangular picture is mounted in a rectangular frame. If the size of picture (inside the frame) is </a:t>
            </a:r>
            <a:r>
              <a:rPr lang="en-US" dirty="0">
                <a:solidFill>
                  <a:srgbClr val="0000FF"/>
                </a:solidFill>
              </a:rPr>
              <a:t>14</a:t>
            </a:r>
            <a:r>
              <a:rPr lang="en-US" dirty="0"/>
              <a:t> inches by </a:t>
            </a:r>
            <a:r>
              <a:rPr lang="en-US" dirty="0">
                <a:solidFill>
                  <a:srgbClr val="0000FF"/>
                </a:solidFill>
              </a:rPr>
              <a:t>20</a:t>
            </a:r>
            <a:r>
              <a:rPr lang="en-US" dirty="0"/>
              <a:t> inches and the frame is </a:t>
            </a:r>
            <a:r>
              <a:rPr lang="en-US" dirty="0">
                <a:solidFill>
                  <a:srgbClr val="0000FF"/>
                </a:solidFill>
              </a:rPr>
              <a:t>16</a:t>
            </a:r>
            <a:r>
              <a:rPr lang="en-US" dirty="0"/>
              <a:t> inches by </a:t>
            </a:r>
            <a:r>
              <a:rPr lang="en-US" dirty="0">
                <a:solidFill>
                  <a:srgbClr val="0000FF"/>
                </a:solidFill>
              </a:rPr>
              <a:t>22</a:t>
            </a:r>
            <a:r>
              <a:rPr lang="en-US" dirty="0"/>
              <a:t> inches, what is the area of the frame?</a:t>
            </a:r>
          </a:p>
          <a:p>
            <a:r>
              <a:rPr lang="en-US" b="1" dirty="0"/>
              <a:t>Solution</a:t>
            </a:r>
          </a:p>
          <a:p>
            <a:r>
              <a:rPr lang="en-US" b="1" dirty="0"/>
              <a:t>Step 1:</a:t>
            </a:r>
            <a:r>
              <a:rPr lang="en-US" dirty="0"/>
              <a:t> READ: Read the problem carefully. Remember that the area of a rectangle is found by multiplying length times width.</a:t>
            </a:r>
          </a:p>
          <a:p>
            <a:r>
              <a:rPr lang="en-US" b="1" dirty="0"/>
              <a:t>Step 2:</a:t>
            </a:r>
            <a:r>
              <a:rPr lang="en-US" dirty="0"/>
              <a:t> SET UP: In this case, a figure is very helpful. Include the dimensions of the rectangles.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6: Application: Finding the Area of Rectangles</a:t>
            </a:r>
            <a:r>
              <a:rPr lang="en-US" baseline="-25000" dirty="0"/>
              <a:t>2</a:t>
            </a:r>
            <a:endParaRPr lang="en-US" dirty="0"/>
          </a:p>
        </p:txBody>
      </p:sp>
      <p:sp>
        <p:nvSpPr>
          <p:cNvPr id="5" name="Content Placeholder 4"/>
          <p:cNvSpPr>
            <a:spLocks noGrp="1"/>
          </p:cNvSpPr>
          <p:nvPr>
            <p:ph idx="1"/>
          </p:nvPr>
        </p:nvSpPr>
        <p:spPr/>
        <p:txBody>
          <a:bodyPr/>
          <a:lstStyle/>
          <a:p>
            <a:r>
              <a:rPr lang="en-US" dirty="0"/>
              <a:t>Find the area of the larger rectangle (the picture and frame) by multiplying </a:t>
            </a:r>
            <a:r>
              <a:rPr lang="en-US" dirty="0">
                <a:solidFill>
                  <a:srgbClr val="0000FF"/>
                </a:solidFill>
              </a:rPr>
              <a:t>16</a:t>
            </a:r>
            <a:r>
              <a:rPr lang="en-US" dirty="0"/>
              <a:t> </a:t>
            </a:r>
            <a:r>
              <a:rPr lang="en-US" dirty="0">
                <a:latin typeface="Cambria Math" panose="02040503050406030204" pitchFamily="18" charset="0"/>
                <a:ea typeface="Cambria Math" panose="02040503050406030204" pitchFamily="18" charset="0"/>
              </a:rPr>
              <a:t>⋅ </a:t>
            </a:r>
            <a:r>
              <a:rPr lang="en-US" dirty="0">
                <a:solidFill>
                  <a:srgbClr val="0000FF"/>
                </a:solidFill>
              </a:rPr>
              <a:t>22</a:t>
            </a:r>
            <a:r>
              <a:rPr lang="en-US" dirty="0"/>
              <a:t>. Then find the area of the smaller rectangle (just the picture) by multiplying </a:t>
            </a:r>
            <a:r>
              <a:rPr lang="en-US" dirty="0">
                <a:solidFill>
                  <a:srgbClr val="0000FF"/>
                </a:solidFill>
              </a:rPr>
              <a:t>14</a:t>
            </a:r>
            <a:r>
              <a:rPr lang="en-IN" dirty="0">
                <a:solidFill>
                  <a:srgbClr val="0000FF"/>
                </a:solidFill>
              </a:rPr>
              <a:t> </a:t>
            </a:r>
            <a:r>
              <a:rPr lang="en-US" dirty="0">
                <a:latin typeface="Cambria Math" panose="02040503050406030204" pitchFamily="18" charset="0"/>
                <a:ea typeface="Cambria Math" panose="02040503050406030204" pitchFamily="18" charset="0"/>
              </a:rPr>
              <a:t>⋅</a:t>
            </a:r>
            <a:r>
              <a:rPr lang="en-IN" dirty="0"/>
              <a:t> </a:t>
            </a:r>
            <a:r>
              <a:rPr lang="en-US" dirty="0">
                <a:solidFill>
                  <a:srgbClr val="0000FF"/>
                </a:solidFill>
              </a:rPr>
              <a:t>20</a:t>
            </a:r>
            <a:r>
              <a:rPr lang="en-US" dirty="0"/>
              <a:t>. The area of the frame will be the difference between the two areas.14 </a:t>
            </a:r>
            <a:r>
              <a:rPr lang="en-US" dirty="0">
                <a:latin typeface="Cambria Math" panose="02040503050406030204" pitchFamily="18" charset="0"/>
                <a:ea typeface="Cambria Math" panose="02040503050406030204" pitchFamily="18" charset="0"/>
              </a:rPr>
              <a:t>⋅ 16</a:t>
            </a:r>
            <a:endParaRPr lang="en-US" dirty="0"/>
          </a:p>
        </p:txBody>
      </p:sp>
      <p:pic>
        <p:nvPicPr>
          <p:cNvPr id="6" name="Picture 2" descr="A rectangular picture is shown mounted in a rectangular frame. The length and width of the picture are labeled, 20 inches and 14 inches, respectively. The length and width of the frame are labeled, 22 inches and 16 inches, respectively."/>
          <p:cNvPicPr>
            <a:picLocks noChangeAspect="1" noChangeArrowheads="1"/>
          </p:cNvPicPr>
          <p:nvPr/>
        </p:nvPicPr>
        <p:blipFill>
          <a:blip r:embed="rId2" cstate="print"/>
          <a:srcRect/>
          <a:stretch>
            <a:fillRect/>
          </a:stretch>
        </p:blipFill>
        <p:spPr bwMode="auto">
          <a:xfrm>
            <a:off x="5181600" y="3124200"/>
            <a:ext cx="3428845" cy="2520950"/>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6: Application: Finding the Area of Rectangles</a:t>
            </a:r>
            <a:r>
              <a:rPr lang="en-US" baseline="-25000" dirty="0"/>
              <a:t>3</a:t>
            </a:r>
            <a:endParaRPr lang="en-US" dirty="0"/>
          </a:p>
        </p:txBody>
      </p:sp>
      <p:sp>
        <p:nvSpPr>
          <p:cNvPr id="3" name="Content Placeholder 2"/>
          <p:cNvSpPr>
            <a:spLocks noGrp="1"/>
          </p:cNvSpPr>
          <p:nvPr>
            <p:ph idx="1"/>
          </p:nvPr>
        </p:nvSpPr>
        <p:spPr>
          <a:xfrm>
            <a:off x="457200" y="1143000"/>
            <a:ext cx="8229600" cy="4800600"/>
          </a:xfrm>
        </p:spPr>
        <p:txBody>
          <a:bodyPr>
            <a:normAutofit/>
          </a:bodyPr>
          <a:lstStyle/>
          <a:p>
            <a:r>
              <a:rPr lang="en-US" b="1" dirty="0"/>
              <a:t>Step 3:</a:t>
            </a:r>
            <a:r>
              <a:rPr lang="en-US" dirty="0"/>
              <a:t> SOLVE:</a:t>
            </a:r>
          </a:p>
        </p:txBody>
      </p:sp>
      <p:sp>
        <p:nvSpPr>
          <p:cNvPr id="5" name="Rectangle 4"/>
          <p:cNvSpPr/>
          <p:nvPr/>
        </p:nvSpPr>
        <p:spPr>
          <a:xfrm>
            <a:off x="452024" y="1752600"/>
            <a:ext cx="2031325" cy="523220"/>
          </a:xfrm>
          <a:prstGeom prst="rect">
            <a:avLst/>
          </a:prstGeom>
        </p:spPr>
        <p:txBody>
          <a:bodyPr wrap="none">
            <a:spAutoFit/>
          </a:bodyPr>
          <a:lstStyle/>
          <a:p>
            <a:r>
              <a:rPr lang="en-US" sz="2800" b="1" dirty="0"/>
              <a:t>Larger Area	</a:t>
            </a:r>
          </a:p>
        </p:txBody>
      </p:sp>
      <p:pic>
        <p:nvPicPr>
          <p:cNvPr id="12" name="Picture 11" descr="Multiply 16 by 22.&#10;&#10;Step 1: Multiply 16 by 2 (the ones digit of 22).&#10;&#10;2 times 6 equals 12. Write down 2 and carry over 1.&#10;&#10;2 times 1 equals 2. Add the carried-over 1 to get 3.&#10;Result: 32.&#10;&#10;Step 2: Multiply 16 by 2 (the tens digit of 22, shifted one place to the left)&#10;&#10;2 times 6 equals 12. Write down 2 and carry over 1.&#10;&#10;2 times 1 equals 2. Add the carried-over 1 to get 3.&#10;&#10;Shift the result one place to the left (add a zero at the end).&#10;Result: 320.&#10;&#10;Step 3: Add the two partial products, 32 plus 320 equals 352.&#10;&#10;Final Answer: The area is 352 square inches (sq. in.)">
            <a:extLst>
              <a:ext uri="{FF2B5EF4-FFF2-40B4-BE49-F238E27FC236}">
                <a16:creationId xmlns:a16="http://schemas.microsoft.com/office/drawing/2014/main" id="{ECCDF604-0D3A-C8CD-40C3-7A3B6A6BAB7C}"/>
              </a:ext>
            </a:extLst>
          </p:cNvPr>
          <p:cNvPicPr>
            <a:picLocks noChangeAspect="1"/>
          </p:cNvPicPr>
          <p:nvPr/>
        </p:nvPicPr>
        <p:blipFill>
          <a:blip r:embed="rId2"/>
          <a:stretch>
            <a:fillRect/>
          </a:stretch>
        </p:blipFill>
        <p:spPr>
          <a:xfrm>
            <a:off x="438150" y="2257043"/>
            <a:ext cx="2086266" cy="2734057"/>
          </a:xfrm>
          <a:prstGeom prst="rect">
            <a:avLst/>
          </a:prstGeom>
        </p:spPr>
      </p:pic>
      <p:sp>
        <p:nvSpPr>
          <p:cNvPr id="6" name="Rectangle 5"/>
          <p:cNvSpPr/>
          <p:nvPr/>
        </p:nvSpPr>
        <p:spPr>
          <a:xfrm>
            <a:off x="3369945" y="1743722"/>
            <a:ext cx="2954655" cy="523220"/>
          </a:xfrm>
          <a:prstGeom prst="rect">
            <a:avLst/>
          </a:prstGeom>
        </p:spPr>
        <p:txBody>
          <a:bodyPr wrap="none">
            <a:spAutoFit/>
          </a:bodyPr>
          <a:lstStyle/>
          <a:p>
            <a:r>
              <a:rPr lang="en-US" sz="2800" b="1" dirty="0"/>
              <a:t>Smaller Area	</a:t>
            </a:r>
          </a:p>
        </p:txBody>
      </p:sp>
      <p:pic>
        <p:nvPicPr>
          <p:cNvPr id="14" name="Picture 13" descr="Multiply 14 by 20.&#10;&#10;Step 1 Break 20 into 2 times 10.&#10;First, multiply 14 by 2:&#10;2 times 4 equals 8&#10;2 time 1 equals 2&#10;So, 14 times 2 equals 28&#10;&#10;Step 2 Multiply 28 by 10 (just add a zero to the end):&#10;28 times 10 equals 280.&#10;&#10;So, the area is 280 square inches (sq. in.).">
            <a:extLst>
              <a:ext uri="{FF2B5EF4-FFF2-40B4-BE49-F238E27FC236}">
                <a16:creationId xmlns:a16="http://schemas.microsoft.com/office/drawing/2014/main" id="{458615B6-2331-3D89-39E8-0E969CA3764D}"/>
              </a:ext>
            </a:extLst>
          </p:cNvPr>
          <p:cNvPicPr>
            <a:picLocks noChangeAspect="1"/>
          </p:cNvPicPr>
          <p:nvPr/>
        </p:nvPicPr>
        <p:blipFill>
          <a:blip r:embed="rId3"/>
          <a:stretch>
            <a:fillRect/>
          </a:stretch>
        </p:blipFill>
        <p:spPr>
          <a:xfrm>
            <a:off x="3400261" y="2443025"/>
            <a:ext cx="2343477" cy="1971950"/>
          </a:xfrm>
          <a:prstGeom prst="rect">
            <a:avLst/>
          </a:prstGeom>
        </p:spPr>
      </p:pic>
      <p:sp>
        <p:nvSpPr>
          <p:cNvPr id="7" name="Rectangle 6"/>
          <p:cNvSpPr/>
          <p:nvPr/>
        </p:nvSpPr>
        <p:spPr>
          <a:xfrm>
            <a:off x="6248400" y="1743722"/>
            <a:ext cx="2954655" cy="523220"/>
          </a:xfrm>
          <a:prstGeom prst="rect">
            <a:avLst/>
          </a:prstGeom>
        </p:spPr>
        <p:txBody>
          <a:bodyPr wrap="none">
            <a:spAutoFit/>
          </a:bodyPr>
          <a:lstStyle/>
          <a:p>
            <a:r>
              <a:rPr lang="en-US" sz="2800" b="1" dirty="0"/>
              <a:t>Area of Frame	</a:t>
            </a:r>
          </a:p>
        </p:txBody>
      </p:sp>
      <p:pic>
        <p:nvPicPr>
          <p:cNvPr id="16" name="Picture 15" descr="To subtract 352 minus 280.&#10;&#10;Start with the ones digits:&#10;2 minus 0 equals 2&#10;Write down 2.&#10;&#10;Tens digits:&#10;5 minus 8 cannot be done, so borrow 1 from the hundreds place.&#10;The 3 becomes 2, and the 5 becomes 15.&#10;&#10;15 minus 8 equals 7&#10;Write down 7.&#10;&#10;Hundreds digits:&#10;2 minus 2 equals 0&#10;No need to write the 0 in the hundreds place.&#10;&#10;So, the result is 72 square inches (sq. in.).">
            <a:extLst>
              <a:ext uri="{FF2B5EF4-FFF2-40B4-BE49-F238E27FC236}">
                <a16:creationId xmlns:a16="http://schemas.microsoft.com/office/drawing/2014/main" id="{D2BBC1A8-9A78-249D-CE3D-28DCC8E20FB8}"/>
              </a:ext>
            </a:extLst>
          </p:cNvPr>
          <p:cNvPicPr>
            <a:picLocks noChangeAspect="1"/>
          </p:cNvPicPr>
          <p:nvPr/>
        </p:nvPicPr>
        <p:blipFill>
          <a:blip r:embed="rId4"/>
          <a:stretch>
            <a:fillRect/>
          </a:stretch>
        </p:blipFill>
        <p:spPr>
          <a:xfrm>
            <a:off x="6151387" y="2362200"/>
            <a:ext cx="2705478" cy="1886213"/>
          </a:xfrm>
          <a:prstGeom prst="rect">
            <a:avLst/>
          </a:prstGeom>
        </p:spPr>
      </p:pic>
      <p:sp>
        <p:nvSpPr>
          <p:cNvPr id="10" name="TextBox 9">
            <a:extLst>
              <a:ext uri="{FF2B5EF4-FFF2-40B4-BE49-F238E27FC236}">
                <a16:creationId xmlns:a16="http://schemas.microsoft.com/office/drawing/2014/main" id="{28CB65BB-C8E5-25CD-4730-59AD86CD9069}"/>
              </a:ext>
            </a:extLst>
          </p:cNvPr>
          <p:cNvSpPr txBox="1"/>
          <p:nvPr/>
        </p:nvSpPr>
        <p:spPr>
          <a:xfrm>
            <a:off x="456786" y="5153468"/>
            <a:ext cx="5034376"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The area of the frame is </a:t>
            </a:r>
            <a:r>
              <a:rPr kumimoji="0" lang="en-US" sz="2800" b="0" i="0" u="none" strike="noStrike" kern="1200" cap="none" spc="0" normalizeH="0" baseline="0" noProof="0" dirty="0">
                <a:ln>
                  <a:noFill/>
                </a:ln>
                <a:solidFill>
                  <a:srgbClr val="FF0000"/>
                </a:solidFill>
                <a:effectLst/>
                <a:uLnTx/>
                <a:uFillTx/>
                <a:latin typeface="Calibri"/>
                <a:ea typeface="+mn-ea"/>
                <a:cs typeface="+mn-cs"/>
              </a:rPr>
              <a:t>72</a:t>
            </a:r>
            <a:r>
              <a:rPr kumimoji="0" lang="en-US" sz="2800" b="0" i="0" u="none" strike="noStrike" kern="1200" cap="none" spc="0" normalizeH="0" baseline="0" noProof="0" dirty="0">
                <a:ln>
                  <a:noFill/>
                </a:ln>
                <a:solidFill>
                  <a:srgbClr val="366092"/>
                </a:solidFill>
                <a:effectLst/>
                <a:uLnTx/>
                <a:uFillTx/>
                <a:latin typeface="Calibri"/>
                <a:ea typeface="+mn-ea"/>
                <a:cs typeface="+mn-cs"/>
              </a:rPr>
              <a:t> </a:t>
            </a:r>
            <a:r>
              <a:rPr kumimoji="0" lang="en-US" sz="2800" b="0" i="0" u="none" strike="noStrike" kern="1200" cap="none" spc="0" normalizeH="0" baseline="0" noProof="0" dirty="0">
                <a:ln>
                  <a:noFill/>
                </a:ln>
                <a:solidFill>
                  <a:srgbClr val="FF0000"/>
                </a:solidFill>
                <a:effectLst/>
                <a:uLnTx/>
                <a:uFillTx/>
                <a:latin typeface="Calibri"/>
                <a:ea typeface="+mn-ea"/>
                <a:cs typeface="+mn-cs"/>
              </a:rPr>
              <a:t>sq in.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6: Application: Finding the Area of Rectangles</a:t>
            </a:r>
            <a:r>
              <a:rPr lang="en-US" baseline="-25000" dirty="0"/>
              <a:t>4</a:t>
            </a:r>
            <a:endParaRPr lang="en-US" dirty="0"/>
          </a:p>
        </p:txBody>
      </p:sp>
      <p:sp>
        <p:nvSpPr>
          <p:cNvPr id="3" name="Content Placeholder 2"/>
          <p:cNvSpPr>
            <a:spLocks noGrp="1"/>
          </p:cNvSpPr>
          <p:nvPr>
            <p:ph idx="1"/>
          </p:nvPr>
        </p:nvSpPr>
        <p:spPr/>
        <p:txBody>
          <a:bodyPr/>
          <a:lstStyle/>
          <a:p>
            <a:r>
              <a:rPr lang="en-US" b="1" dirty="0"/>
              <a:t>Step 4:</a:t>
            </a:r>
            <a:r>
              <a:rPr lang="en-US" dirty="0"/>
              <a:t> CHECK: An area of </a:t>
            </a:r>
            <a:r>
              <a:rPr lang="en-US" dirty="0">
                <a:solidFill>
                  <a:srgbClr val="FF0000"/>
                </a:solidFill>
              </a:rPr>
              <a:t>72 sq in. </a:t>
            </a:r>
            <a:r>
              <a:rPr lang="en-US" dirty="0"/>
              <a:t>for the frame seems reasonable. The area of the picture itself is not much different from the area of the outer rectangle.</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Procedure: To Find the Average of a Set of Numbers </a:t>
            </a:r>
          </a:p>
        </p:txBody>
      </p:sp>
      <p:sp>
        <p:nvSpPr>
          <p:cNvPr id="4" name="Rectangle 3"/>
          <p:cNvSpPr txBox="1">
            <a:spLocks/>
          </p:cNvSpPr>
          <p:nvPr/>
        </p:nvSpPr>
        <p:spPr>
          <a:xfrm>
            <a:off x="457200" y="1280160"/>
            <a:ext cx="8229600" cy="1902059"/>
          </a:xfrm>
          <a:prstGeom prst="rect">
            <a:avLst/>
          </a:prstGeom>
          <a:solidFill>
            <a:srgbClr val="FFFFCC"/>
          </a:solidFill>
          <a:ln w="28575">
            <a:solidFill>
              <a:srgbClr val="000000"/>
            </a:solidFill>
          </a:ln>
        </p:spPr>
        <p:txBody>
          <a:bodyPr>
            <a:spAutoFit/>
          </a:bodyPr>
          <a:lstStyle/>
          <a:p>
            <a:pPr marL="542925" marR="0" lvl="0" indent="-542925" algn="l" defTabSz="914400" rtl="0" eaLnBrk="1" fontAlgn="auto" latinLnBrk="0" hangingPunct="1">
              <a:lnSpc>
                <a:spcPct val="100000"/>
              </a:lnSpc>
              <a:spcBef>
                <a:spcPct val="50000"/>
              </a:spcBef>
              <a:spcAft>
                <a:spcPts val="0"/>
              </a:spcAft>
              <a:buClrTx/>
              <a:buSzTx/>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1.	Find the sum of the given set of numbers.</a:t>
            </a:r>
          </a:p>
          <a:p>
            <a:pPr marL="542925" marR="0" lvl="0" indent="-542925" algn="l" defTabSz="914400" rtl="0" eaLnBrk="1" fontAlgn="auto" latinLnBrk="0" hangingPunct="1">
              <a:lnSpc>
                <a:spcPct val="100000"/>
              </a:lnSpc>
              <a:spcBef>
                <a:spcPct val="20000"/>
              </a:spcBef>
              <a:spcAft>
                <a:spcPts val="0"/>
              </a:spcAft>
              <a:buClrTx/>
              <a:buSzTx/>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2.	Divide this sum by the number of numbers in the set.  This quotient is called the </a:t>
            </a:r>
            <a:r>
              <a:rPr kumimoji="0" lang="en-US" sz="2800" b="1" i="0" u="none" strike="noStrike" kern="1200" cap="none" spc="0" normalizeH="0" baseline="0" noProof="0" dirty="0">
                <a:ln>
                  <a:noFill/>
                </a:ln>
                <a:solidFill>
                  <a:srgbClr val="C00000"/>
                </a:solidFill>
                <a:effectLst/>
                <a:uLnTx/>
                <a:uFillTx/>
                <a:latin typeface="+mn-lt"/>
                <a:ea typeface="+mn-ea"/>
                <a:cs typeface="+mn-cs"/>
              </a:rPr>
              <a:t>average</a:t>
            </a:r>
            <a:r>
              <a:rPr kumimoji="0" lang="en-US" sz="2800" b="0" i="0" u="none" strike="noStrike" kern="1200" cap="none" spc="0" normalizeH="0" baseline="0" noProof="0" dirty="0">
                <a:ln>
                  <a:noFill/>
                </a:ln>
                <a:solidFill>
                  <a:srgbClr val="000000"/>
                </a:solidFill>
                <a:effectLst/>
                <a:uLnTx/>
                <a:uFillTx/>
                <a:latin typeface="+mn-lt"/>
                <a:ea typeface="+mn-ea"/>
                <a:cs typeface="+mn-cs"/>
              </a:rPr>
              <a:t> of the given set of numbers.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7: Calculating an Average</a:t>
            </a:r>
            <a:r>
              <a:rPr lang="en-US" baseline="-25000" dirty="0"/>
              <a:t>1</a:t>
            </a:r>
            <a:endParaRPr lang="en-US" dirty="0"/>
          </a:p>
        </p:txBody>
      </p:sp>
      <p:sp>
        <p:nvSpPr>
          <p:cNvPr id="3" name="Content Placeholder 2"/>
          <p:cNvSpPr>
            <a:spLocks noGrp="1"/>
          </p:cNvSpPr>
          <p:nvPr>
            <p:ph idx="1"/>
          </p:nvPr>
        </p:nvSpPr>
        <p:spPr/>
        <p:txBody>
          <a:bodyPr/>
          <a:lstStyle/>
          <a:p>
            <a:r>
              <a:rPr lang="en-US" dirty="0">
                <a:solidFill>
                  <a:schemeClr val="tx1"/>
                </a:solidFill>
              </a:rPr>
              <a:t>Find the average of the following set of numbers: </a:t>
            </a:r>
            <a:r>
              <a:rPr lang="en-US" dirty="0">
                <a:solidFill>
                  <a:srgbClr val="0000FF"/>
                </a:solidFill>
              </a:rPr>
              <a:t>15, 8, 90, 35, 27</a:t>
            </a:r>
            <a:r>
              <a:rPr lang="en-US" dirty="0">
                <a:solidFill>
                  <a:schemeClr val="tx1"/>
                </a:solidFill>
              </a:rPr>
              <a:t>.</a:t>
            </a:r>
          </a:p>
          <a:p>
            <a:r>
              <a:rPr lang="en-US" b="1" dirty="0">
                <a:solidFill>
                  <a:schemeClr val="tx1"/>
                </a:solidFill>
              </a:rPr>
              <a:t>Solution</a:t>
            </a:r>
          </a:p>
          <a:p>
            <a:r>
              <a:rPr lang="en-US" b="1" dirty="0">
                <a:solidFill>
                  <a:schemeClr val="tx1"/>
                </a:solidFill>
              </a:rPr>
              <a:t>Step 1:</a:t>
            </a:r>
            <a:r>
              <a:rPr lang="en-US" dirty="0">
                <a:solidFill>
                  <a:schemeClr val="tx1"/>
                </a:solidFill>
              </a:rPr>
              <a:t> First, find the sum of the numbers.</a:t>
            </a:r>
          </a:p>
          <a:p>
            <a:endParaRPr lang="en-US" dirty="0"/>
          </a:p>
          <a:p>
            <a:endParaRPr lang="en-US" dirty="0"/>
          </a:p>
        </p:txBody>
      </p:sp>
      <p:pic>
        <p:nvPicPr>
          <p:cNvPr id="7" name="Picture 6" descr="To add the numbers: 15, 8, 90, 35, and 27.&#10;&#10;Step 1: Add the ones digits.&#10;5 plus 8 plus 0 plus 5 plus 7 equals 25.&#10;Write down 5. Carry over 2 to the tens place.&#10;&#10;Step 2: Add the tens digits, including the carry.&#10;1 plus 0 plus 9 plus 3 plus 2 equals 15.&#10;Add the carry 2. Total is 17.&#10;Write down 17.&#10;&#10;The sum is 175.">
            <a:extLst>
              <a:ext uri="{FF2B5EF4-FFF2-40B4-BE49-F238E27FC236}">
                <a16:creationId xmlns:a16="http://schemas.microsoft.com/office/drawing/2014/main" id="{D6DDAE3A-4B69-513E-FF3C-574153821A53}"/>
              </a:ext>
            </a:extLst>
          </p:cNvPr>
          <p:cNvPicPr>
            <a:picLocks noChangeAspect="1"/>
          </p:cNvPicPr>
          <p:nvPr/>
        </p:nvPicPr>
        <p:blipFill>
          <a:blip r:embed="rId2"/>
          <a:stretch>
            <a:fillRect/>
          </a:stretch>
        </p:blipFill>
        <p:spPr>
          <a:xfrm>
            <a:off x="3333750" y="3231799"/>
            <a:ext cx="2000529" cy="270547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7: Calculating an Average</a:t>
            </a:r>
            <a:r>
              <a:rPr lang="en-US" baseline="-25000" dirty="0"/>
              <a:t>2</a:t>
            </a:r>
            <a:endParaRPr lang="en-US" dirty="0"/>
          </a:p>
        </p:txBody>
      </p:sp>
      <p:sp>
        <p:nvSpPr>
          <p:cNvPr id="3" name="Content Placeholder 2"/>
          <p:cNvSpPr>
            <a:spLocks noGrp="1"/>
          </p:cNvSpPr>
          <p:nvPr>
            <p:ph idx="1"/>
          </p:nvPr>
        </p:nvSpPr>
        <p:spPr/>
        <p:txBody>
          <a:bodyPr/>
          <a:lstStyle/>
          <a:p>
            <a:r>
              <a:rPr lang="en-US" b="1" dirty="0"/>
              <a:t>Step 2: </a:t>
            </a:r>
            <a:r>
              <a:rPr lang="en-US" dirty="0"/>
              <a:t>Now, divide the sum by 5, since we have a list 	of five numbers.</a:t>
            </a:r>
          </a:p>
        </p:txBody>
      </p:sp>
      <p:pic>
        <p:nvPicPr>
          <p:cNvPr id="14" name="Picture 13" descr="5 divides into 175.&#10;&#10;Step 1: Divide the first two digits.&#10;&#10;5 goes into 17 three times, because 5 times 3 equals 15.&#10;&#10;Write 3 at quotient's place.&#10;&#10;Subtract 15 from 17, leaving a remainder of 2.&#10;&#10;Bring down the next digit, 5. Now you have 25.&#10;&#10;Step 2: Divide 25 by 5&#10;&#10;5 goes into 25 five times, because 5 times 5 equals 25&#10;&#10;Write 5 at the quotient's place.&#10;&#10;Subtract 25 from 25, leaving remainder 0.&#10;&#10;Step 3: Final Answer&#10;The quotient is 35 which is an average.">
            <a:extLst>
              <a:ext uri="{FF2B5EF4-FFF2-40B4-BE49-F238E27FC236}">
                <a16:creationId xmlns:a16="http://schemas.microsoft.com/office/drawing/2014/main" id="{ADF4C458-EE89-C8E9-3C38-0305682C5D32}"/>
              </a:ext>
            </a:extLst>
          </p:cNvPr>
          <p:cNvPicPr>
            <a:picLocks noChangeAspect="1"/>
          </p:cNvPicPr>
          <p:nvPr/>
        </p:nvPicPr>
        <p:blipFill>
          <a:blip r:embed="rId2"/>
          <a:stretch>
            <a:fillRect/>
          </a:stretch>
        </p:blipFill>
        <p:spPr>
          <a:xfrm>
            <a:off x="3173674" y="2256946"/>
            <a:ext cx="2880000" cy="2880000"/>
          </a:xfrm>
          <a:prstGeom prst="rect">
            <a:avLst/>
          </a:prstGeom>
        </p:spPr>
      </p:pic>
      <p:sp>
        <p:nvSpPr>
          <p:cNvPr id="12" name="TextBox 11">
            <a:extLst>
              <a:ext uri="{FF2B5EF4-FFF2-40B4-BE49-F238E27FC236}">
                <a16:creationId xmlns:a16="http://schemas.microsoft.com/office/drawing/2014/main" id="{F51F7F91-D400-3427-7530-CC74681E2EAC}"/>
              </a:ext>
            </a:extLst>
          </p:cNvPr>
          <p:cNvSpPr txBox="1"/>
          <p:nvPr/>
        </p:nvSpPr>
        <p:spPr>
          <a:xfrm>
            <a:off x="457200" y="5291792"/>
            <a:ext cx="6248400" cy="523220"/>
          </a:xfrm>
          <a:prstGeom prst="rect">
            <a:avLst/>
          </a:prstGeom>
          <a:noFill/>
        </p:spPr>
        <p:txBody>
          <a:bodyPr wrap="square" rtlCol="0">
            <a:spAutoFit/>
          </a:bodyPr>
          <a:lstStyle/>
          <a:p>
            <a:r>
              <a:rPr kumimoji="0" lang="en-US" sz="2800" b="0" i="0" u="none" strike="noStrike" kern="1200" cap="none" spc="0" normalizeH="0" baseline="0" noProof="0">
                <a:ln>
                  <a:noFill/>
                </a:ln>
                <a:solidFill>
                  <a:srgbClr val="366092"/>
                </a:solidFill>
                <a:effectLst/>
                <a:uLnTx/>
                <a:uFillTx/>
                <a:latin typeface="Calibri"/>
                <a:ea typeface="+mn-ea"/>
                <a:cs typeface="+mn-cs"/>
              </a:rPr>
              <a:t>The average of the set of numbers is </a:t>
            </a:r>
            <a:r>
              <a:rPr kumimoji="0" lang="en-US" sz="2800" b="0" i="0" u="none" strike="noStrike" kern="1200" cap="none" spc="0" normalizeH="0" baseline="0" noProof="0">
                <a:ln>
                  <a:noFill/>
                </a:ln>
                <a:solidFill>
                  <a:srgbClr val="FF0000"/>
                </a:solidFill>
                <a:effectLst/>
                <a:uLnTx/>
                <a:uFillTx/>
                <a:latin typeface="Calibri"/>
                <a:ea typeface="+mn-ea"/>
                <a:cs typeface="+mn-cs"/>
              </a:rPr>
              <a:t>35</a:t>
            </a:r>
            <a:r>
              <a:rPr kumimoji="0" lang="en-US" sz="2800" b="0" i="0" u="none" strike="noStrike" kern="1200" cap="none" spc="0" normalizeH="0" baseline="0" noProof="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8: Application: Calculating an Average</a:t>
            </a:r>
            <a:r>
              <a:rPr lang="en-US" baseline="-25000" dirty="0"/>
              <a:t>1</a:t>
            </a:r>
            <a:endParaRPr lang="en-US" dirty="0"/>
          </a:p>
        </p:txBody>
      </p:sp>
      <p:sp>
        <p:nvSpPr>
          <p:cNvPr id="5" name="Content Placeholder 4"/>
          <p:cNvSpPr>
            <a:spLocks noGrp="1"/>
          </p:cNvSpPr>
          <p:nvPr>
            <p:ph idx="1"/>
          </p:nvPr>
        </p:nvSpPr>
        <p:spPr/>
        <p:txBody>
          <a:bodyPr/>
          <a:lstStyle/>
          <a:p>
            <a:r>
              <a:rPr lang="en-US" dirty="0"/>
              <a:t>Top-Notch Sporting Goods recorded its profits for tennis rackets for six months. The following bar graph indicates the profits for each of the months from January to June. </a:t>
            </a:r>
          </a:p>
          <a:p>
            <a:endParaRPr lang="en-US" dirty="0"/>
          </a:p>
        </p:txBody>
      </p:sp>
      <p:pic>
        <p:nvPicPr>
          <p:cNvPr id="50179" name="Picture 3" descr="A vertical bar graph titled, “First Six Months Sales of Tennis Rackets” is shown. The vertical axis of the graph is labeled, “Sales in Dollars” ranging from 1000 to 8000, in increments of 1000. The horizontal axis of the graph is labeled, “Month” representing the months from January to June, in increments of one month. The sales of tennis rackets in each month are plotted as follows: January, 5380 dollars; February, 7590 dollars; March, 6410  dollars; April, 4530 dollars; May, 5840 dollars; June, 6250 dollars."/>
          <p:cNvPicPr>
            <a:picLocks noChangeAspect="1" noChangeArrowheads="1"/>
          </p:cNvPicPr>
          <p:nvPr/>
        </p:nvPicPr>
        <p:blipFill>
          <a:blip r:embed="rId2" cstate="print"/>
          <a:srcRect/>
          <a:stretch>
            <a:fillRect/>
          </a:stretch>
        </p:blipFill>
        <p:spPr bwMode="auto">
          <a:xfrm>
            <a:off x="2128837" y="3110596"/>
            <a:ext cx="4886325" cy="2741564"/>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8: Application: Calculating an Average</a:t>
            </a:r>
            <a:r>
              <a:rPr lang="en-US" baseline="-25000" dirty="0"/>
              <a:t>2</a:t>
            </a:r>
            <a:endParaRPr lang="en-US" dirty="0"/>
          </a:p>
        </p:txBody>
      </p:sp>
      <p:sp>
        <p:nvSpPr>
          <p:cNvPr id="3" name="Content Placeholder 2"/>
          <p:cNvSpPr>
            <a:spLocks noGrp="1"/>
          </p:cNvSpPr>
          <p:nvPr>
            <p:ph idx="1"/>
          </p:nvPr>
        </p:nvSpPr>
        <p:spPr/>
        <p:txBody>
          <a:bodyPr>
            <a:normAutofit/>
          </a:bodyPr>
          <a:lstStyle/>
          <a:p>
            <a:pPr marL="542925" indent="-514350"/>
            <a:r>
              <a:rPr lang="en-US" dirty="0"/>
              <a:t>a.	What month had the highest profits?</a:t>
            </a:r>
          </a:p>
          <a:p>
            <a:pPr marL="542925" indent="-514350"/>
            <a:r>
              <a:rPr lang="en-US" dirty="0"/>
              <a:t>b.	What month had the lowest profits?</a:t>
            </a:r>
          </a:p>
          <a:p>
            <a:pPr marL="542925" indent="-514350"/>
            <a:r>
              <a:rPr lang="en-US" dirty="0"/>
              <a:t>c.	What is the average monthly profit over the six months?</a:t>
            </a:r>
          </a:p>
          <a:p>
            <a:pPr marL="542925" indent="-514350"/>
            <a:r>
              <a:rPr lang="en-US" b="1" dirty="0"/>
              <a:t>Solution</a:t>
            </a:r>
          </a:p>
          <a:p>
            <a:pPr marL="542925" indent="-514350"/>
            <a:r>
              <a:rPr lang="en-US" dirty="0"/>
              <a:t>a.	From the bar graph, we can see that the month with the highest profits was </a:t>
            </a:r>
            <a:r>
              <a:rPr lang="en-US" dirty="0">
                <a:solidFill>
                  <a:srgbClr val="FF0000"/>
                </a:solidFill>
              </a:rPr>
              <a:t>February with $7590</a:t>
            </a:r>
            <a:r>
              <a:rPr lang="en-US" dirty="0"/>
              <a:t>. </a:t>
            </a:r>
          </a:p>
          <a:p>
            <a:pPr marL="542925" indent="-514350"/>
            <a:r>
              <a:rPr lang="en-US" dirty="0">
                <a:solidFill>
                  <a:schemeClr val="tx1"/>
                </a:solidFill>
              </a:rPr>
              <a:t>b.	</a:t>
            </a:r>
            <a:r>
              <a:rPr lang="en-US" dirty="0">
                <a:solidFill>
                  <a:srgbClr val="FF0000"/>
                </a:solidFill>
              </a:rPr>
              <a:t>April</a:t>
            </a:r>
            <a:r>
              <a:rPr lang="en-US" dirty="0"/>
              <a:t> was the month with the lowest profits with </a:t>
            </a:r>
            <a:r>
              <a:rPr lang="en-US" dirty="0">
                <a:solidFill>
                  <a:srgbClr val="FF0000"/>
                </a:solidFill>
              </a:rPr>
              <a:t>$4530</a:t>
            </a:r>
            <a:r>
              <a:rPr lang="en-US" dirty="0"/>
              <a:t>.</a:t>
            </a:r>
          </a:p>
          <a:p>
            <a:pPr marL="542925" indent="-514350">
              <a:buFont typeface="+mj-lt"/>
              <a:buAutoNum type="alphaLcPeriod"/>
            </a:pPr>
            <a:endParaRPr lang="en-US" dirty="0"/>
          </a:p>
          <a:p>
            <a:pPr marL="542925" indent="-514350"/>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Procedure: Basic Strategy for Solving Word Problems </a:t>
            </a:r>
            <a:endParaRPr lang="en-US" dirty="0">
              <a:solidFill>
                <a:schemeClr val="tx1"/>
              </a:solidFill>
            </a:endParaRPr>
          </a:p>
        </p:txBody>
      </p:sp>
      <p:sp>
        <p:nvSpPr>
          <p:cNvPr id="4" name="Content Placeholder 4"/>
          <p:cNvSpPr txBox="1">
            <a:spLocks/>
          </p:cNvSpPr>
          <p:nvPr/>
        </p:nvSpPr>
        <p:spPr>
          <a:xfrm>
            <a:off x="457200" y="1280160"/>
            <a:ext cx="8229600" cy="3539430"/>
          </a:xfrm>
          <a:prstGeom prst="rect">
            <a:avLst/>
          </a:prstGeom>
          <a:solidFill>
            <a:srgbClr val="FFFFCC"/>
          </a:solidFill>
          <a:ln w="28575">
            <a:solidFill>
              <a:srgbClr val="000000"/>
            </a:solidFill>
          </a:ln>
        </p:spPr>
        <p:txBody>
          <a:bodyPr>
            <a:spAutoFit/>
          </a:bodyPr>
          <a:lstStyle/>
          <a:p>
            <a:pPr marL="542925" indent="-542925"/>
            <a:r>
              <a:rPr lang="en-US" sz="2800" dirty="0">
                <a:solidFill>
                  <a:srgbClr val="000000"/>
                </a:solidFill>
              </a:rPr>
              <a:t>1.	READ: Read the problem carefully.</a:t>
            </a:r>
          </a:p>
          <a:p>
            <a:pPr marL="542925" indent="-542925"/>
            <a:r>
              <a:rPr lang="en-US" sz="2800" dirty="0">
                <a:solidFill>
                  <a:srgbClr val="000000"/>
                </a:solidFill>
              </a:rPr>
              <a:t>2.	SET UP: Draw any type of figure or diagram that might be helpful and decide what operations are needed.</a:t>
            </a:r>
          </a:p>
          <a:p>
            <a:pPr marL="542925" indent="-542925"/>
            <a:r>
              <a:rPr lang="en-US" sz="2800" dirty="0">
                <a:solidFill>
                  <a:srgbClr val="000000"/>
                </a:solidFill>
              </a:rPr>
              <a:t>3.	SOLVE: Perform the operations to solve the problem.</a:t>
            </a:r>
          </a:p>
          <a:p>
            <a:pPr marL="542925" indent="-542925"/>
            <a:r>
              <a:rPr lang="en-US" sz="2800" dirty="0">
                <a:solidFill>
                  <a:srgbClr val="000000"/>
                </a:solidFill>
              </a:rPr>
              <a:t>4.	CHECK: Check your work and check that your answer seems reasonable.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8: Application: Calculating an Average</a:t>
            </a:r>
            <a:r>
              <a:rPr lang="en-US" baseline="-25000" dirty="0"/>
              <a:t>3</a:t>
            </a:r>
            <a:endParaRPr lang="en-US" dirty="0"/>
          </a:p>
        </p:txBody>
      </p:sp>
      <p:sp>
        <p:nvSpPr>
          <p:cNvPr id="3" name="Content Placeholder 2"/>
          <p:cNvSpPr>
            <a:spLocks noGrp="1"/>
          </p:cNvSpPr>
          <p:nvPr>
            <p:ph idx="1"/>
          </p:nvPr>
        </p:nvSpPr>
        <p:spPr>
          <a:xfrm>
            <a:off x="457200" y="1139298"/>
            <a:ext cx="8229600" cy="4572000"/>
          </a:xfrm>
        </p:spPr>
        <p:txBody>
          <a:bodyPr/>
          <a:lstStyle/>
          <a:p>
            <a:pPr marL="542925" indent="-542925"/>
            <a:r>
              <a:rPr lang="en-US" dirty="0"/>
              <a:t>c.	The average monthly profit can be found by finding the sum of the profits for each month and dividing by 6.</a:t>
            </a:r>
          </a:p>
        </p:txBody>
      </p:sp>
      <p:sp>
        <p:nvSpPr>
          <p:cNvPr id="7" name="Rectangle 6"/>
          <p:cNvSpPr/>
          <p:nvPr/>
        </p:nvSpPr>
        <p:spPr>
          <a:xfrm>
            <a:off x="2149332" y="2167132"/>
            <a:ext cx="1847429" cy="523220"/>
          </a:xfrm>
          <a:prstGeom prst="rect">
            <a:avLst/>
          </a:prstGeom>
        </p:spPr>
        <p:txBody>
          <a:bodyPr wrap="none">
            <a:spAutoFit/>
          </a:bodyPr>
          <a:lstStyle/>
          <a:p>
            <a:r>
              <a:rPr lang="en-US" sz="2800" b="1" dirty="0"/>
              <a:t>Add profits</a:t>
            </a:r>
            <a:endParaRPr lang="en-US" sz="2800" dirty="0"/>
          </a:p>
        </p:txBody>
      </p:sp>
      <p:pic>
        <p:nvPicPr>
          <p:cNvPr id="15" name="Picture 14" descr="To add the amounts: $5380, $7590, $6410, $4530, $5840, and $6250.&#10;&#10;Step 1: Add the ones digits.&#10;0 plus 0 plus 0 plus 0 plus 0 plus 0 equals 0.&#10;Write down 0.&#10;&#10;Step 2: Add the tens digits.&#10;8 plus 9 plus 1 plus 3 plus 4 plus 5 equals 30.&#10;Write down 0. Carry over 3 to the hundreds place.&#10;&#10;Step 3: Add the hundreds digits, including the carry.&#10;3 plus 5 plus 4 plus 5 plus 8 plus 2 equals 27.&#10;Add the carry 3. Total is 30.&#10;Write down 0. Carry over 3 to the thousands place.&#10;&#10;Step 4: Add the thousands digits, including the carry.&#10;5 plus 7 plus 6 plus 4 plus 5 plus 6 equals 33.&#10;Add the carry 3. Total is 36.&#10;Write down 36.&#10;&#10;The total is 36,000 dollars.">
            <a:extLst>
              <a:ext uri="{FF2B5EF4-FFF2-40B4-BE49-F238E27FC236}">
                <a16:creationId xmlns:a16="http://schemas.microsoft.com/office/drawing/2014/main" id="{569677A3-1A26-F46A-B226-4667BE01BB53}"/>
              </a:ext>
            </a:extLst>
          </p:cNvPr>
          <p:cNvPicPr>
            <a:picLocks noChangeAspect="1"/>
          </p:cNvPicPr>
          <p:nvPr/>
        </p:nvPicPr>
        <p:blipFill>
          <a:blip r:embed="rId2"/>
          <a:stretch>
            <a:fillRect/>
          </a:stretch>
        </p:blipFill>
        <p:spPr>
          <a:xfrm>
            <a:off x="2276181" y="2676525"/>
            <a:ext cx="2305372" cy="3248478"/>
          </a:xfrm>
          <a:prstGeom prst="rect">
            <a:avLst/>
          </a:prstGeom>
        </p:spPr>
      </p:pic>
      <p:sp>
        <p:nvSpPr>
          <p:cNvPr id="4" name="Rectangle 3"/>
          <p:cNvSpPr/>
          <p:nvPr/>
        </p:nvSpPr>
        <p:spPr>
          <a:xfrm>
            <a:off x="5821680" y="2167132"/>
            <a:ext cx="1837041" cy="523220"/>
          </a:xfrm>
          <a:prstGeom prst="rect">
            <a:avLst/>
          </a:prstGeom>
        </p:spPr>
        <p:txBody>
          <a:bodyPr wrap="none">
            <a:spAutoFit/>
          </a:bodyPr>
          <a:lstStyle/>
          <a:p>
            <a:r>
              <a:rPr lang="en-US" sz="2800" b="1" dirty="0"/>
              <a:t>Divide by 6</a:t>
            </a:r>
            <a:endParaRPr lang="en-US" sz="2800" dirty="0"/>
          </a:p>
        </p:txBody>
      </p:sp>
      <p:pic>
        <p:nvPicPr>
          <p:cNvPr id="20" name="Picture 19" descr="Total sum: 36,000.&#10;Number of values: 6, 36,000 divided by 6:&#10;6 goes into 36,000 exactly 6,000 times&#10;6 times 6,000 equals 36,000.&#10;Subtract 36,000 from 36,000 to get remainder as 0.&#10;&#10;So, the quotient is 6,000 which is an average.">
            <a:extLst>
              <a:ext uri="{FF2B5EF4-FFF2-40B4-BE49-F238E27FC236}">
                <a16:creationId xmlns:a16="http://schemas.microsoft.com/office/drawing/2014/main" id="{063EF52E-A71E-F260-EE39-C0AE91E4FB97}"/>
              </a:ext>
            </a:extLst>
          </p:cNvPr>
          <p:cNvPicPr>
            <a:picLocks noChangeAspect="1"/>
          </p:cNvPicPr>
          <p:nvPr/>
        </p:nvPicPr>
        <p:blipFill>
          <a:blip r:embed="rId3"/>
          <a:stretch>
            <a:fillRect/>
          </a:stretch>
        </p:blipFill>
        <p:spPr>
          <a:xfrm>
            <a:off x="5753104" y="2847975"/>
            <a:ext cx="3048425" cy="2095792"/>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8: Application: Calculating an Average</a:t>
            </a:r>
            <a:r>
              <a:rPr lang="en-US" baseline="-25000" dirty="0"/>
              <a:t>4</a:t>
            </a:r>
            <a:endParaRPr lang="en-US" dirty="0"/>
          </a:p>
        </p:txBody>
      </p:sp>
      <p:sp>
        <p:nvSpPr>
          <p:cNvPr id="3" name="Content Placeholder 2"/>
          <p:cNvSpPr>
            <a:spLocks noGrp="1"/>
          </p:cNvSpPr>
          <p:nvPr>
            <p:ph idx="1"/>
          </p:nvPr>
        </p:nvSpPr>
        <p:spPr/>
        <p:txBody>
          <a:bodyPr/>
          <a:lstStyle/>
          <a:p>
            <a:r>
              <a:rPr lang="en-US" dirty="0"/>
              <a:t>The average monthly profit for the six months was </a:t>
            </a:r>
            <a:r>
              <a:rPr lang="en-US" dirty="0">
                <a:solidFill>
                  <a:srgbClr val="FF0000"/>
                </a:solidFill>
              </a:rPr>
              <a:t>$6000 </a:t>
            </a:r>
            <a:r>
              <a:rPr lang="en-US" dirty="0"/>
              <a:t>per month.</a:t>
            </a:r>
          </a:p>
          <a:p>
            <a:r>
              <a:rPr lang="en-US" dirty="0"/>
              <a:t>(In this case, we see that the average can be very useful. The store manager can use the monthly profits for planning and budgeting.)</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9: Application: Calculating an Average</a:t>
            </a:r>
            <a:r>
              <a:rPr lang="en-US" baseline="-25000" dirty="0"/>
              <a:t>1</a:t>
            </a:r>
            <a:endParaRPr lang="en-US" dirty="0"/>
          </a:p>
        </p:txBody>
      </p:sp>
      <p:sp>
        <p:nvSpPr>
          <p:cNvPr id="3" name="Content Placeholder 2"/>
          <p:cNvSpPr>
            <a:spLocks noGrp="1"/>
          </p:cNvSpPr>
          <p:nvPr>
            <p:ph idx="1"/>
          </p:nvPr>
        </p:nvSpPr>
        <p:spPr/>
        <p:txBody>
          <a:bodyPr/>
          <a:lstStyle/>
          <a:p>
            <a:r>
              <a:rPr lang="en-US" dirty="0"/>
              <a:t>Five people in a survey reported the following incomes for one year: </a:t>
            </a:r>
            <a:r>
              <a:rPr lang="en-US" dirty="0">
                <a:solidFill>
                  <a:srgbClr val="0000FF"/>
                </a:solidFill>
              </a:rPr>
              <a:t>$35,000</a:t>
            </a:r>
            <a:r>
              <a:rPr lang="en-US" dirty="0"/>
              <a:t>; </a:t>
            </a:r>
            <a:r>
              <a:rPr lang="en-US" dirty="0">
                <a:solidFill>
                  <a:srgbClr val="0000FF"/>
                </a:solidFill>
              </a:rPr>
              <a:t>$41,000</a:t>
            </a:r>
            <a:r>
              <a:rPr lang="en-US" dirty="0"/>
              <a:t>; </a:t>
            </a:r>
            <a:r>
              <a:rPr lang="en-US" dirty="0">
                <a:solidFill>
                  <a:srgbClr val="0000FF"/>
                </a:solidFill>
              </a:rPr>
              <a:t>$58,000</a:t>
            </a:r>
            <a:r>
              <a:rPr lang="en-US" dirty="0"/>
              <a:t>; </a:t>
            </a:r>
            <a:r>
              <a:rPr lang="en-US" dirty="0">
                <a:solidFill>
                  <a:srgbClr val="0000FF"/>
                </a:solidFill>
              </a:rPr>
              <a:t>$72,000</a:t>
            </a:r>
            <a:r>
              <a:rPr lang="en-US" dirty="0"/>
              <a:t>; </a:t>
            </a:r>
            <a:r>
              <a:rPr lang="en-US" dirty="0">
                <a:solidFill>
                  <a:srgbClr val="0000FF"/>
                </a:solidFill>
              </a:rPr>
              <a:t>$214,000</a:t>
            </a:r>
            <a:r>
              <a:rPr lang="en-US" dirty="0"/>
              <a:t>. What was the average annual income for these five people?</a:t>
            </a:r>
          </a:p>
          <a:p>
            <a:endParaRPr lang="en-US"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9: Application: Calculating an Average</a:t>
            </a:r>
            <a:r>
              <a:rPr lang="en-US" baseline="-25000" dirty="0"/>
              <a:t>2</a:t>
            </a:r>
            <a:endParaRPr lang="en-US" dirty="0"/>
          </a:p>
        </p:txBody>
      </p:sp>
      <p:sp>
        <p:nvSpPr>
          <p:cNvPr id="3" name="Content Placeholder 2"/>
          <p:cNvSpPr>
            <a:spLocks noGrp="1"/>
          </p:cNvSpPr>
          <p:nvPr>
            <p:ph idx="1"/>
          </p:nvPr>
        </p:nvSpPr>
        <p:spPr/>
        <p:txBody>
          <a:bodyPr/>
          <a:lstStyle/>
          <a:p>
            <a:r>
              <a:rPr lang="en-US" b="1" dirty="0"/>
              <a:t>Solution</a:t>
            </a:r>
          </a:p>
        </p:txBody>
      </p:sp>
      <p:sp>
        <p:nvSpPr>
          <p:cNvPr id="12" name="Rectangle 11"/>
          <p:cNvSpPr/>
          <p:nvPr/>
        </p:nvSpPr>
        <p:spPr>
          <a:xfrm>
            <a:off x="914400" y="1905000"/>
            <a:ext cx="2106539" cy="523220"/>
          </a:xfrm>
          <a:prstGeom prst="rect">
            <a:avLst/>
          </a:prstGeom>
        </p:spPr>
        <p:txBody>
          <a:bodyPr wrap="none">
            <a:spAutoFit/>
          </a:bodyPr>
          <a:lstStyle/>
          <a:p>
            <a:r>
              <a:rPr lang="en-US" sz="2800" b="1" dirty="0"/>
              <a:t>Add incomes</a:t>
            </a:r>
            <a:endParaRPr lang="en-US" sz="2800" dirty="0"/>
          </a:p>
        </p:txBody>
      </p:sp>
      <p:pic>
        <p:nvPicPr>
          <p:cNvPr id="10" name="Picture 9" descr="To add the numbers: 35,000; 41,000; 58,000; 72,000; and 214,000.&#10;&#10;In ones place, tens place, and hundredths place we have all zeros. So we start from thousands place.&#10;Step 1: Add the thousands digits.&#10;5 plus 1 plus 8 plus 2 plus 4 equals 20.&#10;Write down 0. Carry over 2 to the ten thousands place.&#10;&#10;Step 2: Add the ten thousands digits, including the carry.&#10;3 plus 4 plus 5 plus 7 plus 1 equals 20.&#10;Add the carry 2. Total is 22.&#10;Write down 2. Carry over 2 to the hundred thousands place.&#10;&#10;Step 3: Add the hundred thousands digits, including the carry.&#10;0 plus 0 plus 0 plus 0 plus 2 equals 2.&#10;Add the carry 2. Total is 4.&#10;Write down 4.&#10;&#10;The total is 420,000 which is the sum.">
            <a:extLst>
              <a:ext uri="{FF2B5EF4-FFF2-40B4-BE49-F238E27FC236}">
                <a16:creationId xmlns:a16="http://schemas.microsoft.com/office/drawing/2014/main" id="{B3052174-9146-020D-283C-625C28866DAB}"/>
              </a:ext>
            </a:extLst>
          </p:cNvPr>
          <p:cNvPicPr>
            <a:picLocks noChangeAspect="1"/>
          </p:cNvPicPr>
          <p:nvPr/>
        </p:nvPicPr>
        <p:blipFill>
          <a:blip r:embed="rId2"/>
          <a:stretch>
            <a:fillRect/>
          </a:stretch>
        </p:blipFill>
        <p:spPr>
          <a:xfrm>
            <a:off x="1123950" y="2398529"/>
            <a:ext cx="2762636" cy="3019846"/>
          </a:xfrm>
          <a:prstGeom prst="rect">
            <a:avLst/>
          </a:prstGeom>
        </p:spPr>
      </p:pic>
      <p:sp>
        <p:nvSpPr>
          <p:cNvPr id="4" name="Rectangle 3"/>
          <p:cNvSpPr/>
          <p:nvPr/>
        </p:nvSpPr>
        <p:spPr>
          <a:xfrm>
            <a:off x="4953000" y="1923292"/>
            <a:ext cx="1837041" cy="523220"/>
          </a:xfrm>
          <a:prstGeom prst="rect">
            <a:avLst/>
          </a:prstGeom>
        </p:spPr>
        <p:txBody>
          <a:bodyPr wrap="none">
            <a:spAutoFit/>
          </a:bodyPr>
          <a:lstStyle/>
          <a:p>
            <a:r>
              <a:rPr lang="en-US" sz="2800" b="1" dirty="0"/>
              <a:t>Divide by 5</a:t>
            </a:r>
            <a:endParaRPr lang="en-US" sz="2800" dirty="0"/>
          </a:p>
        </p:txBody>
      </p:sp>
      <p:pic>
        <p:nvPicPr>
          <p:cNvPr id="14" name="Picture 13" descr="5 divides into 420,000.&#10;&#10;Step 1: Divide the first two digits.&#10;&#10;5 goes into 42 eight times, because 5 times 8 equals 40.&#10;&#10;Write 8 at the quotient's place.&#10;&#10;Subtract 40 from 42, leaving a remainder of 2.&#10;&#10;Bring down the next digit, 0. Now you have 20.&#10;&#10;Step 2: Divide 20 by 5.&#10;&#10;5 goes into 20 four times, because 5 times 4 equals 20.&#10;&#10;Write 4 at the quotients place after the 8.&#10;&#10;Subtract 20 from 20, leaving no remainder.&#10;&#10;Bring down the next digit, 0. Now you have 0.&#10;&#10;Step 3: Divide the remaining zeros&#10;&#10;5 goes into 0 zero times.&#10;&#10;Write 0 in the quotient's place after 8 and 4.&#10;&#10;Repeat for the remaining zeros: 5 goes into 0 zero times.&#10;&#10;Write 0 in the quotient's place after 8, 4 and 0. Write similarly to the remaining zeros.&#10;&#10;Step 4: Final Answer&#10;The quotient is 84,000 which is an average.">
            <a:extLst>
              <a:ext uri="{FF2B5EF4-FFF2-40B4-BE49-F238E27FC236}">
                <a16:creationId xmlns:a16="http://schemas.microsoft.com/office/drawing/2014/main" id="{6723B95F-830A-14A3-40A6-5E27B8E64691}"/>
              </a:ext>
            </a:extLst>
          </p:cNvPr>
          <p:cNvPicPr>
            <a:picLocks noChangeAspect="1"/>
          </p:cNvPicPr>
          <p:nvPr/>
        </p:nvPicPr>
        <p:blipFill>
          <a:blip r:embed="rId3"/>
          <a:stretch>
            <a:fillRect/>
          </a:stretch>
        </p:blipFill>
        <p:spPr>
          <a:xfrm>
            <a:off x="4762033" y="2404927"/>
            <a:ext cx="3343742" cy="2715004"/>
          </a:xfrm>
          <a:prstGeom prst="rect">
            <a:avLst/>
          </a:prstGeom>
        </p:spPr>
      </p:pic>
      <p:sp>
        <p:nvSpPr>
          <p:cNvPr id="18" name="Rectangle 17"/>
          <p:cNvSpPr/>
          <p:nvPr/>
        </p:nvSpPr>
        <p:spPr>
          <a:xfrm>
            <a:off x="457200" y="5462547"/>
            <a:ext cx="6178743" cy="523220"/>
          </a:xfrm>
          <a:prstGeom prst="rect">
            <a:avLst/>
          </a:prstGeom>
        </p:spPr>
        <p:txBody>
          <a:bodyPr wrap="none">
            <a:spAutoFit/>
          </a:bodyPr>
          <a:lstStyle/>
          <a:p>
            <a:r>
              <a:rPr lang="en-US" sz="2800" dirty="0"/>
              <a:t>The average annual income was </a:t>
            </a:r>
            <a:r>
              <a:rPr lang="en-US" sz="2800" dirty="0">
                <a:solidFill>
                  <a:srgbClr val="FF0000"/>
                </a:solidFill>
              </a:rPr>
              <a:t>$84,000</a:t>
            </a:r>
            <a:r>
              <a:rPr lang="en-US" sz="2800" dirty="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9: Application: Calculating an Average</a:t>
            </a:r>
            <a:r>
              <a:rPr lang="en-US" baseline="-25000" dirty="0"/>
              <a:t>3</a:t>
            </a:r>
            <a:endParaRPr lang="en-US" dirty="0"/>
          </a:p>
        </p:txBody>
      </p:sp>
      <p:sp>
        <p:nvSpPr>
          <p:cNvPr id="3" name="Content Placeholder 2"/>
          <p:cNvSpPr>
            <a:spLocks noGrp="1"/>
          </p:cNvSpPr>
          <p:nvPr>
            <p:ph idx="1"/>
          </p:nvPr>
        </p:nvSpPr>
        <p:spPr/>
        <p:txBody>
          <a:bodyPr/>
          <a:lstStyle/>
          <a:p>
            <a:r>
              <a:rPr lang="en-US" b="1" dirty="0"/>
              <a:t>Note:</a:t>
            </a:r>
            <a:r>
              <a:rPr lang="en-US" dirty="0"/>
              <a:t> Because of one large income, the average income was much higher than the income of the other four people. Judging the importance of an average, particularly in a case like this, is up to the reader of the information.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10: Application: Calculating an Average</a:t>
            </a:r>
            <a:r>
              <a:rPr lang="en-US" baseline="-25000" dirty="0"/>
              <a:t>1</a:t>
            </a:r>
            <a:endParaRPr lang="en-US" dirty="0"/>
          </a:p>
        </p:txBody>
      </p:sp>
      <p:sp>
        <p:nvSpPr>
          <p:cNvPr id="3" name="Content Placeholder 2"/>
          <p:cNvSpPr>
            <a:spLocks noGrp="1"/>
          </p:cNvSpPr>
          <p:nvPr>
            <p:ph idx="1"/>
          </p:nvPr>
        </p:nvSpPr>
        <p:spPr/>
        <p:txBody>
          <a:bodyPr/>
          <a:lstStyle/>
          <a:p>
            <a:r>
              <a:rPr lang="en-US" dirty="0">
                <a:solidFill>
                  <a:schemeClr val="tx1"/>
                </a:solidFill>
              </a:rPr>
              <a:t>On an English exam, two students scored </a:t>
            </a:r>
            <a:r>
              <a:rPr lang="en-US" dirty="0">
                <a:solidFill>
                  <a:srgbClr val="0000FF"/>
                </a:solidFill>
              </a:rPr>
              <a:t>95</a:t>
            </a:r>
            <a:r>
              <a:rPr lang="en-US" dirty="0">
                <a:solidFill>
                  <a:schemeClr val="tx1"/>
                </a:solidFill>
              </a:rPr>
              <a:t>, five scored </a:t>
            </a:r>
            <a:r>
              <a:rPr lang="en-US" dirty="0">
                <a:solidFill>
                  <a:srgbClr val="0000FF"/>
                </a:solidFill>
              </a:rPr>
              <a:t>86</a:t>
            </a:r>
            <a:r>
              <a:rPr lang="en-US" dirty="0">
                <a:solidFill>
                  <a:schemeClr val="tx1"/>
                </a:solidFill>
              </a:rPr>
              <a:t>, one scored </a:t>
            </a:r>
            <a:r>
              <a:rPr lang="en-US" dirty="0">
                <a:solidFill>
                  <a:srgbClr val="0000FF"/>
                </a:solidFill>
              </a:rPr>
              <a:t>82</a:t>
            </a:r>
            <a:r>
              <a:rPr lang="en-US" dirty="0">
                <a:solidFill>
                  <a:schemeClr val="tx1"/>
                </a:solidFill>
              </a:rPr>
              <a:t>, one scored </a:t>
            </a:r>
            <a:r>
              <a:rPr lang="en-US" dirty="0">
                <a:solidFill>
                  <a:srgbClr val="0000FF"/>
                </a:solidFill>
              </a:rPr>
              <a:t>78</a:t>
            </a:r>
            <a:r>
              <a:rPr lang="en-US" dirty="0">
                <a:solidFill>
                  <a:schemeClr val="tx1"/>
                </a:solidFill>
              </a:rPr>
              <a:t>, and six scored </a:t>
            </a:r>
            <a:r>
              <a:rPr lang="en-US" dirty="0">
                <a:solidFill>
                  <a:srgbClr val="0000FF"/>
                </a:solidFill>
              </a:rPr>
              <a:t>75</a:t>
            </a:r>
            <a:r>
              <a:rPr lang="en-US" dirty="0">
                <a:solidFill>
                  <a:schemeClr val="tx1"/>
                </a:solidFill>
              </a:rPr>
              <a:t>.  What was the average score for the class?</a:t>
            </a:r>
          </a:p>
          <a:p>
            <a:r>
              <a:rPr lang="en-US" b="1" dirty="0">
                <a:latin typeface="Calibri" pitchFamily="34" charset="0"/>
              </a:rPr>
              <a:t>Solution</a:t>
            </a:r>
          </a:p>
          <a:p>
            <a:r>
              <a:rPr lang="en-US" dirty="0">
                <a:latin typeface="Calibri" pitchFamily="34" charset="0"/>
              </a:rPr>
              <a:t>There were fifteen students in the class.  We can multiply as follows rather than add all fifteen scores.</a:t>
            </a:r>
          </a:p>
          <a:p>
            <a:endParaRPr lang="en-US" dirty="0"/>
          </a:p>
        </p:txBody>
      </p:sp>
      <p:pic>
        <p:nvPicPr>
          <p:cNvPr id="7" name="Picture 6" descr="To multiply 95 by 2:&#10;&#10;Step 1 Multiply the ones digit:&#10;2 times 5 equals 10&#10;Write down 0 and carry over 1.&#10;&#10;Step 2 Multiply the tens digit:&#10;2 times 9 equals 18, plus the carry 1 equals 19&#10;Write down 19.&#10;&#10;So, 95 times 2 equals 190.&#10;&#10;To multiply 86 by 5:&#10;&#10;Step 1 Multiply the ones digit:&#10;5 times 6 equals 30&#10;Write down 0 and carry over 3.&#10;&#10;Step 2 Multiply the tens digit:&#10;5 times 8 equals 40, plus the carry 3 equals 43&#10;Write down 43.&#10;&#10;So, 86 times 5 equals 430.&#10;&#10;To multiply 82 by 1:&#10;&#10;1 × 82 = 82&#10;&#10;So, the product is 82.&#10;&#10;To multiply 78 by 1:&#10;&#10;1 times 78 equal to  78&#10;&#10;So, the product is 78.&#10;&#10;To multiply 75 by 6:&#10;&#10;Step 1 Multiply the ones digit:&#10;6 times 5 equals 30&#10;Write down 0 and carry over 3.&#10;&#10;Step 2 Multiply the tens digit:&#10;6 times 7 equals 42, plus the carry 3 equals 45&#10;Write down 45.&#10;&#10;So, 75 times 6 equals 450.">
            <a:extLst>
              <a:ext uri="{FF2B5EF4-FFF2-40B4-BE49-F238E27FC236}">
                <a16:creationId xmlns:a16="http://schemas.microsoft.com/office/drawing/2014/main" id="{47839EFA-2E5F-C2AA-3551-37AC4C98A4A4}"/>
              </a:ext>
            </a:extLst>
          </p:cNvPr>
          <p:cNvPicPr>
            <a:picLocks noChangeAspect="1"/>
          </p:cNvPicPr>
          <p:nvPr/>
        </p:nvPicPr>
        <p:blipFill>
          <a:blip r:embed="rId2"/>
          <a:stretch>
            <a:fillRect/>
          </a:stretch>
        </p:blipFill>
        <p:spPr>
          <a:xfrm>
            <a:off x="1905000" y="4013835"/>
            <a:ext cx="4914900" cy="183832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10: Application: Calculating an Average</a:t>
            </a:r>
            <a:r>
              <a:rPr lang="en-US" baseline="-25000" dirty="0"/>
              <a:t>2</a:t>
            </a:r>
            <a:endParaRPr lang="en-US" dirty="0"/>
          </a:p>
        </p:txBody>
      </p:sp>
      <p:sp>
        <p:nvSpPr>
          <p:cNvPr id="3" name="Content Placeholder 2"/>
          <p:cNvSpPr>
            <a:spLocks noGrp="1"/>
          </p:cNvSpPr>
          <p:nvPr>
            <p:ph idx="1"/>
          </p:nvPr>
        </p:nvSpPr>
        <p:spPr/>
        <p:txBody>
          <a:bodyPr/>
          <a:lstStyle/>
          <a:p>
            <a:r>
              <a:rPr lang="en-US" dirty="0">
                <a:solidFill>
                  <a:schemeClr val="tx1"/>
                </a:solidFill>
              </a:rPr>
              <a:t>Next, we add the five products to find the sum of all of the scores.</a:t>
            </a:r>
          </a:p>
          <a:p>
            <a:endParaRPr lang="en-US" dirty="0"/>
          </a:p>
        </p:txBody>
      </p:sp>
      <p:pic>
        <p:nvPicPr>
          <p:cNvPr id="8" name="Picture 7" descr="To add the numbers: 190, 430, 82, 78, and 450.&#10;&#10;Step 1: Add the ones digits.&#10;0 plus 0 plus 2 plus 8 plus 0 equals 10.&#10;Write down 0. Carry over 1 to the tens place.&#10;&#10;Step 2: Add the tens digits, including the carry.&#10;9 plus 3 plus 8 plus 7 plus 5 equals 32.&#10;Add the carry 1. Total is 33.&#10;Write down 3. Carry over 3 to the hundreds place.&#10;&#10;Step 3: Add the hundreds digits, including the carry.&#10;1 plus 4 plus 0 plus 0 plus 4 equals 9.&#10;Add the carry 3. Total is 12.&#10;Write down 12.&#10;&#10;The total is 1,230.">
            <a:extLst>
              <a:ext uri="{FF2B5EF4-FFF2-40B4-BE49-F238E27FC236}">
                <a16:creationId xmlns:a16="http://schemas.microsoft.com/office/drawing/2014/main" id="{C435A1E1-7432-597E-34F4-C1371F29C56C}"/>
              </a:ext>
            </a:extLst>
          </p:cNvPr>
          <p:cNvPicPr>
            <a:picLocks noChangeAspect="1"/>
          </p:cNvPicPr>
          <p:nvPr/>
        </p:nvPicPr>
        <p:blipFill>
          <a:blip r:embed="rId2"/>
          <a:stretch>
            <a:fillRect/>
          </a:stretch>
        </p:blipFill>
        <p:spPr>
          <a:xfrm>
            <a:off x="3462152" y="2152985"/>
            <a:ext cx="2657846" cy="3334215"/>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10: Application: Calculating an Average</a:t>
            </a:r>
            <a:r>
              <a:rPr lang="en-US" baseline="-25000" dirty="0"/>
              <a:t>3</a:t>
            </a:r>
            <a:endParaRPr lang="en-US" dirty="0"/>
          </a:p>
        </p:txBody>
      </p:sp>
      <p:sp>
        <p:nvSpPr>
          <p:cNvPr id="3" name="Content Placeholder 2"/>
          <p:cNvSpPr>
            <a:spLocks noGrp="1"/>
          </p:cNvSpPr>
          <p:nvPr>
            <p:ph idx="1"/>
          </p:nvPr>
        </p:nvSpPr>
        <p:spPr/>
        <p:txBody>
          <a:bodyPr/>
          <a:lstStyle/>
          <a:p>
            <a:r>
              <a:rPr lang="en-US" dirty="0"/>
              <a:t>Finally, divide by 15 because the total represents 15 scores.</a:t>
            </a:r>
          </a:p>
        </p:txBody>
      </p:sp>
      <p:pic>
        <p:nvPicPr>
          <p:cNvPr id="15" name="Picture 14" descr="Total Sum: 1230, Number of Values: 15.&#10;&#10;Step 1: Divided the first three digits. 123 divided by 15.&#10;&#10;15 times 8 equals 120.&#10;&#10;Write 8 at the quotient's place.&#10;&#10;Subtract 120 from 123 to get 3.&#10;&#10;Bring down the 0 to make 30.&#10;&#10;Step 2: Divide 30 by 15.&#10;&#10;15 times 2 equals 30, Subtract 30 to get 0.&#10;&#10;Write 2 at quotient's place after 8.&#10;&#10;So, 1230 divided by 15 equals 82.&#10;&#10;The average is 82.">
            <a:extLst>
              <a:ext uri="{FF2B5EF4-FFF2-40B4-BE49-F238E27FC236}">
                <a16:creationId xmlns:a16="http://schemas.microsoft.com/office/drawing/2014/main" id="{02C83FA9-F8F9-8F08-445D-FC3C1AC19A08}"/>
              </a:ext>
            </a:extLst>
          </p:cNvPr>
          <p:cNvPicPr>
            <a:picLocks noChangeAspect="1"/>
          </p:cNvPicPr>
          <p:nvPr/>
        </p:nvPicPr>
        <p:blipFill>
          <a:blip r:embed="rId3"/>
          <a:stretch>
            <a:fillRect/>
          </a:stretch>
        </p:blipFill>
        <p:spPr>
          <a:xfrm>
            <a:off x="3204971" y="2085787"/>
            <a:ext cx="2734057" cy="2686425"/>
          </a:xfrm>
          <a:prstGeom prst="rect">
            <a:avLst/>
          </a:prstGeom>
        </p:spPr>
      </p:pic>
      <p:sp>
        <p:nvSpPr>
          <p:cNvPr id="12" name="TextBox 11">
            <a:extLst>
              <a:ext uri="{FF2B5EF4-FFF2-40B4-BE49-F238E27FC236}">
                <a16:creationId xmlns:a16="http://schemas.microsoft.com/office/drawing/2014/main" id="{3B7C531D-79A9-D84D-CAA1-BBD5D24E0283}"/>
              </a:ext>
            </a:extLst>
          </p:cNvPr>
          <p:cNvSpPr txBox="1"/>
          <p:nvPr/>
        </p:nvSpPr>
        <p:spPr>
          <a:xfrm>
            <a:off x="457200" y="4953000"/>
            <a:ext cx="64770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average score for the class was </a:t>
            </a:r>
            <a:r>
              <a:rPr kumimoji="0" lang="en-US" sz="2800" b="0" i="0" u="none" strike="noStrike" kern="1200" cap="none" spc="0" normalizeH="0" baseline="0" noProof="0" dirty="0">
                <a:ln>
                  <a:noFill/>
                </a:ln>
                <a:solidFill>
                  <a:srgbClr val="FF0000"/>
                </a:solidFill>
                <a:effectLst/>
                <a:uLnTx/>
                <a:uFillTx/>
                <a:latin typeface="Calibri"/>
                <a:ea typeface="+mn-ea"/>
                <a:cs typeface="+mn-cs"/>
              </a:rPr>
              <a:t>82</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1: </a:t>
            </a:r>
            <a:r>
              <a:rPr lang="en-US" dirty="0"/>
              <a:t>Application: Adding Whole Numbers</a:t>
            </a:r>
            <a:r>
              <a:rPr lang="en-US" baseline="-25000" dirty="0"/>
              <a:t>1</a:t>
            </a:r>
          </a:p>
        </p:txBody>
      </p:sp>
      <p:sp>
        <p:nvSpPr>
          <p:cNvPr id="3" name="Content Placeholder 2"/>
          <p:cNvSpPr>
            <a:spLocks noGrp="1"/>
          </p:cNvSpPr>
          <p:nvPr>
            <p:ph idx="1"/>
          </p:nvPr>
        </p:nvSpPr>
        <p:spPr/>
        <p:txBody>
          <a:bodyPr>
            <a:normAutofit/>
          </a:bodyPr>
          <a:lstStyle/>
          <a:p>
            <a:r>
              <a:rPr lang="en-US" dirty="0"/>
              <a:t>Mary Ann is finalizing her spring break plans. First, she plans to visit her grandma, who lives </a:t>
            </a:r>
            <a:r>
              <a:rPr lang="en-US" dirty="0">
                <a:solidFill>
                  <a:srgbClr val="0000FF"/>
                </a:solidFill>
              </a:rPr>
              <a:t>288</a:t>
            </a:r>
            <a:r>
              <a:rPr lang="en-US" dirty="0"/>
              <a:t> miles away. Then she plans to drive </a:t>
            </a:r>
            <a:r>
              <a:rPr lang="en-US" dirty="0">
                <a:solidFill>
                  <a:srgbClr val="0000FF"/>
                </a:solidFill>
              </a:rPr>
              <a:t>145</a:t>
            </a:r>
            <a:r>
              <a:rPr lang="en-US" dirty="0"/>
              <a:t> miles to the beach and spend a couple days with her boyfriend before driving </a:t>
            </a:r>
            <a:r>
              <a:rPr lang="en-US" dirty="0">
                <a:solidFill>
                  <a:srgbClr val="0000FF"/>
                </a:solidFill>
              </a:rPr>
              <a:t>203</a:t>
            </a:r>
            <a:r>
              <a:rPr lang="en-US" dirty="0"/>
              <a:t> miles home. How many total miles will Mary Ann drive on her spring break road trip?</a:t>
            </a:r>
          </a:p>
          <a:p>
            <a:r>
              <a:rPr lang="en-US" b="1" dirty="0"/>
              <a:t>Solution</a:t>
            </a:r>
          </a:p>
          <a:p>
            <a:r>
              <a:rPr lang="en-US" b="1" dirty="0"/>
              <a:t>Step 1:</a:t>
            </a:r>
            <a:r>
              <a:rPr lang="en-US" dirty="0"/>
              <a:t> READ: Read the problem carefully. The key word </a:t>
            </a:r>
            <a:r>
              <a:rPr lang="en-US" b="1" dirty="0"/>
              <a:t>total </a:t>
            </a:r>
            <a:r>
              <a:rPr lang="en-US" dirty="0"/>
              <a:t>indicates addition.</a:t>
            </a:r>
          </a:p>
          <a:p>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1: </a:t>
            </a:r>
            <a:r>
              <a:rPr lang="en-US" dirty="0"/>
              <a:t>Application: Adding Whole Numbers</a:t>
            </a:r>
            <a:r>
              <a:rPr lang="en-US" baseline="-25000" dirty="0"/>
              <a:t>2</a:t>
            </a:r>
            <a:endParaRPr lang="en-US" dirty="0"/>
          </a:p>
        </p:txBody>
      </p:sp>
      <p:sp>
        <p:nvSpPr>
          <p:cNvPr id="3" name="Content Placeholder 2"/>
          <p:cNvSpPr>
            <a:spLocks noGrp="1"/>
          </p:cNvSpPr>
          <p:nvPr>
            <p:ph idx="1"/>
          </p:nvPr>
        </p:nvSpPr>
        <p:spPr/>
        <p:txBody>
          <a:bodyPr/>
          <a:lstStyle/>
          <a:p>
            <a:r>
              <a:rPr lang="en-US" b="1" dirty="0"/>
              <a:t>Step 2:</a:t>
            </a:r>
            <a:r>
              <a:rPr lang="en-US" dirty="0"/>
              <a:t> SET UP: In this problem, the three amounts to be added are </a:t>
            </a:r>
            <a:r>
              <a:rPr lang="en-US" dirty="0">
                <a:solidFill>
                  <a:srgbClr val="0000FF"/>
                </a:solidFill>
              </a:rPr>
              <a:t>288</a:t>
            </a:r>
            <a:r>
              <a:rPr lang="en-US" dirty="0"/>
              <a:t> miles, </a:t>
            </a:r>
            <a:r>
              <a:rPr lang="en-US" dirty="0">
                <a:solidFill>
                  <a:srgbClr val="0000FF"/>
                </a:solidFill>
              </a:rPr>
              <a:t>145</a:t>
            </a:r>
            <a:r>
              <a:rPr lang="en-US" dirty="0"/>
              <a:t> miles, and </a:t>
            </a:r>
            <a:r>
              <a:rPr lang="en-US" dirty="0">
                <a:solidFill>
                  <a:srgbClr val="0000FF"/>
                </a:solidFill>
              </a:rPr>
              <a:t>203</a:t>
            </a:r>
            <a:r>
              <a:rPr lang="en-US" dirty="0"/>
              <a:t> miles or </a:t>
            </a:r>
          </a:p>
          <a:p>
            <a:pPr algn="ctr"/>
            <a:r>
              <a:rPr lang="en-US" dirty="0">
                <a:solidFill>
                  <a:srgbClr val="00007E"/>
                </a:solidFill>
              </a:rPr>
              <a:t>288 </a:t>
            </a:r>
            <a:r>
              <a:rPr lang="en-US" dirty="0">
                <a:solidFill>
                  <a:srgbClr val="00007E"/>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7E"/>
                </a:solidFill>
              </a:rPr>
              <a:t> 145 </a:t>
            </a:r>
            <a:r>
              <a:rPr lang="en-US" dirty="0">
                <a:solidFill>
                  <a:srgbClr val="00007E"/>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7E"/>
                </a:solidFill>
              </a:rPr>
              <a:t> 203 = total miles.</a:t>
            </a:r>
          </a:p>
          <a:p>
            <a:r>
              <a:rPr lang="en-US" b="1" dirty="0"/>
              <a:t>Step 3:</a:t>
            </a:r>
            <a:r>
              <a:rPr lang="en-US" dirty="0"/>
              <a:t> SOLVE:</a:t>
            </a:r>
            <a:endParaRPr lang="en-US" b="1" dirty="0"/>
          </a:p>
          <a:p>
            <a:pPr algn="ctr"/>
            <a:endParaRPr lang="en-US" dirty="0"/>
          </a:p>
        </p:txBody>
      </p:sp>
      <p:pic>
        <p:nvPicPr>
          <p:cNvPr id="6" name="Picture 5" descr="To add 288, 145 and 203,&#10;Add the ones digits:&#10;8 plus 5 plus 3 which is 16.&#10;Write down 6 and carry over 1 to the tens place.&#10;Add the tens digits including the carry:&#10;8 plus 4 plus 0 equals 12, plus the carry 1 equals 13.&#10;Write down 3 and carry over 1 to the hundreds place.&#10;Add the hundreds digits including the carry:&#10;2 plus 1 plus 2 equals 5, plus the carry 1 equals 6.&#10;Write down 6.&#10;So, the final sum is 636.">
            <a:extLst>
              <a:ext uri="{FF2B5EF4-FFF2-40B4-BE49-F238E27FC236}">
                <a16:creationId xmlns:a16="http://schemas.microsoft.com/office/drawing/2014/main" id="{E978940C-E2FD-869E-C3E2-F7FECCE6572B}"/>
              </a:ext>
            </a:extLst>
          </p:cNvPr>
          <p:cNvPicPr>
            <a:picLocks noChangeAspect="1"/>
          </p:cNvPicPr>
          <p:nvPr/>
        </p:nvPicPr>
        <p:blipFill>
          <a:blip r:embed="rId2"/>
          <a:stretch>
            <a:fillRect/>
          </a:stretch>
        </p:blipFill>
        <p:spPr>
          <a:xfrm>
            <a:off x="3933826" y="2850641"/>
            <a:ext cx="924677" cy="2340000"/>
          </a:xfrm>
          <a:prstGeom prst="rect">
            <a:avLst/>
          </a:prstGeom>
        </p:spPr>
      </p:pic>
      <p:sp>
        <p:nvSpPr>
          <p:cNvPr id="5" name="TextBox 4">
            <a:extLst>
              <a:ext uri="{C183D7F6-B498-43B3-948B-1728B52AA6E4}">
                <adec:decorative xmlns:adec="http://schemas.microsoft.com/office/drawing/2017/decorative" val="1"/>
              </a:ext>
            </a:extLst>
          </p:cNvPr>
          <p:cNvSpPr txBox="1"/>
          <p:nvPr/>
        </p:nvSpPr>
        <p:spPr>
          <a:xfrm>
            <a:off x="5562600" y="4848812"/>
            <a:ext cx="2667000" cy="400110"/>
          </a:xfrm>
          <a:prstGeom prst="rect">
            <a:avLst/>
          </a:prstGeom>
          <a:noFill/>
        </p:spPr>
        <p:txBody>
          <a:bodyPr wrap="square" rtlCol="0">
            <a:spAutoFit/>
          </a:bodyPr>
          <a:lstStyle/>
          <a:p>
            <a:r>
              <a:rPr lang="en-US" sz="2000" dirty="0">
                <a:solidFill>
                  <a:srgbClr val="007E7E"/>
                </a:solidFill>
              </a:rPr>
              <a:t>Total miles driven</a:t>
            </a:r>
          </a:p>
        </p:txBody>
      </p:sp>
      <p:sp>
        <p:nvSpPr>
          <p:cNvPr id="7" name="TextBox 6">
            <a:extLst>
              <a:ext uri="{FF2B5EF4-FFF2-40B4-BE49-F238E27FC236}">
                <a16:creationId xmlns:a16="http://schemas.microsoft.com/office/drawing/2014/main" id="{438634DD-9C24-2F26-99CF-65CB711AFFD7}"/>
              </a:ext>
            </a:extLst>
          </p:cNvPr>
          <p:cNvSpPr txBox="1"/>
          <p:nvPr/>
        </p:nvSpPr>
        <p:spPr>
          <a:xfrm>
            <a:off x="457200" y="5293411"/>
            <a:ext cx="60198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Mary Ann will drive a total of </a:t>
            </a:r>
            <a:r>
              <a:rPr kumimoji="0" lang="en-US" sz="2800" b="0" i="0" u="none" strike="noStrike" kern="1200" cap="none" spc="0" normalizeH="0" baseline="0" noProof="0" dirty="0">
                <a:ln>
                  <a:noFill/>
                </a:ln>
                <a:solidFill>
                  <a:srgbClr val="FF0000"/>
                </a:solidFill>
                <a:effectLst/>
                <a:uLnTx/>
                <a:uFillTx/>
                <a:latin typeface="Calibri"/>
                <a:ea typeface="+mn-ea"/>
                <a:cs typeface="+mn-cs"/>
              </a:rPr>
              <a:t>636</a:t>
            </a:r>
            <a:r>
              <a:rPr kumimoji="0" lang="en-US" sz="2800" b="0" i="0" u="none" strike="noStrike" kern="1200" cap="none" spc="0" normalizeH="0" baseline="0" noProof="0" dirty="0">
                <a:ln>
                  <a:noFill/>
                </a:ln>
                <a:solidFill>
                  <a:srgbClr val="366092"/>
                </a:solidFill>
                <a:effectLst/>
                <a:uLnTx/>
                <a:uFillTx/>
                <a:latin typeface="Calibri"/>
                <a:ea typeface="+mn-ea"/>
                <a:cs typeface="+mn-cs"/>
              </a:rPr>
              <a:t> miles.</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1: </a:t>
            </a:r>
            <a:r>
              <a:rPr lang="en-US" dirty="0"/>
              <a:t>Application: Adding Whole Numbers</a:t>
            </a:r>
            <a:r>
              <a:rPr lang="en-US" baseline="-25000" dirty="0"/>
              <a:t>3</a:t>
            </a:r>
            <a:endParaRPr lang="en-US" dirty="0"/>
          </a:p>
        </p:txBody>
      </p:sp>
      <p:sp>
        <p:nvSpPr>
          <p:cNvPr id="3" name="Content Placeholder 2"/>
          <p:cNvSpPr>
            <a:spLocks noGrp="1"/>
          </p:cNvSpPr>
          <p:nvPr>
            <p:ph idx="1"/>
          </p:nvPr>
        </p:nvSpPr>
        <p:spPr/>
        <p:txBody>
          <a:bodyPr/>
          <a:lstStyle/>
          <a:p>
            <a:r>
              <a:rPr lang="en-US" b="1" dirty="0"/>
              <a:t>Step 4:</a:t>
            </a:r>
            <a:r>
              <a:rPr lang="en-US" dirty="0"/>
              <a:t> CHECK: Mary Ann will drive about 300 miles to her grandma’s house, 100 miles to the beach, and 200 miles home and</a:t>
            </a:r>
          </a:p>
          <a:p>
            <a:pPr algn="ctr"/>
            <a:r>
              <a:rPr lang="en-US" dirty="0">
                <a:solidFill>
                  <a:srgbClr val="00007E"/>
                </a:solidFill>
              </a:rPr>
              <a:t>300 </a:t>
            </a:r>
            <a:r>
              <a:rPr lang="en-US" dirty="0">
                <a:solidFill>
                  <a:srgbClr val="00007E"/>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7E"/>
                </a:solidFill>
              </a:rPr>
              <a:t> 100 </a:t>
            </a:r>
            <a:r>
              <a:rPr lang="en-US" dirty="0">
                <a:solidFill>
                  <a:srgbClr val="00007E"/>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7E"/>
                </a:solidFill>
              </a:rPr>
              <a:t> 200 </a:t>
            </a:r>
            <a:r>
              <a:rPr lang="en-US" dirty="0"/>
              <a:t>= </a:t>
            </a:r>
            <a:r>
              <a:rPr lang="en-US" dirty="0">
                <a:solidFill>
                  <a:srgbClr val="FF0000"/>
                </a:solidFill>
              </a:rPr>
              <a:t>600</a:t>
            </a:r>
            <a:r>
              <a:rPr lang="en-US" dirty="0"/>
              <a:t>, </a:t>
            </a:r>
          </a:p>
          <a:p>
            <a:r>
              <a:rPr lang="en-US" dirty="0"/>
              <a:t>so a total of </a:t>
            </a:r>
            <a:r>
              <a:rPr lang="en-US" dirty="0">
                <a:solidFill>
                  <a:srgbClr val="FF0000"/>
                </a:solidFill>
              </a:rPr>
              <a:t>636</a:t>
            </a:r>
            <a:r>
              <a:rPr lang="en-US" dirty="0"/>
              <a:t> miles seems reasonable.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 Application: Multiplying Whole Numbers</a:t>
            </a:r>
            <a:r>
              <a:rPr lang="en-US" baseline="-25000" dirty="0"/>
              <a:t>1</a:t>
            </a:r>
            <a:endParaRPr lang="en-US" dirty="0"/>
          </a:p>
        </p:txBody>
      </p:sp>
      <p:sp>
        <p:nvSpPr>
          <p:cNvPr id="3" name="Content Placeholder 2"/>
          <p:cNvSpPr>
            <a:spLocks noGrp="1"/>
          </p:cNvSpPr>
          <p:nvPr>
            <p:ph idx="1"/>
          </p:nvPr>
        </p:nvSpPr>
        <p:spPr/>
        <p:txBody>
          <a:bodyPr/>
          <a:lstStyle/>
          <a:p>
            <a:r>
              <a:rPr lang="en-US" dirty="0"/>
              <a:t>The owner of a semi-pro baseball team orders baseballs from the manufacturer at the beginning of the season. The team is scheduled to play </a:t>
            </a:r>
            <a:r>
              <a:rPr lang="en-US" dirty="0">
                <a:solidFill>
                  <a:srgbClr val="0000FF"/>
                </a:solidFill>
              </a:rPr>
              <a:t>32</a:t>
            </a:r>
            <a:r>
              <a:rPr lang="en-US" dirty="0"/>
              <a:t> games and they anticipate using </a:t>
            </a:r>
            <a:r>
              <a:rPr lang="en-US" dirty="0">
                <a:solidFill>
                  <a:srgbClr val="0000FF"/>
                </a:solidFill>
              </a:rPr>
              <a:t>8</a:t>
            </a:r>
            <a:r>
              <a:rPr lang="en-US" dirty="0"/>
              <a:t> new baseballs each game. How many baseballs should the owner buy?</a:t>
            </a:r>
          </a:p>
          <a:p>
            <a:r>
              <a:rPr lang="en-US" b="1" dirty="0"/>
              <a:t>Solution</a:t>
            </a:r>
          </a:p>
          <a:p>
            <a:r>
              <a:rPr lang="en-US" b="1" dirty="0"/>
              <a:t>Step 1:</a:t>
            </a:r>
            <a:r>
              <a:rPr lang="en-US" dirty="0"/>
              <a:t> READ: Read the problem carefully. The order for the entire season is found by multiplication.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 Application: Multiplying Whole Numbers</a:t>
            </a:r>
            <a:r>
              <a:rPr lang="en-US" baseline="-25000" dirty="0"/>
              <a:t>2</a:t>
            </a:r>
            <a:endParaRPr lang="en-US" dirty="0"/>
          </a:p>
        </p:txBody>
      </p:sp>
      <p:sp>
        <p:nvSpPr>
          <p:cNvPr id="3" name="Content Placeholder 2"/>
          <p:cNvSpPr>
            <a:spLocks noGrp="1"/>
          </p:cNvSpPr>
          <p:nvPr>
            <p:ph idx="1"/>
          </p:nvPr>
        </p:nvSpPr>
        <p:spPr/>
        <p:txBody>
          <a:bodyPr/>
          <a:lstStyle/>
          <a:p>
            <a:r>
              <a:rPr lang="en-US" b="1" dirty="0"/>
              <a:t>Step 2: </a:t>
            </a:r>
            <a:r>
              <a:rPr lang="en-US" dirty="0"/>
              <a:t>SET UP: To find the total number of baseballs to be ordered, multiply the number of games by the number of balls to be used in each game.</a:t>
            </a:r>
          </a:p>
          <a:p>
            <a:pPr algn="ctr"/>
            <a:r>
              <a:rPr lang="en-US" dirty="0">
                <a:solidFill>
                  <a:srgbClr val="00007E"/>
                </a:solidFill>
              </a:rPr>
              <a:t>32 </a:t>
            </a:r>
            <a:r>
              <a:rPr lang="en-US" dirty="0">
                <a:solidFill>
                  <a:srgbClr val="00007E"/>
                </a:solidFill>
                <a:latin typeface="Cambria Math" panose="02040503050406030204" pitchFamily="18" charset="0"/>
                <a:ea typeface="Cambria Math" panose="02040503050406030204" pitchFamily="18" charset="0"/>
              </a:rPr>
              <a:t>⋅</a:t>
            </a:r>
            <a:r>
              <a:rPr lang="en-US" dirty="0">
                <a:solidFill>
                  <a:srgbClr val="00007E"/>
                </a:solidFill>
              </a:rPr>
              <a:t> 8 = total number of baseballs</a:t>
            </a:r>
          </a:p>
          <a:p>
            <a:r>
              <a:rPr lang="en-US" b="1" dirty="0"/>
              <a:t>Step 3:</a:t>
            </a:r>
            <a:r>
              <a:rPr lang="en-US" dirty="0"/>
              <a:t> SOLVE:</a:t>
            </a:r>
          </a:p>
          <a:p>
            <a:endParaRPr lang="en-US" dirty="0"/>
          </a:p>
        </p:txBody>
      </p:sp>
      <p:pic>
        <p:nvPicPr>
          <p:cNvPr id="9" name="Picture 8" descr="Games 32, Balls for each game 8. We need to multiply both.&#10;&#10;Starting with, Multiply the ones digit:&#10;2 times 8 equals 16.&#10;Write down 6 and carry over 1 to the tens place.&#10;&#10;Multiply the tens digit:&#10;3 times 8 equals 24, plus the carry 1 equals 25,&#10;Write down 25.&#10;&#10;So, the final product is 256.&#10;Total to be ordered: 256 balls.">
            <a:extLst>
              <a:ext uri="{FF2B5EF4-FFF2-40B4-BE49-F238E27FC236}">
                <a16:creationId xmlns:a16="http://schemas.microsoft.com/office/drawing/2014/main" id="{12D3DE35-ABEF-F965-8085-570A16801F5C}"/>
              </a:ext>
            </a:extLst>
          </p:cNvPr>
          <p:cNvPicPr>
            <a:picLocks noChangeAspect="1"/>
          </p:cNvPicPr>
          <p:nvPr/>
        </p:nvPicPr>
        <p:blipFill>
          <a:blip r:embed="rId2"/>
          <a:stretch>
            <a:fillRect/>
          </a:stretch>
        </p:blipFill>
        <p:spPr>
          <a:xfrm>
            <a:off x="3596979" y="3276600"/>
            <a:ext cx="3667637" cy="1914792"/>
          </a:xfrm>
          <a:prstGeom prst="rect">
            <a:avLst/>
          </a:prstGeom>
        </p:spPr>
      </p:pic>
      <p:sp>
        <p:nvSpPr>
          <p:cNvPr id="4" name="TextBox 3">
            <a:extLst>
              <a:ext uri="{FF2B5EF4-FFF2-40B4-BE49-F238E27FC236}">
                <a16:creationId xmlns:a16="http://schemas.microsoft.com/office/drawing/2014/main" id="{0E4E1C84-58A3-CF09-7188-C938757045F1}"/>
              </a:ext>
            </a:extLst>
          </p:cNvPr>
          <p:cNvSpPr txBox="1"/>
          <p:nvPr/>
        </p:nvSpPr>
        <p:spPr>
          <a:xfrm>
            <a:off x="457200" y="5206067"/>
            <a:ext cx="82296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owner should order </a:t>
            </a:r>
            <a:r>
              <a:rPr kumimoji="0" lang="en-US" sz="2800" b="0" i="0" u="none" strike="noStrike" kern="1200" cap="none" spc="0" normalizeH="0" baseline="0" noProof="0" dirty="0">
                <a:ln>
                  <a:noFill/>
                </a:ln>
                <a:solidFill>
                  <a:srgbClr val="FF0000"/>
                </a:solidFill>
                <a:effectLst/>
                <a:uLnTx/>
                <a:uFillTx/>
                <a:latin typeface="Calibri"/>
                <a:ea typeface="+mn-ea"/>
                <a:cs typeface="+mn-cs"/>
              </a:rPr>
              <a:t>256</a:t>
            </a:r>
            <a:r>
              <a:rPr kumimoji="0" lang="en-US" sz="2800" b="0" i="0" u="none" strike="noStrike" kern="1200" cap="none" spc="0" normalizeH="0" baseline="0" noProof="0" dirty="0">
                <a:ln>
                  <a:noFill/>
                </a:ln>
                <a:solidFill>
                  <a:srgbClr val="366092"/>
                </a:solidFill>
                <a:effectLst/>
                <a:uLnTx/>
                <a:uFillTx/>
                <a:latin typeface="Calibri"/>
                <a:ea typeface="+mn-ea"/>
                <a:cs typeface="+mn-cs"/>
              </a:rPr>
              <a:t> baseballs for the season.</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2: Application: Multiplying Whole Numbers</a:t>
            </a:r>
            <a:r>
              <a:rPr lang="en-US" baseline="-25000" dirty="0"/>
              <a:t>3</a:t>
            </a:r>
            <a:endParaRPr lang="en-US" dirty="0"/>
          </a:p>
        </p:txBody>
      </p:sp>
      <p:sp>
        <p:nvSpPr>
          <p:cNvPr id="3" name="Content Placeholder 2"/>
          <p:cNvSpPr>
            <a:spLocks noGrp="1"/>
          </p:cNvSpPr>
          <p:nvPr>
            <p:ph idx="1"/>
          </p:nvPr>
        </p:nvSpPr>
        <p:spPr/>
        <p:txBody>
          <a:bodyPr/>
          <a:lstStyle/>
          <a:p>
            <a:r>
              <a:rPr lang="en-US" b="1" dirty="0"/>
              <a:t>Step 4: </a:t>
            </a:r>
            <a:r>
              <a:rPr lang="en-US" dirty="0"/>
              <a:t>CHECK: The team plays about 30 games and uses about 10 balls per game and</a:t>
            </a:r>
          </a:p>
          <a:p>
            <a:pPr algn="ctr"/>
            <a:r>
              <a:rPr lang="en-US" dirty="0">
                <a:solidFill>
                  <a:srgbClr val="00007E"/>
                </a:solidFill>
              </a:rPr>
              <a:t>30 </a:t>
            </a:r>
            <a:r>
              <a:rPr lang="en-US" dirty="0">
                <a:solidFill>
                  <a:srgbClr val="00007E"/>
                </a:solidFill>
                <a:latin typeface="Cambria Math" panose="02040503050406030204" pitchFamily="18" charset="0"/>
                <a:ea typeface="Cambria Math" panose="02040503050406030204" pitchFamily="18" charset="0"/>
              </a:rPr>
              <a:t>⋅ </a:t>
            </a:r>
            <a:r>
              <a:rPr lang="en-US" dirty="0">
                <a:solidFill>
                  <a:srgbClr val="00007E"/>
                </a:solidFill>
              </a:rPr>
              <a:t>10 = 300,</a:t>
            </a:r>
          </a:p>
          <a:p>
            <a:r>
              <a:rPr lang="en-US" dirty="0"/>
              <a:t>so a total order of </a:t>
            </a:r>
            <a:r>
              <a:rPr lang="en-US" dirty="0">
                <a:solidFill>
                  <a:srgbClr val="FF0000"/>
                </a:solidFill>
              </a:rPr>
              <a:t>256 </a:t>
            </a:r>
            <a:r>
              <a:rPr lang="en-US" dirty="0"/>
              <a:t>balls seems reasonable.</a:t>
            </a:r>
          </a:p>
          <a:p>
            <a:endParaRPr lang="en-US"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2890</TotalTime>
  <Words>2059</Words>
  <Application>Microsoft Office PowerPoint</Application>
  <PresentationFormat>On-screen Show (4:3)</PresentationFormat>
  <Paragraphs>144</Paragraphs>
  <Slides>37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Cambria Math</vt:lpstr>
      <vt:lpstr>Courier New</vt:lpstr>
      <vt:lpstr>Calibri</vt:lpstr>
      <vt:lpstr>Arial</vt:lpstr>
      <vt:lpstr>Office Theme</vt:lpstr>
      <vt:lpstr>Section 1.R.1</vt:lpstr>
      <vt:lpstr>Objectives</vt:lpstr>
      <vt:lpstr>Procedure: Basic Strategy for Solving Word Problems </vt:lpstr>
      <vt:lpstr>Example 1: Application: Adding Whole Numbers1</vt:lpstr>
      <vt:lpstr>Example 1: Application: Adding Whole Numbers2</vt:lpstr>
      <vt:lpstr>Example 1: Application: Adding Whole Numbers3</vt:lpstr>
      <vt:lpstr>Example 2: Application: Multiplying Whole Numbers1</vt:lpstr>
      <vt:lpstr>Example 2: Application: Multiplying Whole Numbers2</vt:lpstr>
      <vt:lpstr>Example 2: Application: Multiplying Whole Numbers3</vt:lpstr>
      <vt:lpstr>Example 3: Application: Dividing Whole Numbers1</vt:lpstr>
      <vt:lpstr>Example 3: Application: Dividing Whole Numbers2</vt:lpstr>
      <vt:lpstr>Example 3: Application: Dividing Whole Numbers3</vt:lpstr>
      <vt:lpstr>Example 4: Application: Calculating Loan Amounts1</vt:lpstr>
      <vt:lpstr>Example 4: Application: Calculating Loan Amounts2</vt:lpstr>
      <vt:lpstr>Example 4: Application: Calculating Loan Amounts3</vt:lpstr>
      <vt:lpstr>Example 4: Application: Calculating Loan Amounts4</vt:lpstr>
      <vt:lpstr>Example 5: Application: Balancing a Checking Account1</vt:lpstr>
      <vt:lpstr>Example 5: Application: Balancing a Checking Account2</vt:lpstr>
      <vt:lpstr>Example 5: Application: Balancing a Checking Account3</vt:lpstr>
      <vt:lpstr>Example 5: Application: Balancing a Checking Account4</vt:lpstr>
      <vt:lpstr>Example 6: Application: Finding the Area of Rectangles1</vt:lpstr>
      <vt:lpstr>Example 6: Application: Finding the Area of Rectangles2</vt:lpstr>
      <vt:lpstr>Example 6: Application: Finding the Area of Rectangles3</vt:lpstr>
      <vt:lpstr>Example 6: Application: Finding the Area of Rectangles4</vt:lpstr>
      <vt:lpstr>Procedure: To Find the Average of a Set of Numbers </vt:lpstr>
      <vt:lpstr>Example 7: Calculating an Average1</vt:lpstr>
      <vt:lpstr>Example 7: Calculating an Average2</vt:lpstr>
      <vt:lpstr>Example 8: Application: Calculating an Average1</vt:lpstr>
      <vt:lpstr>Example 8: Application: Calculating an Average2</vt:lpstr>
      <vt:lpstr>Example 8: Application: Calculating an Average3</vt:lpstr>
      <vt:lpstr>Example 8: Application: Calculating an Average4</vt:lpstr>
      <vt:lpstr>Example 9: Application: Calculating an Average1</vt:lpstr>
      <vt:lpstr>Example 9: Application: Calculating an Average2</vt:lpstr>
      <vt:lpstr>Example 9: Application: Calculating an Average3</vt:lpstr>
      <vt:lpstr>Example 10: Application: Calculating an Average1</vt:lpstr>
      <vt:lpstr>Example 10: Application: Calculating an Average2</vt:lpstr>
      <vt:lpstr>Example 10: Application: Calculating an Average3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 Systems</dc:creator>
  <cp:lastModifiedBy>jeevan</cp:lastModifiedBy>
  <cp:revision>281</cp:revision>
  <dcterms:created xsi:type="dcterms:W3CDTF">2013-04-26T14:43:13Z</dcterms:created>
  <dcterms:modified xsi:type="dcterms:W3CDTF">2025-08-18T05:43:46Z</dcterms:modified>
</cp:coreProperties>
</file>