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1"/>
  </p:notesMasterIdLst>
  <p:handoutMasterIdLst>
    <p:handoutMasterId r:id="rId22"/>
  </p:handoutMasterIdLst>
  <p:sldIdLst>
    <p:sldId id="256" r:id="rId2"/>
    <p:sldId id="259" r:id="rId3"/>
    <p:sldId id="260" r:id="rId4"/>
    <p:sldId id="283" r:id="rId5"/>
    <p:sldId id="261" r:id="rId6"/>
    <p:sldId id="262" r:id="rId7"/>
    <p:sldId id="263" r:id="rId8"/>
    <p:sldId id="266" r:id="rId9"/>
    <p:sldId id="284" r:id="rId10"/>
    <p:sldId id="267" r:id="rId11"/>
    <p:sldId id="268" r:id="rId12"/>
    <p:sldId id="269" r:id="rId13"/>
    <p:sldId id="270" r:id="rId14"/>
    <p:sldId id="271" r:id="rId15"/>
    <p:sldId id="282" r:id="rId16"/>
    <p:sldId id="272" r:id="rId17"/>
    <p:sldId id="275" r:id="rId18"/>
    <p:sldId id="276" r:id="rId19"/>
    <p:sldId id="278"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na Tavormina" initials="AT" lastIdx="4" clrIdx="0">
    <p:extLst>
      <p:ext uri="{19B8F6BF-5375-455C-9EA6-DF929625EA0E}">
        <p15:presenceInfo xmlns:p15="http://schemas.microsoft.com/office/powerpoint/2012/main" userId="S-1-5-21-1482476501-413027322-842925246-27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6608C"/>
    <a:srgbClr val="C00000"/>
    <a:srgbClr val="2D7D9F"/>
    <a:srgbClr val="0000FF"/>
    <a:srgbClr val="000099"/>
    <a:srgbClr val="9900FF"/>
    <a:srgbClr val="FF00FF"/>
    <a:srgbClr val="FFFFCC"/>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170" autoAdjust="0"/>
    <p:restoredTop sz="94673" autoAdjust="0"/>
  </p:normalViewPr>
  <p:slideViewPr>
    <p:cSldViewPr>
      <p:cViewPr varScale="1">
        <p:scale>
          <a:sx n="101" d="100"/>
          <a:sy n="101" d="100"/>
        </p:scale>
        <p:origin x="2202" y="108"/>
      </p:cViewPr>
      <p:guideLst>
        <p:guide orient="horz" pos="2160"/>
        <p:guide pos="2880"/>
      </p:guideLst>
    </p:cSldViewPr>
  </p:slideViewPr>
  <p:notesTextViewPr>
    <p:cViewPr>
      <p:scale>
        <a:sx n="3" d="2"/>
        <a:sy n="3" d="2"/>
      </p:scale>
      <p:origin x="0" y="0"/>
    </p:cViewPr>
  </p:notesTextViewPr>
  <p:sorterViewPr>
    <p:cViewPr>
      <p:scale>
        <a:sx n="95" d="100"/>
        <a:sy n="95"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6270194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A06C8C-854D-4A7C-A3FE-3DBBAFE00FA9}" type="datetimeFigureOut">
              <a:rPr lang="en-US" smtClean="0"/>
              <a:pPr/>
              <a:t>8/19/2025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80441D-D731-4991-A4A8-BAD1DA535620}" type="slidenum">
              <a:rPr lang="en-US" smtClean="0"/>
              <a:pPr/>
              <a:t>‹#›</a:t>
            </a:fld>
            <a:endParaRPr lang="en-US"/>
          </a:p>
        </p:txBody>
      </p:sp>
    </p:spTree>
    <p:extLst>
      <p:ext uri="{BB962C8B-B14F-4D97-AF65-F5344CB8AC3E}">
        <p14:creationId xmlns:p14="http://schemas.microsoft.com/office/powerpoint/2010/main" val="12453935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2.xml"/><Relationship Id="rId5" Type="http://schemas.openxmlformats.org/officeDocument/2006/relationships/image" Target="../media/image26.emf"/><Relationship Id="rId4" Type="http://schemas.openxmlformats.org/officeDocument/2006/relationships/image" Target="../media/image25.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12.R.3</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marL="0" indent="0" algn="ctr">
              <a:lnSpc>
                <a:spcPct val="90000"/>
              </a:lnSpc>
              <a:buNone/>
            </a:pPr>
            <a:r>
              <a:rPr lang="en-US" b="1" i="1" dirty="0"/>
              <a:t>Slope-Intercept Form</a:t>
            </a:r>
            <a:endParaRPr lang="en-US" b="1" i="1" dirty="0">
              <a:solidFill>
                <a:srgbClr val="1F497D"/>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Finding the Slope of a Horizontal Line</a:t>
            </a:r>
            <a:endParaRPr lang="en-US" sz="3200" dirty="0">
              <a:solidFill>
                <a:schemeClr val="accent1"/>
              </a:solidFill>
            </a:endParaRPr>
          </a:p>
        </p:txBody>
      </p:sp>
      <p:sp>
        <p:nvSpPr>
          <p:cNvPr id="22531" name="Rectangle 3"/>
          <p:cNvSpPr>
            <a:spLocks noGrp="1"/>
          </p:cNvSpPr>
          <p:nvPr>
            <p:ph idx="1"/>
          </p:nvPr>
        </p:nvSpPr>
        <p:spPr>
          <a:xfrm>
            <a:off x="457200" y="1066800"/>
            <a:ext cx="8229600" cy="4572000"/>
          </a:xfrm>
          <a:prstGeom prst="rect">
            <a:avLst/>
          </a:prstGeom>
        </p:spPr>
        <p:txBody>
          <a:bodyPr/>
          <a:lstStyle/>
          <a:p>
            <a:pPr>
              <a:spcBef>
                <a:spcPct val="0"/>
              </a:spcBef>
              <a:buFont typeface="Courier New" pitchFamily="49" charset="0"/>
              <a:buNone/>
            </a:pPr>
            <a:r>
              <a:rPr lang="en-US" i="0" dirty="0">
                <a:solidFill>
                  <a:schemeClr val="tx1"/>
                </a:solidFill>
              </a:rPr>
              <a:t>Find the equation and slope of the horizontal line through the point  </a:t>
            </a:r>
            <a:r>
              <a:rPr lang="en-US" i="0" dirty="0">
                <a:solidFill>
                  <a:srgbClr val="0000FF"/>
                </a:solidFill>
              </a:rPr>
              <a:t>(</a:t>
            </a:r>
            <a:r>
              <a:rPr lang="en-US" i="0" dirty="0">
                <a:solidFill>
                  <a:srgbClr val="0000FF"/>
                </a:solidFill>
                <a:latin typeface="Symbol" pitchFamily="18" charset="2"/>
              </a:rPr>
              <a:t>-</a:t>
            </a:r>
            <a:r>
              <a:rPr lang="en-US" i="0" dirty="0">
                <a:solidFill>
                  <a:srgbClr val="0000FF"/>
                </a:solidFill>
              </a:rPr>
              <a:t>2,5)</a:t>
            </a:r>
            <a:r>
              <a:rPr lang="en-US" i="0" dirty="0">
                <a:solidFill>
                  <a:schemeClr val="tx1"/>
                </a:solidFill>
              </a:rPr>
              <a:t>.</a:t>
            </a:r>
          </a:p>
          <a:p>
            <a:pPr marL="533400" indent="-533400" algn="just">
              <a:spcBef>
                <a:spcPct val="0"/>
              </a:spcBef>
              <a:buFont typeface="Courier New" pitchFamily="49" charset="0"/>
              <a:buNone/>
            </a:pPr>
            <a:r>
              <a:rPr lang="en-US" b="1" i="0" dirty="0">
                <a:solidFill>
                  <a:schemeClr val="tx1"/>
                </a:solidFill>
              </a:rPr>
              <a:t>Solution</a:t>
            </a:r>
          </a:p>
          <a:p>
            <a:pPr marL="533400" indent="-533400" algn="just">
              <a:spcBef>
                <a:spcPts val="600"/>
              </a:spcBef>
              <a:buFont typeface="Courier New" pitchFamily="49" charset="0"/>
              <a:buNone/>
            </a:pPr>
            <a:r>
              <a:rPr lang="en-US" i="0" dirty="0">
                <a:solidFill>
                  <a:schemeClr val="tx1"/>
                </a:solidFill>
              </a:rPr>
              <a:t>The equation is </a:t>
            </a:r>
            <a:r>
              <a:rPr lang="en-US" i="1" dirty="0">
                <a:solidFill>
                  <a:srgbClr val="FF0000"/>
                </a:solidFill>
              </a:rPr>
              <a:t>y</a:t>
            </a:r>
            <a:r>
              <a:rPr lang="en-US" i="0" dirty="0">
                <a:solidFill>
                  <a:srgbClr val="FF0000"/>
                </a:solidFill>
              </a:rPr>
              <a:t> </a:t>
            </a:r>
            <a:r>
              <a:rPr lang="en-US" i="0" dirty="0">
                <a:solidFill>
                  <a:srgbClr val="FF0000"/>
                </a:solidFill>
                <a:latin typeface="Symbol" pitchFamily="18" charset="2"/>
              </a:rPr>
              <a:t>=</a:t>
            </a:r>
            <a:r>
              <a:rPr lang="en-US" i="0" dirty="0">
                <a:solidFill>
                  <a:srgbClr val="FF0000"/>
                </a:solidFill>
              </a:rPr>
              <a:t> 5</a:t>
            </a:r>
            <a:r>
              <a:rPr lang="en-US" i="0" dirty="0">
                <a:solidFill>
                  <a:schemeClr val="tx1"/>
                </a:solidFill>
              </a:rPr>
              <a:t> and </a:t>
            </a:r>
          </a:p>
          <a:p>
            <a:pPr marL="533400" indent="-533400" algn="just">
              <a:spcBef>
                <a:spcPct val="0"/>
              </a:spcBef>
              <a:buFont typeface="Courier New" pitchFamily="49" charset="0"/>
              <a:buNone/>
            </a:pPr>
            <a:r>
              <a:rPr lang="en-US" i="0" dirty="0">
                <a:solidFill>
                  <a:schemeClr val="tx1"/>
                </a:solidFill>
              </a:rPr>
              <a:t>the </a:t>
            </a:r>
            <a:r>
              <a:rPr lang="en-US" i="0" dirty="0">
                <a:solidFill>
                  <a:srgbClr val="FF0000"/>
                </a:solidFill>
              </a:rPr>
              <a:t>slope is 0</a:t>
            </a:r>
            <a:r>
              <a:rPr lang="en-US" i="0" dirty="0">
                <a:solidFill>
                  <a:schemeClr val="tx1"/>
                </a:solidFill>
              </a:rPr>
              <a:t>. </a:t>
            </a:r>
          </a:p>
          <a:p>
            <a:pPr marL="533400" indent="-533400" algn="just">
              <a:spcBef>
                <a:spcPct val="0"/>
              </a:spcBef>
            </a:pPr>
            <a:endParaRPr lang="en-US" i="0" dirty="0">
              <a:solidFill>
                <a:schemeClr val="tx1"/>
              </a:solidFill>
            </a:endParaRPr>
          </a:p>
          <a:p>
            <a:pPr marL="533400" indent="-533400">
              <a:buFont typeface="Courier New" pitchFamily="49" charset="0"/>
              <a:buNone/>
            </a:pPr>
            <a:endParaRPr lang="en-US" i="0" dirty="0">
              <a:solidFill>
                <a:schemeClr val="tx1"/>
              </a:solidFill>
            </a:endParaRPr>
          </a:p>
        </p:txBody>
      </p:sp>
      <p:pic>
        <p:nvPicPr>
          <p:cNvPr id="39937" name="Picture 1" descr="Graph of the horizontal line y equals five, with a point at open parenthesis negative two comma five close parenthesis."/>
          <p:cNvPicPr>
            <a:picLocks noChangeAspect="1" noChangeArrowheads="1"/>
          </p:cNvPicPr>
          <p:nvPr/>
        </p:nvPicPr>
        <p:blipFill>
          <a:blip r:embed="rId2" cstate="print"/>
          <a:srcRect/>
          <a:stretch>
            <a:fillRect/>
          </a:stretch>
        </p:blipFill>
        <p:spPr bwMode="auto">
          <a:xfrm>
            <a:off x="4953000" y="2057400"/>
            <a:ext cx="3264408" cy="3249536"/>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Finding the Slope of a Vertical Line</a:t>
            </a:r>
            <a:endParaRPr lang="en-US" sz="3200" dirty="0">
              <a:solidFill>
                <a:schemeClr val="accent1"/>
              </a:solidFill>
            </a:endParaRPr>
          </a:p>
        </p:txBody>
      </p:sp>
      <p:sp>
        <p:nvSpPr>
          <p:cNvPr id="23555" name="Rectangle 3"/>
          <p:cNvSpPr>
            <a:spLocks noGrp="1"/>
          </p:cNvSpPr>
          <p:nvPr>
            <p:ph idx="1"/>
          </p:nvPr>
        </p:nvSpPr>
        <p:spPr>
          <a:xfrm>
            <a:off x="457200" y="1066800"/>
            <a:ext cx="8229600" cy="4572000"/>
          </a:xfrm>
          <a:prstGeom prst="rect">
            <a:avLst/>
          </a:prstGeom>
        </p:spPr>
        <p:txBody>
          <a:bodyPr/>
          <a:lstStyle/>
          <a:p>
            <a:pPr>
              <a:buFont typeface="Courier New" pitchFamily="49" charset="0"/>
              <a:buNone/>
            </a:pPr>
            <a:r>
              <a:rPr lang="en-US" i="0" dirty="0">
                <a:solidFill>
                  <a:schemeClr val="tx1"/>
                </a:solidFill>
              </a:rPr>
              <a:t>Find the equation and slope of the vertical line through the point </a:t>
            </a:r>
            <a:r>
              <a:rPr lang="en-US" i="0" dirty="0">
                <a:solidFill>
                  <a:srgbClr val="0000FF"/>
                </a:solidFill>
              </a:rPr>
              <a:t>(3,2)</a:t>
            </a:r>
            <a:r>
              <a:rPr lang="en-US" i="0" dirty="0">
                <a:solidFill>
                  <a:schemeClr val="tx1"/>
                </a:solidFill>
              </a:rPr>
              <a:t>.</a:t>
            </a:r>
          </a:p>
          <a:p>
            <a:pPr marL="533400" indent="-533400">
              <a:buFont typeface="Courier New" pitchFamily="49" charset="0"/>
              <a:buNone/>
            </a:pPr>
            <a:r>
              <a:rPr lang="en-US" b="1" i="0" dirty="0">
                <a:solidFill>
                  <a:schemeClr val="tx1"/>
                </a:solidFill>
              </a:rPr>
              <a:t>Solution</a:t>
            </a:r>
          </a:p>
          <a:p>
            <a:pPr marL="533400" indent="-533400">
              <a:buFont typeface="Courier New" pitchFamily="49" charset="0"/>
              <a:buNone/>
            </a:pPr>
            <a:r>
              <a:rPr lang="en-US" i="0" dirty="0">
                <a:solidFill>
                  <a:schemeClr val="tx1"/>
                </a:solidFill>
              </a:rPr>
              <a:t>The equation is </a:t>
            </a:r>
            <a:r>
              <a:rPr lang="en-US" i="1" dirty="0">
                <a:solidFill>
                  <a:srgbClr val="FF0000"/>
                </a:solidFill>
              </a:rPr>
              <a:t>x</a:t>
            </a:r>
            <a:r>
              <a:rPr lang="en-US" i="0" dirty="0">
                <a:solidFill>
                  <a:srgbClr val="FF0000"/>
                </a:solidFill>
              </a:rPr>
              <a:t> = 3</a:t>
            </a:r>
            <a:r>
              <a:rPr lang="en-US" i="0" dirty="0">
                <a:solidFill>
                  <a:schemeClr val="tx1"/>
                </a:solidFill>
              </a:rPr>
              <a:t> and </a:t>
            </a:r>
          </a:p>
          <a:p>
            <a:pPr marL="533400" indent="-533400">
              <a:spcBef>
                <a:spcPts val="0"/>
              </a:spcBef>
              <a:buFont typeface="Courier New" pitchFamily="49" charset="0"/>
              <a:buNone/>
            </a:pPr>
            <a:r>
              <a:rPr lang="en-US" i="0" dirty="0">
                <a:solidFill>
                  <a:schemeClr val="tx1"/>
                </a:solidFill>
              </a:rPr>
              <a:t>the </a:t>
            </a:r>
            <a:r>
              <a:rPr lang="en-US" i="0" dirty="0">
                <a:solidFill>
                  <a:srgbClr val="FF0000"/>
                </a:solidFill>
              </a:rPr>
              <a:t>slope is undefined</a:t>
            </a:r>
            <a:r>
              <a:rPr lang="en-US" i="0" dirty="0">
                <a:solidFill>
                  <a:schemeClr val="tx1"/>
                </a:solidFill>
              </a:rPr>
              <a:t>. </a:t>
            </a:r>
          </a:p>
          <a:p>
            <a:pPr marL="533400" indent="-533400"/>
            <a:endParaRPr lang="en-US" i="0" dirty="0">
              <a:solidFill>
                <a:schemeClr val="tx1"/>
              </a:solidFill>
            </a:endParaRPr>
          </a:p>
          <a:p>
            <a:pPr marL="533400" indent="-533400"/>
            <a:endParaRPr lang="en-US" i="0" dirty="0">
              <a:solidFill>
                <a:schemeClr val="tx1"/>
              </a:solidFill>
            </a:endParaRPr>
          </a:p>
        </p:txBody>
      </p:sp>
      <p:pic>
        <p:nvPicPr>
          <p:cNvPr id="38913" name="Picture 1" descr="A vertical line is graphed on a coordinate plane. The line passes through the point open parenthesis three comma two close parenthesis. The line is labeled, x equals three."/>
          <p:cNvPicPr>
            <a:picLocks noChangeAspect="1" noChangeArrowheads="1"/>
          </p:cNvPicPr>
          <p:nvPr/>
        </p:nvPicPr>
        <p:blipFill>
          <a:blip r:embed="rId2" cstate="print"/>
          <a:srcRect/>
          <a:stretch>
            <a:fillRect/>
          </a:stretch>
        </p:blipFill>
        <p:spPr bwMode="auto">
          <a:xfrm>
            <a:off x="4953000" y="1981200"/>
            <a:ext cx="3291840" cy="3284392"/>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dirty="0"/>
              <a:t>Definition: The Slope </a:t>
            </a:r>
            <a:r>
              <a:rPr lang="en-US" i="1" dirty="0"/>
              <a:t>m</a:t>
            </a:r>
            <a:endParaRPr lang="en-US" sz="3200" i="1" dirty="0">
              <a:solidFill>
                <a:schemeClr val="accent1"/>
              </a:solidFill>
            </a:endParaRPr>
          </a:p>
        </p:txBody>
      </p:sp>
      <p:sp>
        <p:nvSpPr>
          <p:cNvPr id="15363" name="TextBox 3"/>
          <p:cNvSpPr>
            <a:spLocks noGrp="1" noChangeArrowheads="1"/>
          </p:cNvSpPr>
          <p:nvPr>
            <p:ph idx="1"/>
          </p:nvPr>
        </p:nvSpPr>
        <p:spPr>
          <a:xfrm>
            <a:off x="457200" y="1066800"/>
            <a:ext cx="8229600" cy="954107"/>
          </a:xfrm>
          <a:prstGeom prst="rect">
            <a:avLst/>
          </a:prstGeom>
          <a:solidFill>
            <a:srgbClr val="FFFFCC"/>
          </a:solidFill>
          <a:ln w="28575">
            <a:solidFill>
              <a:srgbClr val="000000"/>
            </a:solidFill>
          </a:ln>
        </p:spPr>
        <p:txBody>
          <a:bodyPr>
            <a:spAutoFit/>
          </a:bodyPr>
          <a:lstStyle/>
          <a:p>
            <a:pPr marL="15875" indent="-15875">
              <a:buFont typeface="Courier New" pitchFamily="49" charset="0"/>
              <a:buNone/>
              <a:tabLst>
                <a:tab pos="342900" algn="l"/>
                <a:tab pos="977900" algn="l"/>
                <a:tab pos="7150100" algn="l"/>
              </a:tabLst>
            </a:pPr>
            <a:r>
              <a:rPr lang="en-US" i="0" dirty="0">
                <a:solidFill>
                  <a:srgbClr val="000000"/>
                </a:solidFill>
              </a:rPr>
              <a:t>For an equation in the form </a:t>
            </a:r>
            <a:r>
              <a:rPr lang="en-US" i="1" dirty="0">
                <a:solidFill>
                  <a:srgbClr val="0000FF"/>
                </a:solidFill>
              </a:rPr>
              <a:t>y</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a:t>
            </a:r>
            <a:r>
              <a:rPr lang="en-US" i="1" dirty="0">
                <a:solidFill>
                  <a:srgbClr val="0000FF"/>
                </a:solidFill>
              </a:rPr>
              <a:t>m</a:t>
            </a:r>
            <a:r>
              <a:rPr lang="en-US" sz="100" i="1" dirty="0">
                <a:solidFill>
                  <a:srgbClr val="0000FF"/>
                </a:solidFill>
              </a:rPr>
              <a:t> </a:t>
            </a:r>
            <a:r>
              <a:rPr lang="en-US" i="1" dirty="0">
                <a:solidFill>
                  <a:srgbClr val="0000FF"/>
                </a:solidFill>
              </a:rPr>
              <a:t>x</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a:t>
            </a:r>
            <a:r>
              <a:rPr lang="en-US" i="1" dirty="0">
                <a:solidFill>
                  <a:srgbClr val="0000FF"/>
                </a:solidFill>
              </a:rPr>
              <a:t>b</a:t>
            </a:r>
            <a:r>
              <a:rPr lang="en-US" i="0" dirty="0">
                <a:solidFill>
                  <a:srgbClr val="000000"/>
                </a:solidFill>
              </a:rPr>
              <a:t>, the slope of the line is </a:t>
            </a:r>
            <a:r>
              <a:rPr lang="en-US" i="1" dirty="0">
                <a:solidFill>
                  <a:srgbClr val="0000FF"/>
                </a:solidFill>
              </a:rPr>
              <a:t>m</a:t>
            </a:r>
            <a:r>
              <a:rPr lang="en-US" i="0" dirty="0">
                <a:solidFill>
                  <a:srgbClr val="000000"/>
                </a:solidFill>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dirty="0"/>
              <a:t>Definition: Slope-Intercept Form</a:t>
            </a:r>
            <a:endParaRPr lang="en-US" sz="3200" i="1" dirty="0">
              <a:solidFill>
                <a:schemeClr val="accent1"/>
              </a:solidFill>
            </a:endParaRPr>
          </a:p>
        </p:txBody>
      </p:sp>
      <p:sp>
        <p:nvSpPr>
          <p:cNvPr id="16387" name="TextBox 3"/>
          <p:cNvSpPr>
            <a:spLocks noGrp="1" noChangeArrowheads="1"/>
          </p:cNvSpPr>
          <p:nvPr>
            <p:ph idx="1"/>
          </p:nvPr>
        </p:nvSpPr>
        <p:spPr>
          <a:xfrm>
            <a:off x="457200" y="1066800"/>
            <a:ext cx="8229600" cy="1384995"/>
          </a:xfrm>
          <a:prstGeom prst="rect">
            <a:avLst/>
          </a:prstGeom>
          <a:solidFill>
            <a:srgbClr val="FFFFCC"/>
          </a:solidFill>
          <a:ln w="28575">
            <a:solidFill>
              <a:srgbClr val="000000"/>
            </a:solidFill>
          </a:ln>
        </p:spPr>
        <p:txBody>
          <a:bodyPr>
            <a:spAutoFit/>
          </a:bodyPr>
          <a:lstStyle/>
          <a:p>
            <a:pPr marL="15875" indent="-15875">
              <a:buFont typeface="Courier New" pitchFamily="49" charset="0"/>
              <a:buNone/>
              <a:tabLst>
                <a:tab pos="342900" algn="l"/>
                <a:tab pos="977900" algn="l"/>
                <a:tab pos="7150100" algn="l"/>
              </a:tabLst>
            </a:pPr>
            <a:r>
              <a:rPr lang="en-US" i="1" dirty="0">
                <a:solidFill>
                  <a:srgbClr val="0000FF"/>
                </a:solidFill>
              </a:rPr>
              <a:t>y</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a:t>
            </a:r>
            <a:r>
              <a:rPr lang="en-US" i="1" dirty="0">
                <a:solidFill>
                  <a:srgbClr val="0000FF"/>
                </a:solidFill>
              </a:rPr>
              <a:t>m</a:t>
            </a:r>
            <a:r>
              <a:rPr lang="en-US" sz="100" i="1" dirty="0">
                <a:solidFill>
                  <a:srgbClr val="0000FF"/>
                </a:solidFill>
              </a:rPr>
              <a:t> </a:t>
            </a:r>
            <a:r>
              <a:rPr lang="en-US" i="1" dirty="0">
                <a:solidFill>
                  <a:srgbClr val="0000FF"/>
                </a:solidFill>
              </a:rPr>
              <a:t>x</a:t>
            </a:r>
            <a:r>
              <a:rPr lang="en-US" i="0" dirty="0">
                <a:solidFill>
                  <a:srgbClr val="0000FF"/>
                </a:solidFill>
              </a:rPr>
              <a:t> </a:t>
            </a:r>
            <a:r>
              <a:rPr lang="en-US" i="0" dirty="0">
                <a:solidFill>
                  <a:srgbClr val="0000FF"/>
                </a:solidFill>
                <a:latin typeface="Symbol" pitchFamily="18" charset="2"/>
              </a:rPr>
              <a:t>+</a:t>
            </a:r>
            <a:r>
              <a:rPr lang="en-US" i="0" dirty="0">
                <a:solidFill>
                  <a:srgbClr val="0000FF"/>
                </a:solidFill>
              </a:rPr>
              <a:t> </a:t>
            </a:r>
            <a:r>
              <a:rPr lang="en-US" i="1" dirty="0">
                <a:solidFill>
                  <a:srgbClr val="0000FF"/>
                </a:solidFill>
              </a:rPr>
              <a:t>b</a:t>
            </a:r>
            <a:r>
              <a:rPr lang="en-US" i="0" dirty="0">
                <a:solidFill>
                  <a:srgbClr val="000000"/>
                </a:solidFill>
              </a:rPr>
              <a:t> is called the </a:t>
            </a:r>
            <a:r>
              <a:rPr lang="en-US" b="1" i="0" dirty="0">
                <a:solidFill>
                  <a:srgbClr val="C00000"/>
                </a:solidFill>
              </a:rPr>
              <a:t>slope-intercept </a:t>
            </a:r>
            <a:r>
              <a:rPr lang="en-US" i="0" dirty="0">
                <a:solidFill>
                  <a:srgbClr val="000000"/>
                </a:solidFill>
              </a:rPr>
              <a:t>form for the equation of a line, where </a:t>
            </a:r>
            <a:r>
              <a:rPr lang="en-US" i="1" dirty="0">
                <a:solidFill>
                  <a:srgbClr val="0000FF"/>
                </a:solidFill>
              </a:rPr>
              <a:t>m</a:t>
            </a:r>
            <a:r>
              <a:rPr lang="en-US" i="0" dirty="0">
                <a:solidFill>
                  <a:srgbClr val="000000"/>
                </a:solidFill>
              </a:rPr>
              <a:t> is the </a:t>
            </a:r>
            <a:r>
              <a:rPr lang="en-US" b="1" i="0" dirty="0">
                <a:solidFill>
                  <a:srgbClr val="C00000"/>
                </a:solidFill>
              </a:rPr>
              <a:t>slope</a:t>
            </a:r>
            <a:r>
              <a:rPr lang="en-US" i="0" dirty="0">
                <a:solidFill>
                  <a:srgbClr val="000000"/>
                </a:solidFill>
              </a:rPr>
              <a:t> and </a:t>
            </a:r>
            <a:r>
              <a:rPr lang="en-US" i="0" dirty="0">
                <a:solidFill>
                  <a:srgbClr val="0000FF"/>
                </a:solidFill>
              </a:rPr>
              <a:t>(0,</a:t>
            </a:r>
            <a:r>
              <a:rPr lang="en-US" i="0" dirty="0">
                <a:solidFill>
                  <a:srgbClr val="0000FF"/>
                </a:solidFill>
                <a:latin typeface="Symbol" pitchFamily="18" charset="2"/>
              </a:rPr>
              <a:t> </a:t>
            </a:r>
            <a:r>
              <a:rPr lang="en-US" i="1" dirty="0">
                <a:solidFill>
                  <a:srgbClr val="0000FF"/>
                </a:solidFill>
              </a:rPr>
              <a:t>b</a:t>
            </a:r>
            <a:r>
              <a:rPr lang="en-US" i="0" dirty="0">
                <a:solidFill>
                  <a:srgbClr val="0000FF"/>
                </a:solidFill>
              </a:rPr>
              <a:t>)</a:t>
            </a:r>
            <a:r>
              <a:rPr lang="en-US" i="0" dirty="0">
                <a:solidFill>
                  <a:srgbClr val="000000"/>
                </a:solidFill>
              </a:rPr>
              <a:t> is the </a:t>
            </a:r>
            <a:r>
              <a:rPr lang="en-US" b="1" i="1" dirty="0">
                <a:solidFill>
                  <a:srgbClr val="C00000"/>
                </a:solidFill>
              </a:rPr>
              <a:t>y</a:t>
            </a:r>
            <a:r>
              <a:rPr lang="en-US" b="1" i="0" dirty="0">
                <a:solidFill>
                  <a:srgbClr val="C00000"/>
                </a:solidFill>
              </a:rPr>
              <a:t>-intercept</a:t>
            </a:r>
            <a:r>
              <a:rPr lang="en-US" i="0" dirty="0">
                <a:solidFill>
                  <a:srgbClr val="000000"/>
                </a:solidFill>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Using Slope and the </a:t>
            </a:r>
            <a:r>
              <a:rPr lang="en-US" i="1" dirty="0"/>
              <a:t>y</a:t>
            </a:r>
            <a:r>
              <a:rPr lang="en-US" dirty="0"/>
              <a:t>-Intercept </a:t>
            </a:r>
            <a:br>
              <a:rPr lang="en-US" dirty="0"/>
            </a:br>
            <a:r>
              <a:rPr lang="en-US" dirty="0"/>
              <a:t>to Graph a Line</a:t>
            </a:r>
            <a:r>
              <a:rPr lang="en-US" sz="3200" baseline="-25000" dirty="0">
                <a:solidFill>
                  <a:schemeClr val="accent1"/>
                </a:solidFill>
              </a:rPr>
              <a:t>1</a:t>
            </a:r>
            <a:endParaRPr lang="en-US" sz="3200" i="1" dirty="0">
              <a:solidFill>
                <a:schemeClr val="accent1"/>
              </a:solidFill>
            </a:endParaRPr>
          </a:p>
        </p:txBody>
      </p:sp>
      <p:sp>
        <p:nvSpPr>
          <p:cNvPr id="5" name="Content Placeholder 2"/>
          <p:cNvSpPr txBox="1">
            <a:spLocks/>
          </p:cNvSpPr>
          <p:nvPr/>
        </p:nvSpPr>
        <p:spPr>
          <a:xfrm>
            <a:off x="457200" y="1280160"/>
            <a:ext cx="8229600" cy="1969770"/>
          </a:xfrm>
          <a:prstGeom prst="rect">
            <a:avLst/>
          </a:prstGeom>
        </p:spPr>
        <p:txBody>
          <a:bodyPr>
            <a:spAutoFit/>
          </a:bodyPr>
          <a:lstStyle/>
          <a:p>
            <a:pPr lvl="0">
              <a:spcBef>
                <a:spcPts val="600"/>
              </a:spcBef>
              <a:defRPr/>
            </a:pPr>
            <a:r>
              <a:rPr kumimoji="0" lang="en-US" sz="2800" b="0" i="0" u="none" strike="noStrike" kern="1200" cap="none" spc="0" normalizeH="0" baseline="0" noProof="0" dirty="0">
                <a:ln>
                  <a:noFill/>
                </a:ln>
                <a:solidFill>
                  <a:schemeClr val="tx1"/>
                </a:solidFill>
                <a:effectLst/>
                <a:uLnTx/>
                <a:uFillTx/>
                <a:latin typeface="+mn-lt"/>
                <a:ea typeface="+mn-ea"/>
                <a:cs typeface="+mn-cs"/>
              </a:rPr>
              <a:t>Find the slope and </a:t>
            </a:r>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-intercept of </a:t>
            </a:r>
            <a:r>
              <a:rPr kumimoji="0" lang="en-US" sz="2800" b="0" i="0" u="none" strike="noStrike" kern="1200" cap="none" spc="0" normalizeH="0" baseline="0" noProof="0" dirty="0">
                <a:ln>
                  <a:noFill/>
                </a:ln>
                <a:solidFill>
                  <a:srgbClr val="0000FF"/>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rgbClr val="0000FF"/>
                </a:solidFill>
                <a:effectLst/>
                <a:uLnTx/>
                <a:uFillTx/>
                <a:latin typeface="+mn-lt"/>
                <a:ea typeface="+mn-ea"/>
                <a:cs typeface="+mn-cs"/>
              </a:rPr>
              <a:t>2</a:t>
            </a:r>
            <a:r>
              <a:rPr kumimoji="0" lang="en-US" sz="2800" b="0" i="1" u="none" strike="noStrike" kern="1200" cap="none" spc="0" normalizeH="0" baseline="0" noProof="0" dirty="0">
                <a:ln>
                  <a:noFill/>
                </a:ln>
                <a:solidFill>
                  <a:srgbClr val="0000FF"/>
                </a:solidFill>
                <a:effectLst/>
                <a:uLnTx/>
                <a:uFillTx/>
                <a:latin typeface="+mn-lt"/>
                <a:ea typeface="+mn-ea"/>
                <a:cs typeface="+mn-cs"/>
              </a:rPr>
              <a:t>x</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Symbol" pitchFamily="18" charset="2"/>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3</a:t>
            </a:r>
            <a:r>
              <a:rPr kumimoji="0" lang="en-US" sz="2800" b="0" i="1" u="none" strike="noStrike" kern="1200" cap="none" spc="0" normalizeH="0" baseline="0" noProof="0" dirty="0">
                <a:ln>
                  <a:noFill/>
                </a:ln>
                <a:solidFill>
                  <a:srgbClr val="0000FF"/>
                </a:solidFill>
                <a:effectLst/>
                <a:uLnTx/>
                <a:uFillTx/>
                <a:latin typeface="+mn-lt"/>
                <a:ea typeface="+mn-ea"/>
                <a:cs typeface="+mn-cs"/>
              </a:rPr>
              <a:t>y</a:t>
            </a:r>
            <a:r>
              <a:rPr kumimoji="0" lang="en-US" sz="2800" b="0" i="0" u="none" strike="noStrike" kern="1200" cap="none" spc="0" normalizeH="0" baseline="0" noProof="0" dirty="0">
                <a:ln>
                  <a:noFill/>
                </a:ln>
                <a:solidFill>
                  <a:srgbClr val="0000FF"/>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rgbClr val="0000FF"/>
                </a:solidFill>
                <a:effectLst/>
                <a:uLnTx/>
                <a:uFillTx/>
                <a:latin typeface="+mn-lt"/>
                <a:ea typeface="+mn-ea"/>
                <a:cs typeface="+mn-cs"/>
              </a:rPr>
              <a:t> 6</a:t>
            </a:r>
            <a:r>
              <a:rPr lang="en-US" sz="2800" dirty="0"/>
              <a:t>, </a:t>
            </a:r>
            <a:r>
              <a:rPr kumimoji="0" lang="en-US" sz="2800" b="0" i="0" u="none" strike="noStrike" kern="1200" cap="none" spc="0" normalizeH="0" baseline="0" noProof="0" dirty="0">
                <a:ln>
                  <a:noFill/>
                </a:ln>
                <a:solidFill>
                  <a:schemeClr val="tx1"/>
                </a:solidFill>
                <a:effectLst/>
                <a:uLnTx/>
                <a:uFillTx/>
                <a:latin typeface="+mn-lt"/>
                <a:ea typeface="+mn-ea"/>
                <a:cs typeface="+mn-cs"/>
              </a:rPr>
              <a:t>and graph the line.</a:t>
            </a:r>
          </a:p>
          <a:p>
            <a:pPr marL="533400" marR="0" lvl="0" indent="-533400" algn="just" defTabSz="914400" rtl="0" eaLnBrk="1" fontAlgn="auto" latinLnBrk="0" hangingPunct="1">
              <a:lnSpc>
                <a:spcPct val="100000"/>
              </a:lnSpc>
              <a:spcBef>
                <a:spcPts val="6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   </a:t>
            </a:r>
          </a:p>
          <a:p>
            <a:pPr marL="533400" marR="0" lvl="0" indent="-533400" algn="just" defTabSz="914400" rtl="0" eaLnBrk="1" fontAlgn="auto" latinLnBrk="0" hangingPunct="1">
              <a:lnSpc>
                <a:spcPct val="100000"/>
              </a:lnSpc>
              <a:spcBef>
                <a:spcPts val="6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Solve for </a:t>
            </a:r>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pic>
        <p:nvPicPr>
          <p:cNvPr id="4" name="Picture 3" descr="Negative two x plus three y equals six.&#10;then Three y equals two x plus six.&#10;which equals Three y divided by three equals two x divided by three plus six divided by three.&#10;which simplifies y equals two thirds x plus two.">
            <a:extLst>
              <a:ext uri="{FF2B5EF4-FFF2-40B4-BE49-F238E27FC236}">
                <a16:creationId xmlns:a16="http://schemas.microsoft.com/office/drawing/2014/main" id="{F8CD68BA-36C8-74FD-1BC0-7223A8F55612}"/>
              </a:ext>
            </a:extLst>
          </p:cNvPr>
          <p:cNvPicPr>
            <a:picLocks noChangeAspect="1"/>
          </p:cNvPicPr>
          <p:nvPr/>
        </p:nvPicPr>
        <p:blipFill>
          <a:blip r:embed="rId2"/>
          <a:stretch>
            <a:fillRect/>
          </a:stretch>
        </p:blipFill>
        <p:spPr>
          <a:xfrm>
            <a:off x="990600" y="3249930"/>
            <a:ext cx="2695575" cy="26670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Using Slope and the </a:t>
            </a:r>
            <a:r>
              <a:rPr lang="en-US" i="1" dirty="0"/>
              <a:t>y</a:t>
            </a:r>
            <a:r>
              <a:rPr lang="en-US" dirty="0"/>
              <a:t>-Intercept </a:t>
            </a:r>
            <a:br>
              <a:rPr lang="en-US" dirty="0"/>
            </a:br>
            <a:r>
              <a:rPr lang="en-US" dirty="0"/>
              <a:t>to Graph a Line</a:t>
            </a:r>
            <a:r>
              <a:rPr lang="en-US" sz="3200" baseline="-25000" dirty="0">
                <a:solidFill>
                  <a:schemeClr val="accent1"/>
                </a:solidFill>
              </a:rPr>
              <a:t>2</a:t>
            </a:r>
            <a:endParaRPr lang="en-US" sz="3200" i="1" dirty="0">
              <a:solidFill>
                <a:schemeClr val="accent1"/>
              </a:solidFill>
            </a:endParaRPr>
          </a:p>
        </p:txBody>
      </p:sp>
      <p:sp>
        <p:nvSpPr>
          <p:cNvPr id="11" name="Content Placeholder 10"/>
          <p:cNvSpPr>
            <a:spLocks noGrp="1"/>
          </p:cNvSpPr>
          <p:nvPr>
            <p:ph idx="1"/>
          </p:nvPr>
        </p:nvSpPr>
        <p:spPr/>
        <p:txBody>
          <a:bodyPr/>
          <a:lstStyle/>
          <a:p>
            <a:pPr lvl="0">
              <a:lnSpc>
                <a:spcPct val="150000"/>
              </a:lnSpc>
            </a:pPr>
            <a:r>
              <a:rPr lang="en-US" dirty="0"/>
              <a:t>Thus              </a:t>
            </a:r>
          </a:p>
          <a:p>
            <a:endParaRPr lang="en-US" dirty="0"/>
          </a:p>
        </p:txBody>
      </p:sp>
      <p:pic>
        <p:nvPicPr>
          <p:cNvPr id="4" name="Picture 3" descr="M equals two thirds.">
            <a:extLst>
              <a:ext uri="{FF2B5EF4-FFF2-40B4-BE49-F238E27FC236}">
                <a16:creationId xmlns:a16="http://schemas.microsoft.com/office/drawing/2014/main" id="{4EC3E992-E498-7959-4169-4A50DC1B7101}"/>
              </a:ext>
            </a:extLst>
          </p:cNvPr>
          <p:cNvPicPr>
            <a:picLocks noChangeAspect="1"/>
          </p:cNvPicPr>
          <p:nvPr/>
        </p:nvPicPr>
        <p:blipFill>
          <a:blip r:embed="rId2"/>
          <a:stretch>
            <a:fillRect/>
          </a:stretch>
        </p:blipFill>
        <p:spPr>
          <a:xfrm>
            <a:off x="1304025" y="1256972"/>
            <a:ext cx="1038225" cy="904875"/>
          </a:xfrm>
          <a:prstGeom prst="rect">
            <a:avLst/>
          </a:prstGeom>
        </p:spPr>
      </p:pic>
      <p:sp>
        <p:nvSpPr>
          <p:cNvPr id="7" name="TextBox 6">
            <a:extLst>
              <a:ext uri="{FF2B5EF4-FFF2-40B4-BE49-F238E27FC236}">
                <a16:creationId xmlns:a16="http://schemas.microsoft.com/office/drawing/2014/main" id="{4DDF4DE0-78A8-16AB-F5DD-C1E6D313FB3D}"/>
              </a:ext>
            </a:extLst>
          </p:cNvPr>
          <p:cNvSpPr txBox="1"/>
          <p:nvPr/>
        </p:nvSpPr>
        <p:spPr>
          <a:xfrm>
            <a:off x="2342250" y="1447800"/>
            <a:ext cx="6268349" cy="523220"/>
          </a:xfrm>
          <a:prstGeom prst="rect">
            <a:avLst/>
          </a:prstGeom>
          <a:noFill/>
        </p:spPr>
        <p:txBody>
          <a:bodyPr wrap="square">
            <a:spAutoFit/>
          </a:bodyPr>
          <a:lstStyle/>
          <a:p>
            <a:r>
              <a:rPr lang="en-US" sz="2800" dirty="0"/>
              <a:t>which is the slope, and </a:t>
            </a:r>
            <a:r>
              <a:rPr lang="en-US" sz="2800" i="1" dirty="0"/>
              <a:t>b</a:t>
            </a:r>
            <a:r>
              <a:rPr lang="en-US" sz="2800" dirty="0"/>
              <a:t> is </a:t>
            </a:r>
            <a:r>
              <a:rPr lang="en-US" sz="2800" dirty="0">
                <a:solidFill>
                  <a:srgbClr val="9900FF"/>
                </a:solidFill>
              </a:rPr>
              <a:t>2</a:t>
            </a:r>
            <a:r>
              <a:rPr lang="en-US" sz="2800" dirty="0"/>
              <a:t>, making the </a:t>
            </a:r>
            <a:endParaRPr lang="en-IN" sz="2800" dirty="0"/>
          </a:p>
        </p:txBody>
      </p:sp>
      <p:sp>
        <p:nvSpPr>
          <p:cNvPr id="9" name="TextBox 8">
            <a:extLst>
              <a:ext uri="{FF2B5EF4-FFF2-40B4-BE49-F238E27FC236}">
                <a16:creationId xmlns:a16="http://schemas.microsoft.com/office/drawing/2014/main" id="{11F4563A-51F2-C87B-B08B-905038EC2F05}"/>
              </a:ext>
            </a:extLst>
          </p:cNvPr>
          <p:cNvSpPr txBox="1"/>
          <p:nvPr/>
        </p:nvSpPr>
        <p:spPr>
          <a:xfrm>
            <a:off x="533400" y="1905000"/>
            <a:ext cx="2895600" cy="671851"/>
          </a:xfrm>
          <a:prstGeom prst="rect">
            <a:avLst/>
          </a:prstGeom>
          <a:noFill/>
        </p:spPr>
        <p:txBody>
          <a:bodyPr wrap="square">
            <a:spAutoFit/>
          </a:bodyPr>
          <a:lstStyle/>
          <a:p>
            <a:pPr lvl="0">
              <a:lnSpc>
                <a:spcPct val="150000"/>
              </a:lnSpc>
            </a:pPr>
            <a:r>
              <a:rPr lang="en-US" sz="2800" i="1" dirty="0"/>
              <a:t>y</a:t>
            </a:r>
            <a:r>
              <a:rPr lang="en-US" sz="2800" dirty="0"/>
              <a:t>-intercept </a:t>
            </a:r>
            <a:r>
              <a:rPr lang="en-US" sz="2800" dirty="0">
                <a:solidFill>
                  <a:srgbClr val="FF0000"/>
                </a:solidFill>
              </a:rPr>
              <a:t>(0,2)</a:t>
            </a:r>
            <a:r>
              <a:rPr lang="en-US" sz="2800" dirty="0"/>
              <a:t>.</a:t>
            </a:r>
          </a:p>
        </p:txBody>
      </p:sp>
      <p:pic>
        <p:nvPicPr>
          <p:cNvPr id="28864" name="Picture 192" descr="A linear line is shown plotted on a coordinate plane. The graph of the line y equals two thirds x plus 2, passes through the y axis at the point open parenthesis 0 comma 2 close parenthesis. From the y intercept, the line rises 2 units and runs 3 units to the right to pass through the point open parenthesis 3 comma 4 close parenthesis."/>
          <p:cNvPicPr>
            <a:picLocks noChangeAspect="1" noChangeArrowheads="1"/>
          </p:cNvPicPr>
          <p:nvPr/>
        </p:nvPicPr>
        <p:blipFill>
          <a:blip r:embed="rId3" cstate="print"/>
          <a:srcRect/>
          <a:stretch>
            <a:fillRect/>
          </a:stretch>
        </p:blipFill>
        <p:spPr bwMode="auto">
          <a:xfrm>
            <a:off x="3200400" y="2514600"/>
            <a:ext cx="3282696" cy="3305028"/>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t>Using Slope and the </a:t>
            </a:r>
            <a:r>
              <a:rPr lang="en-US" i="1" dirty="0"/>
              <a:t>y</a:t>
            </a:r>
            <a:r>
              <a:rPr lang="en-US" dirty="0"/>
              <a:t>-Intercept </a:t>
            </a:r>
            <a:br>
              <a:rPr lang="en-US" dirty="0"/>
            </a:br>
            <a:r>
              <a:rPr lang="en-US" dirty="0"/>
              <a:t>to Graph a Line</a:t>
            </a:r>
            <a:r>
              <a:rPr lang="en-US" sz="3200" baseline="-25000" dirty="0">
                <a:solidFill>
                  <a:schemeClr val="accent1"/>
                </a:solidFill>
              </a:rPr>
              <a:t>3</a:t>
            </a:r>
            <a:endParaRPr lang="en-US" sz="3200" dirty="0">
              <a:solidFill>
                <a:schemeClr val="accent1"/>
              </a:solidFill>
              <a:latin typeface="Symbol" pitchFamily="18" charset="2"/>
            </a:endParaRPr>
          </a:p>
        </p:txBody>
      </p:sp>
      <p:sp>
        <p:nvSpPr>
          <p:cNvPr id="12" name="Content Placeholder 11"/>
          <p:cNvSpPr>
            <a:spLocks noGrp="1"/>
          </p:cNvSpPr>
          <p:nvPr>
            <p:ph idx="1"/>
          </p:nvPr>
        </p:nvSpPr>
        <p:spPr>
          <a:xfrm>
            <a:off x="457200" y="1280160"/>
            <a:ext cx="4846320" cy="3108543"/>
          </a:xfrm>
        </p:spPr>
        <p:txBody>
          <a:bodyPr>
            <a:spAutoFit/>
          </a:bodyPr>
          <a:lstStyle/>
          <a:p>
            <a:pPr>
              <a:spcBef>
                <a:spcPts val="1200"/>
              </a:spcBef>
            </a:pPr>
            <a:r>
              <a:rPr lang="en-US" dirty="0"/>
              <a:t>As shown in the graph, if we “rise” 2 units up and “run” 3 units to the right</a:t>
            </a:r>
            <a:r>
              <a:rPr lang="en-US" b="1" dirty="0"/>
              <a:t> from the </a:t>
            </a:r>
            <a:br>
              <a:rPr lang="en-US" b="1" dirty="0"/>
            </a:br>
            <a:r>
              <a:rPr lang="en-US" b="1" i="1" dirty="0"/>
              <a:t>y­-</a:t>
            </a:r>
            <a:r>
              <a:rPr lang="en-US" b="1" dirty="0"/>
              <a:t>intercept</a:t>
            </a:r>
            <a:r>
              <a:rPr lang="en-US" dirty="0"/>
              <a:t> </a:t>
            </a:r>
            <a:r>
              <a:rPr lang="en-US" dirty="0">
                <a:solidFill>
                  <a:srgbClr val="000099"/>
                </a:solidFill>
              </a:rPr>
              <a:t>(</a:t>
            </a:r>
            <a:r>
              <a:rPr lang="en-US" b="1" dirty="0">
                <a:solidFill>
                  <a:srgbClr val="000099"/>
                </a:solidFill>
              </a:rPr>
              <a:t>0</a:t>
            </a:r>
            <a:r>
              <a:rPr lang="en-US" dirty="0">
                <a:solidFill>
                  <a:srgbClr val="000099"/>
                </a:solidFill>
              </a:rPr>
              <a:t>,</a:t>
            </a:r>
            <a:r>
              <a:rPr lang="en-US" b="1" dirty="0">
                <a:solidFill>
                  <a:srgbClr val="000099"/>
                </a:solidFill>
              </a:rPr>
              <a:t>2</a:t>
            </a:r>
            <a:r>
              <a:rPr lang="en-US" dirty="0">
                <a:solidFill>
                  <a:srgbClr val="000099"/>
                </a:solidFill>
              </a:rPr>
              <a:t>)</a:t>
            </a:r>
            <a:r>
              <a:rPr lang="en-US" dirty="0"/>
              <a:t>, we locate another point </a:t>
            </a:r>
            <a:r>
              <a:rPr lang="en-US" dirty="0">
                <a:solidFill>
                  <a:srgbClr val="000099"/>
                </a:solidFill>
              </a:rPr>
              <a:t>(3,4)</a:t>
            </a:r>
            <a:r>
              <a:rPr lang="en-US" dirty="0"/>
              <a:t>.  The line can be drawn through these two points.</a:t>
            </a:r>
          </a:p>
        </p:txBody>
      </p:sp>
      <p:pic>
        <p:nvPicPr>
          <p:cNvPr id="44033" name="Picture 1" descr="A linear line is shown plotted on a coordinate plane. The graph of the line y equals two thirds x plus 2, passes through the y axis at the point open parenthesis 0 comma 2 close parenthesis. It runs 3 units to the right and rises 2 units up from the y intercept to pass through the point open parenthesis 3 comma 4 close parenthesis."/>
          <p:cNvPicPr>
            <a:picLocks noChangeAspect="1" noChangeArrowheads="1"/>
          </p:cNvPicPr>
          <p:nvPr/>
        </p:nvPicPr>
        <p:blipFill>
          <a:blip r:embed="rId2" cstate="print"/>
          <a:srcRect/>
          <a:stretch>
            <a:fillRect/>
          </a:stretch>
        </p:blipFill>
        <p:spPr bwMode="auto">
          <a:xfrm>
            <a:off x="5029200" y="1295400"/>
            <a:ext cx="3273552" cy="3280992"/>
          </a:xfrm>
          <a:prstGeom prst="rect">
            <a:avLst/>
          </a:prstGeom>
          <a:noFill/>
          <a:ln w="9525">
            <a:noFill/>
            <a:miter lim="800000"/>
            <a:headEnd/>
            <a:tailEnd/>
          </a:ln>
        </p:spPr>
      </p:pic>
      <p:sp>
        <p:nvSpPr>
          <p:cNvPr id="14" name="Rectangle 3"/>
          <p:cNvSpPr txBox="1">
            <a:spLocks/>
          </p:cNvSpPr>
          <p:nvPr/>
        </p:nvSpPr>
        <p:spPr>
          <a:xfrm>
            <a:off x="457200" y="4566565"/>
            <a:ext cx="8229600" cy="1384995"/>
          </a:xfrm>
          <a:prstGeom prst="rect">
            <a:avLst/>
          </a:prstGeom>
          <a:noFill/>
        </p:spPr>
        <p:txBody>
          <a:bodyPr>
            <a:spAutoFit/>
          </a:bodyPr>
          <a:lstStyle/>
          <a:p>
            <a:pPr lvl="0">
              <a:spcBef>
                <a:spcPct val="50000"/>
              </a:spcBef>
              <a:defRPr/>
            </a:pPr>
            <a:r>
              <a:rPr kumimoji="0" lang="en-US" sz="2800" b="1" i="0" u="none" strike="noStrike" kern="1200" cap="none" spc="0" normalizeH="0" baseline="0" noProof="0" dirty="0">
                <a:ln>
                  <a:noFill/>
                </a:ln>
                <a:solidFill>
                  <a:schemeClr val="tx1"/>
                </a:solidFill>
                <a:effectLst/>
                <a:uLnTx/>
                <a:uFillTx/>
                <a:latin typeface="+mn-lt"/>
                <a:ea typeface="+mn-ea"/>
                <a:cs typeface="+mn-cs"/>
              </a:rPr>
              <a:t>Note:</a:t>
            </a:r>
            <a:r>
              <a:rPr kumimoji="0" lang="en-US" sz="2800" b="0" i="0" u="none" strike="noStrike" kern="1200" cap="none" spc="0" normalizeH="0" baseline="0" noProof="0" dirty="0">
                <a:ln>
                  <a:noFill/>
                </a:ln>
                <a:solidFill>
                  <a:schemeClr val="tx1"/>
                </a:solidFill>
                <a:effectLst/>
                <a:uLnTx/>
                <a:uFillTx/>
                <a:latin typeface="+mn-lt"/>
                <a:ea typeface="+mn-ea"/>
                <a:cs typeface="+mn-cs"/>
              </a:rPr>
              <a:t> As shown in the </a:t>
            </a:r>
            <a:r>
              <a:rPr lang="en-US" sz="2800" dirty="0"/>
              <a:t>second </a:t>
            </a:r>
            <a:r>
              <a:rPr kumimoji="0" lang="en-US" sz="2800" b="0" i="0" u="none" strike="noStrike" kern="1200" cap="none" spc="0" normalizeH="0" baseline="0" noProof="0" dirty="0">
                <a:ln>
                  <a:noFill/>
                </a:ln>
                <a:solidFill>
                  <a:schemeClr val="tx1"/>
                </a:solidFill>
                <a:effectLst/>
                <a:uLnTx/>
                <a:uFillTx/>
                <a:latin typeface="+mn-lt"/>
                <a:ea typeface="+mn-ea"/>
                <a:cs typeface="+mn-cs"/>
              </a:rPr>
              <a:t>graph, we could also </a:t>
            </a:r>
            <a:br>
              <a:rPr kumimoji="0" lang="en-US" sz="2800" b="0" i="0" u="none" strike="noStrike" kern="1200" cap="none" spc="0" normalizeH="0" baseline="0" noProof="0" dirty="0">
                <a:ln>
                  <a:noFill/>
                </a:ln>
                <a:solidFill>
                  <a:schemeClr val="tx1"/>
                </a:solidFill>
                <a:effectLst/>
                <a:uLnTx/>
                <a:uFillTx/>
                <a:latin typeface="+mn-lt"/>
                <a:ea typeface="+mn-ea"/>
                <a:cs typeface="+mn-cs"/>
              </a:rPr>
            </a:br>
            <a:r>
              <a:rPr kumimoji="0" lang="en-US" sz="2800" b="0" i="0" u="none" strike="noStrike" kern="1200" cap="none" spc="0" normalizeH="0" baseline="0" noProof="0" dirty="0">
                <a:ln>
                  <a:noFill/>
                </a:ln>
                <a:solidFill>
                  <a:schemeClr val="tx1"/>
                </a:solidFill>
                <a:effectLst/>
                <a:uLnTx/>
                <a:uFillTx/>
                <a:latin typeface="+mn-lt"/>
                <a:ea typeface="+mn-ea"/>
                <a:cs typeface="+mn-cs"/>
              </a:rPr>
              <a:t>first “run”  3 units right and “rise” 2 units up from the </a:t>
            </a:r>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-intercept to locate the point (3,4) on the graph.</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t>Using Slope and the </a:t>
            </a:r>
            <a:r>
              <a:rPr lang="en-US" i="1" dirty="0"/>
              <a:t>y</a:t>
            </a:r>
            <a:r>
              <a:rPr lang="en-US" dirty="0"/>
              <a:t>-Intercept </a:t>
            </a:r>
            <a:br>
              <a:rPr lang="en-US" dirty="0"/>
            </a:br>
            <a:r>
              <a:rPr lang="en-US" dirty="0"/>
              <a:t>to Graph a Line</a:t>
            </a:r>
            <a:r>
              <a:rPr lang="en-US" sz="3200" baseline="-25000" dirty="0">
                <a:solidFill>
                  <a:schemeClr val="accent1"/>
                </a:solidFill>
              </a:rPr>
              <a:t>1</a:t>
            </a:r>
            <a:endParaRPr lang="en-US" sz="3200" dirty="0">
              <a:solidFill>
                <a:schemeClr val="accent1"/>
              </a:solidFill>
              <a:latin typeface="Symbol" pitchFamily="18" charset="2"/>
            </a:endParaRPr>
          </a:p>
        </p:txBody>
      </p:sp>
      <p:sp>
        <p:nvSpPr>
          <p:cNvPr id="5" name="Content Placeholder 2"/>
          <p:cNvSpPr txBox="1">
            <a:spLocks/>
          </p:cNvSpPr>
          <p:nvPr/>
        </p:nvSpPr>
        <p:spPr>
          <a:xfrm>
            <a:off x="457200" y="1280160"/>
            <a:ext cx="8229600" cy="4572000"/>
          </a:xfrm>
          <a:prstGeom prst="rect">
            <a:avLst/>
          </a:prstGeom>
        </p:spPr>
        <p:txBody>
          <a:bodyPr>
            <a:normAutofit/>
          </a:bodyPr>
          <a:lstStyle/>
          <a:p>
            <a:pPr lvl="0">
              <a:spcBef>
                <a:spcPts val="600"/>
              </a:spcBef>
              <a:defRPr/>
            </a:pPr>
            <a:r>
              <a:rPr kumimoji="0" lang="en-US" sz="2800" b="0" i="0" u="none" strike="noStrike" kern="1200" cap="none" spc="0" normalizeH="0" baseline="0" noProof="0" dirty="0">
                <a:ln>
                  <a:noFill/>
                </a:ln>
                <a:solidFill>
                  <a:schemeClr val="tx1"/>
                </a:solidFill>
                <a:effectLst/>
                <a:uLnTx/>
                <a:uFillTx/>
                <a:latin typeface="+mn-lt"/>
                <a:ea typeface="+mn-ea"/>
                <a:cs typeface="+mn-cs"/>
              </a:rPr>
              <a:t>Find the slope and </a:t>
            </a:r>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-intercept of </a:t>
            </a:r>
            <a:r>
              <a:rPr kumimoji="0" lang="en-US" sz="2800" b="0" i="1" u="none" strike="noStrike" kern="1200" cap="none" spc="0" normalizeH="0" baseline="0" noProof="0" dirty="0">
                <a:ln>
                  <a:noFill/>
                </a:ln>
                <a:solidFill>
                  <a:srgbClr val="0000FF"/>
                </a:solidFill>
                <a:effectLst/>
                <a:uLnTx/>
                <a:uFillTx/>
                <a:latin typeface="+mn-lt"/>
                <a:ea typeface="+mn-ea"/>
                <a:cs typeface="+mn-cs"/>
              </a:rPr>
              <a:t>x</a:t>
            </a:r>
            <a:r>
              <a:rPr kumimoji="0" lang="en-US" sz="2800" b="0" i="0" u="none" strike="noStrike" kern="1200" cap="none" spc="0" normalizeH="0" baseline="0" noProof="0" dirty="0">
                <a:ln>
                  <a:noFill/>
                </a:ln>
                <a:solidFill>
                  <a:srgbClr val="0000FF"/>
                </a:solidFill>
                <a:effectLst/>
                <a:uLnTx/>
                <a:uFillTx/>
                <a:latin typeface="+mn-lt"/>
                <a:ea typeface="+mn-ea"/>
                <a:cs typeface="+mn-cs"/>
              </a:rPr>
              <a:t> + 2</a:t>
            </a:r>
            <a:r>
              <a:rPr kumimoji="0" lang="en-US" sz="2800" b="0" i="1" u="none" strike="noStrike" kern="1200" cap="none" spc="0" normalizeH="0" baseline="0" noProof="0" dirty="0">
                <a:ln>
                  <a:noFill/>
                </a:ln>
                <a:solidFill>
                  <a:srgbClr val="0000FF"/>
                </a:solidFill>
                <a:effectLst/>
                <a:uLnTx/>
                <a:uFillTx/>
                <a:latin typeface="+mn-lt"/>
                <a:ea typeface="+mn-ea"/>
                <a:cs typeface="+mn-cs"/>
              </a:rPr>
              <a:t>y</a:t>
            </a:r>
            <a:r>
              <a:rPr kumimoji="0" lang="en-US" sz="2800" b="0" i="0" u="none" strike="noStrike" kern="1200" cap="none" spc="0" normalizeH="0" baseline="0" noProof="0" dirty="0">
                <a:ln>
                  <a:noFill/>
                </a:ln>
                <a:solidFill>
                  <a:srgbClr val="0000FF"/>
                </a:solidFill>
                <a:effectLst/>
                <a:uLnTx/>
                <a:uFillTx/>
                <a:latin typeface="+mn-lt"/>
                <a:ea typeface="+mn-ea"/>
                <a:cs typeface="+mn-cs"/>
              </a:rPr>
              <a:t> = </a:t>
            </a:r>
            <a:r>
              <a:rPr kumimoji="0" lang="en-US" sz="2800" b="0" i="0" u="none" strike="noStrike" kern="1200" cap="none" spc="0" normalizeH="0" baseline="0" noProof="0" dirty="0">
                <a:ln>
                  <a:noFill/>
                </a:ln>
                <a:solidFill>
                  <a:srgbClr val="0000FF"/>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rgbClr val="0000FF"/>
                </a:solidFill>
                <a:effectLst/>
                <a:uLnTx/>
                <a:uFillTx/>
                <a:latin typeface="+mn-lt"/>
                <a:ea typeface="+mn-ea"/>
                <a:cs typeface="+mn-cs"/>
              </a:rPr>
              <a:t>6</a:t>
            </a:r>
            <a:r>
              <a:rPr lang="en-US" sz="2800" dirty="0"/>
              <a:t>, </a:t>
            </a:r>
            <a:r>
              <a:rPr kumimoji="0" lang="en-US" sz="2800" b="0" i="0" u="none" strike="noStrike" kern="1200" cap="none" spc="0" normalizeH="0" baseline="0" noProof="0" dirty="0">
                <a:ln>
                  <a:noFill/>
                </a:ln>
                <a:solidFill>
                  <a:schemeClr val="tx1"/>
                </a:solidFill>
                <a:effectLst/>
                <a:uLnTx/>
                <a:uFillTx/>
                <a:latin typeface="+mn-lt"/>
                <a:ea typeface="+mn-ea"/>
                <a:cs typeface="+mn-cs"/>
              </a:rPr>
              <a:t>and graph the line.</a:t>
            </a:r>
          </a:p>
          <a:p>
            <a:pPr marL="533400" marR="0" lvl="0" indent="-533400" algn="just" defTabSz="914400" rtl="0" eaLnBrk="1" fontAlgn="auto" latinLnBrk="0" hangingPunct="1">
              <a:lnSpc>
                <a:spcPct val="100000"/>
              </a:lnSpc>
              <a:spcBef>
                <a:spcPts val="6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533400" marR="0" lvl="0" indent="-533400" algn="just" defTabSz="914400" rtl="0" eaLnBrk="1" fontAlgn="auto" latinLnBrk="0" hangingPunct="1">
              <a:lnSpc>
                <a:spcPct val="100000"/>
              </a:lnSpc>
              <a:spcBef>
                <a:spcPts val="6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Solve for </a:t>
            </a:r>
            <a:r>
              <a:rPr kumimoji="0" lang="en-US" sz="2800" b="0" i="1" u="none" strike="noStrike" kern="1200" cap="none" spc="0" normalizeH="0" baseline="0" noProof="0" dirty="0">
                <a:ln>
                  <a:noFill/>
                </a:ln>
                <a:solidFill>
                  <a:schemeClr val="tx1"/>
                </a:solidFill>
                <a:effectLst/>
                <a:uLnTx/>
                <a:uFillTx/>
                <a:latin typeface="+mn-lt"/>
                <a:ea typeface="+mn-ea"/>
                <a:cs typeface="+mn-cs"/>
              </a:rPr>
              <a:t>y.</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533400" marR="0" lvl="0" indent="-533400" algn="just" defTabSz="914400" rtl="0" eaLnBrk="1" fontAlgn="auto" latinLnBrk="0" hangingPunct="1">
              <a:lnSpc>
                <a:spcPct val="100000"/>
              </a:lnSpc>
              <a:spcBef>
                <a:spcPts val="600"/>
              </a:spcBef>
              <a:spcAft>
                <a:spcPts val="0"/>
              </a:spcAft>
              <a:buClrTx/>
              <a:buSzTx/>
              <a:buFontTx/>
              <a:buNone/>
              <a:tabLst/>
              <a:defRPr/>
            </a:pPr>
            <a:endParaRPr kumimoji="0" lang="en-US" sz="20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6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pic>
        <p:nvPicPr>
          <p:cNvPr id="4" name="Picture 3" descr="x plus 2y equals negative 6.&#10;then 2y equals negative x minus 6.&#10;then we get 2y divided by 2 equals negative x divided by 2 minus 6 divided by 2.&#10;which simplifies y equals negative one half x minus 3.">
            <a:extLst>
              <a:ext uri="{FF2B5EF4-FFF2-40B4-BE49-F238E27FC236}">
                <a16:creationId xmlns:a16="http://schemas.microsoft.com/office/drawing/2014/main" id="{902C5939-07E6-ADF4-E11F-2901210F0D86}"/>
              </a:ext>
            </a:extLst>
          </p:cNvPr>
          <p:cNvPicPr>
            <a:picLocks noChangeAspect="1"/>
          </p:cNvPicPr>
          <p:nvPr/>
        </p:nvPicPr>
        <p:blipFill>
          <a:blip r:embed="rId2"/>
          <a:stretch>
            <a:fillRect/>
          </a:stretch>
        </p:blipFill>
        <p:spPr>
          <a:xfrm>
            <a:off x="914400" y="3276600"/>
            <a:ext cx="2476500" cy="2667000"/>
          </a:xfrm>
          <a:prstGeom prst="rect">
            <a:avLst/>
          </a:prstGeom>
        </p:spPr>
      </p:pic>
      <p:pic>
        <p:nvPicPr>
          <p:cNvPr id="8927" name="Picture 735" descr="A linear line is plotted on a coordinate plane. The graph of the line y equals negative one half x minus three, passes through the y axis at the point open parenthesis zero comma negative three close parenthesis. It goes one unit down and runs two units to the right from the y intercept to pass through the point open parenthesis two comma negative four close parenthesis."/>
          <p:cNvPicPr>
            <a:picLocks noChangeAspect="1" noChangeArrowheads="1"/>
          </p:cNvPicPr>
          <p:nvPr/>
        </p:nvPicPr>
        <p:blipFill>
          <a:blip r:embed="rId3" cstate="print"/>
          <a:srcRect/>
          <a:stretch>
            <a:fillRect/>
          </a:stretch>
        </p:blipFill>
        <p:spPr bwMode="auto">
          <a:xfrm>
            <a:off x="4495800" y="2209800"/>
            <a:ext cx="3310128" cy="3317600"/>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t>Using Slope and the </a:t>
            </a:r>
            <a:r>
              <a:rPr lang="en-US" i="1" dirty="0"/>
              <a:t>y</a:t>
            </a:r>
            <a:r>
              <a:rPr lang="en-US" dirty="0"/>
              <a:t>-Intercept </a:t>
            </a:r>
            <a:br>
              <a:rPr lang="en-US" dirty="0"/>
            </a:br>
            <a:r>
              <a:rPr lang="en-US" dirty="0"/>
              <a:t>to Graph a Line</a:t>
            </a:r>
            <a:r>
              <a:rPr lang="en-US" sz="3200" baseline="-25000" dirty="0">
                <a:solidFill>
                  <a:schemeClr val="accent1"/>
                </a:solidFill>
              </a:rPr>
              <a:t>2</a:t>
            </a:r>
            <a:endParaRPr lang="en-US" sz="3200" dirty="0">
              <a:solidFill>
                <a:schemeClr val="accent1"/>
              </a:solidFill>
              <a:latin typeface="Symbol" pitchFamily="18" charset="2"/>
            </a:endParaRPr>
          </a:p>
        </p:txBody>
      </p:sp>
      <p:sp>
        <p:nvSpPr>
          <p:cNvPr id="6" name="Content Placeholder 2"/>
          <p:cNvSpPr txBox="1">
            <a:spLocks/>
          </p:cNvSpPr>
          <p:nvPr/>
        </p:nvSpPr>
        <p:spPr>
          <a:xfrm>
            <a:off x="457200" y="1280160"/>
            <a:ext cx="990600" cy="668132"/>
          </a:xfrm>
          <a:prstGeom prst="rect">
            <a:avLst/>
          </a:prstGeom>
        </p:spPr>
        <p:txBody>
          <a:bodyPr>
            <a:normAutofit/>
          </a:bodyPr>
          <a:lstStyle/>
          <a:p>
            <a:pPr marL="0" marR="0" lvl="0" indent="0" algn="l" defTabSz="914400" rtl="0" eaLnBrk="1" fontAlgn="auto" latinLnBrk="0" hangingPunct="1">
              <a:lnSpc>
                <a:spcPct val="15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Thus, </a:t>
            </a:r>
          </a:p>
        </p:txBody>
      </p:sp>
      <p:pic>
        <p:nvPicPr>
          <p:cNvPr id="4" name="Picture 3" descr="m equals negative one half.">
            <a:extLst>
              <a:ext uri="{FF2B5EF4-FFF2-40B4-BE49-F238E27FC236}">
                <a16:creationId xmlns:a16="http://schemas.microsoft.com/office/drawing/2014/main" id="{0B1250F8-4941-5E1B-F118-74C641BB417B}"/>
              </a:ext>
            </a:extLst>
          </p:cNvPr>
          <p:cNvPicPr>
            <a:picLocks noChangeAspect="1"/>
          </p:cNvPicPr>
          <p:nvPr/>
        </p:nvPicPr>
        <p:blipFill>
          <a:blip r:embed="rId2"/>
          <a:stretch>
            <a:fillRect/>
          </a:stretch>
        </p:blipFill>
        <p:spPr>
          <a:xfrm>
            <a:off x="1371600" y="1242685"/>
            <a:ext cx="1295400" cy="885825"/>
          </a:xfrm>
          <a:prstGeom prst="rect">
            <a:avLst/>
          </a:prstGeom>
        </p:spPr>
      </p:pic>
      <p:sp>
        <p:nvSpPr>
          <p:cNvPr id="12" name="TextBox 11">
            <a:extLst>
              <a:ext uri="{FF2B5EF4-FFF2-40B4-BE49-F238E27FC236}">
                <a16:creationId xmlns:a16="http://schemas.microsoft.com/office/drawing/2014/main" id="{292ADB10-80F0-F094-4B97-5C5DD1C24467}"/>
              </a:ext>
            </a:extLst>
          </p:cNvPr>
          <p:cNvSpPr txBox="1"/>
          <p:nvPr/>
        </p:nvSpPr>
        <p:spPr>
          <a:xfrm>
            <a:off x="2597988" y="1371600"/>
            <a:ext cx="6393612" cy="523220"/>
          </a:xfrm>
          <a:prstGeom prst="rect">
            <a:avLst/>
          </a:prstGeom>
          <a:noFill/>
        </p:spPr>
        <p:txBody>
          <a:bodyPr wrap="square">
            <a:spAutoFit/>
          </a:bodyPr>
          <a:lstStyle/>
          <a:p>
            <a:r>
              <a:rPr kumimoji="0" lang="en-US" sz="2800" b="0" i="0" u="none" strike="noStrike" kern="1200" cap="none" spc="0" normalizeH="0" baseline="0" noProof="0" dirty="0">
                <a:ln>
                  <a:noFill/>
                </a:ln>
                <a:solidFill>
                  <a:schemeClr val="tx1"/>
                </a:solidFill>
                <a:effectLst/>
                <a:uLnTx/>
                <a:uFillTx/>
                <a:latin typeface="+mn-lt"/>
                <a:ea typeface="+mn-ea"/>
                <a:cs typeface="+mn-cs"/>
              </a:rPr>
              <a:t>which is the slope, and </a:t>
            </a:r>
            <a:r>
              <a:rPr kumimoji="0" lang="en-US" sz="2800" b="0" i="1" u="none" strike="noStrike" kern="1200" cap="none" spc="0" normalizeH="0" baseline="0" noProof="0" dirty="0">
                <a:ln>
                  <a:noFill/>
                </a:ln>
                <a:solidFill>
                  <a:schemeClr val="tx1"/>
                </a:solidFill>
                <a:effectLst/>
                <a:uLnTx/>
                <a:uFillTx/>
                <a:latin typeface="+mn-lt"/>
                <a:ea typeface="+mn-ea"/>
                <a:cs typeface="+mn-cs"/>
              </a:rPr>
              <a:t>b</a:t>
            </a:r>
            <a:r>
              <a:rPr kumimoji="0" lang="en-US" sz="2800" b="0" i="0" u="none" strike="noStrike" kern="1200" cap="none" spc="0" normalizeH="0" baseline="0" noProof="0" dirty="0">
                <a:ln>
                  <a:noFill/>
                </a:ln>
                <a:solidFill>
                  <a:schemeClr val="tx1"/>
                </a:solidFill>
                <a:effectLst/>
                <a:uLnTx/>
                <a:uFillTx/>
                <a:latin typeface="+mn-lt"/>
                <a:ea typeface="+mn-ea"/>
                <a:cs typeface="+mn-cs"/>
              </a:rPr>
              <a:t> is </a:t>
            </a:r>
            <a:r>
              <a:rPr kumimoji="0" lang="en-US" sz="2800" b="0" i="0" u="none" strike="noStrike" kern="1200" cap="none" spc="0" normalizeH="0" baseline="0" noProof="0" dirty="0">
                <a:ln>
                  <a:noFill/>
                </a:ln>
                <a:solidFill>
                  <a:srgbClr val="000099"/>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rgbClr val="000099"/>
                </a:solidFill>
                <a:effectLst/>
                <a:uLnTx/>
                <a:uFillTx/>
                <a:latin typeface="+mn-lt"/>
                <a:ea typeface="+mn-ea"/>
                <a:cs typeface="+mn-cs"/>
              </a:rPr>
              <a:t>3</a:t>
            </a:r>
            <a:r>
              <a:rPr kumimoji="0" lang="en-US" sz="2800" b="0" i="0" u="none" strike="noStrike" kern="1200" cap="none" spc="0" normalizeH="0" baseline="0" noProof="0" dirty="0">
                <a:ln>
                  <a:noFill/>
                </a:ln>
                <a:solidFill>
                  <a:schemeClr val="tx1"/>
                </a:solidFill>
                <a:effectLst/>
                <a:uLnTx/>
                <a:uFillTx/>
                <a:latin typeface="+mn-lt"/>
                <a:ea typeface="+mn-ea"/>
                <a:cs typeface="+mn-cs"/>
              </a:rPr>
              <a:t>, making the</a:t>
            </a:r>
            <a:endParaRPr lang="en-IN" sz="2800" dirty="0"/>
          </a:p>
        </p:txBody>
      </p:sp>
      <p:sp>
        <p:nvSpPr>
          <p:cNvPr id="14" name="TextBox 13">
            <a:extLst>
              <a:ext uri="{FF2B5EF4-FFF2-40B4-BE49-F238E27FC236}">
                <a16:creationId xmlns:a16="http://schemas.microsoft.com/office/drawing/2014/main" id="{56266631-ADE8-9629-CD41-8BA262B7169D}"/>
              </a:ext>
            </a:extLst>
          </p:cNvPr>
          <p:cNvSpPr txBox="1"/>
          <p:nvPr/>
        </p:nvSpPr>
        <p:spPr>
          <a:xfrm>
            <a:off x="498175" y="1922668"/>
            <a:ext cx="2895600" cy="668132"/>
          </a:xfrm>
          <a:prstGeom prst="rect">
            <a:avLst/>
          </a:prstGeom>
          <a:noFill/>
        </p:spPr>
        <p:txBody>
          <a:bodyPr wrap="square">
            <a:spAutoFit/>
          </a:bodyPr>
          <a:lstStyle/>
          <a:p>
            <a:pPr marL="0" marR="0" lvl="0" indent="0" algn="l" defTabSz="914400" rtl="0" eaLnBrk="1" fontAlgn="auto" latinLnBrk="0" hangingPunct="1">
              <a:lnSpc>
                <a:spcPct val="150000"/>
              </a:lnSpc>
              <a:spcBef>
                <a:spcPct val="20000"/>
              </a:spcBef>
              <a:spcAft>
                <a:spcPts val="0"/>
              </a:spcAft>
              <a:buClrTx/>
              <a:buSzTx/>
              <a:buFontTx/>
              <a:buNone/>
              <a:tabLst/>
              <a:defRPr/>
            </a:pPr>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-intercept </a:t>
            </a:r>
            <a:r>
              <a:rPr kumimoji="0" lang="en-US" sz="2800" b="0" i="0" u="none" strike="noStrike" kern="1200" cap="none" spc="0" normalizeH="0" baseline="0" noProof="0" dirty="0">
                <a:ln>
                  <a:noFill/>
                </a:ln>
                <a:solidFill>
                  <a:srgbClr val="FF0000"/>
                </a:solidFill>
                <a:effectLst/>
                <a:uLnTx/>
                <a:uFillTx/>
                <a:latin typeface="+mn-lt"/>
                <a:ea typeface="+mn-ea"/>
                <a:cs typeface="+mn-cs"/>
              </a:rPr>
              <a:t>(0,</a:t>
            </a:r>
            <a:r>
              <a:rPr kumimoji="0" lang="en-US" sz="2800" b="0" i="0" u="none" strike="noStrike" kern="1200" cap="none" spc="0" normalizeH="0" baseline="0" noProof="0" dirty="0">
                <a:ln>
                  <a:noFill/>
                </a:ln>
                <a:solidFill>
                  <a:srgbClr val="FF0000"/>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rgbClr val="FF0000"/>
                </a:solidFill>
                <a:effectLst/>
                <a:uLnTx/>
                <a:uFillTx/>
                <a:latin typeface="+mn-lt"/>
                <a:ea typeface="+mn-ea"/>
                <a:cs typeface="+mn-cs"/>
              </a:rPr>
              <a:t>3)</a:t>
            </a:r>
            <a:r>
              <a:rPr kumimoji="0" lang="en-US" sz="2800" b="0" i="0" u="none" strike="noStrike" kern="1200" cap="none" spc="0" normalizeH="0" baseline="0" noProof="0" dirty="0">
                <a:ln>
                  <a:noFill/>
                </a:ln>
                <a:solidFill>
                  <a:schemeClr val="tx1"/>
                </a:solidFill>
                <a:effectLst/>
                <a:uLnTx/>
                <a:uFillTx/>
                <a:latin typeface="+mn-lt"/>
                <a:ea typeface="+mn-ea"/>
                <a:cs typeface="+mn-cs"/>
              </a:rPr>
              <a:t>.</a:t>
            </a:r>
          </a:p>
        </p:txBody>
      </p:sp>
      <p:sp>
        <p:nvSpPr>
          <p:cNvPr id="16" name="TextBox 15">
            <a:extLst>
              <a:ext uri="{FF2B5EF4-FFF2-40B4-BE49-F238E27FC236}">
                <a16:creationId xmlns:a16="http://schemas.microsoft.com/office/drawing/2014/main" id="{FC08E02E-AE54-DEA5-637D-872D00670219}"/>
              </a:ext>
            </a:extLst>
          </p:cNvPr>
          <p:cNvSpPr txBox="1"/>
          <p:nvPr/>
        </p:nvSpPr>
        <p:spPr>
          <a:xfrm>
            <a:off x="437072" y="2648277"/>
            <a:ext cx="2209800" cy="523220"/>
          </a:xfrm>
          <a:prstGeom prst="rect">
            <a:avLst/>
          </a:prstGeom>
          <a:noFill/>
        </p:spPr>
        <p:txBody>
          <a:bodyPr wrap="square">
            <a:spAutoFit/>
          </a:bodyPr>
          <a:lstStyle/>
          <a:p>
            <a:r>
              <a:rPr lang="en-US" sz="2800" dirty="0"/>
              <a:t>We can treat </a:t>
            </a:r>
            <a:endParaRPr lang="en-IN" sz="2800" dirty="0"/>
          </a:p>
        </p:txBody>
      </p:sp>
      <p:pic>
        <p:nvPicPr>
          <p:cNvPr id="10" name="Picture 9" descr="m equals negative one half, as m equals negative one half.">
            <a:extLst>
              <a:ext uri="{FF2B5EF4-FFF2-40B4-BE49-F238E27FC236}">
                <a16:creationId xmlns:a16="http://schemas.microsoft.com/office/drawing/2014/main" id="{A5DED2A7-1788-CC0A-8EA8-291609087453}"/>
              </a:ext>
            </a:extLst>
          </p:cNvPr>
          <p:cNvPicPr>
            <a:picLocks noChangeAspect="1"/>
          </p:cNvPicPr>
          <p:nvPr/>
        </p:nvPicPr>
        <p:blipFill>
          <a:blip r:embed="rId3"/>
          <a:stretch>
            <a:fillRect/>
          </a:stretch>
        </p:blipFill>
        <p:spPr>
          <a:xfrm>
            <a:off x="2438400" y="2466975"/>
            <a:ext cx="2705100" cy="885825"/>
          </a:xfrm>
          <a:prstGeom prst="rect">
            <a:avLst/>
          </a:prstGeom>
        </p:spPr>
      </p:pic>
      <p:sp>
        <p:nvSpPr>
          <p:cNvPr id="18" name="TextBox 17">
            <a:extLst>
              <a:ext uri="{FF2B5EF4-FFF2-40B4-BE49-F238E27FC236}">
                <a16:creationId xmlns:a16="http://schemas.microsoft.com/office/drawing/2014/main" id="{45A2F491-2195-E3D5-59EA-442BCF1DA33C}"/>
              </a:ext>
            </a:extLst>
          </p:cNvPr>
          <p:cNvSpPr txBox="1"/>
          <p:nvPr/>
        </p:nvSpPr>
        <p:spPr>
          <a:xfrm>
            <a:off x="5143500" y="2578745"/>
            <a:ext cx="3543300" cy="523220"/>
          </a:xfrm>
          <a:prstGeom prst="rect">
            <a:avLst/>
          </a:prstGeom>
          <a:noFill/>
        </p:spPr>
        <p:txBody>
          <a:bodyPr wrap="square">
            <a:spAutoFit/>
          </a:bodyPr>
          <a:lstStyle/>
          <a:p>
            <a:r>
              <a:rPr lang="en-US" sz="2800" dirty="0"/>
              <a:t>and the “rise” as </a:t>
            </a:r>
            <a:r>
              <a:rPr lang="en-US" sz="2800" dirty="0">
                <a:latin typeface="Symbol" pitchFamily="18" charset="2"/>
              </a:rPr>
              <a:t>-</a:t>
            </a:r>
            <a:r>
              <a:rPr lang="en-US" sz="2800" dirty="0"/>
              <a:t>1</a:t>
            </a:r>
            <a:endParaRPr lang="en-IN" sz="2800" dirty="0"/>
          </a:p>
        </p:txBody>
      </p:sp>
      <p:sp>
        <p:nvSpPr>
          <p:cNvPr id="20" name="TextBox 19">
            <a:extLst>
              <a:ext uri="{FF2B5EF4-FFF2-40B4-BE49-F238E27FC236}">
                <a16:creationId xmlns:a16="http://schemas.microsoft.com/office/drawing/2014/main" id="{8282CF15-8A39-9F4B-237F-50A871FD6F71}"/>
              </a:ext>
            </a:extLst>
          </p:cNvPr>
          <p:cNvSpPr txBox="1"/>
          <p:nvPr/>
        </p:nvSpPr>
        <p:spPr>
          <a:xfrm>
            <a:off x="468702" y="3288655"/>
            <a:ext cx="8218098" cy="1384995"/>
          </a:xfrm>
          <a:prstGeom prst="rect">
            <a:avLst/>
          </a:prstGeom>
          <a:noFill/>
        </p:spPr>
        <p:txBody>
          <a:bodyPr wrap="square">
            <a:spAutoFit/>
          </a:bodyPr>
          <a:lstStyle/>
          <a:p>
            <a:pPr lvl="0" defTabSz="800100">
              <a:spcBef>
                <a:spcPts val="1200"/>
              </a:spcBef>
              <a:defRPr/>
            </a:pPr>
            <a:r>
              <a:rPr lang="en-US" sz="2800" dirty="0"/>
              <a:t>and the “run” as 2.  Moving from (0, </a:t>
            </a:r>
            <a:r>
              <a:rPr lang="en-US" sz="2800" dirty="0">
                <a:latin typeface="Symbol" pitchFamily="18" charset="2"/>
              </a:rPr>
              <a:t>-</a:t>
            </a:r>
            <a:r>
              <a:rPr lang="en-US" sz="2800" dirty="0"/>
              <a:t>3) as shown in the graph, we locate another point </a:t>
            </a:r>
            <a:r>
              <a:rPr lang="en-US" sz="2800" dirty="0">
                <a:solidFill>
                  <a:srgbClr val="000099"/>
                </a:solidFill>
              </a:rPr>
              <a:t>(2,</a:t>
            </a:r>
            <a:r>
              <a:rPr lang="en-US" sz="2800" dirty="0">
                <a:solidFill>
                  <a:srgbClr val="000099"/>
                </a:solidFill>
                <a:latin typeface="Symbol" pitchFamily="18" charset="2"/>
              </a:rPr>
              <a:t> -</a:t>
            </a:r>
            <a:r>
              <a:rPr lang="en-US" sz="2800" dirty="0">
                <a:solidFill>
                  <a:srgbClr val="000099"/>
                </a:solidFill>
              </a:rPr>
              <a:t>4)</a:t>
            </a:r>
            <a:r>
              <a:rPr lang="en-US" sz="2800" dirty="0"/>
              <a:t> on the graph and draw the line.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t>Finding Equations Given the Slope and the </a:t>
            </a:r>
            <a:r>
              <a:rPr lang="en-US" i="1" dirty="0"/>
              <a:t>y</a:t>
            </a:r>
            <a:r>
              <a:rPr lang="en-US" dirty="0"/>
              <a:t>-Intercept</a:t>
            </a:r>
            <a:endParaRPr lang="en-US" sz="3200" dirty="0">
              <a:solidFill>
                <a:schemeClr val="accent1"/>
              </a:solidFill>
              <a:latin typeface="Symbol" pitchFamily="18" charset="2"/>
            </a:endParaRPr>
          </a:p>
        </p:txBody>
      </p:sp>
      <p:sp>
        <p:nvSpPr>
          <p:cNvPr id="8" name="Content Placeholder 2"/>
          <p:cNvSpPr txBox="1">
            <a:spLocks/>
          </p:cNvSpPr>
          <p:nvPr/>
        </p:nvSpPr>
        <p:spPr>
          <a:xfrm>
            <a:off x="457200" y="1280160"/>
            <a:ext cx="8229600" cy="4572000"/>
          </a:xfrm>
          <a:prstGeom prst="rect">
            <a:avLst/>
          </a:prstGeom>
        </p:spPr>
        <p:txBody>
          <a:bodyPr>
            <a:normAutofit/>
          </a:bodyPr>
          <a:lstStyle/>
          <a:p>
            <a:pPr lvl="0" defTabSz="406400">
              <a:spcBef>
                <a:spcPct val="20000"/>
              </a:spcBef>
              <a:defRPr/>
            </a:pPr>
            <a:r>
              <a:rPr kumimoji="0" lang="en-US" sz="2800" b="0" i="0" u="none" strike="noStrike" kern="1200" cap="none" spc="0" normalizeH="0" baseline="0" noProof="0" dirty="0">
                <a:ln>
                  <a:noFill/>
                </a:ln>
                <a:solidFill>
                  <a:schemeClr val="tx1"/>
                </a:solidFill>
                <a:effectLst/>
                <a:uLnTx/>
                <a:uFillTx/>
                <a:latin typeface="+mn-lt"/>
                <a:ea typeface="+mn-ea"/>
                <a:cs typeface="+mn-cs"/>
              </a:rPr>
              <a:t>Find the equation of the line through the point </a:t>
            </a:r>
            <a:r>
              <a:rPr lang="en-US" sz="2800" dirty="0">
                <a:solidFill>
                  <a:srgbClr val="0000FF"/>
                </a:solidFill>
              </a:rPr>
              <a:t>(0,</a:t>
            </a:r>
            <a:r>
              <a:rPr lang="en-US" sz="2800" dirty="0">
                <a:solidFill>
                  <a:srgbClr val="0000FF"/>
                </a:solidFill>
                <a:latin typeface="Symbol" pitchFamily="18" charset="2"/>
              </a:rPr>
              <a:t> -</a:t>
            </a:r>
            <a:r>
              <a:rPr lang="en-US" sz="2800" dirty="0">
                <a:solidFill>
                  <a:srgbClr val="0000FF"/>
                </a:solidFill>
              </a:rPr>
              <a:t>2)</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lvl="0" defTabSz="406400">
              <a:spcBef>
                <a:spcPts val="1800"/>
              </a:spcBef>
              <a:defRPr/>
            </a:pPr>
            <a:r>
              <a:rPr kumimoji="0" lang="en-US" sz="2800" b="0" i="0" u="none" strike="noStrike" kern="1200" cap="none" spc="0" normalizeH="0" baseline="0" noProof="0" dirty="0">
                <a:ln>
                  <a:noFill/>
                </a:ln>
                <a:solidFill>
                  <a:schemeClr val="tx1"/>
                </a:solidFill>
                <a:effectLst/>
                <a:uLnTx/>
                <a:uFillTx/>
                <a:latin typeface="+mn-lt"/>
                <a:ea typeface="+mn-ea"/>
                <a:cs typeface="+mn-cs"/>
              </a:rPr>
              <a:t>with slope </a:t>
            </a:r>
          </a:p>
          <a:p>
            <a:pPr marL="0" marR="0" lvl="0" indent="0" algn="l" defTabSz="406400" rtl="0" eaLnBrk="1" fontAlgn="auto" latinLnBrk="0" hangingPunct="1">
              <a:lnSpc>
                <a:spcPct val="100000"/>
              </a:lnSpc>
              <a:spcBef>
                <a:spcPts val="2400"/>
              </a:spcBef>
              <a:spcAft>
                <a:spcPts val="0"/>
              </a:spcAft>
              <a:buClrTx/>
              <a:buSzTx/>
              <a:buFontTx/>
              <a:buNone/>
              <a:tabLst/>
              <a:defRPr/>
            </a:pP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406400" rtl="0" eaLnBrk="1" fontAlgn="auto" latinLnBrk="0" hangingPunct="1">
              <a:lnSpc>
                <a:spcPct val="100000"/>
              </a:lnSpc>
              <a:spcBef>
                <a:spcPts val="2400"/>
              </a:spcBef>
              <a:spcAft>
                <a:spcPts val="0"/>
              </a:spcAft>
              <a:buClrTx/>
              <a:buSzTx/>
              <a:buFontTx/>
              <a:buNone/>
              <a:tabLst/>
              <a:defRPr/>
            </a:pPr>
            <a:r>
              <a:rPr lang="en-US" sz="2800" dirty="0"/>
              <a:t>							</a:t>
            </a:r>
          </a:p>
          <a:p>
            <a:pPr marL="0" marR="0" lvl="0" indent="0" algn="l" defTabSz="406400" rtl="0" eaLnBrk="1" fontAlgn="auto" latinLnBrk="0" hangingPunct="1">
              <a:lnSpc>
                <a:spcPct val="100000"/>
              </a:lnSpc>
              <a:spcBef>
                <a:spcPts val="24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p>
          <a:p>
            <a:pPr marL="0" marR="0" lvl="0" indent="0" algn="l" defTabSz="406400" rtl="0" eaLnBrk="1" fontAlgn="auto" latinLnBrk="0" hangingPunct="1">
              <a:lnSpc>
                <a:spcPct val="100000"/>
              </a:lnSpc>
              <a:spcBef>
                <a:spcPct val="20000"/>
              </a:spcBef>
              <a:spcAft>
                <a:spcPts val="0"/>
              </a:spcAft>
              <a:buClrTx/>
              <a:buSzTx/>
              <a:buFontTx/>
              <a:buNone/>
              <a:tabLst/>
              <a:defRPr/>
            </a:pPr>
            <a:r>
              <a:rPr kumimoji="0" lang="en-US" sz="1100" b="0" i="0" u="none" strike="noStrike" kern="1200" cap="none" spc="0" normalizeH="0" baseline="0" noProof="0" dirty="0">
                <a:ln>
                  <a:noFill/>
                </a:ln>
                <a:solidFill>
                  <a:schemeClr val="tx1"/>
                </a:solidFill>
                <a:effectLst/>
                <a:uLnTx/>
                <a:uFillTx/>
                <a:latin typeface="+mn-lt"/>
                <a:ea typeface="+mn-ea"/>
                <a:cs typeface="+mn-cs"/>
              </a:rPr>
              <a:t>		    	</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pic>
        <p:nvPicPr>
          <p:cNvPr id="4" name="Picture 3" descr="One half.">
            <a:extLst>
              <a:ext uri="{FF2B5EF4-FFF2-40B4-BE49-F238E27FC236}">
                <a16:creationId xmlns:a16="http://schemas.microsoft.com/office/drawing/2014/main" id="{DF710246-58B4-CA51-093B-833D439DDFAA}"/>
              </a:ext>
            </a:extLst>
          </p:cNvPr>
          <p:cNvPicPr>
            <a:picLocks noChangeAspect="1"/>
          </p:cNvPicPr>
          <p:nvPr/>
        </p:nvPicPr>
        <p:blipFill>
          <a:blip r:embed="rId2"/>
          <a:stretch>
            <a:fillRect/>
          </a:stretch>
        </p:blipFill>
        <p:spPr>
          <a:xfrm>
            <a:off x="2133600" y="1752600"/>
            <a:ext cx="371475" cy="885825"/>
          </a:xfrm>
          <a:prstGeom prst="rect">
            <a:avLst/>
          </a:prstGeom>
        </p:spPr>
      </p:pic>
      <p:sp>
        <p:nvSpPr>
          <p:cNvPr id="23" name="TextBox 22">
            <a:extLst>
              <a:ext uri="{FF2B5EF4-FFF2-40B4-BE49-F238E27FC236}">
                <a16:creationId xmlns:a16="http://schemas.microsoft.com/office/drawing/2014/main" id="{994FB245-6D0A-245D-E3C5-7AB8C20E0E53}"/>
              </a:ext>
            </a:extLst>
          </p:cNvPr>
          <p:cNvSpPr txBox="1"/>
          <p:nvPr/>
        </p:nvSpPr>
        <p:spPr>
          <a:xfrm>
            <a:off x="457199" y="2618868"/>
            <a:ext cx="8229599" cy="1557349"/>
          </a:xfrm>
          <a:prstGeom prst="rect">
            <a:avLst/>
          </a:prstGeom>
          <a:noFill/>
        </p:spPr>
        <p:txBody>
          <a:bodyPr wrap="square">
            <a:spAutoFit/>
          </a:bodyPr>
          <a:lstStyle/>
          <a:p>
            <a:pPr marL="0" marR="0" lvl="0" indent="0" algn="l" defTabSz="406400" rtl="0" eaLnBrk="1" fontAlgn="auto" latinLnBrk="0" hangingPunct="1">
              <a:lnSpc>
                <a:spcPct val="100000"/>
              </a:lnSpc>
              <a:spcBef>
                <a:spcPts val="24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0" marR="0" lvl="0" indent="0" algn="l" defTabSz="406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Because the </a:t>
            </a:r>
            <a:r>
              <a:rPr kumimoji="0" lang="en-US" sz="2800" b="0" i="1" u="none" strike="noStrike" kern="1200" cap="none" spc="0" normalizeH="0" baseline="0" noProof="0" dirty="0">
                <a:ln>
                  <a:noFill/>
                </a:ln>
                <a:solidFill>
                  <a:schemeClr val="tx1"/>
                </a:solidFill>
                <a:effectLst/>
                <a:uLnTx/>
                <a:uFillTx/>
                <a:latin typeface="+mn-lt"/>
                <a:ea typeface="+mn-ea"/>
                <a:cs typeface="+mn-cs"/>
              </a:rPr>
              <a:t>x</a:t>
            </a:r>
            <a:r>
              <a:rPr kumimoji="0" lang="en-US" sz="2800" b="0" i="0" u="none" strike="noStrike" kern="1200" cap="none" spc="0" normalizeH="0" baseline="0" noProof="0" dirty="0">
                <a:ln>
                  <a:noFill/>
                </a:ln>
                <a:solidFill>
                  <a:schemeClr val="tx1"/>
                </a:solidFill>
                <a:effectLst/>
                <a:uLnTx/>
                <a:uFillTx/>
                <a:latin typeface="+mn-lt"/>
                <a:ea typeface="+mn-ea"/>
                <a:cs typeface="+mn-cs"/>
              </a:rPr>
              <a:t>-coordinate is 0, we know that the point </a:t>
            </a:r>
          </a:p>
          <a:p>
            <a:pPr marL="0" marR="0" lvl="0" indent="0" algn="l" defTabSz="406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FF"/>
                </a:solidFill>
                <a:effectLst/>
                <a:uLnTx/>
                <a:uFillTx/>
                <a:ea typeface="+mn-ea"/>
                <a:cs typeface="+mn-cs"/>
              </a:rPr>
              <a:t>(</a:t>
            </a:r>
            <a:r>
              <a:rPr kumimoji="0" lang="en-US" sz="2800" b="0" i="0" u="none" strike="noStrike" kern="1200" cap="none" spc="0" normalizeH="0" baseline="0" noProof="0" dirty="0">
                <a:ln>
                  <a:noFill/>
                </a:ln>
                <a:solidFill>
                  <a:srgbClr val="0000FF"/>
                </a:solidFill>
                <a:effectLst/>
                <a:uLnTx/>
                <a:uFillTx/>
                <a:latin typeface="+mn-lt"/>
                <a:ea typeface="+mn-ea"/>
                <a:cs typeface="+mn-cs"/>
              </a:rPr>
              <a:t>0, </a:t>
            </a:r>
            <a:r>
              <a:rPr kumimoji="0" lang="en-US" sz="2800" b="0" i="0" u="none" strike="noStrike" kern="1200" cap="none" spc="0" normalizeH="0" baseline="0" noProof="0" dirty="0">
                <a:ln>
                  <a:noFill/>
                </a:ln>
                <a:solidFill>
                  <a:srgbClr val="0000FF"/>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rgbClr val="0000FF"/>
                </a:solidFill>
                <a:effectLst/>
                <a:uLnTx/>
                <a:uFillTx/>
                <a:latin typeface="+mn-lt"/>
                <a:ea typeface="+mn-ea"/>
                <a:cs typeface="+mn-cs"/>
              </a:rPr>
              <a:t>2)</a:t>
            </a:r>
            <a:r>
              <a:rPr kumimoji="0" lang="en-US" sz="2800" b="0" i="0" u="none" strike="noStrike" kern="1200" cap="none" spc="0" normalizeH="0" baseline="0" noProof="0" dirty="0">
                <a:ln>
                  <a:noFill/>
                </a:ln>
                <a:solidFill>
                  <a:schemeClr val="tx1"/>
                </a:solidFill>
                <a:effectLst/>
                <a:uLnTx/>
                <a:uFillTx/>
                <a:latin typeface="+mn-lt"/>
                <a:ea typeface="+mn-ea"/>
                <a:cs typeface="+mn-cs"/>
              </a:rPr>
              <a:t> is the </a:t>
            </a:r>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-intercept. So </a:t>
            </a:r>
            <a:r>
              <a:rPr kumimoji="0" lang="en-US" sz="2800" b="0" i="1" u="none" strike="noStrike" kern="1200" cap="none" spc="0" normalizeH="0" baseline="0" noProof="0" dirty="0">
                <a:ln>
                  <a:noFill/>
                </a:ln>
                <a:solidFill>
                  <a:schemeClr val="tx1"/>
                </a:solidFill>
                <a:effectLst/>
                <a:uLnTx/>
                <a:uFillTx/>
                <a:latin typeface="+mn-lt"/>
                <a:ea typeface="+mn-ea"/>
                <a:cs typeface="+mn-cs"/>
              </a:rPr>
              <a:t>b</a:t>
            </a:r>
            <a:r>
              <a:rPr kumimoji="0" lang="en-US" sz="2800" b="0" i="0" u="none" strike="noStrike" kern="1200" cap="none" spc="0" normalizeH="0" baseline="0" noProof="0" dirty="0">
                <a:ln>
                  <a:noFill/>
                </a:ln>
                <a:solidFill>
                  <a:schemeClr val="tx1"/>
                </a:solidFill>
                <a:effectLst/>
                <a:uLnTx/>
                <a:uFillTx/>
                <a:latin typeface="+mn-lt"/>
                <a:ea typeface="+mn-ea"/>
                <a:cs typeface="+mn-cs"/>
              </a:rPr>
              <a:t> = </a:t>
            </a:r>
            <a:r>
              <a:rPr kumimoji="0" lang="en-US" sz="2800" b="0" i="0" u="none" strike="noStrike" kern="1200" cap="none" spc="0" normalizeH="0" baseline="0" noProof="0" dirty="0">
                <a:ln>
                  <a:noFill/>
                </a:ln>
                <a:solidFill>
                  <a:schemeClr val="tx1"/>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chemeClr val="tx1"/>
                </a:solidFill>
                <a:effectLst/>
                <a:uLnTx/>
                <a:uFillTx/>
                <a:latin typeface="+mn-lt"/>
                <a:ea typeface="+mn-ea"/>
                <a:cs typeface="+mn-cs"/>
              </a:rPr>
              <a:t>2. The slope is</a:t>
            </a:r>
            <a:endParaRPr lang="en-IN" sz="2800" dirty="0"/>
          </a:p>
        </p:txBody>
      </p:sp>
      <p:pic>
        <p:nvPicPr>
          <p:cNvPr id="2" name="Picture 1" descr="One half.">
            <a:extLst>
              <a:ext uri="{FF2B5EF4-FFF2-40B4-BE49-F238E27FC236}">
                <a16:creationId xmlns:a16="http://schemas.microsoft.com/office/drawing/2014/main" id="{174C549F-2A84-E3CE-2236-422F978D3565}"/>
              </a:ext>
            </a:extLst>
          </p:cNvPr>
          <p:cNvPicPr>
            <a:picLocks noChangeAspect="1"/>
          </p:cNvPicPr>
          <p:nvPr/>
        </p:nvPicPr>
        <p:blipFill>
          <a:blip r:embed="rId3"/>
          <a:stretch>
            <a:fillRect/>
          </a:stretch>
        </p:blipFill>
        <p:spPr>
          <a:xfrm>
            <a:off x="7432548" y="3498852"/>
            <a:ext cx="339852" cy="841248"/>
          </a:xfrm>
          <a:prstGeom prst="rect">
            <a:avLst/>
          </a:prstGeom>
        </p:spPr>
      </p:pic>
      <p:pic>
        <p:nvPicPr>
          <p:cNvPr id="29" name="Picture 28" descr="So m equals one half.">
            <a:extLst>
              <a:ext uri="{FF2B5EF4-FFF2-40B4-BE49-F238E27FC236}">
                <a16:creationId xmlns:a16="http://schemas.microsoft.com/office/drawing/2014/main" id="{0F382DB7-8246-6C5D-2ABF-06B984BB4C8D}"/>
              </a:ext>
            </a:extLst>
          </p:cNvPr>
          <p:cNvPicPr>
            <a:picLocks noChangeAspect="1"/>
          </p:cNvPicPr>
          <p:nvPr/>
        </p:nvPicPr>
        <p:blipFill>
          <a:blip r:embed="rId4"/>
          <a:stretch>
            <a:fillRect/>
          </a:stretch>
        </p:blipFill>
        <p:spPr>
          <a:xfrm>
            <a:off x="568804" y="4114800"/>
            <a:ext cx="1352550" cy="847725"/>
          </a:xfrm>
          <a:prstGeom prst="rect">
            <a:avLst/>
          </a:prstGeom>
        </p:spPr>
      </p:pic>
      <p:sp>
        <p:nvSpPr>
          <p:cNvPr id="31" name="TextBox 30">
            <a:extLst>
              <a:ext uri="{FF2B5EF4-FFF2-40B4-BE49-F238E27FC236}">
                <a16:creationId xmlns:a16="http://schemas.microsoft.com/office/drawing/2014/main" id="{64A5D42A-C6C1-8932-A3D4-06ADA4EF19AE}"/>
              </a:ext>
            </a:extLst>
          </p:cNvPr>
          <p:cNvSpPr txBox="1"/>
          <p:nvPr/>
        </p:nvSpPr>
        <p:spPr>
          <a:xfrm>
            <a:off x="1888286" y="4267200"/>
            <a:ext cx="6686910" cy="523220"/>
          </a:xfrm>
          <a:prstGeom prst="rect">
            <a:avLst/>
          </a:prstGeom>
          <a:noFill/>
        </p:spPr>
        <p:txBody>
          <a:bodyPr wrap="square">
            <a:spAutoFit/>
          </a:bodyPr>
          <a:lstStyle/>
          <a:p>
            <a:pPr marL="0" marR="0" lvl="0" indent="0" algn="l" defTabSz="406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Substituting in slope-intercept form, </a:t>
            </a:r>
            <a:endParaRPr lang="en-IN" sz="2800" dirty="0"/>
          </a:p>
        </p:txBody>
      </p:sp>
      <p:sp>
        <p:nvSpPr>
          <p:cNvPr id="33" name="TextBox 32">
            <a:extLst>
              <a:ext uri="{FF2B5EF4-FFF2-40B4-BE49-F238E27FC236}">
                <a16:creationId xmlns:a16="http://schemas.microsoft.com/office/drawing/2014/main" id="{9615E89E-7F6F-ABC1-7CC3-BA030EAB457D}"/>
              </a:ext>
            </a:extLst>
          </p:cNvPr>
          <p:cNvSpPr txBox="1"/>
          <p:nvPr/>
        </p:nvSpPr>
        <p:spPr>
          <a:xfrm>
            <a:off x="537982" y="4981216"/>
            <a:ext cx="8148815" cy="523220"/>
          </a:xfrm>
          <a:prstGeom prst="rect">
            <a:avLst/>
          </a:prstGeom>
          <a:noFill/>
        </p:spPr>
        <p:txBody>
          <a:bodyPr wrap="square">
            <a:spAutoFit/>
          </a:bodyPr>
          <a:lstStyle/>
          <a:p>
            <a:pPr marL="0" marR="0" lvl="0" indent="0" algn="l" defTabSz="406400" rtl="0" eaLnBrk="1" fontAlgn="auto" latinLnBrk="0" hangingPunct="1">
              <a:lnSpc>
                <a:spcPct val="100000"/>
              </a:lnSpc>
              <a:spcBef>
                <a:spcPct val="20000"/>
              </a:spcBef>
              <a:spcAft>
                <a:spcPts val="0"/>
              </a:spcAft>
              <a:buClrTx/>
              <a:buSzTx/>
              <a:buFontTx/>
              <a:buNone/>
              <a:tabLst/>
              <a:defRPr/>
            </a:pPr>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chemeClr val="tx1"/>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1" u="none" strike="noStrike" kern="1200" cap="none" spc="0" normalizeH="0" baseline="0" noProof="0" dirty="0">
                <a:ln>
                  <a:noFill/>
                </a:ln>
                <a:solidFill>
                  <a:schemeClr val="tx1"/>
                </a:solidFill>
                <a:effectLst/>
                <a:uLnTx/>
                <a:uFillTx/>
                <a:latin typeface="+mn-lt"/>
                <a:ea typeface="+mn-ea"/>
                <a:cs typeface="+mn-cs"/>
              </a:rPr>
              <a:t>mx</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chemeClr val="tx1"/>
                </a:solidFill>
                <a:effectLst/>
                <a:uLnTx/>
                <a:uFillTx/>
                <a:latin typeface="Symbol" pitchFamily="18" charset="2"/>
                <a:ea typeface="+mn-ea"/>
                <a:cs typeface="+mn-cs"/>
              </a:rPr>
              <a:t>+ </a:t>
            </a:r>
            <a:r>
              <a:rPr kumimoji="0" lang="en-US" sz="2800" b="0" i="1" u="none" strike="noStrike" kern="1200" cap="none" spc="0" normalizeH="0" baseline="0" noProof="0" dirty="0">
                <a:ln>
                  <a:noFill/>
                </a:ln>
                <a:solidFill>
                  <a:schemeClr val="tx1"/>
                </a:solidFill>
                <a:effectLst/>
                <a:uLnTx/>
                <a:uFillTx/>
                <a:latin typeface="+mn-lt"/>
                <a:ea typeface="+mn-ea"/>
                <a:cs typeface="+mn-cs"/>
              </a:rPr>
              <a:t>b, </a:t>
            </a:r>
            <a:r>
              <a:rPr kumimoji="0" lang="en-US" sz="2800" b="0" i="0" u="none" strike="noStrike" kern="1200" cap="none" spc="0" normalizeH="0" baseline="0" noProof="0" dirty="0">
                <a:ln>
                  <a:noFill/>
                </a:ln>
                <a:solidFill>
                  <a:schemeClr val="tx1"/>
                </a:solidFill>
                <a:effectLst/>
                <a:uLnTx/>
                <a:uFillTx/>
                <a:latin typeface="+mn-lt"/>
                <a:ea typeface="+mn-ea"/>
                <a:cs typeface="+mn-cs"/>
              </a:rPr>
              <a:t>gives the result:</a:t>
            </a:r>
            <a:endParaRPr lang="en-IN" sz="2800" dirty="0"/>
          </a:p>
        </p:txBody>
      </p:sp>
      <p:pic>
        <p:nvPicPr>
          <p:cNvPr id="19" name="Picture 18" descr="y equals one half x minus two.">
            <a:extLst>
              <a:ext uri="{FF2B5EF4-FFF2-40B4-BE49-F238E27FC236}">
                <a16:creationId xmlns:a16="http://schemas.microsoft.com/office/drawing/2014/main" id="{E862EBC3-EDBA-EB3D-0E1B-D22B149D4BD8}"/>
              </a:ext>
            </a:extLst>
          </p:cNvPr>
          <p:cNvPicPr>
            <a:picLocks noChangeAspect="1"/>
          </p:cNvPicPr>
          <p:nvPr/>
        </p:nvPicPr>
        <p:blipFill>
          <a:blip r:embed="rId5"/>
          <a:stretch>
            <a:fillRect/>
          </a:stretch>
        </p:blipFill>
        <p:spPr>
          <a:xfrm>
            <a:off x="4612389" y="4850080"/>
            <a:ext cx="1514475" cy="84772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prstGeom prst="rect">
            <a:avLst/>
          </a:prstGeom>
          <a:noFill/>
        </p:spPr>
        <p:txBody>
          <a:bodyPr/>
          <a:lstStyle/>
          <a:p>
            <a:pPr marL="457200" indent="-457200" defTabSz="406400">
              <a:buFont typeface="Courier New" pitchFamily="49" charset="0"/>
              <a:buChar char="o"/>
            </a:pPr>
            <a:r>
              <a:rPr lang="en-US" i="0" dirty="0">
                <a:solidFill>
                  <a:schemeClr val="tx1"/>
                </a:solidFill>
              </a:rPr>
              <a:t>Interpret the slope of a line as a rate of change.</a:t>
            </a:r>
          </a:p>
          <a:p>
            <a:pPr marL="457200" indent="-457200" defTabSz="406400">
              <a:buFont typeface="Courier New" pitchFamily="49" charset="0"/>
              <a:buChar char="o"/>
            </a:pPr>
            <a:r>
              <a:rPr lang="en-US" dirty="0"/>
              <a:t>Find the slope of a line given two points on the line.</a:t>
            </a:r>
            <a:endParaRPr lang="en-US" i="0" dirty="0">
              <a:solidFill>
                <a:schemeClr val="tx1"/>
              </a:solidFill>
            </a:endParaRPr>
          </a:p>
          <a:p>
            <a:pPr marL="457200" indent="-457200" defTabSz="406400">
              <a:buFont typeface="Courier New" pitchFamily="49" charset="0"/>
              <a:buChar char="o"/>
            </a:pPr>
            <a:r>
              <a:rPr lang="en-US" dirty="0"/>
              <a:t>Find the slopes of horizontal and vertical lines.</a:t>
            </a:r>
            <a:endParaRPr lang="en-US" i="0" dirty="0">
              <a:solidFill>
                <a:schemeClr val="tx1"/>
              </a:solidFill>
            </a:endParaRPr>
          </a:p>
          <a:p>
            <a:pPr marL="457200" indent="-457200" defTabSz="406400">
              <a:buFont typeface="Courier New" pitchFamily="49" charset="0"/>
              <a:buChar char="o"/>
            </a:pPr>
            <a:r>
              <a:rPr lang="en-US" dirty="0"/>
              <a:t>Graph a linear equation by finding the slope and </a:t>
            </a:r>
            <a:r>
              <a:rPr lang="en-US" i="1" dirty="0"/>
              <a:t>y</a:t>
            </a:r>
            <a:r>
              <a:rPr lang="en-US" dirty="0"/>
              <a:t>‑intercept.</a:t>
            </a:r>
          </a:p>
          <a:p>
            <a:pPr marL="457200" indent="-457200" defTabSz="406400">
              <a:buFont typeface="Courier New" pitchFamily="49" charset="0"/>
              <a:buChar char="o"/>
            </a:pPr>
            <a:r>
              <a:rPr lang="en-US" dirty="0"/>
              <a:t>Use slope‑intercept form to write the equation of a line given its slope and </a:t>
            </a:r>
            <a:r>
              <a:rPr lang="en-US" i="1" dirty="0"/>
              <a:t>y</a:t>
            </a:r>
            <a:r>
              <a:rPr lang="en-US" dirty="0"/>
              <a:t>‑intercept.</a:t>
            </a:r>
            <a:endParaRPr lang="en-US" i="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a:noFill/>
        </p:spPr>
        <p:txBody>
          <a:bodyPr/>
          <a:lstStyle/>
          <a:p>
            <a:r>
              <a:rPr lang="en-US" sz="3200" dirty="0">
                <a:solidFill>
                  <a:schemeClr val="accent1"/>
                </a:solidFill>
              </a:rPr>
              <a:t>Formula: Slope</a:t>
            </a:r>
          </a:p>
        </p:txBody>
      </p:sp>
      <p:sp>
        <p:nvSpPr>
          <p:cNvPr id="8" name="Content Placeholder 2"/>
          <p:cNvSpPr txBox="1">
            <a:spLocks/>
          </p:cNvSpPr>
          <p:nvPr/>
        </p:nvSpPr>
        <p:spPr>
          <a:xfrm>
            <a:off x="457200" y="1280160"/>
            <a:ext cx="8229600" cy="3625608"/>
          </a:xfrm>
          <a:prstGeom prst="rect">
            <a:avLst/>
          </a:prstGeom>
          <a:solidFill>
            <a:srgbClr val="FFFFCC"/>
          </a:solidFill>
          <a:ln w="28575">
            <a:solidFill>
              <a:srgbClr val="000000"/>
            </a:solidFill>
          </a:ln>
        </p:spPr>
        <p:txBody>
          <a:bodyPr>
            <a:spAutoFit/>
          </a:bodyPr>
          <a:lstStyle/>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0" i="0" u="none" strike="noStrike" kern="1200" cap="none" spc="0" normalizeH="0" baseline="0" noProof="0" dirty="0">
                <a:ln>
                  <a:noFill/>
                </a:ln>
                <a:solidFill>
                  <a:srgbClr val="000000"/>
                </a:solidFill>
                <a:effectLst/>
                <a:uLnTx/>
                <a:uFillTx/>
                <a:latin typeface="+mn-lt"/>
                <a:ea typeface="+mn-ea"/>
                <a:cs typeface="+mn-cs"/>
              </a:rPr>
              <a:t>Let</a:t>
            </a: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endParaRPr lang="en-US" sz="2800" dirty="0">
              <a:solidFill>
                <a:srgbClr val="000000"/>
              </a:solidFill>
            </a:endParaRPr>
          </a:p>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endParaRPr kumimoji="0" lang="en-US" sz="2800" b="0" i="0" u="none" strike="noStrike" kern="1200" cap="none" spc="0" normalizeH="0" baseline="0" noProof="0" dirty="0">
              <a:ln>
                <a:noFill/>
              </a:ln>
              <a:solidFill>
                <a:srgbClr val="000000"/>
              </a:solidFill>
              <a:effectLst/>
              <a:uLnTx/>
              <a:uFillTx/>
              <a:latin typeface="+mn-lt"/>
              <a:ea typeface="+mn-ea"/>
              <a:cs typeface="+mn-cs"/>
            </a:endParaRPr>
          </a:p>
        </p:txBody>
      </p:sp>
      <p:pic>
        <p:nvPicPr>
          <p:cNvPr id="5" name="Picture 4" descr="P sub one of open parenthesis x sub one comma  y sub one close parenthesis and P sub two of open parenthesis x sub two comma y sub two close parenthesis.">
            <a:extLst>
              <a:ext uri="{FF2B5EF4-FFF2-40B4-BE49-F238E27FC236}">
                <a16:creationId xmlns:a16="http://schemas.microsoft.com/office/drawing/2014/main" id="{7C68E582-7EF3-EBF5-0012-BD0FA0056EDE}"/>
              </a:ext>
            </a:extLst>
          </p:cNvPr>
          <p:cNvPicPr>
            <a:picLocks noChangeAspect="1"/>
          </p:cNvPicPr>
          <p:nvPr/>
        </p:nvPicPr>
        <p:blipFill>
          <a:blip r:embed="rId2"/>
          <a:stretch>
            <a:fillRect/>
          </a:stretch>
        </p:blipFill>
        <p:spPr>
          <a:xfrm>
            <a:off x="1066800" y="1318020"/>
            <a:ext cx="3438525" cy="523875"/>
          </a:xfrm>
          <a:prstGeom prst="rect">
            <a:avLst/>
          </a:prstGeom>
        </p:spPr>
      </p:pic>
      <p:sp>
        <p:nvSpPr>
          <p:cNvPr id="7" name="TextBox 6">
            <a:extLst>
              <a:ext uri="{FF2B5EF4-FFF2-40B4-BE49-F238E27FC236}">
                <a16:creationId xmlns:a16="http://schemas.microsoft.com/office/drawing/2014/main" id="{2AAEB856-633E-42AF-0F9E-EC621820B945}"/>
              </a:ext>
            </a:extLst>
          </p:cNvPr>
          <p:cNvSpPr txBox="1"/>
          <p:nvPr/>
        </p:nvSpPr>
        <p:spPr>
          <a:xfrm>
            <a:off x="4432622" y="1332277"/>
            <a:ext cx="40386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mn-lt"/>
                <a:ea typeface="+mn-ea"/>
                <a:cs typeface="+mn-cs"/>
              </a:rPr>
              <a:t>be two points on a line. </a:t>
            </a:r>
            <a:endParaRPr lang="en-IN" sz="2800" dirty="0"/>
          </a:p>
        </p:txBody>
      </p:sp>
      <p:sp>
        <p:nvSpPr>
          <p:cNvPr id="10" name="TextBox 9">
            <a:extLst>
              <a:ext uri="{FF2B5EF4-FFF2-40B4-BE49-F238E27FC236}">
                <a16:creationId xmlns:a16="http://schemas.microsoft.com/office/drawing/2014/main" id="{54E1B473-96E4-FC33-A98C-458667320311}"/>
              </a:ext>
            </a:extLst>
          </p:cNvPr>
          <p:cNvSpPr txBox="1"/>
          <p:nvPr/>
        </p:nvSpPr>
        <p:spPr>
          <a:xfrm>
            <a:off x="457200" y="1762780"/>
            <a:ext cx="797116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mn-lt"/>
                <a:ea typeface="+mn-ea"/>
                <a:cs typeface="+mn-cs"/>
              </a:rPr>
              <a:t>The </a:t>
            </a:r>
            <a:r>
              <a:rPr kumimoji="0" lang="en-US" sz="2800" b="1" i="0" u="none" strike="noStrike" kern="1200" cap="none" spc="0" normalizeH="0" baseline="0" noProof="0" dirty="0">
                <a:ln>
                  <a:noFill/>
                </a:ln>
                <a:solidFill>
                  <a:srgbClr val="C00000"/>
                </a:solidFill>
                <a:effectLst/>
                <a:uLnTx/>
                <a:uFillTx/>
                <a:latin typeface="+mn-lt"/>
                <a:ea typeface="+mn-ea"/>
                <a:cs typeface="+mn-cs"/>
              </a:rPr>
              <a:t>slope</a:t>
            </a:r>
            <a:r>
              <a:rPr kumimoji="0" lang="en-US" sz="2800" b="1" i="0" u="none" strike="noStrike" kern="1200" cap="none" spc="0" normalizeH="0" baseline="0" noProof="0" dirty="0">
                <a:ln>
                  <a:noFill/>
                </a:ln>
                <a:solidFill>
                  <a:srgbClr val="000000"/>
                </a:solidFill>
                <a:effectLst/>
                <a:uLnTx/>
                <a:uFillTx/>
                <a:latin typeface="+mn-lt"/>
                <a:ea typeface="+mn-ea"/>
                <a:cs typeface="+mn-cs"/>
              </a:rPr>
              <a:t> </a:t>
            </a:r>
            <a:r>
              <a:rPr kumimoji="0" lang="en-US" sz="2800" b="0" i="0" u="none" strike="noStrike" kern="1200" cap="none" spc="0" normalizeH="0" baseline="0" noProof="0" dirty="0">
                <a:ln>
                  <a:noFill/>
                </a:ln>
                <a:solidFill>
                  <a:srgbClr val="000000"/>
                </a:solidFill>
                <a:effectLst/>
                <a:uLnTx/>
                <a:uFillTx/>
                <a:latin typeface="+mn-lt"/>
                <a:ea typeface="+mn-ea"/>
                <a:cs typeface="+mn-cs"/>
              </a:rPr>
              <a:t>can be calculated as follows:</a:t>
            </a:r>
            <a:endParaRPr lang="en-IN" sz="2800" dirty="0"/>
          </a:p>
        </p:txBody>
      </p:sp>
      <p:pic>
        <p:nvPicPr>
          <p:cNvPr id="3" name="Picture 2" descr="Slope equals m equals rise over run, which equals open parenthesis y sub two minus y sub one close parenthesis over open parenthesis x sub two minus x sub one close parenthesis.">
            <a:extLst>
              <a:ext uri="{FF2B5EF4-FFF2-40B4-BE49-F238E27FC236}">
                <a16:creationId xmlns:a16="http://schemas.microsoft.com/office/drawing/2014/main" id="{4574DA17-B67D-8166-0CF7-3BBE8C706CBC}"/>
              </a:ext>
            </a:extLst>
          </p:cNvPr>
          <p:cNvPicPr>
            <a:picLocks noChangeAspect="1"/>
          </p:cNvPicPr>
          <p:nvPr/>
        </p:nvPicPr>
        <p:blipFill>
          <a:blip r:embed="rId3"/>
          <a:stretch>
            <a:fillRect/>
          </a:stretch>
        </p:blipFill>
        <p:spPr>
          <a:xfrm>
            <a:off x="2713359" y="2556222"/>
            <a:ext cx="3438525" cy="866775"/>
          </a:xfrm>
          <a:prstGeom prst="rect">
            <a:avLst/>
          </a:prstGeom>
        </p:spPr>
      </p:pic>
      <p:sp>
        <p:nvSpPr>
          <p:cNvPr id="15" name="TextBox 14">
            <a:extLst>
              <a:ext uri="{FF2B5EF4-FFF2-40B4-BE49-F238E27FC236}">
                <a16:creationId xmlns:a16="http://schemas.microsoft.com/office/drawing/2014/main" id="{59D014E5-7F75-4859-3AB6-1FDA6ED49AEC}"/>
              </a:ext>
            </a:extLst>
          </p:cNvPr>
          <p:cNvSpPr txBox="1"/>
          <p:nvPr/>
        </p:nvSpPr>
        <p:spPr>
          <a:xfrm>
            <a:off x="457200" y="3693219"/>
            <a:ext cx="8110538" cy="954107"/>
          </a:xfrm>
          <a:prstGeom prst="rect">
            <a:avLst/>
          </a:prstGeom>
          <a:noFill/>
        </p:spPr>
        <p:txBody>
          <a:bodyPr wrap="square">
            <a:spAutoFit/>
          </a:bodyPr>
          <a:lstStyle/>
          <a:p>
            <a:pPr marL="15875" marR="0" lvl="0" indent="-15875" algn="l" defTabSz="914400" rtl="0" eaLnBrk="1" fontAlgn="auto" latinLnBrk="0" hangingPunct="1">
              <a:lnSpc>
                <a:spcPct val="100000"/>
              </a:lnSpc>
              <a:spcBef>
                <a:spcPct val="20000"/>
              </a:spcBef>
              <a:spcAft>
                <a:spcPts val="0"/>
              </a:spcAft>
              <a:buClrTx/>
              <a:buSzTx/>
              <a:buFontTx/>
              <a:buNone/>
              <a:tabLst>
                <a:tab pos="342900" algn="l"/>
                <a:tab pos="977900" algn="l"/>
                <a:tab pos="7150100" algn="l"/>
              </a:tabLst>
              <a:defRPr/>
            </a:pPr>
            <a:r>
              <a:rPr kumimoji="0" lang="en-US" sz="2800" b="1" i="0" u="none" strike="noStrike" kern="1200" cap="none" spc="0" normalizeH="0" baseline="0" noProof="0" dirty="0">
                <a:ln>
                  <a:noFill/>
                </a:ln>
                <a:solidFill>
                  <a:srgbClr val="000000"/>
                </a:solidFill>
                <a:effectLst/>
                <a:uLnTx/>
                <a:uFillTx/>
                <a:latin typeface="+mn-lt"/>
                <a:ea typeface="+mn-ea"/>
                <a:cs typeface="+mn-cs"/>
              </a:rPr>
              <a:t>Note:</a:t>
            </a:r>
            <a:r>
              <a:rPr kumimoji="0" lang="en-US" sz="2800" b="0" i="0" u="none" strike="noStrike" kern="1200" cap="none" spc="0" normalizeH="0" baseline="0" noProof="0" dirty="0">
                <a:ln>
                  <a:noFill/>
                </a:ln>
                <a:solidFill>
                  <a:srgbClr val="000000"/>
                </a:solidFill>
                <a:effectLst/>
                <a:uLnTx/>
                <a:uFillTx/>
                <a:latin typeface="+mn-lt"/>
                <a:ea typeface="+mn-ea"/>
                <a:cs typeface="+mn-cs"/>
              </a:rPr>
              <a:t> The letter </a:t>
            </a:r>
            <a:r>
              <a:rPr kumimoji="0" lang="en-US" sz="2800" b="0" i="1" u="none" strike="noStrike" kern="1200" cap="none" spc="0" normalizeH="0" baseline="0" noProof="0" dirty="0">
                <a:ln>
                  <a:noFill/>
                </a:ln>
                <a:solidFill>
                  <a:srgbClr val="000000"/>
                </a:solidFill>
                <a:effectLst/>
                <a:uLnTx/>
                <a:uFillTx/>
                <a:latin typeface="+mn-lt"/>
                <a:ea typeface="+mn-ea"/>
                <a:cs typeface="+mn-cs"/>
              </a:rPr>
              <a:t>m</a:t>
            </a:r>
            <a:r>
              <a:rPr kumimoji="0" lang="en-US" sz="2800" b="0" i="0" u="none" strike="noStrike" kern="1200" cap="none" spc="0" normalizeH="0" baseline="0" noProof="0" dirty="0">
                <a:ln>
                  <a:noFill/>
                </a:ln>
                <a:solidFill>
                  <a:srgbClr val="000000"/>
                </a:solidFill>
                <a:effectLst/>
                <a:uLnTx/>
                <a:uFillTx/>
                <a:latin typeface="+mn-lt"/>
                <a:ea typeface="+mn-ea"/>
                <a:cs typeface="+mn-cs"/>
              </a:rPr>
              <a:t> is standard notation for representing the slope of a line.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a:noFill/>
        </p:spPr>
        <p:txBody>
          <a:bodyPr/>
          <a:lstStyle/>
          <a:p>
            <a:r>
              <a:rPr lang="en-US" sz="3200" dirty="0">
                <a:solidFill>
                  <a:schemeClr val="accent1"/>
                </a:solidFill>
              </a:rPr>
              <a:t>          Notes: Calculating the Slope</a:t>
            </a:r>
          </a:p>
        </p:txBody>
      </p:sp>
      <p:sp>
        <p:nvSpPr>
          <p:cNvPr id="7" name="Content Placeholder 2"/>
          <p:cNvSpPr txBox="1">
            <a:spLocks/>
          </p:cNvSpPr>
          <p:nvPr/>
        </p:nvSpPr>
        <p:spPr>
          <a:xfrm>
            <a:off x="457200" y="1280160"/>
            <a:ext cx="8229600" cy="1384995"/>
          </a:xfrm>
          <a:prstGeom prst="rect">
            <a:avLst/>
          </a:prstGeom>
          <a:ln w="28575">
            <a:solidFill>
              <a:srgbClr val="FF0000"/>
            </a:solidFill>
          </a:ln>
        </p:spPr>
        <p:txBody>
          <a:bodyPr>
            <a:spAutoFit/>
          </a:bodyPr>
          <a:lstStyle/>
          <a:p>
            <a:pPr marL="15875" lvl="0" indent="-15875">
              <a:spcBef>
                <a:spcPct val="20000"/>
              </a:spcBef>
              <a:tabLst>
                <a:tab pos="342900" algn="l"/>
                <a:tab pos="977900" algn="l"/>
                <a:tab pos="7150100" algn="l"/>
              </a:tabLst>
              <a:defRPr/>
            </a:pPr>
            <a:r>
              <a:rPr lang="en-US" sz="2800" dirty="0">
                <a:solidFill>
                  <a:srgbClr val="000000"/>
                </a:solidFill>
              </a:rPr>
              <a:t>In the notation </a:t>
            </a:r>
            <a:r>
              <a:rPr lang="en-US" sz="2800" i="1" dirty="0">
                <a:solidFill>
                  <a:srgbClr val="000000"/>
                </a:solidFill>
              </a:rPr>
              <a:t>P</a:t>
            </a:r>
            <a:r>
              <a:rPr lang="en-US" sz="2800" baseline="-25000" dirty="0">
                <a:solidFill>
                  <a:srgbClr val="000000"/>
                </a:solidFill>
              </a:rPr>
              <a:t>1</a:t>
            </a:r>
            <a:r>
              <a:rPr lang="en-US" sz="2800" dirty="0">
                <a:solidFill>
                  <a:srgbClr val="000000"/>
                </a:solidFill>
              </a:rPr>
              <a:t>, 1 is called a </a:t>
            </a:r>
            <a:r>
              <a:rPr lang="en-US" sz="2800" b="1" dirty="0">
                <a:solidFill>
                  <a:srgbClr val="C00000"/>
                </a:solidFill>
              </a:rPr>
              <a:t>subscript </a:t>
            </a:r>
            <a:r>
              <a:rPr lang="en-US" sz="2800" dirty="0">
                <a:solidFill>
                  <a:srgbClr val="000000"/>
                </a:solidFill>
              </a:rPr>
              <a:t>and </a:t>
            </a:r>
            <a:r>
              <a:rPr lang="en-US" sz="2800" i="1" dirty="0">
                <a:solidFill>
                  <a:srgbClr val="000000"/>
                </a:solidFill>
              </a:rPr>
              <a:t>P</a:t>
            </a:r>
            <a:r>
              <a:rPr lang="en-US" sz="2800" baseline="-25000" dirty="0">
                <a:solidFill>
                  <a:srgbClr val="000000"/>
                </a:solidFill>
              </a:rPr>
              <a:t>1</a:t>
            </a:r>
            <a:r>
              <a:rPr lang="en-US" sz="2800" dirty="0">
                <a:solidFill>
                  <a:srgbClr val="000000"/>
                </a:solidFill>
              </a:rPr>
              <a:t> is read “</a:t>
            </a:r>
            <a:r>
              <a:rPr lang="en-US" sz="2800" i="1" dirty="0">
                <a:solidFill>
                  <a:srgbClr val="000000"/>
                </a:solidFill>
              </a:rPr>
              <a:t>P </a:t>
            </a:r>
            <a:r>
              <a:rPr lang="en-US" sz="2800" dirty="0">
                <a:solidFill>
                  <a:srgbClr val="000000"/>
                </a:solidFill>
              </a:rPr>
              <a:t>sub 1.” Similarly, </a:t>
            </a:r>
            <a:r>
              <a:rPr lang="en-US" sz="2800" i="1" dirty="0">
                <a:solidFill>
                  <a:srgbClr val="000000"/>
                </a:solidFill>
              </a:rPr>
              <a:t>P</a:t>
            </a:r>
            <a:r>
              <a:rPr lang="en-US" sz="2800" baseline="-25000" dirty="0">
                <a:solidFill>
                  <a:srgbClr val="000000"/>
                </a:solidFill>
              </a:rPr>
              <a:t>2</a:t>
            </a:r>
            <a:r>
              <a:rPr lang="en-US" sz="2800" dirty="0">
                <a:solidFill>
                  <a:srgbClr val="000000"/>
                </a:solidFill>
              </a:rPr>
              <a:t> is read “</a:t>
            </a:r>
            <a:r>
              <a:rPr lang="en-US" sz="2800" i="1" dirty="0">
                <a:solidFill>
                  <a:srgbClr val="000000"/>
                </a:solidFill>
              </a:rPr>
              <a:t>P </a:t>
            </a:r>
            <a:r>
              <a:rPr lang="en-US" sz="2800" dirty="0">
                <a:solidFill>
                  <a:srgbClr val="000000"/>
                </a:solidFill>
              </a:rPr>
              <a:t>sub 2.” Subscripts are used in labeling and are not used in calculations.</a:t>
            </a:r>
            <a:endParaRPr kumimoji="0" lang="en-US" sz="2800" b="0" i="0" u="none" strike="noStrike" kern="1200" cap="none" spc="0" normalizeH="0" baseline="0" noProof="0" dirty="0">
              <a:ln>
                <a:noFill/>
              </a:ln>
              <a:solidFill>
                <a:srgbClr val="000000"/>
              </a:solidFill>
              <a:effectLst/>
              <a:uLnTx/>
              <a:uFillTx/>
            </a:endParaRPr>
          </a:p>
        </p:txBody>
      </p:sp>
    </p:spTree>
    <p:extLst>
      <p:ext uri="{BB962C8B-B14F-4D97-AF65-F5344CB8AC3E}">
        <p14:creationId xmlns:p14="http://schemas.microsoft.com/office/powerpoint/2010/main" val="1788991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Finding the Slope of a Line</a:t>
            </a:r>
            <a:r>
              <a:rPr lang="en-US" sz="3200" baseline="-25000" dirty="0">
                <a:solidFill>
                  <a:schemeClr val="accent1"/>
                </a:solidFill>
              </a:rPr>
              <a:t>1</a:t>
            </a:r>
          </a:p>
        </p:txBody>
      </p:sp>
      <p:sp>
        <p:nvSpPr>
          <p:cNvPr id="7" name="Content Placeholder 2"/>
          <p:cNvSpPr txBox="1">
            <a:spLocks/>
          </p:cNvSpPr>
          <p:nvPr/>
        </p:nvSpPr>
        <p:spPr>
          <a:xfrm>
            <a:off x="457200" y="1280160"/>
            <a:ext cx="8229600" cy="1539240"/>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a:ln>
                  <a:noFill/>
                </a:ln>
                <a:solidFill>
                  <a:schemeClr val="tx1"/>
                </a:solidFill>
                <a:effectLst/>
                <a:uLnTx/>
                <a:uFillTx/>
                <a:ea typeface="+mn-ea"/>
                <a:cs typeface="+mn-cs"/>
              </a:rPr>
              <a:t>Find the slope of the line that contains the points  </a:t>
            </a:r>
            <a:br>
              <a:rPr kumimoji="0" lang="en-US" sz="2800" b="0" i="0" u="none" strike="noStrike" kern="1200" cap="none" spc="0" normalizeH="0" baseline="0" noProof="0" dirty="0">
                <a:ln>
                  <a:noFill/>
                </a:ln>
                <a:solidFill>
                  <a:schemeClr val="tx1"/>
                </a:solidFill>
                <a:effectLst/>
                <a:uLnTx/>
                <a:uFillTx/>
                <a:ea typeface="+mn-ea"/>
                <a:cs typeface="+mn-cs"/>
              </a:rPr>
            </a:br>
            <a:r>
              <a:rPr kumimoji="0" lang="en-US" sz="2800" b="0" i="0" u="none" strike="noStrike" kern="1200" cap="none" spc="0" normalizeH="0" baseline="0" noProof="0" dirty="0">
                <a:ln>
                  <a:noFill/>
                </a:ln>
                <a:solidFill>
                  <a:srgbClr val="0000FF"/>
                </a:solidFill>
                <a:effectLst/>
                <a:uLnTx/>
                <a:uFillTx/>
                <a:ea typeface="+mn-ea"/>
                <a:cs typeface="+mn-cs"/>
              </a:rPr>
              <a:t>(</a:t>
            </a:r>
            <a:r>
              <a:rPr kumimoji="0" lang="en-US" sz="2800" b="0" i="0" u="none" strike="noStrike" kern="1200" cap="none" spc="0" normalizeH="0" baseline="0" noProof="0" dirty="0">
                <a:ln>
                  <a:noFill/>
                </a:ln>
                <a:solidFill>
                  <a:srgbClr val="0000FF"/>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rgbClr val="0000FF"/>
                </a:solidFill>
                <a:effectLst/>
                <a:uLnTx/>
                <a:uFillTx/>
                <a:ea typeface="+mn-ea"/>
                <a:cs typeface="+mn-cs"/>
              </a:rPr>
              <a:t>1</a:t>
            </a:r>
            <a:r>
              <a:rPr kumimoji="0" lang="en-US" sz="2800" b="0" i="0" u="none" strike="noStrike" kern="1200" cap="none" spc="0" normalizeH="0" baseline="0" noProof="0" dirty="0">
                <a:ln>
                  <a:noFill/>
                </a:ln>
                <a:solidFill>
                  <a:srgbClr val="0000FF"/>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rgbClr val="0000FF"/>
                </a:solidFill>
                <a:effectLst/>
                <a:uLnTx/>
                <a:uFillTx/>
                <a:ea typeface="+mn-ea"/>
                <a:cs typeface="+mn-cs"/>
              </a:rPr>
              <a:t>2)</a:t>
            </a:r>
            <a:r>
              <a:rPr kumimoji="0" lang="en-US" sz="2800" b="0" i="0" u="none" strike="noStrike" kern="1200" cap="none" spc="0" normalizeH="0" baseline="0" noProof="0" dirty="0">
                <a:ln>
                  <a:noFill/>
                </a:ln>
                <a:solidFill>
                  <a:schemeClr val="tx1"/>
                </a:solidFill>
                <a:effectLst/>
                <a:uLnTx/>
                <a:uFillTx/>
                <a:ea typeface="+mn-ea"/>
                <a:cs typeface="+mn-cs"/>
              </a:rPr>
              <a:t>  and </a:t>
            </a:r>
            <a:r>
              <a:rPr kumimoji="0" lang="en-US" sz="2800" b="0" i="0" u="none" strike="noStrike" kern="1200" cap="none" spc="0" normalizeH="0" baseline="0" noProof="0" dirty="0">
                <a:ln>
                  <a:noFill/>
                </a:ln>
                <a:solidFill>
                  <a:srgbClr val="0000FF"/>
                </a:solidFill>
                <a:effectLst/>
                <a:uLnTx/>
                <a:uFillTx/>
                <a:ea typeface="+mn-ea"/>
                <a:cs typeface="+mn-cs"/>
              </a:rPr>
              <a:t>(3</a:t>
            </a:r>
            <a:r>
              <a:rPr kumimoji="0" lang="en-US" sz="2800" b="0" i="0" u="none" strike="noStrike" kern="1200" cap="none" spc="0" normalizeH="0" baseline="0" noProof="0" dirty="0">
                <a:ln>
                  <a:noFill/>
                </a:ln>
                <a:solidFill>
                  <a:srgbClr val="0000FF"/>
                </a:solidFill>
                <a:effectLst/>
                <a:uLnTx/>
                <a:uFillTx/>
                <a:latin typeface="Symbol" pitchFamily="18" charset="2"/>
                <a:ea typeface="+mn-ea"/>
                <a:cs typeface="+mn-cs"/>
              </a:rPr>
              <a:t>,</a:t>
            </a:r>
            <a:r>
              <a:rPr kumimoji="0" lang="en-US" sz="2800" b="0" i="0" u="none" strike="noStrike" kern="1200" cap="none" spc="0" normalizeH="0" baseline="0" noProof="0" dirty="0">
                <a:ln>
                  <a:noFill/>
                </a:ln>
                <a:solidFill>
                  <a:srgbClr val="0000FF"/>
                </a:solidFill>
                <a:effectLst/>
                <a:uLnTx/>
                <a:uFillTx/>
                <a:ea typeface="+mn-ea"/>
                <a:cs typeface="+mn-cs"/>
              </a:rPr>
              <a:t>5)</a:t>
            </a:r>
            <a:r>
              <a:rPr kumimoji="0" lang="en-US" sz="2800" b="0" i="0" u="none" strike="noStrike" kern="1200" cap="none" spc="0" normalizeH="0" baseline="0" noProof="0" dirty="0">
                <a:ln>
                  <a:noFill/>
                </a:ln>
                <a:solidFill>
                  <a:srgbClr val="36608C"/>
                </a:solidFill>
                <a:effectLst/>
                <a:uLnTx/>
                <a:uFillTx/>
                <a:ea typeface="+mn-ea"/>
                <a:cs typeface="+mn-cs"/>
              </a:rPr>
              <a:t>,</a:t>
            </a:r>
            <a:r>
              <a:rPr kumimoji="0" lang="en-US" sz="2800" b="0" i="0" u="none" strike="noStrike" kern="1200" cap="none" spc="0" normalizeH="0" baseline="0" noProof="0" dirty="0">
                <a:ln>
                  <a:noFill/>
                </a:ln>
                <a:solidFill>
                  <a:schemeClr val="tx1"/>
                </a:solidFill>
                <a:effectLst/>
                <a:uLnTx/>
                <a:uFillTx/>
                <a:ea typeface="+mn-ea"/>
                <a:cs typeface="+mn-cs"/>
              </a:rPr>
              <a:t> an</a:t>
            </a:r>
            <a:r>
              <a:rPr kumimoji="0" lang="en-US" sz="2800" b="0" i="0" u="none" strike="noStrike" kern="1200" cap="none" spc="0" normalizeH="0" baseline="0" noProof="0" dirty="0">
                <a:ln>
                  <a:noFill/>
                </a:ln>
                <a:effectLst/>
                <a:uLnTx/>
                <a:uFillTx/>
                <a:ea typeface="+mn-ea"/>
                <a:cs typeface="+mn-cs"/>
              </a:rPr>
              <a:t>d</a:t>
            </a:r>
            <a:r>
              <a:rPr kumimoji="0" lang="en-US" sz="2800" b="0" i="0" u="none" strike="noStrike" kern="1200" cap="none" spc="0" normalizeH="0" baseline="0" noProof="0" dirty="0">
                <a:ln>
                  <a:noFill/>
                </a:ln>
                <a:solidFill>
                  <a:schemeClr val="tx1"/>
                </a:solidFill>
                <a:effectLst/>
                <a:uLnTx/>
                <a:uFillTx/>
                <a:ea typeface="+mn-ea"/>
                <a:cs typeface="+mn-cs"/>
              </a:rPr>
              <a:t> then graph the line.</a:t>
            </a:r>
          </a:p>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ea typeface="+mn-ea"/>
                <a:cs typeface="+mn-cs"/>
              </a:rPr>
              <a:t>Solution</a:t>
            </a:r>
          </a:p>
        </p:txBody>
      </p:sp>
      <p:pic>
        <p:nvPicPr>
          <p:cNvPr id="6" name="Picture 5" descr="For open parenthesis x sub one comma y sub one close parenthesis, use open parenthesis negative one comma two close parenthesis, and for open parenthesis x sub two comma y sub two close parenthesis, use open parenthesis three comma five close parenthesis.">
            <a:extLst>
              <a:ext uri="{FF2B5EF4-FFF2-40B4-BE49-F238E27FC236}">
                <a16:creationId xmlns:a16="http://schemas.microsoft.com/office/drawing/2014/main" id="{F53BC05A-5B80-03A3-ABB1-597AE1875145}"/>
              </a:ext>
            </a:extLst>
          </p:cNvPr>
          <p:cNvPicPr>
            <a:picLocks noChangeAspect="1"/>
          </p:cNvPicPr>
          <p:nvPr/>
        </p:nvPicPr>
        <p:blipFill>
          <a:blip r:embed="rId2"/>
          <a:stretch>
            <a:fillRect/>
          </a:stretch>
        </p:blipFill>
        <p:spPr>
          <a:xfrm>
            <a:off x="533400" y="2843212"/>
            <a:ext cx="3600000" cy="1115364"/>
          </a:xfrm>
          <a:prstGeom prst="rect">
            <a:avLst/>
          </a:prstGeom>
        </p:spPr>
      </p:pic>
      <p:pic>
        <p:nvPicPr>
          <p:cNvPr id="10" name="Picture 9" descr="Slope equals m equals open parenthesis y sub two minus y sub one close parenthesis divided by open parenthesis x sub two minus x sub one close parenthesis, equals open parenthesis five minus two close parenthesis divided by open parenthesis three minus open parenthesis negative one close parenthesis close parenthesis, which equals the fraction three over four.">
            <a:extLst>
              <a:ext uri="{FF2B5EF4-FFF2-40B4-BE49-F238E27FC236}">
                <a16:creationId xmlns:a16="http://schemas.microsoft.com/office/drawing/2014/main" id="{692DFD85-6A03-BC94-EF8C-082C3C821937}"/>
              </a:ext>
            </a:extLst>
          </p:cNvPr>
          <p:cNvPicPr>
            <a:picLocks noChangeAspect="1"/>
          </p:cNvPicPr>
          <p:nvPr/>
        </p:nvPicPr>
        <p:blipFill>
          <a:blip r:embed="rId3"/>
          <a:stretch>
            <a:fillRect/>
          </a:stretch>
        </p:blipFill>
        <p:spPr>
          <a:xfrm>
            <a:off x="571499" y="3948112"/>
            <a:ext cx="3348000" cy="1919288"/>
          </a:xfrm>
          <a:prstGeom prst="rect">
            <a:avLst/>
          </a:prstGeom>
        </p:spPr>
      </p:pic>
      <p:pic>
        <p:nvPicPr>
          <p:cNvPr id="34047" name="Picture 255" descr="The graph shows a straight line passing through the points open parenthesis negative one comma two close parenthesis and open parenthesis three comma five close parenthesis.&#10;From the point negative one comma two, the line rises three units and runs four units to the right to reach the point three comma five.&#10;This indicates a slope of rise over run, or three over four.&#10;The line continues in both directions and intersects the y axis between one and two."/>
          <p:cNvPicPr>
            <a:picLocks noChangeAspect="1" noChangeArrowheads="1"/>
          </p:cNvPicPr>
          <p:nvPr/>
        </p:nvPicPr>
        <p:blipFill>
          <a:blip r:embed="rId4" cstate="print"/>
          <a:srcRect/>
          <a:stretch>
            <a:fillRect/>
          </a:stretch>
        </p:blipFill>
        <p:spPr bwMode="auto">
          <a:xfrm>
            <a:off x="5055066" y="2362200"/>
            <a:ext cx="3273552" cy="3303311"/>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Finding the Slope of a Line</a:t>
            </a:r>
            <a:r>
              <a:rPr lang="en-US" sz="3200" baseline="-25000" dirty="0">
                <a:solidFill>
                  <a:schemeClr val="accent1"/>
                </a:solidFill>
              </a:rPr>
              <a:t>2</a:t>
            </a:r>
            <a:endParaRPr lang="en-US" sz="3200" dirty="0">
              <a:solidFill>
                <a:schemeClr val="accent1"/>
              </a:solidFill>
            </a:endParaRPr>
          </a:p>
        </p:txBody>
      </p:sp>
      <p:pic>
        <p:nvPicPr>
          <p:cNvPr id="4" name="Picture 3" descr="Or, for open parenthesis x sub one comma y sub one close parenthesis, use open parenthesis three comma five close parenthesis and for open parenthesis x sub two comma y sub two close parenthesis, use open parenthesis negative one comma two close parenthesis.">
            <a:extLst>
              <a:ext uri="{FF2B5EF4-FFF2-40B4-BE49-F238E27FC236}">
                <a16:creationId xmlns:a16="http://schemas.microsoft.com/office/drawing/2014/main" id="{6AE9806A-78A8-7619-0CF4-DA3782DCD133}"/>
              </a:ext>
            </a:extLst>
          </p:cNvPr>
          <p:cNvPicPr>
            <a:picLocks noChangeAspect="1"/>
          </p:cNvPicPr>
          <p:nvPr/>
        </p:nvPicPr>
        <p:blipFill>
          <a:blip r:embed="rId2"/>
          <a:stretch>
            <a:fillRect/>
          </a:stretch>
        </p:blipFill>
        <p:spPr>
          <a:xfrm>
            <a:off x="457200" y="1326365"/>
            <a:ext cx="4181475" cy="1171575"/>
          </a:xfrm>
          <a:prstGeom prst="rect">
            <a:avLst/>
          </a:prstGeom>
        </p:spPr>
      </p:pic>
      <p:pic>
        <p:nvPicPr>
          <p:cNvPr id="7" name="Picture 6" descr="Slope equals m, which equals open parenthesis y sub two minus y sub one close parenthesis divided by open parenthesis x sub two minus x sub one close parenthesis. That equals open parenthesis two minus five close parenthesis divided by open parenthesis negative one minus three close parenthesis. That equals negative three over negative four, which simplifies to three over four.">
            <a:extLst>
              <a:ext uri="{FF2B5EF4-FFF2-40B4-BE49-F238E27FC236}">
                <a16:creationId xmlns:a16="http://schemas.microsoft.com/office/drawing/2014/main" id="{59D0CE89-E55E-7B2B-BBD5-1451A6F9F807}"/>
              </a:ext>
            </a:extLst>
          </p:cNvPr>
          <p:cNvPicPr>
            <a:picLocks noChangeAspect="1"/>
          </p:cNvPicPr>
          <p:nvPr/>
        </p:nvPicPr>
        <p:blipFill>
          <a:blip r:embed="rId3"/>
          <a:stretch>
            <a:fillRect/>
          </a:stretch>
        </p:blipFill>
        <p:spPr>
          <a:xfrm>
            <a:off x="609600" y="2667000"/>
            <a:ext cx="2952750" cy="3019425"/>
          </a:xfrm>
          <a:prstGeom prst="rect">
            <a:avLst/>
          </a:prstGeom>
        </p:spPr>
      </p:pic>
      <p:pic>
        <p:nvPicPr>
          <p:cNvPr id="33171" name="Picture 403" descr="The graph shows a straight line passing through the points open parenthesis negative one comma two close parenthesis and open parenthesis three comma five close parenthesis.&#10;From the point three comma five, the line falls three units and runs four units to the left to reach the point negative one comma two.&#10;This indicates a slope of rise over run, or negative three over negative four, which simplifies to three over four.&#10;The line extends in both directions through the grid."/>
          <p:cNvPicPr>
            <a:picLocks noChangeAspect="1" noChangeArrowheads="1"/>
          </p:cNvPicPr>
          <p:nvPr/>
        </p:nvPicPr>
        <p:blipFill>
          <a:blip r:embed="rId4" cstate="print"/>
          <a:srcRect/>
          <a:stretch>
            <a:fillRect/>
          </a:stretch>
        </p:blipFill>
        <p:spPr bwMode="auto">
          <a:xfrm>
            <a:off x="5029200" y="2209800"/>
            <a:ext cx="3310128" cy="3317600"/>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2: Finding the Slope of a Line</a:t>
            </a:r>
          </a:p>
        </p:txBody>
      </p:sp>
      <p:sp>
        <p:nvSpPr>
          <p:cNvPr id="7" name="Content Placeholder 2"/>
          <p:cNvSpPr txBox="1">
            <a:spLocks/>
          </p:cNvSpPr>
          <p:nvPr/>
        </p:nvSpPr>
        <p:spPr>
          <a:xfrm>
            <a:off x="457200" y="1219200"/>
            <a:ext cx="8229600" cy="4572000"/>
          </a:xfrm>
          <a:prstGeom prst="rect">
            <a:avLst/>
          </a:prstGeom>
        </p:spPr>
        <p:txBody>
          <a:bodyPr>
            <a:normAutofit/>
          </a:bodyPr>
          <a:lstStyle/>
          <a:p>
            <a:pPr algn="just">
              <a:spcBef>
                <a:spcPct val="0"/>
              </a:spcBef>
            </a:pPr>
            <a:r>
              <a:rPr lang="en-US" sz="2800" dirty="0"/>
              <a:t>Find the slope of the line that contains the points </a:t>
            </a:r>
            <a:r>
              <a:rPr lang="en-US" sz="2800" dirty="0">
                <a:solidFill>
                  <a:srgbClr val="0000FF"/>
                </a:solidFill>
              </a:rPr>
              <a:t>(1</a:t>
            </a:r>
            <a:r>
              <a:rPr lang="en-US" sz="2800" dirty="0">
                <a:solidFill>
                  <a:srgbClr val="0000FF"/>
                </a:solidFill>
                <a:latin typeface="Symbol" pitchFamily="18" charset="2"/>
              </a:rPr>
              <a:t>,</a:t>
            </a:r>
            <a:r>
              <a:rPr lang="en-US" sz="2800" dirty="0">
                <a:solidFill>
                  <a:srgbClr val="0000FF"/>
                </a:solidFill>
              </a:rPr>
              <a:t>3)</a:t>
            </a:r>
            <a:r>
              <a:rPr lang="en-US" sz="2800" dirty="0"/>
              <a:t> and </a:t>
            </a:r>
            <a:r>
              <a:rPr lang="en-US" sz="2800" dirty="0">
                <a:solidFill>
                  <a:srgbClr val="0000FF"/>
                </a:solidFill>
              </a:rPr>
              <a:t>(5,1)</a:t>
            </a:r>
            <a:r>
              <a:rPr lang="en-US" sz="2800" dirty="0"/>
              <a:t>, and then graph the line.</a:t>
            </a:r>
          </a:p>
          <a:p>
            <a:pPr algn="just">
              <a:spcBef>
                <a:spcPts val="600"/>
              </a:spcBef>
            </a:pPr>
            <a:r>
              <a:rPr lang="en-US" sz="2800" b="1" dirty="0"/>
              <a:t>Solution</a:t>
            </a:r>
          </a:p>
          <a:p>
            <a:pPr algn="just">
              <a:spcBef>
                <a:spcPct val="0"/>
              </a:spcBef>
            </a:pPr>
            <a:endParaRPr lang="en-US" sz="2800" dirty="0"/>
          </a:p>
          <a:p>
            <a:pPr algn="just">
              <a:spcBef>
                <a:spcPct val="0"/>
              </a:spcBef>
            </a:pPr>
            <a:endParaRPr lang="en-US" sz="2000" dirty="0"/>
          </a:p>
        </p:txBody>
      </p:sp>
      <p:pic>
        <p:nvPicPr>
          <p:cNvPr id="4" name="Picture 3" descr="For open parenthesis x sub one comma y sub one close parenthesis, use open parenthesis one comma three close parenthesis, and for open parenthesis x sub two comma y sub two close parenthesis, use open parenthesis five comma one close parenthesis.">
            <a:extLst>
              <a:ext uri="{FF2B5EF4-FFF2-40B4-BE49-F238E27FC236}">
                <a16:creationId xmlns:a16="http://schemas.microsoft.com/office/drawing/2014/main" id="{1E2BBE58-7C78-004B-95E0-25417205F6A4}"/>
              </a:ext>
            </a:extLst>
          </p:cNvPr>
          <p:cNvPicPr>
            <a:picLocks noChangeAspect="1"/>
          </p:cNvPicPr>
          <p:nvPr/>
        </p:nvPicPr>
        <p:blipFill>
          <a:blip r:embed="rId2"/>
          <a:stretch>
            <a:fillRect/>
          </a:stretch>
        </p:blipFill>
        <p:spPr>
          <a:xfrm>
            <a:off x="552637" y="2720023"/>
            <a:ext cx="4305300" cy="1066800"/>
          </a:xfrm>
          <a:prstGeom prst="rect">
            <a:avLst/>
          </a:prstGeom>
        </p:spPr>
      </p:pic>
      <p:pic>
        <p:nvPicPr>
          <p:cNvPr id="3" name="Picture 2" descr="Slope equals m, which equals open parenthesis one minus three close parenthesis over open parenthesis five minus one close parenthesis, which equals negative two over four, which simplifies to negative one half.">
            <a:extLst>
              <a:ext uri="{FF2B5EF4-FFF2-40B4-BE49-F238E27FC236}">
                <a16:creationId xmlns:a16="http://schemas.microsoft.com/office/drawing/2014/main" id="{901B651B-55DB-0987-4E51-94648199DBBE}"/>
              </a:ext>
            </a:extLst>
          </p:cNvPr>
          <p:cNvPicPr>
            <a:picLocks noChangeAspect="1"/>
          </p:cNvPicPr>
          <p:nvPr/>
        </p:nvPicPr>
        <p:blipFill>
          <a:blip r:embed="rId3"/>
          <a:stretch>
            <a:fillRect/>
          </a:stretch>
        </p:blipFill>
        <p:spPr>
          <a:xfrm>
            <a:off x="914400" y="3908743"/>
            <a:ext cx="2247900" cy="1657350"/>
          </a:xfrm>
          <a:prstGeom prst="rect">
            <a:avLst/>
          </a:prstGeom>
        </p:spPr>
      </p:pic>
      <p:pic>
        <p:nvPicPr>
          <p:cNvPr id="35066" name="Picture 250" descr="The graph shows a straight line passing through the points open parenthesis 1 comma 3 close parenthesis and open parenthesis 5 comma 1 close parenthesis.&#10;From the point 1 comma 3, the line falls 2 units and runs 4 units to the right to reach the point 5 comma 1.&#10;This indicates a slope of rise over run, or negative 2 over 4, which simplifies to negative 1 over 2.&#10;The line extends in both directions through the grid."/>
          <p:cNvPicPr>
            <a:picLocks noChangeAspect="1" noChangeArrowheads="1"/>
          </p:cNvPicPr>
          <p:nvPr/>
        </p:nvPicPr>
        <p:blipFill>
          <a:blip r:embed="rId4" cstate="print"/>
          <a:srcRect/>
          <a:stretch>
            <a:fillRect/>
          </a:stretch>
        </p:blipFill>
        <p:spPr bwMode="auto">
          <a:xfrm>
            <a:off x="5257800" y="2438400"/>
            <a:ext cx="3044952" cy="3022993"/>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dirty="0"/>
              <a:t>Definition: Positive and Negative Slope</a:t>
            </a:r>
            <a:endParaRPr lang="en-US" sz="3200" dirty="0">
              <a:solidFill>
                <a:schemeClr val="accent1"/>
              </a:solidFill>
            </a:endParaRPr>
          </a:p>
        </p:txBody>
      </p:sp>
      <p:sp>
        <p:nvSpPr>
          <p:cNvPr id="12291" name="TextBox 3"/>
          <p:cNvSpPr>
            <a:spLocks noGrp="1" noChangeArrowheads="1"/>
          </p:cNvSpPr>
          <p:nvPr>
            <p:ph idx="1"/>
          </p:nvPr>
        </p:nvSpPr>
        <p:spPr>
          <a:xfrm>
            <a:off x="457200" y="1066800"/>
            <a:ext cx="8229600" cy="1902059"/>
          </a:xfrm>
          <a:prstGeom prst="rect">
            <a:avLst/>
          </a:prstGeom>
          <a:solidFill>
            <a:srgbClr val="FFFFCC"/>
          </a:solidFill>
          <a:ln w="28575">
            <a:solidFill>
              <a:srgbClr val="000000"/>
            </a:solidFill>
          </a:ln>
        </p:spPr>
        <p:txBody>
          <a:bodyPr>
            <a:spAutoFit/>
          </a:bodyPr>
          <a:lstStyle/>
          <a:p>
            <a:pPr marL="15875" indent="-15875">
              <a:tabLst>
                <a:tab pos="457200" algn="l"/>
                <a:tab pos="7150100" algn="l"/>
              </a:tabLst>
            </a:pPr>
            <a:r>
              <a:rPr lang="en-US" dirty="0">
                <a:solidFill>
                  <a:srgbClr val="000000"/>
                </a:solidFill>
              </a:rPr>
              <a:t>Lines with </a:t>
            </a:r>
            <a:r>
              <a:rPr lang="en-US" b="1" dirty="0">
                <a:solidFill>
                  <a:srgbClr val="C00000"/>
                </a:solidFill>
              </a:rPr>
              <a:t>positive slope go up</a:t>
            </a:r>
            <a:r>
              <a:rPr lang="en-US" b="1" dirty="0">
                <a:solidFill>
                  <a:srgbClr val="000000"/>
                </a:solidFill>
              </a:rPr>
              <a:t> </a:t>
            </a:r>
            <a:r>
              <a:rPr lang="en-US" dirty="0">
                <a:solidFill>
                  <a:srgbClr val="000000"/>
                </a:solidFill>
              </a:rPr>
              <a:t>(increase) as we move along the line from left to right.</a:t>
            </a:r>
            <a:endParaRPr lang="en-US" i="0" dirty="0">
              <a:solidFill>
                <a:srgbClr val="000000"/>
              </a:solidFill>
            </a:endParaRPr>
          </a:p>
          <a:p>
            <a:pPr marL="15875" indent="-15875">
              <a:tabLst>
                <a:tab pos="457200" algn="l"/>
                <a:tab pos="7150100" algn="l"/>
              </a:tabLst>
            </a:pPr>
            <a:r>
              <a:rPr lang="en-US" dirty="0">
                <a:solidFill>
                  <a:srgbClr val="000000"/>
                </a:solidFill>
              </a:rPr>
              <a:t>Lines with </a:t>
            </a:r>
            <a:r>
              <a:rPr lang="en-US" b="1" dirty="0">
                <a:solidFill>
                  <a:srgbClr val="C00000"/>
                </a:solidFill>
              </a:rPr>
              <a:t>negative slope go down</a:t>
            </a:r>
            <a:r>
              <a:rPr lang="en-US" b="1" dirty="0">
                <a:solidFill>
                  <a:srgbClr val="000000"/>
                </a:solidFill>
              </a:rPr>
              <a:t> </a:t>
            </a:r>
            <a:r>
              <a:rPr lang="en-US" dirty="0">
                <a:solidFill>
                  <a:srgbClr val="000000"/>
                </a:solidFill>
              </a:rPr>
              <a:t>(decrease) as we move along the line from left to right.</a:t>
            </a:r>
            <a:endParaRPr lang="en-US" i="0" dirty="0">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dirty="0"/>
              <a:t> Definition: </a:t>
            </a:r>
            <a:r>
              <a:rPr lang="en-US" sz="3200" dirty="0">
                <a:solidFill>
                  <a:schemeClr val="accent1"/>
                </a:solidFill>
              </a:rPr>
              <a:t>Horizontal and Vertical Lines</a:t>
            </a:r>
          </a:p>
        </p:txBody>
      </p:sp>
      <p:sp>
        <p:nvSpPr>
          <p:cNvPr id="12291" name="TextBox 3"/>
          <p:cNvSpPr>
            <a:spLocks noGrp="1" noChangeArrowheads="1"/>
          </p:cNvSpPr>
          <p:nvPr>
            <p:ph idx="1"/>
          </p:nvPr>
        </p:nvSpPr>
        <p:spPr>
          <a:xfrm>
            <a:off x="457200" y="1066800"/>
            <a:ext cx="8229600" cy="2850011"/>
          </a:xfrm>
          <a:prstGeom prst="rect">
            <a:avLst/>
          </a:prstGeom>
          <a:solidFill>
            <a:srgbClr val="FFFFCC"/>
          </a:solidFill>
          <a:ln w="28575">
            <a:solidFill>
              <a:srgbClr val="000000"/>
            </a:solidFill>
          </a:ln>
        </p:spPr>
        <p:txBody>
          <a:bodyPr>
            <a:spAutoFit/>
          </a:bodyPr>
          <a:lstStyle/>
          <a:p>
            <a:pPr marL="15875" indent="-15875">
              <a:buFont typeface="Courier New" pitchFamily="49" charset="0"/>
              <a:buNone/>
              <a:tabLst>
                <a:tab pos="457200" algn="l"/>
                <a:tab pos="7150100" algn="l"/>
              </a:tabLst>
            </a:pPr>
            <a:r>
              <a:rPr lang="en-US" i="0" dirty="0">
                <a:solidFill>
                  <a:srgbClr val="000000"/>
                </a:solidFill>
              </a:rPr>
              <a:t>The following two general statements are true for horizontal and vertical lines.</a:t>
            </a:r>
          </a:p>
          <a:p>
            <a:pPr marL="542925" indent="-542925">
              <a:tabLst>
                <a:tab pos="457200" algn="l"/>
                <a:tab pos="7150100" algn="l"/>
              </a:tabLst>
            </a:pPr>
            <a:r>
              <a:rPr lang="en-US" i="0" dirty="0">
                <a:solidFill>
                  <a:srgbClr val="000000"/>
                </a:solidFill>
              </a:rPr>
              <a:t>1.	For </a:t>
            </a:r>
            <a:r>
              <a:rPr lang="en-US" b="1" i="0" dirty="0">
                <a:solidFill>
                  <a:srgbClr val="C00000"/>
                </a:solidFill>
              </a:rPr>
              <a:t>horizontal lines</a:t>
            </a:r>
            <a:r>
              <a:rPr lang="en-US" i="0" dirty="0">
                <a:solidFill>
                  <a:srgbClr val="000000"/>
                </a:solidFill>
              </a:rPr>
              <a:t> (of the form </a:t>
            </a:r>
            <a:r>
              <a:rPr lang="en-US" i="1" dirty="0">
                <a:solidFill>
                  <a:srgbClr val="000000"/>
                </a:solidFill>
              </a:rPr>
              <a:t>y</a:t>
            </a:r>
            <a:r>
              <a:rPr lang="en-US" i="0" dirty="0">
                <a:solidFill>
                  <a:srgbClr val="000000"/>
                </a:solidFill>
              </a:rPr>
              <a:t> = </a:t>
            </a:r>
            <a:r>
              <a:rPr lang="en-US" i="1" dirty="0">
                <a:solidFill>
                  <a:srgbClr val="000000"/>
                </a:solidFill>
              </a:rPr>
              <a:t>b</a:t>
            </a:r>
            <a:r>
              <a:rPr lang="en-US" i="0" dirty="0">
                <a:solidFill>
                  <a:srgbClr val="000000"/>
                </a:solidFill>
              </a:rPr>
              <a:t>), the</a:t>
            </a:r>
            <a:r>
              <a:rPr lang="en-US" b="1" i="0" dirty="0">
                <a:solidFill>
                  <a:srgbClr val="000000"/>
                </a:solidFill>
              </a:rPr>
              <a:t> </a:t>
            </a:r>
            <a:r>
              <a:rPr lang="en-US" b="1" i="0" dirty="0">
                <a:solidFill>
                  <a:srgbClr val="C00000"/>
                </a:solidFill>
              </a:rPr>
              <a:t>slope is 0</a:t>
            </a:r>
            <a:r>
              <a:rPr lang="en-US" i="0" dirty="0">
                <a:solidFill>
                  <a:srgbClr val="000000"/>
                </a:solidFill>
              </a:rPr>
              <a:t>.</a:t>
            </a:r>
          </a:p>
          <a:p>
            <a:pPr marL="542925" indent="-542925">
              <a:tabLst>
                <a:tab pos="457200" algn="l"/>
                <a:tab pos="7150100" algn="l"/>
              </a:tabLst>
            </a:pPr>
            <a:r>
              <a:rPr lang="en-US" i="0" dirty="0">
                <a:solidFill>
                  <a:srgbClr val="000000"/>
                </a:solidFill>
              </a:rPr>
              <a:t>2.	For </a:t>
            </a:r>
            <a:r>
              <a:rPr lang="en-US" b="1" i="0" dirty="0">
                <a:solidFill>
                  <a:srgbClr val="C00000"/>
                </a:solidFill>
              </a:rPr>
              <a:t>vertical lines</a:t>
            </a:r>
            <a:r>
              <a:rPr lang="en-US" i="0" dirty="0">
                <a:solidFill>
                  <a:srgbClr val="C00000"/>
                </a:solidFill>
              </a:rPr>
              <a:t> </a:t>
            </a:r>
            <a:r>
              <a:rPr lang="en-US" i="0" dirty="0">
                <a:solidFill>
                  <a:srgbClr val="000000"/>
                </a:solidFill>
              </a:rPr>
              <a:t>(of the form </a:t>
            </a:r>
            <a:r>
              <a:rPr lang="en-US" i="1" dirty="0">
                <a:solidFill>
                  <a:srgbClr val="000000"/>
                </a:solidFill>
              </a:rPr>
              <a:t>x</a:t>
            </a:r>
            <a:r>
              <a:rPr lang="en-US" dirty="0">
                <a:solidFill>
                  <a:srgbClr val="000000"/>
                </a:solidFill>
              </a:rPr>
              <a:t> </a:t>
            </a:r>
            <a:r>
              <a:rPr lang="en-US" i="0" dirty="0">
                <a:solidFill>
                  <a:srgbClr val="000000"/>
                </a:solidFill>
              </a:rPr>
              <a:t>= </a:t>
            </a:r>
            <a:r>
              <a:rPr lang="en-US" i="1" dirty="0">
                <a:solidFill>
                  <a:srgbClr val="000000"/>
                </a:solidFill>
              </a:rPr>
              <a:t>a</a:t>
            </a:r>
            <a:r>
              <a:rPr lang="en-US" i="0" dirty="0">
                <a:solidFill>
                  <a:srgbClr val="000000"/>
                </a:solidFill>
              </a:rPr>
              <a:t>), the</a:t>
            </a:r>
            <a:r>
              <a:rPr lang="en-US" b="1" i="0" dirty="0">
                <a:solidFill>
                  <a:srgbClr val="000000"/>
                </a:solidFill>
              </a:rPr>
              <a:t> </a:t>
            </a:r>
            <a:r>
              <a:rPr lang="en-US" b="1" i="0" dirty="0">
                <a:solidFill>
                  <a:srgbClr val="C00000"/>
                </a:solidFill>
              </a:rPr>
              <a:t>slope is undefined</a:t>
            </a:r>
            <a:r>
              <a:rPr lang="en-US" i="0" dirty="0">
                <a:solidFill>
                  <a:srgbClr val="000000"/>
                </a:solidFill>
              </a:rPr>
              <a:t>.</a:t>
            </a:r>
          </a:p>
        </p:txBody>
      </p:sp>
    </p:spTree>
    <p:extLst>
      <p:ext uri="{BB962C8B-B14F-4D97-AF65-F5344CB8AC3E}">
        <p14:creationId xmlns:p14="http://schemas.microsoft.com/office/powerpoint/2010/main" val="670583935"/>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1577</TotalTime>
  <Words>870</Words>
  <Application>Microsoft Office PowerPoint</Application>
  <PresentationFormat>On-screen Show (4:3)</PresentationFormat>
  <Paragraphs>81</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Symbol</vt:lpstr>
      <vt:lpstr>Courier New</vt:lpstr>
      <vt:lpstr>Calibri</vt:lpstr>
      <vt:lpstr>Arial</vt:lpstr>
      <vt:lpstr>Office Theme</vt:lpstr>
      <vt:lpstr>Section 12.R.3</vt:lpstr>
      <vt:lpstr>Objectives</vt:lpstr>
      <vt:lpstr>Formula: Slope</vt:lpstr>
      <vt:lpstr>          Notes: Calculating the Slope</vt:lpstr>
      <vt:lpstr>Example 1: Finding the Slope of a Line1</vt:lpstr>
      <vt:lpstr>Example 1: Finding the Slope of a Line2</vt:lpstr>
      <vt:lpstr>Example 2: Finding the Slope of a Line</vt:lpstr>
      <vt:lpstr>Definition: Positive and Negative Slope</vt:lpstr>
      <vt:lpstr> Definition: Horizontal and Vertical Lines</vt:lpstr>
      <vt:lpstr>Example 3: Finding the Slope of a Horizontal Line</vt:lpstr>
      <vt:lpstr>Example 4: Finding the Slope of a Vertical Line</vt:lpstr>
      <vt:lpstr>Definition: The Slope m</vt:lpstr>
      <vt:lpstr>Definition: Slope-Intercept Form</vt:lpstr>
      <vt:lpstr>Example 5: Using Slope and the y-Intercept  to Graph a Line1</vt:lpstr>
      <vt:lpstr>Example 5: Using Slope and the y-Intercept  to Graph a Line2</vt:lpstr>
      <vt:lpstr>Example 5: Using Slope and the y-Intercept  to Graph a Line3</vt:lpstr>
      <vt:lpstr>Example 6: Using Slope and the y-Intercept  to Graph a Line1</vt:lpstr>
      <vt:lpstr>Example 6: Using Slope and the y-Intercept  to Graph a Line2</vt:lpstr>
      <vt:lpstr>Example 7: Finding Equations Given the Slope and the y-Intercept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jeevan</cp:lastModifiedBy>
  <cp:revision>202</cp:revision>
  <dcterms:created xsi:type="dcterms:W3CDTF">2013-04-26T14:43:13Z</dcterms:created>
  <dcterms:modified xsi:type="dcterms:W3CDTF">2025-08-19T06:55:23Z</dcterms:modified>
</cp:coreProperties>
</file>