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7" r:id="rId8"/>
    <p:sldId id="279" r:id="rId9"/>
    <p:sldId id="265" r:id="rId10"/>
    <p:sldId id="266" r:id="rId11"/>
    <p:sldId id="268" r:id="rId12"/>
    <p:sldId id="275" r:id="rId13"/>
    <p:sldId id="269" r:id="rId14"/>
    <p:sldId id="270" r:id="rId15"/>
    <p:sldId id="271" r:id="rId16"/>
    <p:sldId id="272" r:id="rId17"/>
    <p:sldId id="273" r:id="rId18"/>
    <p:sldId id="281" r:id="rId19"/>
    <p:sldId id="280" r:id="rId20"/>
    <p:sldId id="282" r:id="rId21"/>
    <p:sldId id="28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ACDBC00-F616-C4AB-7DCC-67AE8F08F995}" name="Hiteesha" initials="HJ" userId="S::hiteesha@hawkeslearning.com::d57a7756-eed0-4065-a00b-bd1ad0790adb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2D7D9F"/>
    <a:srgbClr val="FFFFCC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2" autoAdjust="0"/>
    <p:restoredTop sz="94673" autoAdjust="0"/>
  </p:normalViewPr>
  <p:slideViewPr>
    <p:cSldViewPr>
      <p:cViewPr varScale="1">
        <p:scale>
          <a:sx n="100" d="100"/>
          <a:sy n="100" d="100"/>
        </p:scale>
        <p:origin x="205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023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E5231-C134-41ED-917B-2712182091D3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CA42A-6EDA-4FAD-89A0-D9AC5AFEFA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83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6661" tIns="48331" rIns="96661" bIns="4833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6628" name="Slide Number Placeholder 3"/>
          <p:cNvSpPr txBox="1">
            <a:spLocks noGrp="1"/>
          </p:cNvSpPr>
          <p:nvPr/>
        </p:nvSpPr>
        <p:spPr bwMode="auto">
          <a:xfrm>
            <a:off x="3884839" y="8685611"/>
            <a:ext cx="2972027" cy="456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2FADB1A6-EADE-46F0-80F7-E1323FB4158A}" type="slidenum">
              <a:rPr lang="en-US" sz="1300">
                <a:latin typeface="Calibri" pitchFamily="34" charset="0"/>
              </a:rPr>
              <a:pPr algn="r" defTabSz="966788"/>
              <a:t>2</a:t>
            </a:fld>
            <a:endParaRPr lang="en-US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12.R.2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457200" y="3502152"/>
            <a:ext cx="8305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Linear Equations in Two Variables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Graphing a Linear Equation in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Two Variables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lvl="0" indent="-533400">
              <a:spcBef>
                <a:spcPct val="20000"/>
              </a:spcBef>
              <a:defRPr/>
            </a:pPr>
            <a:r>
              <a:rPr lang="en-US" sz="2800" dirty="0"/>
              <a:t>Graph: 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0000FF"/>
                </a:solidFill>
              </a:rPr>
              <a:t> 2</a:t>
            </a:r>
            <a:r>
              <a:rPr lang="en-US" sz="2800" i="1" dirty="0">
                <a:solidFill>
                  <a:srgbClr val="0000FF"/>
                </a:solidFill>
              </a:rPr>
              <a:t>y</a:t>
            </a:r>
            <a:r>
              <a:rPr lang="en-US" sz="2800" dirty="0">
                <a:solidFill>
                  <a:srgbClr val="0000FF"/>
                </a:solidFill>
              </a:rPr>
              <a:t> = 1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Solve the equation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+ 1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substitute 0,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2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Picture 3" descr="A table with 3 rows and 3 columns labelled, x, the equation x equals 2y plus one, and y.&#10;&#10;For row 1: 1 at column 1, x equals two times 0 plus one at column 2, 0 at column 3.&#10;For row 2: 3 at column 1, x equals two times 1 plus one at column 2, 1 at column 3.&#10;For row 3: 5 at column 1, x equals two times 2 plus one at column 2, 2 at column 3.">
            <a:extLst>
              <a:ext uri="{FF2B5EF4-FFF2-40B4-BE49-F238E27FC236}">
                <a16:creationId xmlns:a16="http://schemas.microsoft.com/office/drawing/2014/main" id="{5ADC965B-6910-CC91-0A3D-71C8665F6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451277"/>
            <a:ext cx="4753638" cy="2010056"/>
          </a:xfrm>
          <a:prstGeom prst="rect">
            <a:avLst/>
          </a:prstGeom>
        </p:spPr>
      </p:pic>
      <p:pic>
        <p:nvPicPr>
          <p:cNvPr id="43685" name="Picture 677" descr="The graph shows the line for the equation:&#10;x minus 2 y equals 1.&#10;It passes through the points open parenthesis 1 comma 0 close parenthesis and open parenthesis 3 comma 1 close parenthesis and open parenthesis 5 comma 2 close parenthesis.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79208" y="2743200"/>
            <a:ext cx="3273552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Intercepts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702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1.	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the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=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0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algn="just" eaLnBrk="0" hangingPunct="0">
              <a:spcBef>
                <a:spcPts val="180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2.	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the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0 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1201" name="Picture 1" descr="A Cartesian graph which demonstrates x  and y intercepts.&#10;There is one unlabeled line that intersects both the y axis and the x axis.&#10;There are two points on the graph.&#10;The first point is at x equals 0, with a label open parenthesis 0 comma y close parenthesis.&#10;The second point is at y equals 0, with a label open parenthesis x comma 0 close parenthesis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7F2"/>
              </a:clrFrom>
              <a:clrTo>
                <a:srgbClr val="EFE7F2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0" y="1712850"/>
            <a:ext cx="2761488" cy="278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Notes: Using </a:t>
            </a:r>
            <a:r>
              <a:rPr lang="en-US" i="1" dirty="0"/>
              <a:t>x</a:t>
            </a:r>
            <a:r>
              <a:rPr lang="en-US" dirty="0"/>
              <a:t>- and </a:t>
            </a:r>
            <a:r>
              <a:rPr lang="en-US" i="1" dirty="0"/>
              <a:t>y</a:t>
            </a:r>
            <a:r>
              <a:rPr lang="en-US" dirty="0"/>
              <a:t>-Intercepts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general, the intercepts are easy to find because substituting 0 for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leads to an easy solution for the other variable. However, when the intercepts result in a point with fractional (or decimal) coordinates and estimation is involved, then a third point that satisfies the equation should be found to verify that the line is graphed correctly.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304800" y="182880"/>
            <a:ext cx="85344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Using Intercepts to Graph Linear Equations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0" name="Rectangle 3"/>
          <p:cNvSpPr>
            <a:spLocks noGrp="1"/>
          </p:cNvSpPr>
          <p:nvPr>
            <p:ph idx="1"/>
          </p:nvPr>
        </p:nvSpPr>
        <p:spPr>
          <a:xfrm>
            <a:off x="545372" y="1169609"/>
            <a:ext cx="8229600" cy="1349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Graph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+ 3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= 9</a:t>
            </a:r>
            <a:r>
              <a:rPr lang="en-US" i="0" dirty="0">
                <a:solidFill>
                  <a:schemeClr val="tx1"/>
                </a:solidFill>
              </a:rPr>
              <a:t> 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-intercept and the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 </a:t>
            </a:r>
          </a:p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3"/>
          <p:cNvSpPr txBox="1">
            <a:spLocks/>
          </p:cNvSpPr>
          <p:nvPr/>
        </p:nvSpPr>
        <p:spPr>
          <a:xfrm>
            <a:off x="457200" y="26139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 descr="x equals zero, implies open parenthesis zero close parenthesis plus three y equals nine.&#10;then Three y equals nine.&#10;Which gives y equals three.&#10;Open parenthesis zero comma three close parenthesis is the y intercept.">
            <a:extLst>
              <a:ext uri="{FF2B5EF4-FFF2-40B4-BE49-F238E27FC236}">
                <a16:creationId xmlns:a16="http://schemas.microsoft.com/office/drawing/2014/main" id="{AA38ECB0-FDB7-D714-0ECA-B358C02D7F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887" y="3104251"/>
            <a:ext cx="3171825" cy="1990725"/>
          </a:xfrm>
          <a:prstGeom prst="rect">
            <a:avLst/>
          </a:prstGeom>
        </p:spPr>
      </p:pic>
      <p:sp>
        <p:nvSpPr>
          <p:cNvPr id="20" name="Rectangle 3" descr="&#10;"/>
          <p:cNvSpPr txBox="1">
            <a:spLocks/>
          </p:cNvSpPr>
          <p:nvPr/>
        </p:nvSpPr>
        <p:spPr>
          <a:xfrm>
            <a:off x="4953000" y="26368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1" name="Picture 10" descr="y equals zero, implies x plus three times open parenthesis zero close parenthesis equals nine.&#10;Which is x equals nine.&#10;Open parenthesis nine comma zero close parenthesis is the x intercept.">
            <a:extLst>
              <a:ext uri="{FF2B5EF4-FFF2-40B4-BE49-F238E27FC236}">
                <a16:creationId xmlns:a16="http://schemas.microsoft.com/office/drawing/2014/main" id="{D5F35395-81ED-804A-1CB6-2515D70D94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4925" y="3261441"/>
            <a:ext cx="3181350" cy="149542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Using Intercepts to Graph Linear Equations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Plot the two intercepts and draw the line that contains them. </a:t>
            </a:r>
          </a:p>
          <a:p>
            <a:endParaRPr lang="en-US" dirty="0"/>
          </a:p>
        </p:txBody>
      </p:sp>
      <p:pic>
        <p:nvPicPr>
          <p:cNvPr id="55297" name="Picture 1" descr="The graph shows the line for the equation:&#10;x plus 3 y equals 9.&#10;It passes through y intercept open parenthesis 0 comma 3 close parenthesis and x intercept open parenthesis 9 comma 0 close parenthesis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286000"/>
            <a:ext cx="3255264" cy="326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" name="Content Placeholder 11"/>
          <p:cNvSpPr txBox="1">
            <a:spLocks/>
          </p:cNvSpPr>
          <p:nvPr/>
        </p:nvSpPr>
        <p:spPr>
          <a:xfrm>
            <a:off x="457200" y="1066800"/>
            <a:ext cx="8229600" cy="14829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Graph 3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/>
              <a:t> 2</a:t>
            </a:r>
            <a:r>
              <a:rPr lang="en-US" i="1" dirty="0"/>
              <a:t>y</a:t>
            </a:r>
            <a:r>
              <a:rPr lang="en-US" dirty="0"/>
              <a:t> = 12 </a:t>
            </a:r>
            <a:r>
              <a:rPr lang="en-US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-intercept. 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21" name="Rectangle 3" descr="&#10;"/>
          <p:cNvSpPr txBox="1">
            <a:spLocks/>
          </p:cNvSpPr>
          <p:nvPr/>
        </p:nvSpPr>
        <p:spPr>
          <a:xfrm>
            <a:off x="457200" y="26901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 descr="x equals zero, implies three times open parenthesis zero close parenthesis minus two y equals twelve.&#10;Then Negative two y equals twelve.&#10;Which gives y equals negative six.&#10;Open parenthesis zero comma negative six close parenthesis is the y intercept.">
            <a:extLst>
              <a:ext uri="{FF2B5EF4-FFF2-40B4-BE49-F238E27FC236}">
                <a16:creationId xmlns:a16="http://schemas.microsoft.com/office/drawing/2014/main" id="{5BEA07A8-AF75-F6D7-3D5B-C5FC1A83D9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7" y="3297307"/>
            <a:ext cx="3248025" cy="1905000"/>
          </a:xfrm>
          <a:prstGeom prst="rect">
            <a:avLst/>
          </a:prstGeom>
        </p:spPr>
      </p:pic>
      <p:sp>
        <p:nvSpPr>
          <p:cNvPr id="22" name="Rectangle 3"/>
          <p:cNvSpPr txBox="1">
            <a:spLocks/>
          </p:cNvSpPr>
          <p:nvPr/>
        </p:nvSpPr>
        <p:spPr>
          <a:xfrm>
            <a:off x="4724400" y="27130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 descr="y equals zero, implies three x minus two times open parenthesis zero close parenthesis equals twelve.&#10;Then Three x equals twelve.&#10;Which gives x equals four.&#10;Open parenthesis four comma zero close parenthesis is the x intercept.">
            <a:extLst>
              <a:ext uri="{FF2B5EF4-FFF2-40B4-BE49-F238E27FC236}">
                <a16:creationId xmlns:a16="http://schemas.microsoft.com/office/drawing/2014/main" id="{E019631A-2479-926D-81EA-FCFAC30673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0" y="3177469"/>
            <a:ext cx="3276600" cy="199072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Plot the two intercepts and draw the line that contains them.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56321" name="Picture 1" descr="The graph shows the line for the equation:&#10;3 x minus 2 y equals 12.&#10;It passes through y intercept  open parenthesis 0 comma negative 6 close parenthesis and x intercept open parenthesis 4 comma 0 close parenthesis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2286000"/>
            <a:ext cx="3282696" cy="328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Intercepts to Graph Equations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142597"/>
            <a:ext cx="8229600" cy="164888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Graph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5 </a:t>
            </a:r>
            <a:r>
              <a:rPr lang="en-US" i="0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2667000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y</a:t>
            </a:r>
            <a:r>
              <a:rPr lang="en-US" sz="2800" dirty="0"/>
              <a:t>-intercept:</a:t>
            </a:r>
          </a:p>
        </p:txBody>
      </p:sp>
      <p:pic>
        <p:nvPicPr>
          <p:cNvPr id="5" name="Picture 4" descr="x equals zero, implies zero minus five y equals five.&#10;Then Negative five y equals five.&#10;Which gives y equals negative one.&#10;Open parenthesis zero comma negative one close parenthesis is the y intercept.">
            <a:extLst>
              <a:ext uri="{FF2B5EF4-FFF2-40B4-BE49-F238E27FC236}">
                <a16:creationId xmlns:a16="http://schemas.microsoft.com/office/drawing/2014/main" id="{A0AEE448-93F1-2618-5C9B-A4231C7482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3505200"/>
            <a:ext cx="3816000" cy="214786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Intercepts to Graph Equations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1219200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x</a:t>
            </a:r>
            <a:r>
              <a:rPr lang="en-US" sz="2800" dirty="0"/>
              <a:t>-intercept:</a:t>
            </a:r>
          </a:p>
        </p:txBody>
      </p:sp>
      <p:pic>
        <p:nvPicPr>
          <p:cNvPr id="7" name="Picture 6" descr="x minus five y equals five.&#10;If y equals zero, then x minus five times zero equals five.&#10;Then x minus zero equals five.&#10;Which gives x equals five.&#10;Open parenthesis five comma zero close parenthesis is the x intercept.">
            <a:extLst>
              <a:ext uri="{FF2B5EF4-FFF2-40B4-BE49-F238E27FC236}">
                <a16:creationId xmlns:a16="http://schemas.microsoft.com/office/drawing/2014/main" id="{A371518C-5085-7236-914A-8AAD355145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864334"/>
            <a:ext cx="3636000" cy="2732515"/>
          </a:xfrm>
          <a:prstGeom prst="rect">
            <a:avLst/>
          </a:prstGeom>
        </p:spPr>
      </p:pic>
      <p:pic>
        <p:nvPicPr>
          <p:cNvPr id="53541" name="Picture 293" descr="The graph shows the line for the equation:&#10;x minus 5 y equals 5.&#10;It passes through the points open parenthesis 0 comma negative 1 close parenthesis and open parenthesis 5 comma 0 close parenthesis.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1780545"/>
            <a:ext cx="2743200" cy="2715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/>
          <p:cNvSpPr txBox="1"/>
          <p:nvPr/>
        </p:nvSpPr>
        <p:spPr>
          <a:xfrm>
            <a:off x="393863" y="4760893"/>
            <a:ext cx="685328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Plot the two intercepts and draw the line that </a:t>
            </a:r>
          </a:p>
          <a:p>
            <a:r>
              <a:rPr lang="en-US" sz="2800" dirty="0"/>
              <a:t>contains them.</a:t>
            </a:r>
          </a:p>
        </p:txBody>
      </p:sp>
    </p:spTree>
    <p:extLst>
      <p:ext uri="{BB962C8B-B14F-4D97-AF65-F5344CB8AC3E}">
        <p14:creationId xmlns:p14="http://schemas.microsoft.com/office/powerpoint/2010/main" val="39014999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 Graphing Horizontal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70729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4 </a:t>
            </a:r>
            <a:r>
              <a:rPr lang="en-US" sz="2800" dirty="0"/>
              <a:t>(or 0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4)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x</a:t>
            </a:r>
            <a:r>
              <a:rPr lang="en-US" sz="2800" dirty="0"/>
              <a:t>; for example,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/>
              <a:t>3, 3, and 5.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y </a:t>
            </a:r>
            <a:r>
              <a:rPr lang="en-US" sz="2800" dirty="0">
                <a:latin typeface="Symbol" charset="2"/>
                <a:cs typeface="Symbol" charset="2"/>
              </a:rPr>
              <a:t>= </a:t>
            </a:r>
            <a:r>
              <a:rPr lang="en-US" sz="2800" dirty="0"/>
              <a:t>4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horizontal line.</a:t>
            </a:r>
          </a:p>
        </p:txBody>
      </p:sp>
      <p:pic>
        <p:nvPicPr>
          <p:cNvPr id="16" name="Picture 15" descr="A table with 3 rows and 3 columns labelled, x, the equation 0 times x plus y equals 4, and y.&#10;For row 1: negative 3 at column 1, zero times negative 3 plus y equals 4 at column 2, 4 at column 3.&#10;For row 2: 3 at column 1, zero times 3 plus y equals 4 at column 2, 4 at column 3.&#10;For row 3: 5 at column 1, zero times 5 plus y equals 4 at column 2, 4 at column 3.">
            <a:extLst>
              <a:ext uri="{FF2B5EF4-FFF2-40B4-BE49-F238E27FC236}">
                <a16:creationId xmlns:a16="http://schemas.microsoft.com/office/drawing/2014/main" id="{19CD7B6E-560C-41B8-0CEE-1F7B8AF3E1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142631"/>
            <a:ext cx="5020376" cy="1724266"/>
          </a:xfrm>
          <a:prstGeom prst="rect">
            <a:avLst/>
          </a:prstGeom>
        </p:spPr>
      </p:pic>
      <p:pic>
        <p:nvPicPr>
          <p:cNvPr id="57346" name="Picture 2" descr="A horizontal line is graphed on a coordinate plane. The x axis extends from negative 5 to 5, in increments of 1 and the y axis extends from negative 5 to 5, in increments of 1. The line is shown passing through the points at ordered pair negative 3 comma 4, ordered pair 3 comma 4, and ordered pair 5 comma 4. The value of y intercept is labeled, “ y  equals  4.”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2667000"/>
            <a:ext cx="3319272" cy="3311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12155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linear equations by plotting points on the line.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linear equations by finding and plotting their </a:t>
            </a:r>
            <a:r>
              <a:rPr lang="en-US" i="1" dirty="0"/>
              <a:t>x</a:t>
            </a:r>
            <a:r>
              <a:rPr lang="en-US" dirty="0"/>
              <a:t>- and </a:t>
            </a:r>
            <a:r>
              <a:rPr lang="en-US" i="1" dirty="0"/>
              <a:t>y</a:t>
            </a:r>
            <a:r>
              <a:rPr lang="en-US" dirty="0"/>
              <a:t>-intercepts.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horizontal and vertical lines.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 Graphing Vertical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66800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x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</a:t>
            </a:r>
            <a:r>
              <a:rPr lang="en-US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/>
              <a:t>(or 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0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2)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y</a:t>
            </a:r>
            <a:r>
              <a:rPr lang="en-US" sz="2800" dirty="0"/>
              <a:t>; for example,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/>
              <a:t>4, 0, and 2.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= -</a:t>
            </a:r>
            <a:r>
              <a:rPr lang="en-US" sz="2800" dirty="0"/>
              <a:t>2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vertical line.</a:t>
            </a:r>
          </a:p>
        </p:txBody>
      </p:sp>
      <p:pic>
        <p:nvPicPr>
          <p:cNvPr id="3" name="Picture 2" descr="A table with 3 rows and 3 columns labelled, x, the equation x plus 0 times y equals negative 2, and y.&#10;For row 1: negative 2 at column 1, x plus zero times negative 4 equals negative 2 at column 2, negative 4 at column 3.&#10;For row 2: negative 2 at column 1, x plus zero times 0 equals negative 2 at column 2, 0 at column 3.&#10;For row 3: negative 2 at column 1, x plus zero times 2 equals negative 2 at column 2, 2 at column 3.">
            <a:extLst>
              <a:ext uri="{FF2B5EF4-FFF2-40B4-BE49-F238E27FC236}">
                <a16:creationId xmlns:a16="http://schemas.microsoft.com/office/drawing/2014/main" id="{CF36F77A-3B60-A926-3805-CAF0D6CD1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085" y="4084737"/>
            <a:ext cx="5208715" cy="1856719"/>
          </a:xfrm>
          <a:prstGeom prst="rect">
            <a:avLst/>
          </a:prstGeom>
        </p:spPr>
      </p:pic>
      <p:pic>
        <p:nvPicPr>
          <p:cNvPr id="58370" name="Picture 2" descr="A vertical line is graphed on a coordinate plane. The x axis extends from negative 5 to 5, in increments of 1 and the y axis extends from negative 5 to 5, in increments of 1. The line is shown passing through the points at ordered pair negative 2 comma negative 4, ordered pair negative 2 comma 0, and ordered pair negative 2 comma 2. The value of x intercept is labeled, “x equal to negative 2.”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27306" y="2734574"/>
            <a:ext cx="3273552" cy="3251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937233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Definition: Horizontal and Vertical Lines</a:t>
            </a:r>
          </a:p>
        </p:txBody>
      </p:sp>
      <p:sp>
        <p:nvSpPr>
          <p:cNvPr id="1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eaLnBrk="0" hangingPunct="0"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For real numbers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the graph of</a:t>
            </a:r>
          </a:p>
          <a:p>
            <a:pPr marL="12700" indent="-12700" eaLnBrk="0" hangingPunct="0">
              <a:tabLst>
                <a:tab pos="461963" algn="l"/>
              </a:tabLst>
            </a:pP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   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horizontal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and  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vertical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pic>
        <p:nvPicPr>
          <p:cNvPr id="59395" name="Picture 3" descr="A horizontal line is graphed on a coordinate plane. The line is shown passing through a point at ordered pair 0 comma b. The value of y intercept is labeled, “ y equals  to  b.” 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2514600"/>
            <a:ext cx="2743200" cy="2761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6" name="Picture 4" descr="A vertical line is graphed on a coordinate plane. The line is shown passing through a point at ordered pair a comma 0. The value of x intercept is labeled, “x equals a.”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7048" y="2524660"/>
            <a:ext cx="2743200" cy="2761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56098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Definition: Standard Form of a Linear Equation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equation of the form </a:t>
            </a:r>
          </a:p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sz="100" b="1" i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+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B</a:t>
            </a:r>
            <a:r>
              <a:rPr lang="en-US" sz="100" b="1" i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=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C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C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real numbers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not both equal to 0,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standard form of 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linear equation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Notes: Graphing Linear Equations by Plotting Points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457200" y="1280160"/>
            <a:ext cx="8229600" cy="155734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Note that in the standard form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1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1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y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C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may be positive, negative, or 0, but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cannot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both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equal 0.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To Graph a Linear Equation in Two Variables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42925" indent="-542925"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1.	Locate any two points that satisfy the equation.</a:t>
            </a: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</a:rPr>
              <a:t>(Choose values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that lead to values that are easily calculated for the other variable. Remember that there are an infinite number of choices for either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 Once a value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is chosen, the corresponding value for the other variable is found by substituting into the equation.)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42925" indent="-542925" eaLnBrk="0" hangingPunct="0"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2.	Plot these two points on a Cartesian coordinate system.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To Graph a Linear Equation in Two Variables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714375" indent="-714375" eaLnBrk="0" hangingPunct="0"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3.	Draw a line through these two points. (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Every point on that line will satisfy the equation.) </a:t>
            </a:r>
          </a:p>
          <a:p>
            <a:pPr marL="714375" indent="-714375" eaLnBrk="0" hangingPunct="0"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4.	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To check: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Locate a third point that satisfies the equation and check to see that it does indeed lie on the line.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538883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 </a:t>
            </a:r>
            <a:r>
              <a:rPr lang="en-US" sz="2800" i="1" dirty="0"/>
              <a:t>y</a:t>
            </a:r>
            <a:r>
              <a:rPr lang="en-US" sz="2800" dirty="0"/>
              <a:t> = 2</a:t>
            </a:r>
            <a:r>
              <a:rPr lang="en-US" sz="2800" i="1" dirty="0"/>
              <a:t>x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Substitute −1, 0, and 1 for </a:t>
            </a:r>
            <a:r>
              <a:rPr lang="en-US" sz="2800" i="1" dirty="0"/>
              <a:t>x</a:t>
            </a:r>
            <a:r>
              <a:rPr lang="en-US" sz="2800" dirty="0"/>
              <a:t>. </a:t>
            </a:r>
          </a:p>
        </p:txBody>
      </p:sp>
      <p:pic>
        <p:nvPicPr>
          <p:cNvPr id="4" name="Picture 3" descr="A table with 3 rows and 3 columns labelled, x, the equation y equals 2 x, and y.&#10;For row 1: negative one at column 1, y equals two times negative one at column 2, negative two at column 3.&#10;For row 2: 0 at column 1, y equals two times 0 at column 2, 0 at column 3.&#10;For row 3: one at column 1, y equals two times one at column 2, two at column 3.">
            <a:extLst>
              <a:ext uri="{FF2B5EF4-FFF2-40B4-BE49-F238E27FC236}">
                <a16:creationId xmlns:a16="http://schemas.microsoft.com/office/drawing/2014/main" id="{0B415A62-D474-E93C-5000-58DE774E3D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865" y="2962483"/>
            <a:ext cx="4982270" cy="2152950"/>
          </a:xfrm>
          <a:prstGeom prst="rect">
            <a:avLst/>
          </a:prstGeom>
        </p:spPr>
      </p:pic>
      <p:pic>
        <p:nvPicPr>
          <p:cNvPr id="1595" name="Picture 571" descr="The graph shows the line for the equation:&#10;y equals 2x.&#10;It passes through the points open parenthesis negative 1 comma negative 2 close parenthesis, open parenthesis 0 comma 0 close parenthesis and open parenthesis 1 comma 2 close parenthesis.&#10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39135" y="2376422"/>
            <a:ext cx="3310128" cy="3325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27546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</a:t>
            </a:r>
            <a:r>
              <a:rPr lang="en-US" sz="2800" b="1" dirty="0"/>
              <a:t> </a:t>
            </a:r>
            <a:r>
              <a:rPr lang="en-US" sz="2800" dirty="0"/>
              <a:t>2</a:t>
            </a:r>
            <a:r>
              <a:rPr lang="en-US" sz="2800" i="1" dirty="0"/>
              <a:t>x</a:t>
            </a:r>
            <a:r>
              <a:rPr lang="en-US" sz="2800" dirty="0"/>
              <a:t> + 3</a:t>
            </a:r>
            <a:r>
              <a:rPr lang="en-US" sz="2800" i="1" dirty="0"/>
              <a:t>y</a:t>
            </a:r>
            <a:r>
              <a:rPr lang="en-US" sz="2800" dirty="0"/>
              <a:t> = 6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r>
              <a:rPr lang="en-US" sz="2800" dirty="0"/>
              <a:t>Make a table with headings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and, whenever possible, </a:t>
            </a:r>
            <a:r>
              <a:rPr lang="en-US" sz="2800" b="1" dirty="0"/>
              <a:t>choose values for </a:t>
            </a:r>
            <a:r>
              <a:rPr lang="en-US" sz="2800" b="1" i="1" dirty="0"/>
              <a:t>x </a:t>
            </a:r>
            <a:r>
              <a:rPr lang="en-US" sz="2800" b="1" dirty="0"/>
              <a:t>or </a:t>
            </a:r>
            <a:r>
              <a:rPr lang="en-US" sz="2800" b="1" i="1" dirty="0"/>
              <a:t>y </a:t>
            </a:r>
            <a:r>
              <a:rPr lang="en-US" sz="2800" b="1" dirty="0"/>
              <a:t>that lead to values that are easily calculated for the other variable. </a:t>
            </a:r>
            <a:r>
              <a:rPr lang="en-US" sz="2800" dirty="0"/>
              <a:t>(Values chosen for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are colored and bolded.)</a:t>
            </a:r>
          </a:p>
        </p:txBody>
      </p:sp>
    </p:spTree>
    <p:extLst>
      <p:ext uri="{BB962C8B-B14F-4D97-AF65-F5344CB8AC3E}">
        <p14:creationId xmlns:p14="http://schemas.microsoft.com/office/powerpoint/2010/main" val="910094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</a:t>
            </a:r>
            <a:r>
              <a:rPr lang="en-US" baseline="-25000" dirty="0">
                <a:solidFill>
                  <a:schemeClr val="accent1"/>
                </a:solidFill>
                <a:latin typeface="Calibri" pitchFamily="34" charset="0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4" name="Picture 3" descr="A table with 4 rows and 3 columns labelled, x, the equation two x plus three y equals six, and y.&#10;For row 1: zero at column 1, two times zero plus three y equals six at column 2, 2 at column 3.&#10;For row 2: negative 3 at column 1, two times negative 3 plus three y equals six at column 2, 4 at column 3.&#10;For row 3: 3 at column 1, two x plus three times 0 equals six at column 2, 0 at column 3.&#10;For row 4: five divided by 2 at column 1, two x plus three times one third equals six at column 2, one third at column 3.">
            <a:extLst>
              <a:ext uri="{FF2B5EF4-FFF2-40B4-BE49-F238E27FC236}">
                <a16:creationId xmlns:a16="http://schemas.microsoft.com/office/drawing/2014/main" id="{39BA6AA1-6C1D-90C5-1D31-36FDF6A253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5" y="1352550"/>
            <a:ext cx="4810796" cy="3505689"/>
          </a:xfrm>
          <a:prstGeom prst="rect">
            <a:avLst/>
          </a:prstGeom>
        </p:spPr>
      </p:pic>
      <p:pic>
        <p:nvPicPr>
          <p:cNvPr id="33544" name="Picture 776" descr="The graph shows the line for the equation:&#10;2 x plus 3 y equals 6.&#10;It passes through the points open parenthesis 0 comma 2 close parenthesis, open parenthesis negative 3 comma 4 close parenthesis, open parenthesis 3 comma 0 close parenthesis and open parenthesis 5 over 2 comma 1 over 3 close parenthesis.&#10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1371600"/>
            <a:ext cx="3264408" cy="3264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3196</TotalTime>
  <Words>890</Words>
  <Application>Microsoft Office PowerPoint</Application>
  <PresentationFormat>On-screen Show (4:3)</PresentationFormat>
  <Paragraphs>87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Courier New</vt:lpstr>
      <vt:lpstr>Symbol</vt:lpstr>
      <vt:lpstr>Office Theme</vt:lpstr>
      <vt:lpstr>Section 12.R.2</vt:lpstr>
      <vt:lpstr>Objectives</vt:lpstr>
      <vt:lpstr>Definition: Standard Form of a Linear Equation </vt:lpstr>
      <vt:lpstr>Notes: Graphing Linear Equations by Plotting Points</vt:lpstr>
      <vt:lpstr>Procedure: To Graph a Linear Equation in Two Variables1</vt:lpstr>
      <vt:lpstr>Procedure: To Graph a Linear Equation in Two Variables2</vt:lpstr>
      <vt:lpstr>Example 1:  Graphing a Linear Equation in  Two Variables</vt:lpstr>
      <vt:lpstr>Example 2:  Graphing a Linear Equation in  Two Variables1</vt:lpstr>
      <vt:lpstr>Example 2:  Graphing a Linear Equation in  Two Variables2</vt:lpstr>
      <vt:lpstr>Example 3:  Graphing a Linear Equation in  Two Variables</vt:lpstr>
      <vt:lpstr>Procedure: Intercepts </vt:lpstr>
      <vt:lpstr>Notes: Using x- and y-Intercepts to Graph Linear Equations</vt:lpstr>
      <vt:lpstr>Example 4:  Using Intercepts to Graph Linear Equations1</vt:lpstr>
      <vt:lpstr>Example 4:  Using Intercepts to Graph Linear Equations2</vt:lpstr>
      <vt:lpstr>Example 5: Using Intercepts to Graph Linear Equations1</vt:lpstr>
      <vt:lpstr>Example 5: Using Intercepts to Graph Linear Equations2</vt:lpstr>
      <vt:lpstr>Example 6: Using Intercepts to Graph Equations1</vt:lpstr>
      <vt:lpstr>Example 6: Using Intercepts to Graph Equations2</vt:lpstr>
      <vt:lpstr>Example 7:  Graphing Horizontal Lines</vt:lpstr>
      <vt:lpstr>Example 8:  Graphing Vertical Lines</vt:lpstr>
      <vt:lpstr>Definition: Horizontal and Vertical Lines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jeevan</cp:lastModifiedBy>
  <cp:revision>281</cp:revision>
  <dcterms:created xsi:type="dcterms:W3CDTF">2013-04-26T14:43:13Z</dcterms:created>
  <dcterms:modified xsi:type="dcterms:W3CDTF">2025-08-19T06:52:01Z</dcterms:modified>
</cp:coreProperties>
</file>