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87" r:id="rId5"/>
    <p:sldId id="288" r:id="rId6"/>
    <p:sldId id="261" r:id="rId7"/>
    <p:sldId id="286" r:id="rId8"/>
    <p:sldId id="264" r:id="rId9"/>
    <p:sldId id="284" r:id="rId10"/>
    <p:sldId id="268" r:id="rId11"/>
    <p:sldId id="269" r:id="rId12"/>
    <p:sldId id="270" r:id="rId13"/>
    <p:sldId id="271" r:id="rId14"/>
    <p:sldId id="273" r:id="rId15"/>
    <p:sldId id="285" r:id="rId16"/>
    <p:sldId id="289" r:id="rId17"/>
    <p:sldId id="290" r:id="rId18"/>
    <p:sldId id="291" r:id="rId19"/>
    <p:sldId id="277" r:id="rId20"/>
    <p:sldId id="29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00000"/>
    <a:srgbClr val="000000"/>
    <a:srgbClr val="2D7D9F"/>
    <a:srgbClr val="000099"/>
    <a:srgbClr val="FF00FF"/>
    <a:srgbClr val="9900FF"/>
    <a:srgbClr val="FFFFCC"/>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2" autoAdjust="0"/>
    <p:restoredTop sz="99613" autoAdjust="0"/>
  </p:normalViewPr>
  <p:slideViewPr>
    <p:cSldViewPr>
      <p:cViewPr varScale="1">
        <p:scale>
          <a:sx n="63" d="100"/>
          <a:sy n="63" d="100"/>
        </p:scale>
        <p:origin x="1576" y="5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49486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76938-6083-45E3-B389-D9BA357E66D8}"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842362-7FB3-4AFB-84F1-3FAB35E132DD}" type="slidenum">
              <a:rPr lang="en-US" smtClean="0"/>
              <a:pPr/>
              <a:t>‹#›</a:t>
            </a:fld>
            <a:endParaRPr lang="en-US"/>
          </a:p>
        </p:txBody>
      </p:sp>
    </p:spTree>
    <p:extLst>
      <p:ext uri="{BB962C8B-B14F-4D97-AF65-F5344CB8AC3E}">
        <p14:creationId xmlns:p14="http://schemas.microsoft.com/office/powerpoint/2010/main" val="15559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42362-7FB3-4AFB-84F1-3FAB35E132DD}" type="slidenum">
              <a:rPr lang="en-US" smtClean="0"/>
              <a:pPr/>
              <a:t>1</a:t>
            </a:fld>
            <a:endParaRPr lang="en-US"/>
          </a:p>
        </p:txBody>
      </p:sp>
    </p:spTree>
    <p:extLst>
      <p:ext uri="{BB962C8B-B14F-4D97-AF65-F5344CB8AC3E}">
        <p14:creationId xmlns:p14="http://schemas.microsoft.com/office/powerpoint/2010/main" val="1962079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3.emf"/></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18.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12.R.1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The Cartesian Coordinate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1</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r>
              <a:rPr lang="en-US" dirty="0"/>
              <a:t>Find the missing coordinates in the ordered pairs so that each point will satisfy the equation</a:t>
            </a:r>
            <a:r>
              <a:rPr lang="en-US" i="0" dirty="0">
                <a:solidFill>
                  <a:schemeClr val="tx1"/>
                </a:solidFill>
              </a:rPr>
              <a:t>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rPr>
              <a:t>= 12</a:t>
            </a:r>
            <a:r>
              <a:rPr lang="en-US" i="0" dirty="0">
                <a:solidFill>
                  <a:schemeClr val="tx1"/>
                </a:solidFill>
              </a:rPr>
              <a:t>.</a:t>
            </a:r>
          </a:p>
        </p:txBody>
      </p:sp>
      <p:pic>
        <p:nvPicPr>
          <p:cNvPr id="3" name="Picture 2" descr="Open parenthesis zero comma blank close parenthesis. Open parenthesis three comma blank close parenthesis. Open parenthesis blank comma zero close parenthesis. Open parenthesis blank comma negative two close parenthesis.">
            <a:extLst>
              <a:ext uri="{FF2B5EF4-FFF2-40B4-BE49-F238E27FC236}">
                <a16:creationId xmlns:a16="http://schemas.microsoft.com/office/drawing/2014/main" id="{7490FAFC-EF7D-504A-F4D9-623CB70BDDFC}"/>
              </a:ext>
            </a:extLst>
          </p:cNvPr>
          <p:cNvPicPr>
            <a:picLocks noChangeAspect="1"/>
          </p:cNvPicPr>
          <p:nvPr/>
        </p:nvPicPr>
        <p:blipFill>
          <a:blip r:embed="rId2"/>
          <a:stretch>
            <a:fillRect/>
          </a:stretch>
        </p:blipFill>
        <p:spPr>
          <a:xfrm>
            <a:off x="2209800" y="2285988"/>
            <a:ext cx="4104000" cy="599996"/>
          </a:xfrm>
          <a:prstGeom prst="rect">
            <a:avLst/>
          </a:prstGeom>
        </p:spPr>
      </p:pic>
      <p:sp>
        <p:nvSpPr>
          <p:cNvPr id="4" name="TextBox 3">
            <a:extLst>
              <a:ext uri="{FF2B5EF4-FFF2-40B4-BE49-F238E27FC236}">
                <a16:creationId xmlns:a16="http://schemas.microsoft.com/office/drawing/2014/main" id="{1552F3C9-F159-C6B8-0BCF-41B5614C619F}"/>
              </a:ext>
            </a:extLst>
          </p:cNvPr>
          <p:cNvSpPr txBox="1"/>
          <p:nvPr/>
        </p:nvSpPr>
        <p:spPr>
          <a:xfrm>
            <a:off x="468350" y="2998707"/>
            <a:ext cx="1676400" cy="523220"/>
          </a:xfrm>
          <a:prstGeom prst="rect">
            <a:avLst/>
          </a:prstGeom>
          <a:noFill/>
        </p:spPr>
        <p:txBody>
          <a:bodyPr wrap="square" rtlCol="0">
            <a:spAutoFit/>
          </a:bodyPr>
          <a:lstStyle/>
          <a:p>
            <a:r>
              <a:rPr lang="en-US" sz="2800" b="1" i="0" dirty="0">
                <a:solidFill>
                  <a:schemeClr val="tx1"/>
                </a:solidFill>
              </a:rPr>
              <a:t>Solution</a:t>
            </a:r>
            <a:endParaRPr lang="en-IN" sz="2800" dirty="0"/>
          </a:p>
        </p:txBody>
      </p:sp>
      <p:sp>
        <p:nvSpPr>
          <p:cNvPr id="5" name="TextBox 4">
            <a:extLst>
              <a:ext uri="{FF2B5EF4-FFF2-40B4-BE49-F238E27FC236}">
                <a16:creationId xmlns:a16="http://schemas.microsoft.com/office/drawing/2014/main" id="{1C77A636-703C-9E9D-FB03-4AE32B14B870}"/>
              </a:ext>
            </a:extLst>
          </p:cNvPr>
          <p:cNvSpPr txBox="1"/>
          <p:nvPr/>
        </p:nvSpPr>
        <p:spPr>
          <a:xfrm>
            <a:off x="468350" y="3495907"/>
            <a:ext cx="7783551" cy="1384995"/>
          </a:xfrm>
          <a:prstGeom prst="rect">
            <a:avLst/>
          </a:prstGeom>
          <a:noFill/>
        </p:spPr>
        <p:txBody>
          <a:bodyPr wrap="square" rtlCol="0">
            <a:spAutoFit/>
          </a:bodyPr>
          <a:lstStyle/>
          <a:p>
            <a:r>
              <a:rPr lang="en-US" sz="2800" i="0" dirty="0">
                <a:solidFill>
                  <a:schemeClr val="tx1"/>
                </a:solidFill>
              </a:rPr>
              <a:t>The missing values can be found by substituting the given values for </a:t>
            </a:r>
            <a:r>
              <a:rPr lang="en-US" sz="2800" i="1" dirty="0">
                <a:solidFill>
                  <a:schemeClr val="tx1"/>
                </a:solidFill>
              </a:rPr>
              <a:t>x</a:t>
            </a:r>
            <a:r>
              <a:rPr lang="en-US" sz="2800" dirty="0">
                <a:solidFill>
                  <a:schemeClr val="tx1"/>
                </a:solidFill>
              </a:rPr>
              <a:t> </a:t>
            </a:r>
            <a:r>
              <a:rPr lang="en-US" sz="2800" i="0" dirty="0">
                <a:solidFill>
                  <a:schemeClr val="tx1"/>
                </a:solidFill>
              </a:rPr>
              <a:t>(or for </a:t>
            </a:r>
            <a:r>
              <a:rPr lang="en-US" sz="2800" i="1" dirty="0">
                <a:solidFill>
                  <a:schemeClr val="tx1"/>
                </a:solidFill>
              </a:rPr>
              <a:t>y</a:t>
            </a:r>
            <a:r>
              <a:rPr lang="en-US" sz="2800" i="0" dirty="0">
                <a:solidFill>
                  <a:schemeClr val="tx1"/>
                </a:solidFill>
              </a:rPr>
              <a:t>) into the equation                </a:t>
            </a:r>
            <a:r>
              <a:rPr lang="en-US" sz="2800" i="0" dirty="0">
                <a:solidFill>
                  <a:srgbClr val="0000FF"/>
                </a:solidFill>
              </a:rPr>
              <a:t>2</a:t>
            </a:r>
            <a:r>
              <a:rPr lang="en-US" sz="2800" i="1" dirty="0">
                <a:solidFill>
                  <a:srgbClr val="0000FF"/>
                </a:solidFill>
              </a:rPr>
              <a:t>x</a:t>
            </a:r>
            <a:r>
              <a:rPr lang="en-US" sz="2800" dirty="0">
                <a:solidFill>
                  <a:srgbClr val="0000FF"/>
                </a:solidFill>
              </a:rPr>
              <a:t> </a:t>
            </a:r>
            <a:r>
              <a:rPr lang="en-US" sz="2800" i="0" dirty="0">
                <a:solidFill>
                  <a:srgbClr val="0000FF"/>
                </a:solidFill>
              </a:rPr>
              <a:t>+ 3</a:t>
            </a:r>
            <a:r>
              <a:rPr lang="en-US" sz="2800" i="1" dirty="0">
                <a:solidFill>
                  <a:srgbClr val="0000FF"/>
                </a:solidFill>
              </a:rPr>
              <a:t>y</a:t>
            </a:r>
            <a:r>
              <a:rPr lang="en-US" sz="2800" dirty="0">
                <a:solidFill>
                  <a:srgbClr val="0000FF"/>
                </a:solidFill>
              </a:rPr>
              <a:t> </a:t>
            </a:r>
            <a:r>
              <a:rPr lang="en-US" sz="2800" i="0" dirty="0">
                <a:solidFill>
                  <a:srgbClr val="0000FF"/>
                </a:solidFill>
              </a:rPr>
              <a:t>= 12</a:t>
            </a:r>
            <a:r>
              <a:rPr lang="en-US" sz="2800" i="0" dirty="0">
                <a:solidFill>
                  <a:schemeClr val="tx1"/>
                </a:solidFill>
              </a:rPr>
              <a:t> and solving for the other variable.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2</a:t>
            </a:r>
            <a:endParaRPr lang="en-US" sz="3200" dirty="0">
              <a:solidFill>
                <a:schemeClr val="accent1"/>
              </a:solidFill>
            </a:endParaRPr>
          </a:p>
        </p:txBody>
      </p:sp>
      <p:pic>
        <p:nvPicPr>
          <p:cNvPr id="4" name="Picture 3" descr="For open parenthesis zero comma blank close parenthesis, let x equal zero:&#10;Two times zero plus three y equals twelve,&#10;then Three y equals twelve,&#10;which gives y equals four.">
            <a:extLst>
              <a:ext uri="{FF2B5EF4-FFF2-40B4-BE49-F238E27FC236}">
                <a16:creationId xmlns:a16="http://schemas.microsoft.com/office/drawing/2014/main" id="{95C5184C-EF31-8463-7390-1469AFE62948}"/>
              </a:ext>
            </a:extLst>
          </p:cNvPr>
          <p:cNvPicPr>
            <a:picLocks noChangeAspect="1"/>
          </p:cNvPicPr>
          <p:nvPr/>
        </p:nvPicPr>
        <p:blipFill>
          <a:blip r:embed="rId2"/>
          <a:stretch>
            <a:fillRect/>
          </a:stretch>
        </p:blipFill>
        <p:spPr>
          <a:xfrm>
            <a:off x="548640" y="1399071"/>
            <a:ext cx="2924175" cy="2286000"/>
          </a:xfrm>
          <a:prstGeom prst="rect">
            <a:avLst/>
          </a:prstGeom>
        </p:spPr>
      </p:pic>
      <p:pic>
        <p:nvPicPr>
          <p:cNvPr id="11" name="Picture 10" descr="The ordered pair is open parenthesis zero comma four close parenthesis.">
            <a:extLst>
              <a:ext uri="{FF2B5EF4-FFF2-40B4-BE49-F238E27FC236}">
                <a16:creationId xmlns:a16="http://schemas.microsoft.com/office/drawing/2014/main" id="{A833399C-BC9A-EDDF-4C78-159C69BC73DD}"/>
              </a:ext>
            </a:extLst>
          </p:cNvPr>
          <p:cNvPicPr>
            <a:picLocks noChangeAspect="1"/>
          </p:cNvPicPr>
          <p:nvPr/>
        </p:nvPicPr>
        <p:blipFill>
          <a:blip r:embed="rId3"/>
          <a:stretch>
            <a:fillRect/>
          </a:stretch>
        </p:blipFill>
        <p:spPr>
          <a:xfrm>
            <a:off x="533400" y="3909020"/>
            <a:ext cx="3990975" cy="523875"/>
          </a:xfrm>
          <a:prstGeom prst="rect">
            <a:avLst/>
          </a:prstGeom>
        </p:spPr>
      </p:pic>
      <p:pic>
        <p:nvPicPr>
          <p:cNvPr id="7" name="Picture 6" descr="For open parenthesis blank comma zero close parenthesis, let y equal zero:&#10;Two x plus three times zero equals twelve,&#10;then Two x equals twelve,&#10;which gives x equals six.">
            <a:extLst>
              <a:ext uri="{FF2B5EF4-FFF2-40B4-BE49-F238E27FC236}">
                <a16:creationId xmlns:a16="http://schemas.microsoft.com/office/drawing/2014/main" id="{63D2AA5C-6120-3CC7-74B7-87781272E36B}"/>
              </a:ext>
            </a:extLst>
          </p:cNvPr>
          <p:cNvPicPr>
            <a:picLocks noChangeAspect="1"/>
          </p:cNvPicPr>
          <p:nvPr/>
        </p:nvPicPr>
        <p:blipFill>
          <a:blip r:embed="rId4"/>
          <a:stretch>
            <a:fillRect/>
          </a:stretch>
        </p:blipFill>
        <p:spPr>
          <a:xfrm>
            <a:off x="5003551" y="1416054"/>
            <a:ext cx="2962275" cy="2200275"/>
          </a:xfrm>
          <a:prstGeom prst="rect">
            <a:avLst/>
          </a:prstGeom>
        </p:spPr>
      </p:pic>
      <p:pic>
        <p:nvPicPr>
          <p:cNvPr id="14" name="Picture 13" descr="The ordered pair is open parenthesis six comma zero close parenthesis.">
            <a:extLst>
              <a:ext uri="{FF2B5EF4-FFF2-40B4-BE49-F238E27FC236}">
                <a16:creationId xmlns:a16="http://schemas.microsoft.com/office/drawing/2014/main" id="{65A69B5E-45AC-38F0-8B4A-E3105F052E3D}"/>
              </a:ext>
            </a:extLst>
          </p:cNvPr>
          <p:cNvPicPr>
            <a:picLocks noChangeAspect="1"/>
          </p:cNvPicPr>
          <p:nvPr/>
        </p:nvPicPr>
        <p:blipFill>
          <a:blip r:embed="rId5"/>
          <a:stretch>
            <a:fillRect/>
          </a:stretch>
        </p:blipFill>
        <p:spPr>
          <a:xfrm>
            <a:off x="4705350" y="3935103"/>
            <a:ext cx="3981450" cy="5238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3</a:t>
            </a:r>
            <a:endParaRPr lang="en-US" sz="3200" dirty="0">
              <a:solidFill>
                <a:schemeClr val="accent1"/>
              </a:solidFill>
            </a:endParaRPr>
          </a:p>
        </p:txBody>
      </p:sp>
      <p:pic>
        <p:nvPicPr>
          <p:cNvPr id="3" name="Picture 2" descr="For open parenthesis three comma blank close parenthesis, let x equal three:&#10;Two times three plus three y equals twelve,&#10;Six plus three y equals twelve,&#10;then Three y equals six,&#10;which gives y equals two.">
            <a:extLst>
              <a:ext uri="{FF2B5EF4-FFF2-40B4-BE49-F238E27FC236}">
                <a16:creationId xmlns:a16="http://schemas.microsoft.com/office/drawing/2014/main" id="{FC7EC4E2-5E8D-B827-6141-F6A991213477}"/>
              </a:ext>
            </a:extLst>
          </p:cNvPr>
          <p:cNvPicPr>
            <a:picLocks noChangeAspect="1"/>
          </p:cNvPicPr>
          <p:nvPr/>
        </p:nvPicPr>
        <p:blipFill>
          <a:blip r:embed="rId2"/>
          <a:stretch>
            <a:fillRect/>
          </a:stretch>
        </p:blipFill>
        <p:spPr>
          <a:xfrm>
            <a:off x="685800" y="1355363"/>
            <a:ext cx="2933700" cy="2857500"/>
          </a:xfrm>
          <a:prstGeom prst="rect">
            <a:avLst/>
          </a:prstGeom>
        </p:spPr>
      </p:pic>
      <p:pic>
        <p:nvPicPr>
          <p:cNvPr id="10" name="Picture 9" descr="The ordered pair is open parenthesis three comma two close parenthesis.">
            <a:extLst>
              <a:ext uri="{FF2B5EF4-FFF2-40B4-BE49-F238E27FC236}">
                <a16:creationId xmlns:a16="http://schemas.microsoft.com/office/drawing/2014/main" id="{84768D63-BB5E-8DF1-06FE-EBBB8334F919}"/>
              </a:ext>
            </a:extLst>
          </p:cNvPr>
          <p:cNvPicPr>
            <a:picLocks noChangeAspect="1"/>
          </p:cNvPicPr>
          <p:nvPr/>
        </p:nvPicPr>
        <p:blipFill>
          <a:blip r:embed="rId3"/>
          <a:stretch>
            <a:fillRect/>
          </a:stretch>
        </p:blipFill>
        <p:spPr>
          <a:xfrm>
            <a:off x="457200" y="4352925"/>
            <a:ext cx="3952875" cy="523875"/>
          </a:xfrm>
          <a:prstGeom prst="rect">
            <a:avLst/>
          </a:prstGeom>
        </p:spPr>
      </p:pic>
      <p:pic>
        <p:nvPicPr>
          <p:cNvPr id="6" name="Picture 5" descr="For open parenthesis blank comma negative two close parenthesis, let y equal negative two:&#10;Two x plus three times negative two equals twelve,&#10;Two x minus six equals twelve,&#10;then Two x equals eighteen,&#10;which gives x equals nine.">
            <a:extLst>
              <a:ext uri="{FF2B5EF4-FFF2-40B4-BE49-F238E27FC236}">
                <a16:creationId xmlns:a16="http://schemas.microsoft.com/office/drawing/2014/main" id="{C115FB4A-701C-1A00-729D-35080A011A41}"/>
              </a:ext>
            </a:extLst>
          </p:cNvPr>
          <p:cNvPicPr>
            <a:picLocks noChangeAspect="1"/>
          </p:cNvPicPr>
          <p:nvPr/>
        </p:nvPicPr>
        <p:blipFill>
          <a:blip r:embed="rId4"/>
          <a:stretch>
            <a:fillRect/>
          </a:stretch>
        </p:blipFill>
        <p:spPr>
          <a:xfrm>
            <a:off x="5029200" y="1418118"/>
            <a:ext cx="2905125" cy="2390775"/>
          </a:xfrm>
          <a:prstGeom prst="rect">
            <a:avLst/>
          </a:prstGeom>
        </p:spPr>
      </p:pic>
      <p:pic>
        <p:nvPicPr>
          <p:cNvPr id="9" name="Picture 8" descr="The ordered pair is open parenthesis nine comma negative two close parenthesis.">
            <a:extLst>
              <a:ext uri="{FF2B5EF4-FFF2-40B4-BE49-F238E27FC236}">
                <a16:creationId xmlns:a16="http://schemas.microsoft.com/office/drawing/2014/main" id="{322A81CE-0AC6-9D67-528B-013716128665}"/>
              </a:ext>
            </a:extLst>
          </p:cNvPr>
          <p:cNvPicPr>
            <a:picLocks noChangeAspect="1"/>
          </p:cNvPicPr>
          <p:nvPr/>
        </p:nvPicPr>
        <p:blipFill>
          <a:blip r:embed="rId5"/>
          <a:stretch>
            <a:fillRect/>
          </a:stretch>
        </p:blipFill>
        <p:spPr>
          <a:xfrm>
            <a:off x="5029200" y="4381499"/>
            <a:ext cx="3600450" cy="4667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Ordered Pairs</a:t>
            </a:r>
            <a:r>
              <a:rPr lang="en-US" baseline="-25000" dirty="0"/>
              <a:t>1</a:t>
            </a:r>
            <a:endParaRPr lang="en-US" sz="3200" dirty="0">
              <a:solidFill>
                <a:schemeClr val="accent1"/>
              </a:solidFill>
            </a:endParaRPr>
          </a:p>
        </p:txBody>
      </p:sp>
      <p:sp>
        <p:nvSpPr>
          <p:cNvPr id="6" name="Rectangle 3"/>
          <p:cNvSpPr txBox="1">
            <a:spLocks/>
          </p:cNvSpPr>
          <p:nvPr/>
        </p:nvSpPr>
        <p:spPr>
          <a:xfrm>
            <a:off x="457200" y="1041896"/>
            <a:ext cx="8229600" cy="954107"/>
          </a:xfrm>
          <a:prstGeom prst="rect">
            <a:avLst/>
          </a:prstGeom>
        </p:spPr>
        <p:txBody>
          <a:bodyPr>
            <a:spAutoFit/>
          </a:bodyPr>
          <a:lstStyle/>
          <a:p>
            <a:pPr>
              <a:tabLst>
                <a:tab pos="520700" algn="l"/>
              </a:tabLst>
            </a:pPr>
            <a:r>
              <a:rPr lang="en-US" sz="2800" dirty="0"/>
              <a:t>Complete the table so that each ordered pair will satisfy the equation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3x </a:t>
            </a:r>
            <a:r>
              <a:rPr lang="en-US" sz="2800" dirty="0">
                <a:solidFill>
                  <a:srgbClr val="0000FF"/>
                </a:solidFill>
                <a:latin typeface="Symbol" charset="2"/>
                <a:cs typeface="Symbol" charset="2"/>
              </a:rPr>
              <a:t>+</a:t>
            </a:r>
            <a:r>
              <a:rPr lang="en-US" sz="2800" dirty="0">
                <a:solidFill>
                  <a:srgbClr val="0000FF"/>
                </a:solidFill>
              </a:rPr>
              <a:t> 1</a:t>
            </a:r>
            <a:r>
              <a:rPr lang="en-US" sz="2800" dirty="0"/>
              <a:t>.</a:t>
            </a:r>
          </a:p>
        </p:txBody>
      </p:sp>
      <p:pic>
        <p:nvPicPr>
          <p:cNvPr id="3" name="Picture 2" descr="The table includes 4 rows, 3 columns labeled x, y, and open parenthesis x comma y close parenthesis.&#10;First row: x is zero, remaining columns are blank,&#10;Second row: x is blank, y is four, third column is blank.&#10;Third row: x is one divided by three, remaining columns are blank,&#10;Fourth row: x is three, remaining columns are blank,">
            <a:extLst>
              <a:ext uri="{FF2B5EF4-FFF2-40B4-BE49-F238E27FC236}">
                <a16:creationId xmlns:a16="http://schemas.microsoft.com/office/drawing/2014/main" id="{732E91C5-F93C-2CCF-EF6E-AF61C0581EEA}"/>
              </a:ext>
            </a:extLst>
          </p:cNvPr>
          <p:cNvPicPr>
            <a:picLocks noChangeAspect="1"/>
          </p:cNvPicPr>
          <p:nvPr/>
        </p:nvPicPr>
        <p:blipFill>
          <a:blip r:embed="rId2"/>
          <a:stretch>
            <a:fillRect/>
          </a:stretch>
        </p:blipFill>
        <p:spPr>
          <a:xfrm>
            <a:off x="2734538" y="1996003"/>
            <a:ext cx="3674923" cy="2271197"/>
          </a:xfrm>
          <a:prstGeom prst="rect">
            <a:avLst/>
          </a:prstGeom>
        </p:spPr>
      </p:pic>
      <p:sp>
        <p:nvSpPr>
          <p:cNvPr id="7" name="Rectangle 3"/>
          <p:cNvSpPr txBox="1">
            <a:spLocks/>
          </p:cNvSpPr>
          <p:nvPr/>
        </p:nvSpPr>
        <p:spPr>
          <a:xfrm>
            <a:off x="457200" y="4267200"/>
            <a:ext cx="8153400" cy="1815882"/>
          </a:xfrm>
          <a:prstGeom prst="rect">
            <a:avLst/>
          </a:prstGeom>
        </p:spPr>
        <p:txBody>
          <a:bodyPr wrap="square">
            <a:spAutoFit/>
          </a:bodyPr>
          <a:lstStyle/>
          <a:p>
            <a:pPr marL="0" marR="0" lvl="0" indent="0" algn="l" defTabSz="914400" rtl="0" eaLnBrk="1" fontAlgn="auto" latinLnBrk="0" hangingPunct="1">
              <a:lnSpc>
                <a:spcPct val="100000"/>
              </a:lnSpc>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defRPr/>
            </a:pPr>
            <a:r>
              <a:rPr lang="en-US" sz="2800" dirty="0"/>
              <a:t>Substitute </a:t>
            </a:r>
            <a:r>
              <a:rPr kumimoji="0" lang="en-US" sz="2800" b="0" i="0" u="none" strike="noStrike" kern="1200" cap="none" spc="0" normalizeH="0" baseline="0" noProof="0" dirty="0">
                <a:ln>
                  <a:noFill/>
                </a:ln>
                <a:solidFill>
                  <a:schemeClr val="tx1"/>
                </a:solidFill>
                <a:effectLst/>
                <a:uLnTx/>
                <a:uFillTx/>
                <a:latin typeface="+mn-lt"/>
                <a:ea typeface="+mn-ea"/>
                <a:cs typeface="+mn-cs"/>
              </a:rPr>
              <a:t>each given value for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into the equation </a:t>
            </a:r>
            <a:br>
              <a:rPr kumimoji="0" lang="en-US" sz="2800" b="0" i="0" u="none" strike="noStrike" kern="1200" cap="none" spc="0" normalizeH="0" baseline="0" noProof="0" dirty="0">
                <a:ln>
                  <a:noFill/>
                </a:ln>
                <a:solidFill>
                  <a:schemeClr val="tx1"/>
                </a:solidFill>
                <a:effectLst/>
                <a:uLnTx/>
                <a:uFillTx/>
                <a:latin typeface="+mn-lt"/>
                <a:ea typeface="+mn-ea"/>
                <a:cs typeface="+mn-cs"/>
              </a:rPr>
            </a:br>
            <a:r>
              <a:rPr kumimoji="0" lang="en-US" sz="2800" b="0" i="1" u="none" strike="noStrike" kern="1200" cap="none" spc="0" normalizeH="0" baseline="0" noProof="0" dirty="0">
                <a:ln>
                  <a:noFill/>
                </a:ln>
                <a:solidFill>
                  <a:srgbClr val="0000FF"/>
                </a:solidFill>
                <a:effectLst/>
                <a:uLnTx/>
                <a:uFillTx/>
                <a:latin typeface="+mn-lt"/>
                <a:ea typeface="+mn-ea"/>
                <a:cs typeface="+mn-cs"/>
              </a:rPr>
              <a:t>y</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lang="en-US" sz="2800" dirty="0">
                <a:solidFill>
                  <a:srgbClr val="0000FF"/>
                </a:solidFill>
                <a:latin typeface="Symbol" charset="2"/>
                <a:cs typeface="Symbol" charset="2"/>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3</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Symbol" charset="2"/>
                <a:ea typeface="+mn-ea"/>
                <a:cs typeface="Symbol" charset="2"/>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to find the ordered pairs and complete the table.</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p:cNvSpPr>
          <p:nvPr>
            <p:ph type="title"/>
          </p:nvPr>
        </p:nvSpPr>
        <p:spPr>
          <a:prstGeom prst="rect">
            <a:avLst/>
          </a:prstGeom>
        </p:spPr>
        <p:txBody>
          <a:bodyPr/>
          <a:lstStyle/>
          <a:p>
            <a:r>
              <a:rPr lang="en-US" sz="3200" dirty="0">
                <a:solidFill>
                  <a:schemeClr val="accent1"/>
                </a:solidFill>
              </a:rPr>
              <a:t>Example 4: </a:t>
            </a:r>
            <a:r>
              <a:rPr lang="en-US" dirty="0"/>
              <a:t>Finding Ordered Pairs</a:t>
            </a:r>
            <a:r>
              <a:rPr lang="en-US" baseline="-25000" dirty="0"/>
              <a:t>2</a:t>
            </a:r>
            <a:endParaRPr lang="en-US" sz="3200" dirty="0">
              <a:solidFill>
                <a:schemeClr val="accent1"/>
              </a:solidFill>
            </a:endParaRPr>
          </a:p>
        </p:txBody>
      </p:sp>
      <p:pic>
        <p:nvPicPr>
          <p:cNvPr id="4" name="Picture 3" descr="For x equals 0:&#10;y equals negative three times 0 plus one,&#10;then y equals 0 plus one,&#10;which gives y equals 1.">
            <a:extLst>
              <a:ext uri="{FF2B5EF4-FFF2-40B4-BE49-F238E27FC236}">
                <a16:creationId xmlns:a16="http://schemas.microsoft.com/office/drawing/2014/main" id="{52BFB0F0-BCDB-5FE0-05AE-0CD207E18116}"/>
              </a:ext>
            </a:extLst>
          </p:cNvPr>
          <p:cNvPicPr>
            <a:picLocks noChangeAspect="1"/>
          </p:cNvPicPr>
          <p:nvPr/>
        </p:nvPicPr>
        <p:blipFill>
          <a:blip r:embed="rId2"/>
          <a:stretch>
            <a:fillRect/>
          </a:stretch>
        </p:blipFill>
        <p:spPr>
          <a:xfrm>
            <a:off x="457200" y="1140309"/>
            <a:ext cx="2505075" cy="2152650"/>
          </a:xfrm>
          <a:prstGeom prst="rect">
            <a:avLst/>
          </a:prstGeom>
        </p:spPr>
      </p:pic>
      <p:pic>
        <p:nvPicPr>
          <p:cNvPr id="7" name="Picture 6" descr="For y equals four:&#10;Four equals negative three x plus one,&#10;then Three equals negative three x,&#10;which gives Negative one equals x.">
            <a:extLst>
              <a:ext uri="{FF2B5EF4-FFF2-40B4-BE49-F238E27FC236}">
                <a16:creationId xmlns:a16="http://schemas.microsoft.com/office/drawing/2014/main" id="{45243835-9E42-57BF-CBF2-BAD892B8AD02}"/>
              </a:ext>
            </a:extLst>
          </p:cNvPr>
          <p:cNvPicPr>
            <a:picLocks noChangeAspect="1"/>
          </p:cNvPicPr>
          <p:nvPr/>
        </p:nvPicPr>
        <p:blipFill>
          <a:blip r:embed="rId3"/>
          <a:stretch>
            <a:fillRect/>
          </a:stretch>
        </p:blipFill>
        <p:spPr>
          <a:xfrm>
            <a:off x="4876800" y="1181100"/>
            <a:ext cx="2190750" cy="2095500"/>
          </a:xfrm>
          <a:prstGeom prst="rect">
            <a:avLst/>
          </a:prstGeom>
        </p:spPr>
      </p:pic>
      <p:pic>
        <p:nvPicPr>
          <p:cNvPr id="11" name="Picture 10" descr="For x equals one third:&#10;y equals negative three times one third plus one,&#10;then y equals negative one plus one,&#10;which gives y equals zero.">
            <a:extLst>
              <a:ext uri="{FF2B5EF4-FFF2-40B4-BE49-F238E27FC236}">
                <a16:creationId xmlns:a16="http://schemas.microsoft.com/office/drawing/2014/main" id="{E83BEA12-3FCE-C240-FF20-9DA10A8AB7B7}"/>
              </a:ext>
            </a:extLst>
          </p:cNvPr>
          <p:cNvPicPr>
            <a:picLocks noChangeAspect="1"/>
          </p:cNvPicPr>
          <p:nvPr/>
        </p:nvPicPr>
        <p:blipFill>
          <a:blip r:embed="rId4"/>
          <a:stretch>
            <a:fillRect/>
          </a:stretch>
        </p:blipFill>
        <p:spPr>
          <a:xfrm>
            <a:off x="581024" y="3337426"/>
            <a:ext cx="2257425" cy="2686050"/>
          </a:xfrm>
          <a:prstGeom prst="rect">
            <a:avLst/>
          </a:prstGeom>
        </p:spPr>
      </p:pic>
      <p:pic>
        <p:nvPicPr>
          <p:cNvPr id="16" name="Picture 15" descr="For x equals three:&#10;y equals negative three times three plus one,&#10;then y equals negative nine plus one,&#10;which gives y equals negative eight.">
            <a:extLst>
              <a:ext uri="{FF2B5EF4-FFF2-40B4-BE49-F238E27FC236}">
                <a16:creationId xmlns:a16="http://schemas.microsoft.com/office/drawing/2014/main" id="{6CF9DF80-6B35-01FC-AE4A-1C43371E1992}"/>
              </a:ext>
            </a:extLst>
          </p:cNvPr>
          <p:cNvPicPr>
            <a:picLocks noChangeAspect="1"/>
          </p:cNvPicPr>
          <p:nvPr/>
        </p:nvPicPr>
        <p:blipFill>
          <a:blip r:embed="rId5"/>
          <a:stretch>
            <a:fillRect/>
          </a:stretch>
        </p:blipFill>
        <p:spPr>
          <a:xfrm>
            <a:off x="4953000" y="3604126"/>
            <a:ext cx="2486025" cy="21526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Ordered Pairs</a:t>
            </a:r>
            <a:r>
              <a:rPr lang="en-US" baseline="-25000" dirty="0"/>
              <a:t>3</a:t>
            </a:r>
            <a:endParaRPr lang="en-US" sz="3200" dirty="0">
              <a:solidFill>
                <a:schemeClr val="accent1"/>
              </a:solidFill>
            </a:endParaRPr>
          </a:p>
        </p:txBody>
      </p:sp>
      <p:pic>
        <p:nvPicPr>
          <p:cNvPr id="2" name="Picture 1" descr="The table contains 4 rows and 3 columns labelled x values, y values, and their corresponding ordered pairs:&#10;&#10;Row one: x is zero, y is one, ordered pair is open parenthesis zero comma one close parenthesis.&#10;Row two: x is negative one, y is four, ordered pair is open parenthesis negative one comma four close parenthesis.&#10;Row three: x is one third, y is zero, ordered pair is open parenthesis one third comma zero close parenthesis.&#10;Row four: x is three, y is negative eight, ordered pair is open parenthesis three comma negative eight close parenthesis.">
            <a:extLst>
              <a:ext uri="{FF2B5EF4-FFF2-40B4-BE49-F238E27FC236}">
                <a16:creationId xmlns:a16="http://schemas.microsoft.com/office/drawing/2014/main" id="{52F52998-9C00-A3A4-5BDF-4A50F337962F}"/>
              </a:ext>
            </a:extLst>
          </p:cNvPr>
          <p:cNvPicPr>
            <a:picLocks noChangeAspect="1"/>
          </p:cNvPicPr>
          <p:nvPr/>
        </p:nvPicPr>
        <p:blipFill>
          <a:blip r:embed="rId2"/>
          <a:stretch>
            <a:fillRect/>
          </a:stretch>
        </p:blipFill>
        <p:spPr>
          <a:xfrm>
            <a:off x="1732803" y="1219200"/>
            <a:ext cx="5353797" cy="467742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1</a:t>
            </a:r>
            <a:endParaRPr lang="en-US" dirty="0"/>
          </a:p>
        </p:txBody>
      </p:sp>
      <p:sp>
        <p:nvSpPr>
          <p:cNvPr id="3" name="Content Placeholder 2"/>
          <p:cNvSpPr>
            <a:spLocks noGrp="1"/>
          </p:cNvSpPr>
          <p:nvPr>
            <p:ph idx="1"/>
          </p:nvPr>
        </p:nvSpPr>
        <p:spPr>
          <a:xfrm>
            <a:off x="457200" y="1280160"/>
            <a:ext cx="8229600" cy="529590"/>
          </a:xfrm>
        </p:spPr>
        <p:txBody>
          <a:bodyPr/>
          <a:lstStyle/>
          <a:p>
            <a:r>
              <a:rPr lang="en-US" dirty="0"/>
              <a:t>Determine which, if any, of the ordered pairs (0,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2),</a:t>
            </a:r>
          </a:p>
        </p:txBody>
      </p:sp>
      <p:pic>
        <p:nvPicPr>
          <p:cNvPr id="10" name="Picture 9" descr="Open parenthesis two thirds comma zero close parenthesis and open parenthesis two comma five close parenthesis.">
            <a:extLst>
              <a:ext uri="{FF2B5EF4-FFF2-40B4-BE49-F238E27FC236}">
                <a16:creationId xmlns:a16="http://schemas.microsoft.com/office/drawing/2014/main" id="{4954441E-9AEE-ACDB-89F6-CCDBBB757DA8}"/>
              </a:ext>
            </a:extLst>
          </p:cNvPr>
          <p:cNvPicPr>
            <a:picLocks noChangeAspect="1"/>
          </p:cNvPicPr>
          <p:nvPr/>
        </p:nvPicPr>
        <p:blipFill>
          <a:blip r:embed="rId2"/>
          <a:stretch>
            <a:fillRect/>
          </a:stretch>
        </p:blipFill>
        <p:spPr>
          <a:xfrm>
            <a:off x="533400" y="1809750"/>
            <a:ext cx="2419350" cy="552450"/>
          </a:xfrm>
          <a:prstGeom prst="rect">
            <a:avLst/>
          </a:prstGeom>
        </p:spPr>
      </p:pic>
      <p:sp>
        <p:nvSpPr>
          <p:cNvPr id="13" name="TextBox 12">
            <a:extLst>
              <a:ext uri="{FF2B5EF4-FFF2-40B4-BE49-F238E27FC236}">
                <a16:creationId xmlns:a16="http://schemas.microsoft.com/office/drawing/2014/main" id="{8353BB1A-C010-27BA-61EB-8FF2E1D1685A}"/>
              </a:ext>
            </a:extLst>
          </p:cNvPr>
          <p:cNvSpPr txBox="1"/>
          <p:nvPr/>
        </p:nvSpPr>
        <p:spPr>
          <a:xfrm>
            <a:off x="2952750" y="1780995"/>
            <a:ext cx="4572000" cy="523220"/>
          </a:xfrm>
          <a:prstGeom prst="rect">
            <a:avLst/>
          </a:prstGeom>
          <a:noFill/>
        </p:spPr>
        <p:txBody>
          <a:bodyPr wrap="square">
            <a:spAutoFit/>
          </a:bodyPr>
          <a:lstStyle/>
          <a:p>
            <a:r>
              <a:rPr lang="en-US" sz="2800" dirty="0"/>
              <a:t>satisfy the equation </a:t>
            </a:r>
            <a:r>
              <a:rPr lang="en-US" sz="2800" i="1" dirty="0"/>
              <a:t>y</a:t>
            </a:r>
            <a:r>
              <a:rPr lang="en-US" sz="2800" dirty="0"/>
              <a:t> = 3</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a:t>2.</a:t>
            </a:r>
            <a:endParaRPr lang="en-IN" sz="2800" dirty="0"/>
          </a:p>
        </p:txBody>
      </p:sp>
      <p:sp>
        <p:nvSpPr>
          <p:cNvPr id="15" name="TextBox 14">
            <a:extLst>
              <a:ext uri="{FF2B5EF4-FFF2-40B4-BE49-F238E27FC236}">
                <a16:creationId xmlns:a16="http://schemas.microsoft.com/office/drawing/2014/main" id="{F259B399-6AE7-5657-2776-97AFD711411B}"/>
              </a:ext>
            </a:extLst>
          </p:cNvPr>
          <p:cNvSpPr txBox="1"/>
          <p:nvPr/>
        </p:nvSpPr>
        <p:spPr>
          <a:xfrm>
            <a:off x="457200" y="2428336"/>
            <a:ext cx="8229600" cy="2246769"/>
          </a:xfrm>
          <a:prstGeom prst="rect">
            <a:avLst/>
          </a:prstGeom>
          <a:noFill/>
        </p:spPr>
        <p:txBody>
          <a:bodyPr wrap="square">
            <a:spAutoFit/>
          </a:bodyPr>
          <a:lstStyle/>
          <a:p>
            <a:pPr>
              <a:spcBef>
                <a:spcPts val="2400"/>
              </a:spcBef>
            </a:pPr>
            <a:r>
              <a:rPr lang="en-US" sz="2800" b="1" dirty="0"/>
              <a:t>Solution</a:t>
            </a:r>
          </a:p>
          <a:p>
            <a:r>
              <a:rPr lang="en-US" sz="2800" dirty="0"/>
              <a:t>To determine whether an ordered pair is a solution to an equation, substitute the </a:t>
            </a:r>
            <a:r>
              <a:rPr lang="en-US" sz="2800" i="1" dirty="0"/>
              <a:t>x</a:t>
            </a:r>
            <a:r>
              <a:rPr lang="en-US" sz="2800" dirty="0"/>
              <a:t>‑coordinate for </a:t>
            </a:r>
            <a:r>
              <a:rPr lang="en-US" sz="2800" i="1" dirty="0"/>
              <a:t>x </a:t>
            </a:r>
            <a:r>
              <a:rPr lang="en-US" sz="2800" dirty="0"/>
              <a:t>and the </a:t>
            </a:r>
            <a:r>
              <a:rPr lang="en-US" sz="2800" i="1" dirty="0"/>
              <a:t>y</a:t>
            </a:r>
            <a:r>
              <a:rPr lang="en-US" sz="2800" dirty="0"/>
              <a:t>‑coordinate for </a:t>
            </a:r>
            <a:r>
              <a:rPr lang="en-US" sz="2800" i="1" dirty="0"/>
              <a:t>y </a:t>
            </a:r>
            <a:r>
              <a:rPr lang="en-US" sz="2800" dirty="0"/>
              <a:t>in the equation </a:t>
            </a:r>
            <a:r>
              <a:rPr lang="en-US" sz="2800" i="1" dirty="0"/>
              <a:t>y</a:t>
            </a:r>
            <a:r>
              <a:rPr lang="en-US" sz="2800" dirty="0"/>
              <a:t> = 3</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a:t>2 to see if the result is a true statement.</a:t>
            </a:r>
            <a:endParaRPr lang="en-US" sz="2800" b="1" dirty="0"/>
          </a:p>
        </p:txBody>
      </p:sp>
    </p:spTree>
    <p:extLst>
      <p:ext uri="{BB962C8B-B14F-4D97-AF65-F5344CB8AC3E}">
        <p14:creationId xmlns:p14="http://schemas.microsoft.com/office/powerpoint/2010/main" val="428726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2</a:t>
            </a:r>
            <a:endParaRPr lang="en-US" dirty="0"/>
          </a:p>
        </p:txBody>
      </p:sp>
      <p:sp>
        <p:nvSpPr>
          <p:cNvPr id="3" name="Content Placeholder 2"/>
          <p:cNvSpPr>
            <a:spLocks noGrp="1"/>
          </p:cNvSpPr>
          <p:nvPr>
            <p:ph idx="1"/>
          </p:nvPr>
        </p:nvSpPr>
        <p:spPr>
          <a:xfrm>
            <a:off x="457200" y="975360"/>
            <a:ext cx="8229600" cy="624840"/>
          </a:xfrm>
        </p:spPr>
        <p:txBody>
          <a:bodyPr/>
          <a:lstStyle/>
          <a:p>
            <a:r>
              <a:rPr lang="en-US" dirty="0"/>
              <a:t>For the ordered pair (0, </a:t>
            </a:r>
            <a:r>
              <a:rPr lang="en-US" dirty="0">
                <a:latin typeface="Calibri" panose="020F0502020204030204" pitchFamily="34" charset="0"/>
                <a:ea typeface="Calibri" panose="020F0502020204030204" pitchFamily="34" charset="0"/>
                <a:cs typeface="Calibri" panose="020F0502020204030204" pitchFamily="34" charset="0"/>
              </a:rPr>
              <a:t>−2</a:t>
            </a:r>
            <a:r>
              <a:rPr lang="en-US" dirty="0"/>
              <a:t>), let </a:t>
            </a:r>
            <a:r>
              <a:rPr lang="en-US" i="1" dirty="0"/>
              <a:t>x</a:t>
            </a:r>
            <a:r>
              <a:rPr lang="en-US" dirty="0"/>
              <a:t> = 0 and  </a:t>
            </a:r>
            <a:r>
              <a:rPr lang="en-US" i="1" dirty="0"/>
              <a:t>y</a:t>
            </a:r>
            <a:r>
              <a:rPr lang="en-US"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2.</a:t>
            </a:r>
          </a:p>
        </p:txBody>
      </p:sp>
      <p:pic>
        <p:nvPicPr>
          <p:cNvPr id="19" name="Picture 18" descr="y equals 3 x minus 2,&#10;negative 2 compared with 3 times 0 minus 2,&#10;then Negative 2 compared with 0 minus 2,&#10;which gives negative 2 equals negative 2,&#10;True statement.">
            <a:extLst>
              <a:ext uri="{FF2B5EF4-FFF2-40B4-BE49-F238E27FC236}">
                <a16:creationId xmlns:a16="http://schemas.microsoft.com/office/drawing/2014/main" id="{87F65C9D-A81D-06BC-B74D-157469238B0E}"/>
              </a:ext>
            </a:extLst>
          </p:cNvPr>
          <p:cNvPicPr>
            <a:picLocks noChangeAspect="1"/>
          </p:cNvPicPr>
          <p:nvPr/>
        </p:nvPicPr>
        <p:blipFill>
          <a:blip r:embed="rId2"/>
          <a:stretch>
            <a:fillRect/>
          </a:stretch>
        </p:blipFill>
        <p:spPr>
          <a:xfrm>
            <a:off x="542178" y="1428750"/>
            <a:ext cx="3562350" cy="2228850"/>
          </a:xfrm>
          <a:prstGeom prst="rect">
            <a:avLst/>
          </a:prstGeom>
        </p:spPr>
      </p:pic>
      <p:sp>
        <p:nvSpPr>
          <p:cNvPr id="14" name="Content Placeholder 2"/>
          <p:cNvSpPr txBox="1">
            <a:spLocks/>
          </p:cNvSpPr>
          <p:nvPr/>
        </p:nvSpPr>
        <p:spPr>
          <a:xfrm>
            <a:off x="457200" y="3594300"/>
            <a:ext cx="3124200" cy="6248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For the ordered pair</a:t>
            </a:r>
          </a:p>
        </p:txBody>
      </p:sp>
      <p:pic>
        <p:nvPicPr>
          <p:cNvPr id="26" name="Picture 25" descr="Open parenthesis two thirds comma zero close parenthesis, let x equal two thirds and y equals zero.">
            <a:extLst>
              <a:ext uri="{FF2B5EF4-FFF2-40B4-BE49-F238E27FC236}">
                <a16:creationId xmlns:a16="http://schemas.microsoft.com/office/drawing/2014/main" id="{E3B5050F-05A8-F533-4DB2-86E48760E35F}"/>
              </a:ext>
            </a:extLst>
          </p:cNvPr>
          <p:cNvPicPr>
            <a:picLocks noChangeAspect="1"/>
          </p:cNvPicPr>
          <p:nvPr/>
        </p:nvPicPr>
        <p:blipFill>
          <a:blip r:embed="rId3"/>
          <a:stretch>
            <a:fillRect/>
          </a:stretch>
        </p:blipFill>
        <p:spPr>
          <a:xfrm>
            <a:off x="3486150" y="3493741"/>
            <a:ext cx="3524250" cy="876300"/>
          </a:xfrm>
          <a:prstGeom prst="rect">
            <a:avLst/>
          </a:prstGeom>
        </p:spPr>
      </p:pic>
      <p:pic>
        <p:nvPicPr>
          <p:cNvPr id="29" name="Picture 28" descr="Zero compared with  three times two thirds minus two.&#10;then Zero compared with two minus two.&#10;which gives Zero equals zero.&#10;True statement.">
            <a:extLst>
              <a:ext uri="{FF2B5EF4-FFF2-40B4-BE49-F238E27FC236}">
                <a16:creationId xmlns:a16="http://schemas.microsoft.com/office/drawing/2014/main" id="{17BD25CC-06EF-7AFB-968E-E9EB43DEB341}"/>
              </a:ext>
            </a:extLst>
          </p:cNvPr>
          <p:cNvPicPr>
            <a:picLocks noChangeAspect="1"/>
          </p:cNvPicPr>
          <p:nvPr/>
        </p:nvPicPr>
        <p:blipFill>
          <a:blip r:embed="rId4"/>
          <a:stretch>
            <a:fillRect/>
          </a:stretch>
        </p:blipFill>
        <p:spPr>
          <a:xfrm>
            <a:off x="762000" y="4057650"/>
            <a:ext cx="3562350" cy="2038350"/>
          </a:xfrm>
          <a:prstGeom prst="rect">
            <a:avLst/>
          </a:prstGeom>
        </p:spPr>
      </p:pic>
    </p:spTree>
    <p:extLst>
      <p:ext uri="{BB962C8B-B14F-4D97-AF65-F5344CB8AC3E}">
        <p14:creationId xmlns:p14="http://schemas.microsoft.com/office/powerpoint/2010/main" val="2404971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3</a:t>
            </a:r>
            <a:endParaRPr lang="en-US" dirty="0"/>
          </a:p>
        </p:txBody>
      </p:sp>
      <p:sp>
        <p:nvSpPr>
          <p:cNvPr id="3" name="Content Placeholder 2"/>
          <p:cNvSpPr>
            <a:spLocks noGrp="1"/>
          </p:cNvSpPr>
          <p:nvPr>
            <p:ph idx="1"/>
          </p:nvPr>
        </p:nvSpPr>
        <p:spPr>
          <a:xfrm>
            <a:off x="457200" y="1219200"/>
            <a:ext cx="8229600" cy="552450"/>
          </a:xfrm>
        </p:spPr>
        <p:txBody>
          <a:bodyPr/>
          <a:lstStyle/>
          <a:p>
            <a:r>
              <a:rPr lang="en-US" dirty="0"/>
              <a:t>For the ordered pair (2, 5), let </a:t>
            </a:r>
            <a:r>
              <a:rPr lang="en-US" i="1" dirty="0"/>
              <a:t>x</a:t>
            </a:r>
            <a:r>
              <a:rPr lang="en-US" dirty="0"/>
              <a:t> = 2 and </a:t>
            </a:r>
            <a:r>
              <a:rPr lang="en-US" i="1" dirty="0"/>
              <a:t>y</a:t>
            </a:r>
            <a:r>
              <a:rPr lang="en-US" dirty="0"/>
              <a:t> = 5.</a:t>
            </a:r>
          </a:p>
        </p:txBody>
      </p:sp>
      <p:pic>
        <p:nvPicPr>
          <p:cNvPr id="11" name="Picture 10" descr="Five compared with  three times two minus two.&#10;then Five compared with  six minus two.&#10;which gives Five does not equal four.&#10;False statement.">
            <a:extLst>
              <a:ext uri="{FF2B5EF4-FFF2-40B4-BE49-F238E27FC236}">
                <a16:creationId xmlns:a16="http://schemas.microsoft.com/office/drawing/2014/main" id="{FA66FCE8-F264-5855-EA66-3EF49F69CEB6}"/>
              </a:ext>
            </a:extLst>
          </p:cNvPr>
          <p:cNvPicPr>
            <a:picLocks noChangeAspect="1"/>
          </p:cNvPicPr>
          <p:nvPr/>
        </p:nvPicPr>
        <p:blipFill>
          <a:blip r:embed="rId2"/>
          <a:stretch>
            <a:fillRect/>
          </a:stretch>
        </p:blipFill>
        <p:spPr>
          <a:xfrm>
            <a:off x="1048709" y="1743075"/>
            <a:ext cx="3114675" cy="2076450"/>
          </a:xfrm>
          <a:prstGeom prst="rect">
            <a:avLst/>
          </a:prstGeom>
        </p:spPr>
      </p:pic>
      <p:sp>
        <p:nvSpPr>
          <p:cNvPr id="20" name="TextBox 19">
            <a:extLst>
              <a:ext uri="{FF2B5EF4-FFF2-40B4-BE49-F238E27FC236}">
                <a16:creationId xmlns:a16="http://schemas.microsoft.com/office/drawing/2014/main" id="{CB17C084-6B95-A059-E390-0878C9783D00}"/>
              </a:ext>
            </a:extLst>
          </p:cNvPr>
          <p:cNvSpPr txBox="1"/>
          <p:nvPr/>
        </p:nvSpPr>
        <p:spPr>
          <a:xfrm>
            <a:off x="457200" y="3855975"/>
            <a:ext cx="3200400" cy="523220"/>
          </a:xfrm>
          <a:prstGeom prst="rect">
            <a:avLst/>
          </a:prstGeom>
          <a:noFill/>
        </p:spPr>
        <p:txBody>
          <a:bodyPr wrap="square">
            <a:spAutoFit/>
          </a:bodyPr>
          <a:lstStyle/>
          <a:p>
            <a:r>
              <a:rPr lang="en-US" sz="2800" dirty="0"/>
              <a:t>So the ordered pairs</a:t>
            </a:r>
            <a:endParaRPr lang="en-IN" sz="2800" dirty="0"/>
          </a:p>
        </p:txBody>
      </p:sp>
      <p:pic>
        <p:nvPicPr>
          <p:cNvPr id="16" name="Picture 15" descr="Open parenthesis zero comma negative two close parenthesis and open parenthesis two thirds comma zero close parenthesis.">
            <a:extLst>
              <a:ext uri="{FF2B5EF4-FFF2-40B4-BE49-F238E27FC236}">
                <a16:creationId xmlns:a16="http://schemas.microsoft.com/office/drawing/2014/main" id="{C2404F1A-FEE1-A251-F844-F6FB2722F67E}"/>
              </a:ext>
            </a:extLst>
          </p:cNvPr>
          <p:cNvPicPr>
            <a:picLocks noChangeAspect="1"/>
          </p:cNvPicPr>
          <p:nvPr/>
        </p:nvPicPr>
        <p:blipFill>
          <a:blip r:embed="rId3"/>
          <a:stretch>
            <a:fillRect/>
          </a:stretch>
        </p:blipFill>
        <p:spPr>
          <a:xfrm>
            <a:off x="3505200" y="3867150"/>
            <a:ext cx="2705100" cy="552450"/>
          </a:xfrm>
          <a:prstGeom prst="rect">
            <a:avLst/>
          </a:prstGeom>
        </p:spPr>
      </p:pic>
      <p:sp>
        <p:nvSpPr>
          <p:cNvPr id="18" name="TextBox 17">
            <a:extLst>
              <a:ext uri="{FF2B5EF4-FFF2-40B4-BE49-F238E27FC236}">
                <a16:creationId xmlns:a16="http://schemas.microsoft.com/office/drawing/2014/main" id="{F8417079-50AB-7799-FE35-76406EDC0809}"/>
              </a:ext>
            </a:extLst>
          </p:cNvPr>
          <p:cNvSpPr txBox="1"/>
          <p:nvPr/>
        </p:nvSpPr>
        <p:spPr>
          <a:xfrm>
            <a:off x="457200" y="4329616"/>
            <a:ext cx="8229600" cy="954107"/>
          </a:xfrm>
          <a:prstGeom prst="rect">
            <a:avLst/>
          </a:prstGeom>
          <a:noFill/>
        </p:spPr>
        <p:txBody>
          <a:bodyPr wrap="square">
            <a:spAutoFit/>
          </a:bodyPr>
          <a:lstStyle/>
          <a:p>
            <a:r>
              <a:rPr lang="en-US" sz="2800" dirty="0"/>
              <a:t>satisfy the equation, and the ordered pair </a:t>
            </a:r>
            <a:r>
              <a:rPr lang="en-US" sz="2800" dirty="0">
                <a:solidFill>
                  <a:srgbClr val="0000FF"/>
                </a:solidFill>
              </a:rPr>
              <a:t>(2, 5)</a:t>
            </a:r>
            <a:r>
              <a:rPr lang="en-US" sz="2800" dirty="0"/>
              <a:t> does not.</a:t>
            </a:r>
          </a:p>
        </p:txBody>
      </p:sp>
    </p:spTree>
    <p:extLst>
      <p:ext uri="{BB962C8B-B14F-4D97-AF65-F5344CB8AC3E}">
        <p14:creationId xmlns:p14="http://schemas.microsoft.com/office/powerpoint/2010/main" val="3050416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Locating Points on the Graph </a:t>
            </a:r>
            <a:br>
              <a:rPr lang="en-US" dirty="0"/>
            </a:br>
            <a:r>
              <a:rPr lang="en-US" dirty="0"/>
              <a:t>of a Line</a:t>
            </a:r>
            <a:r>
              <a:rPr lang="en-US" baseline="-25000" dirty="0"/>
              <a:t>1</a:t>
            </a:r>
            <a:endParaRPr lang="en-US" sz="3200" dirty="0">
              <a:solidFill>
                <a:schemeClr val="accent1"/>
              </a:solidFill>
            </a:endParaRPr>
          </a:p>
        </p:txBody>
      </p:sp>
      <p:sp>
        <p:nvSpPr>
          <p:cNvPr id="23555" name="Rectangle 3"/>
          <p:cNvSpPr>
            <a:spLocks noGrp="1"/>
          </p:cNvSpPr>
          <p:nvPr>
            <p:ph idx="1"/>
          </p:nvPr>
        </p:nvSpPr>
        <p:spPr>
          <a:xfrm>
            <a:off x="457200" y="1397992"/>
            <a:ext cx="8229600" cy="1713756"/>
          </a:xfrm>
          <a:prstGeom prst="rect">
            <a:avLst/>
          </a:prstGeom>
        </p:spPr>
        <p:txBody>
          <a:bodyPr>
            <a:noAutofit/>
          </a:bodyPr>
          <a:lstStyle/>
          <a:p>
            <a:pPr marL="0" indent="0">
              <a:spcBef>
                <a:spcPts val="0"/>
              </a:spcBef>
              <a:buFont typeface="Courier New" pitchFamily="49" charset="0"/>
              <a:buNone/>
            </a:pPr>
            <a:r>
              <a:rPr lang="en-US" i="0" dirty="0">
                <a:solidFill>
                  <a:schemeClr val="tx1"/>
                </a:solidFill>
              </a:rPr>
              <a:t>The graphs of two lines are given. Each line contains an infinite number of points. Use the grid to help you locate (or estimate) three points on each line.</a:t>
            </a:r>
            <a:r>
              <a:rPr lang="en-US" dirty="0">
                <a:solidFill>
                  <a:schemeClr val="tx1"/>
                </a:solidFill>
              </a:rPr>
              <a:t> </a:t>
            </a:r>
          </a:p>
          <a:p>
            <a:pPr marL="0" indent="0">
              <a:spcBef>
                <a:spcPts val="0"/>
              </a:spcBef>
              <a:buFont typeface="Courier New" pitchFamily="49" charset="0"/>
              <a:buNone/>
            </a:pPr>
            <a:r>
              <a:rPr lang="en-US" b="1" i="0" dirty="0">
                <a:solidFill>
                  <a:schemeClr val="tx1"/>
                </a:solidFill>
              </a:rPr>
              <a:t>a.</a:t>
            </a:r>
          </a:p>
        </p:txBody>
      </p:sp>
      <p:pic>
        <p:nvPicPr>
          <p:cNvPr id="66561" name="Picture 1" descr="A linear line is shown plotted on a coordinate plane. The line is shown passing through the x axis at 1 unit to the left of the origin and from the y&#10; axis at 1 unit up from the origin."/>
          <p:cNvPicPr>
            <a:picLocks noChangeAspect="1" noChangeArrowheads="1"/>
          </p:cNvPicPr>
          <p:nvPr/>
        </p:nvPicPr>
        <p:blipFill>
          <a:blip r:embed="rId2" cstate="print"/>
          <a:srcRect/>
          <a:stretch>
            <a:fillRect/>
          </a:stretch>
        </p:blipFill>
        <p:spPr bwMode="auto">
          <a:xfrm>
            <a:off x="907409" y="2700556"/>
            <a:ext cx="3291840" cy="3284409"/>
          </a:xfrm>
          <a:prstGeom prst="rect">
            <a:avLst/>
          </a:prstGeom>
          <a:noFill/>
          <a:ln w="9525">
            <a:noFill/>
            <a:miter lim="800000"/>
            <a:headEnd/>
            <a:tailEnd/>
          </a:ln>
        </p:spPr>
      </p:pic>
      <p:sp>
        <p:nvSpPr>
          <p:cNvPr id="2" name="Rectangle 1">
            <a:extLst>
              <a:ext uri="{FF2B5EF4-FFF2-40B4-BE49-F238E27FC236}">
                <a16:creationId xmlns:a16="http://schemas.microsoft.com/office/drawing/2014/main" id="{FB420CD4-C05A-47B3-8624-E86D4EBCB0AC}"/>
              </a:ext>
            </a:extLst>
          </p:cNvPr>
          <p:cNvSpPr/>
          <p:nvPr/>
        </p:nvSpPr>
        <p:spPr>
          <a:xfrm>
            <a:off x="4165002" y="2835057"/>
            <a:ext cx="4902798" cy="3108543"/>
          </a:xfrm>
          <a:prstGeom prst="rect">
            <a:avLst/>
          </a:prstGeom>
        </p:spPr>
        <p:txBody>
          <a:bodyPr wrap="square">
            <a:spAutoFit/>
          </a:bodyPr>
          <a:lstStyle/>
          <a:p>
            <a:pPr eaLnBrk="0" hangingPunct="0">
              <a:tabLst>
                <a:tab pos="534988" algn="l"/>
              </a:tabLst>
            </a:pPr>
            <a:r>
              <a:rPr lang="en-US" sz="2800" b="1" dirty="0">
                <a:latin typeface="Calibri" pitchFamily="34" charset="0"/>
              </a:rPr>
              <a:t>Solution</a:t>
            </a:r>
            <a:endParaRPr lang="en-US" sz="2800" dirty="0">
              <a:latin typeface="Calibri" pitchFamily="34" charset="0"/>
            </a:endParaRPr>
          </a:p>
          <a:p>
            <a:pPr marL="538163" indent="-538163" eaLnBrk="0" hangingPunct="0">
              <a:tabLst>
                <a:tab pos="534988" algn="l"/>
              </a:tabLst>
            </a:pPr>
            <a:r>
              <a:rPr lang="en-US" sz="2800" dirty="0">
                <a:latin typeface="Calibri" pitchFamily="34" charset="0"/>
              </a:rPr>
              <a:t>a.	Three points on this graph are </a:t>
            </a:r>
            <a:r>
              <a:rPr lang="en-US" sz="2800" dirty="0">
                <a:solidFill>
                  <a:srgbClr val="FF0000"/>
                </a:solidFill>
                <a:latin typeface="Calibri" pitchFamily="34" charset="0"/>
              </a:rPr>
              <a:t>(−2, −1)</a:t>
            </a:r>
            <a:r>
              <a:rPr lang="en-US" sz="2800" dirty="0">
                <a:latin typeface="Calibri" pitchFamily="34" charset="0"/>
              </a:rPr>
              <a:t>,</a:t>
            </a:r>
            <a:r>
              <a:rPr lang="en-US" sz="2800" dirty="0">
                <a:solidFill>
                  <a:srgbClr val="FF0000"/>
                </a:solidFill>
                <a:latin typeface="Calibri" pitchFamily="34" charset="0"/>
              </a:rPr>
              <a:t> (1, 2)</a:t>
            </a:r>
            <a:r>
              <a:rPr lang="en-US" sz="2800" dirty="0">
                <a:latin typeface="Calibri" pitchFamily="34" charset="0"/>
              </a:rPr>
              <a:t>, and </a:t>
            </a:r>
            <a:r>
              <a:rPr lang="en-US" sz="2800" dirty="0">
                <a:solidFill>
                  <a:srgbClr val="FF0000"/>
                </a:solidFill>
                <a:latin typeface="Calibri" pitchFamily="34" charset="0"/>
              </a:rPr>
              <a:t>(3, 4)</a:t>
            </a:r>
            <a:r>
              <a:rPr lang="en-US" sz="2800" dirty="0">
                <a:latin typeface="Calibri" pitchFamily="34" charset="0"/>
              </a:rPr>
              <a:t>. (</a:t>
            </a:r>
            <a:r>
              <a:rPr lang="en-US" sz="2800">
                <a:latin typeface="Calibri" pitchFamily="34" charset="0"/>
              </a:rPr>
              <a:t>Of course, </a:t>
            </a:r>
            <a:r>
              <a:rPr lang="en-US" sz="2800" dirty="0">
                <a:latin typeface="Calibri" pitchFamily="34" charset="0"/>
              </a:rPr>
              <a:t>there is more than one correct answer to this type of question. Use your own judgment.)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3828741"/>
          </a:xfrm>
        </p:spPr>
        <p:txBody>
          <a:bodyPr>
            <a:spAutoFit/>
          </a:bodyPr>
          <a:lstStyle/>
          <a:p>
            <a:pPr marL="349250" indent="-349250">
              <a:spcAft>
                <a:spcPts val="1200"/>
              </a:spcAft>
              <a:buFont typeface="Courier New" pitchFamily="49" charset="0"/>
              <a:buChar char="o"/>
            </a:pPr>
            <a:r>
              <a:rPr lang="en-US" dirty="0"/>
              <a:t>Relate ordered pairs of real</a:t>
            </a:r>
            <a:r>
              <a:rPr lang="en-US" i="0" dirty="0">
                <a:solidFill>
                  <a:schemeClr val="tx1"/>
                </a:solidFill>
              </a:rPr>
              <a:t> </a:t>
            </a:r>
            <a:r>
              <a:rPr lang="en-US" dirty="0"/>
              <a:t>numbers using an equation in two variables.</a:t>
            </a:r>
            <a:endParaRPr lang="en-US" i="0" dirty="0">
              <a:solidFill>
                <a:schemeClr val="tx1"/>
              </a:solidFill>
            </a:endParaRPr>
          </a:p>
          <a:p>
            <a:pPr marL="349250" indent="-349250">
              <a:spcAft>
                <a:spcPts val="1200"/>
              </a:spcAft>
              <a:buFont typeface="Courier New" pitchFamily="49" charset="0"/>
              <a:buChar char="o"/>
            </a:pPr>
            <a:r>
              <a:rPr lang="en-US" dirty="0"/>
              <a:t>Plot ordered pairs of real numbers in the Cartesian coordinate system. </a:t>
            </a:r>
            <a:endParaRPr lang="en-US" i="0" dirty="0">
              <a:solidFill>
                <a:schemeClr val="tx1"/>
              </a:solidFill>
            </a:endParaRPr>
          </a:p>
          <a:p>
            <a:pPr marL="349250" indent="-349250">
              <a:spcAft>
                <a:spcPts val="1200"/>
              </a:spcAft>
              <a:buFont typeface="Courier New" pitchFamily="49" charset="0"/>
              <a:buChar char="o"/>
            </a:pPr>
            <a:r>
              <a:rPr lang="en-US" dirty="0"/>
              <a:t>Find ordered pairs that satisfy a given linear equation.</a:t>
            </a:r>
            <a:endParaRPr lang="en-US" i="0" dirty="0">
              <a:solidFill>
                <a:schemeClr val="tx1"/>
              </a:solidFill>
            </a:endParaRPr>
          </a:p>
          <a:p>
            <a:pPr marL="349250" indent="-349250">
              <a:spcAft>
                <a:spcPts val="1200"/>
              </a:spcAft>
              <a:buFont typeface="Courier New" pitchFamily="49" charset="0"/>
              <a:buChar char="o"/>
            </a:pPr>
            <a:r>
              <a:rPr lang="en-US" dirty="0"/>
              <a:t>Identify points on a graph.</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a:t>
            </a:r>
            <a:r>
              <a:rPr lang="en-US" dirty="0"/>
              <a:t>Locating Points on the Graph </a:t>
            </a:r>
            <a:br>
              <a:rPr lang="en-US" dirty="0"/>
            </a:br>
            <a:r>
              <a:rPr lang="en-US" dirty="0"/>
              <a:t>of a Line</a:t>
            </a:r>
            <a:r>
              <a:rPr lang="en-US" baseline="-25000" dirty="0"/>
              <a:t>2</a:t>
            </a:r>
            <a:endParaRPr lang="en-US" sz="3200" dirty="0">
              <a:solidFill>
                <a:schemeClr val="accent1"/>
              </a:solidFill>
            </a:endParaRPr>
          </a:p>
        </p:txBody>
      </p:sp>
      <p:sp>
        <p:nvSpPr>
          <p:cNvPr id="23555" name="Rectangle 3"/>
          <p:cNvSpPr>
            <a:spLocks noGrp="1"/>
          </p:cNvSpPr>
          <p:nvPr>
            <p:ph idx="1"/>
          </p:nvPr>
        </p:nvSpPr>
        <p:spPr>
          <a:xfrm>
            <a:off x="457200" y="1385540"/>
            <a:ext cx="8229600" cy="1713756"/>
          </a:xfrm>
          <a:prstGeom prst="rect">
            <a:avLst/>
          </a:prstGeom>
        </p:spPr>
        <p:txBody>
          <a:bodyPr>
            <a:normAutofit/>
          </a:bodyPr>
          <a:lstStyle/>
          <a:p>
            <a:pPr marL="0" indent="0">
              <a:spcBef>
                <a:spcPts val="0"/>
              </a:spcBef>
              <a:buFont typeface="Courier New" pitchFamily="49" charset="0"/>
              <a:buNone/>
            </a:pPr>
            <a:r>
              <a:rPr lang="en-US" b="1" i="0" dirty="0">
                <a:solidFill>
                  <a:schemeClr val="tx1"/>
                </a:solidFill>
              </a:rPr>
              <a:t>b.</a:t>
            </a:r>
          </a:p>
        </p:txBody>
      </p:sp>
      <p:pic>
        <p:nvPicPr>
          <p:cNvPr id="65537" name="Picture 1" descr="A linear line is shown plotted on a coordinate plane. The line is shown passing through the x axis at 1.5 units to the right of the origin point and from the y axis at 3 units up from the origin point."/>
          <p:cNvPicPr>
            <a:picLocks noChangeAspect="1" noChangeArrowheads="1"/>
          </p:cNvPicPr>
          <p:nvPr/>
        </p:nvPicPr>
        <p:blipFill>
          <a:blip r:embed="rId2" cstate="print"/>
          <a:srcRect/>
          <a:stretch>
            <a:fillRect/>
          </a:stretch>
        </p:blipFill>
        <p:spPr bwMode="auto">
          <a:xfrm>
            <a:off x="914400" y="1402634"/>
            <a:ext cx="3291840" cy="3321766"/>
          </a:xfrm>
          <a:prstGeom prst="rect">
            <a:avLst/>
          </a:prstGeom>
          <a:noFill/>
          <a:ln w="9525">
            <a:noFill/>
            <a:miter lim="800000"/>
            <a:headEnd/>
            <a:tailEnd/>
          </a:ln>
        </p:spPr>
      </p:pic>
      <p:sp>
        <p:nvSpPr>
          <p:cNvPr id="2" name="Rectangle 1">
            <a:extLst>
              <a:ext uri="{FF2B5EF4-FFF2-40B4-BE49-F238E27FC236}">
                <a16:creationId xmlns:a16="http://schemas.microsoft.com/office/drawing/2014/main" id="{34829286-3997-4548-8ED9-AD31CEBC104D}"/>
              </a:ext>
            </a:extLst>
          </p:cNvPr>
          <p:cNvSpPr/>
          <p:nvPr/>
        </p:nvSpPr>
        <p:spPr>
          <a:xfrm>
            <a:off x="4189116" y="1600200"/>
            <a:ext cx="4922520" cy="3108543"/>
          </a:xfrm>
          <a:prstGeom prst="rect">
            <a:avLst/>
          </a:prstGeom>
        </p:spPr>
        <p:txBody>
          <a:bodyPr wrap="square">
            <a:spAutoFit/>
          </a:bodyPr>
          <a:lstStyle/>
          <a:p>
            <a:pPr eaLnBrk="0" hangingPunct="0">
              <a:tabLst>
                <a:tab pos="534988" algn="l"/>
              </a:tabLst>
            </a:pPr>
            <a:r>
              <a:rPr lang="en-US" sz="2800" b="1" dirty="0">
                <a:latin typeface="Calibri" pitchFamily="34" charset="0"/>
              </a:rPr>
              <a:t>Solution</a:t>
            </a:r>
            <a:endParaRPr lang="en-US" sz="2800" b="1" dirty="0"/>
          </a:p>
          <a:p>
            <a:pPr marL="538163" indent="-538163" eaLnBrk="0" hangingPunct="0">
              <a:tabLst>
                <a:tab pos="534988" algn="l"/>
              </a:tabLst>
            </a:pPr>
            <a:r>
              <a:rPr lang="en-US" sz="2800" err="1">
                <a:latin typeface="Calibri" pitchFamily="34" charset="0"/>
              </a:rPr>
              <a:t>b</a:t>
            </a:r>
            <a:r>
              <a:rPr lang="en-US" sz="2800">
                <a:latin typeface="Calibri" pitchFamily="34" charset="0"/>
              </a:rPr>
              <a:t>.	Three </a:t>
            </a:r>
            <a:r>
              <a:rPr lang="en-US" sz="2800" dirty="0">
                <a:latin typeface="Calibri" pitchFamily="34" charset="0"/>
              </a:rPr>
              <a:t>points on this graph are </a:t>
            </a:r>
            <a:r>
              <a:rPr lang="en-US" sz="2800" dirty="0">
                <a:solidFill>
                  <a:srgbClr val="FF0000"/>
                </a:solidFill>
                <a:latin typeface="Calibri" pitchFamily="34" charset="0"/>
              </a:rPr>
              <a:t>(0, 3)</a:t>
            </a:r>
            <a:r>
              <a:rPr lang="en-US" sz="2800" dirty="0">
                <a:latin typeface="Calibri" pitchFamily="34" charset="0"/>
              </a:rPr>
              <a:t>,</a:t>
            </a:r>
            <a:r>
              <a:rPr lang="en-US" sz="2800" dirty="0">
                <a:solidFill>
                  <a:srgbClr val="FF0000"/>
                </a:solidFill>
                <a:latin typeface="Calibri" pitchFamily="34" charset="0"/>
              </a:rPr>
              <a:t> (1, 1)</a:t>
            </a:r>
            <a:r>
              <a:rPr lang="en-US" sz="2800" dirty="0">
                <a:latin typeface="Calibri" pitchFamily="34" charset="0"/>
              </a:rPr>
              <a:t>, and </a:t>
            </a:r>
            <a:r>
              <a:rPr lang="en-US" sz="2800" dirty="0">
                <a:solidFill>
                  <a:srgbClr val="FF0000"/>
                </a:solidFill>
                <a:latin typeface="Calibri" pitchFamily="34" charset="0"/>
              </a:rPr>
              <a:t>(2,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latin typeface="Calibri" pitchFamily="34" charset="0"/>
              </a:rPr>
              <a:t>1)</a:t>
            </a:r>
            <a:r>
              <a:rPr lang="en-US" sz="2800" dirty="0">
                <a:latin typeface="Calibri" pitchFamily="34" charset="0"/>
              </a:rPr>
              <a:t>. You may also estimate with fractions. For example, one point appears to be approximately</a:t>
            </a:r>
            <a:endParaRPr lang="en-US" sz="2800" b="1" dirty="0"/>
          </a:p>
        </p:txBody>
      </p:sp>
      <p:pic>
        <p:nvPicPr>
          <p:cNvPr id="4" name="Picture 3" descr="open parenthesis 1 over 2 comma 2 close parenthesis.">
            <a:extLst>
              <a:ext uri="{FF2B5EF4-FFF2-40B4-BE49-F238E27FC236}">
                <a16:creationId xmlns:a16="http://schemas.microsoft.com/office/drawing/2014/main" id="{01D2A224-E3E0-998D-BFF7-AA94B18AC3AA}"/>
              </a:ext>
            </a:extLst>
          </p:cNvPr>
          <p:cNvPicPr>
            <a:picLocks noChangeAspect="1"/>
          </p:cNvPicPr>
          <p:nvPr/>
        </p:nvPicPr>
        <p:blipFill>
          <a:blip r:embed="rId3"/>
          <a:stretch>
            <a:fillRect/>
          </a:stretch>
        </p:blipFill>
        <p:spPr>
          <a:xfrm>
            <a:off x="6858000" y="4083138"/>
            <a:ext cx="926006" cy="840265"/>
          </a:xfrm>
          <a:prstGeom prst="rect">
            <a:avLst/>
          </a:prstGeom>
        </p:spPr>
      </p:pic>
    </p:spTree>
    <p:extLst>
      <p:ext uri="{BB962C8B-B14F-4D97-AF65-F5344CB8AC3E}">
        <p14:creationId xmlns:p14="http://schemas.microsoft.com/office/powerpoint/2010/main" val="85212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p:cNvSpPr>
          <p:nvPr>
            <p:ph type="title"/>
          </p:nvPr>
        </p:nvSpPr>
        <p:spPr>
          <a:prstGeom prst="rect">
            <a:avLst/>
          </a:prstGeom>
        </p:spPr>
        <p:txBody>
          <a:bodyPr/>
          <a:lstStyle/>
          <a:p>
            <a:pPr marL="12700" indent="-12700" eaLnBrk="0" hangingPunct="0">
              <a:tabLst>
                <a:tab pos="457200" algn="l"/>
              </a:tabLst>
            </a:pPr>
            <a:r>
              <a:rPr lang="en-US" dirty="0">
                <a:solidFill>
                  <a:schemeClr val="accent1"/>
                </a:solidFill>
                <a:latin typeface="Calibri" pitchFamily="34" charset="0"/>
              </a:rPr>
              <a:t>Definition: One-to-One Correspondence</a:t>
            </a:r>
            <a:r>
              <a:rPr lang="en-US" i="1" dirty="0">
                <a:solidFill>
                  <a:schemeClr val="accent1"/>
                </a:solidFill>
                <a:latin typeface="Calibri" pitchFamily="34" charset="0"/>
              </a:rPr>
              <a:t> </a:t>
            </a:r>
          </a:p>
        </p:txBody>
      </p:sp>
      <p:sp>
        <p:nvSpPr>
          <p:cNvPr id="4" name="Content Placeholder 3"/>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marL="12700" indent="-12700" algn="just" eaLnBrk="0" hangingPunct="0">
              <a:tabLst>
                <a:tab pos="457200" algn="l"/>
              </a:tabLst>
            </a:pPr>
            <a:r>
              <a:rPr lang="en-US" dirty="0">
                <a:solidFill>
                  <a:srgbClr val="000000"/>
                </a:solidFill>
                <a:latin typeface="Calibri" pitchFamily="34" charset="0"/>
              </a:rPr>
              <a:t>There is a </a:t>
            </a:r>
            <a:r>
              <a:rPr lang="en-US" b="1" dirty="0">
                <a:solidFill>
                  <a:srgbClr val="C00000"/>
                </a:solidFill>
                <a:latin typeface="Calibri" pitchFamily="34" charset="0"/>
              </a:rPr>
              <a:t>one-to-one correspondence</a:t>
            </a:r>
            <a:r>
              <a:rPr lang="en-US" b="1" dirty="0">
                <a:solidFill>
                  <a:srgbClr val="000000"/>
                </a:solidFill>
                <a:latin typeface="Calibri" pitchFamily="34" charset="0"/>
              </a:rPr>
              <a:t> </a:t>
            </a:r>
            <a:r>
              <a:rPr lang="en-US" dirty="0">
                <a:solidFill>
                  <a:srgbClr val="000000"/>
                </a:solidFill>
                <a:latin typeface="Calibri" pitchFamily="34" charset="0"/>
              </a:rPr>
              <a:t>between points in a plane and ordered pairs of real numbers.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Plotting Ordered Pairs</a:t>
            </a:r>
            <a:r>
              <a:rPr lang="en-US" baseline="-25000" dirty="0"/>
              <a:t>1</a:t>
            </a:r>
          </a:p>
        </p:txBody>
      </p:sp>
      <p:sp>
        <p:nvSpPr>
          <p:cNvPr id="4" name="TextBox 3"/>
          <p:cNvSpPr>
            <a:spLocks noGrp="1" noChangeArrowheads="1"/>
          </p:cNvSpPr>
          <p:nvPr>
            <p:ph idx="1"/>
          </p:nvPr>
        </p:nvSpPr>
        <p:spPr>
          <a:xfrm>
            <a:off x="457200" y="1066800"/>
            <a:ext cx="8229600" cy="2677656"/>
          </a:xfrm>
          <a:prstGeom prst="rect">
            <a:avLst/>
          </a:prstGeom>
          <a:noFill/>
          <a:ln w="28575">
            <a:solidFill>
              <a:srgbClr val="FF0000"/>
            </a:solidFill>
          </a:ln>
        </p:spPr>
        <p:txBody>
          <a:bodyPr>
            <a:spAutoFit/>
          </a:bodyPr>
          <a:lstStyle/>
          <a:p>
            <a:r>
              <a:rPr lang="en-US" dirty="0">
                <a:solidFill>
                  <a:srgbClr val="000000"/>
                </a:solidFill>
              </a:rPr>
              <a:t>Although this discussion is related to ordered pairs of real numbers, most of the examples use ordered pairs of </a:t>
            </a:r>
            <a:r>
              <a:rPr lang="en-US" b="1" dirty="0">
                <a:solidFill>
                  <a:srgbClr val="C00000"/>
                </a:solidFill>
              </a:rPr>
              <a:t>integers</a:t>
            </a:r>
            <a:r>
              <a:rPr lang="en-US" dirty="0">
                <a:solidFill>
                  <a:srgbClr val="000000"/>
                </a:solidFill>
              </a:rPr>
              <a:t>. This is because ordered pairs of integers are relatively easy to locate on and read from a graph. Ordered pairs with fractions, decimals, or radicals must be located by estimating the positions of the points. </a:t>
            </a:r>
          </a:p>
        </p:txBody>
      </p:sp>
    </p:spTree>
    <p:extLst>
      <p:ext uri="{BB962C8B-B14F-4D97-AF65-F5344CB8AC3E}">
        <p14:creationId xmlns:p14="http://schemas.microsoft.com/office/powerpoint/2010/main" val="15561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Plotting Ordered Pairs</a:t>
            </a:r>
            <a:r>
              <a:rPr lang="en-US" baseline="-25000" dirty="0"/>
              <a:t>2</a:t>
            </a:r>
            <a:endParaRPr lang="en-US" dirty="0"/>
          </a:p>
        </p:txBody>
      </p:sp>
      <p:sp>
        <p:nvSpPr>
          <p:cNvPr id="4" name="TextBox 3"/>
          <p:cNvSpPr>
            <a:spLocks noGrp="1" noChangeArrowheads="1"/>
          </p:cNvSpPr>
          <p:nvPr>
            <p:ph idx="1"/>
          </p:nvPr>
        </p:nvSpPr>
        <p:spPr>
          <a:xfrm>
            <a:off x="457200" y="1066800"/>
            <a:ext cx="8229600" cy="3539430"/>
          </a:xfrm>
          <a:prstGeom prst="rect">
            <a:avLst/>
          </a:prstGeom>
          <a:noFill/>
          <a:ln w="28575">
            <a:solidFill>
              <a:srgbClr val="FF0000"/>
            </a:solidFill>
          </a:ln>
        </p:spPr>
        <p:txBody>
          <a:bodyPr>
            <a:spAutoFit/>
          </a:bodyPr>
          <a:lstStyle/>
          <a:p>
            <a:r>
              <a:rPr lang="en-US" dirty="0">
                <a:solidFill>
                  <a:srgbClr val="000000"/>
                </a:solidFill>
              </a:rPr>
              <a:t>The precise coordinates intended for such points can be difficult or impossible to read because large dots must be used so the points can be seen. </a:t>
            </a:r>
            <a:r>
              <a:rPr lang="en-US" b="1" dirty="0">
                <a:solidFill>
                  <a:srgbClr val="C00000"/>
                </a:solidFill>
              </a:rPr>
              <a:t>Even with these difficulties, you should understand that we are discussing ordered pairs of real numbers and that points with fractions, decimals, and radicals as coordinates do exist and should be plotted by estimating their positions.</a:t>
            </a:r>
            <a:endParaRPr lang="en-US" dirty="0">
              <a:solidFill>
                <a:srgbClr val="C00000"/>
              </a:solidFill>
            </a:endParaRPr>
          </a:p>
        </p:txBody>
      </p:sp>
    </p:spTree>
    <p:extLst>
      <p:ext uri="{BB962C8B-B14F-4D97-AF65-F5344CB8AC3E}">
        <p14:creationId xmlns:p14="http://schemas.microsoft.com/office/powerpoint/2010/main" val="378695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Plotting Ordered Pairs</a:t>
            </a:r>
            <a:r>
              <a:rPr lang="en-US" baseline="-25000" dirty="0"/>
              <a:t>1</a:t>
            </a:r>
            <a:r>
              <a:rPr lang="en-US" sz="3200" dirty="0">
                <a:solidFill>
                  <a:schemeClr val="accent1"/>
                </a:solidFill>
              </a:rPr>
              <a:t> </a:t>
            </a:r>
          </a:p>
        </p:txBody>
      </p:sp>
      <p:sp>
        <p:nvSpPr>
          <p:cNvPr id="5" name="Rectangle 3"/>
          <p:cNvSpPr txBox="1">
            <a:spLocks/>
          </p:cNvSpPr>
          <p:nvPr/>
        </p:nvSpPr>
        <p:spPr>
          <a:xfrm>
            <a:off x="457200" y="1066800"/>
            <a:ext cx="8229600" cy="523220"/>
          </a:xfrm>
          <a:prstGeom prst="rect">
            <a:avLst/>
          </a:prstGeom>
          <a:noFill/>
        </p:spPr>
        <p:txBody>
          <a:bodyPr>
            <a:spAutoFit/>
          </a:bodyPr>
          <a:lstStyle/>
          <a:p>
            <a:pPr algn="just"/>
            <a:r>
              <a:rPr lang="en-US" sz="2800" dirty="0"/>
              <a:t>Plot (or graph) the set of ordered pairs. </a:t>
            </a:r>
            <a:endParaRPr lang="en-US" sz="2800" b="1" dirty="0"/>
          </a:p>
        </p:txBody>
      </p:sp>
      <p:pic>
        <p:nvPicPr>
          <p:cNvPr id="8" name="Picture 7" descr="The set of ordered pairs: &#10;A open parenthesis negative two comma one close parenthesis, &#10;B open parenthesis negative two comma negative four close parenthesis, &#10;C open parenthesis zero comma four close parenthesis, &#10;D open parenthesis one comma three close parenthesis, &#10;E open parenthesis two comma negative five close parenthesis.">
            <a:extLst>
              <a:ext uri="{FF2B5EF4-FFF2-40B4-BE49-F238E27FC236}">
                <a16:creationId xmlns:a16="http://schemas.microsoft.com/office/drawing/2014/main" id="{4D9FD883-048A-2CF7-6B60-516D36FBEB33}"/>
              </a:ext>
            </a:extLst>
          </p:cNvPr>
          <p:cNvPicPr>
            <a:picLocks noChangeAspect="1"/>
          </p:cNvPicPr>
          <p:nvPr/>
        </p:nvPicPr>
        <p:blipFill>
          <a:blip r:embed="rId2"/>
          <a:stretch>
            <a:fillRect/>
          </a:stretch>
        </p:blipFill>
        <p:spPr>
          <a:xfrm>
            <a:off x="1295400" y="1752600"/>
            <a:ext cx="6191250" cy="523875"/>
          </a:xfrm>
          <a:prstGeom prst="rect">
            <a:avLst/>
          </a:prstGeom>
        </p:spPr>
      </p:pic>
      <p:sp>
        <p:nvSpPr>
          <p:cNvPr id="12" name="TextBox 11">
            <a:extLst>
              <a:ext uri="{FF2B5EF4-FFF2-40B4-BE49-F238E27FC236}">
                <a16:creationId xmlns:a16="http://schemas.microsoft.com/office/drawing/2014/main" id="{631F07DD-FCE4-6164-DC46-CA06D4DC00B5}"/>
              </a:ext>
            </a:extLst>
          </p:cNvPr>
          <p:cNvSpPr txBox="1"/>
          <p:nvPr/>
        </p:nvSpPr>
        <p:spPr>
          <a:xfrm>
            <a:off x="465826" y="2530495"/>
            <a:ext cx="8220974" cy="2739211"/>
          </a:xfrm>
          <a:prstGeom prst="rect">
            <a:avLst/>
          </a:prstGeom>
          <a:noFill/>
        </p:spPr>
        <p:txBody>
          <a:bodyPr wrap="square">
            <a:spAutoFit/>
          </a:bodyPr>
          <a:lstStyle/>
          <a:p>
            <a:pPr>
              <a:spcBef>
                <a:spcPts val="2400"/>
              </a:spcBef>
            </a:pPr>
            <a:r>
              <a:rPr lang="en-US" b="1" dirty="0">
                <a:solidFill>
                  <a:srgbClr val="008080"/>
                </a:solidFill>
              </a:rPr>
              <a:t>Note: </a:t>
            </a:r>
            <a:r>
              <a:rPr lang="en-US" dirty="0">
                <a:solidFill>
                  <a:srgbClr val="008080"/>
                </a:solidFill>
              </a:rPr>
              <a:t>The listing of ordered pairs within the braces can be in any order.</a:t>
            </a:r>
          </a:p>
          <a:p>
            <a:pPr>
              <a:spcBef>
                <a:spcPct val="50000"/>
              </a:spcBef>
            </a:pPr>
            <a:r>
              <a:rPr lang="en-US" sz="2800" b="1" dirty="0"/>
              <a:t>Solution</a:t>
            </a:r>
          </a:p>
          <a:p>
            <a:r>
              <a:rPr lang="en-US" sz="2800" dirty="0"/>
              <a:t>To plot each ordered pair, start at the </a:t>
            </a:r>
            <a:r>
              <a:rPr lang="en-US" sz="2800" b="1" dirty="0"/>
              <a:t>origin</a:t>
            </a:r>
            <a:r>
              <a:rPr lang="en-US" sz="2800" dirty="0"/>
              <a:t> (0,0). For the </a:t>
            </a:r>
            <a:r>
              <a:rPr lang="en-US" sz="2800" i="1" dirty="0"/>
              <a:t>x</a:t>
            </a:r>
            <a:r>
              <a:rPr lang="en-US" sz="2800" dirty="0"/>
              <a:t>‑coordinate, move right if positive and move left if negative. For the </a:t>
            </a:r>
            <a:r>
              <a:rPr lang="en-US" sz="2800" i="1" dirty="0"/>
              <a:t>y</a:t>
            </a:r>
            <a:r>
              <a:rPr lang="en-US" sz="2800" dirty="0"/>
              <a:t>‑coordinate, move up if positive and move down if negative.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Plotting Ordered Pairs</a:t>
            </a:r>
            <a:r>
              <a:rPr lang="en-US" baseline="-25000" dirty="0"/>
              <a:t>2</a:t>
            </a:r>
            <a:endParaRPr lang="en-US" sz="3200" dirty="0">
              <a:solidFill>
                <a:schemeClr val="accent1"/>
              </a:solidFill>
            </a:endParaRPr>
          </a:p>
        </p:txBody>
      </p:sp>
      <p:sp>
        <p:nvSpPr>
          <p:cNvPr id="20483" name="Rectangle 3"/>
          <p:cNvSpPr>
            <a:spLocks noGrp="1"/>
          </p:cNvSpPr>
          <p:nvPr>
            <p:ph idx="1"/>
          </p:nvPr>
        </p:nvSpPr>
        <p:spPr>
          <a:xfrm>
            <a:off x="457200" y="1219200"/>
            <a:ext cx="7162800" cy="4739760"/>
          </a:xfrm>
          <a:prstGeom prst="rect">
            <a:avLst/>
          </a:prstGeom>
          <a:noFill/>
        </p:spPr>
        <p:txBody>
          <a:bodyPr wrap="square">
            <a:spAutoFit/>
          </a:bodyPr>
          <a:lstStyle/>
          <a:p>
            <a:pPr>
              <a:spcBef>
                <a:spcPts val="600"/>
              </a:spcBef>
            </a:pPr>
            <a:r>
              <a:rPr lang="en-US" dirty="0"/>
              <a:t>For </a:t>
            </a:r>
            <a:r>
              <a:rPr lang="en-US" i="1" dirty="0">
                <a:solidFill>
                  <a:srgbClr val="0000FF"/>
                </a:solidFill>
              </a:rPr>
              <a:t>A</a:t>
            </a:r>
            <a:r>
              <a:rPr lang="en-US" dirty="0">
                <a:solidFill>
                  <a:srgbClr val="0000FF"/>
                </a:solidFill>
              </a:rPr>
              <a:t>(</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2, 1)</a:t>
            </a:r>
            <a:r>
              <a:rPr lang="en-US" dirty="0"/>
              <a:t>, move </a:t>
            </a:r>
            <a:r>
              <a:rPr lang="en-US" dirty="0">
                <a:solidFill>
                  <a:srgbClr val="FF0000"/>
                </a:solidFill>
              </a:rPr>
              <a:t>2 units left and 1 unit up</a:t>
            </a:r>
            <a:r>
              <a:rPr lang="en-US" dirty="0"/>
              <a:t>.</a:t>
            </a:r>
          </a:p>
          <a:p>
            <a:pPr>
              <a:spcBef>
                <a:spcPts val="1500"/>
              </a:spcBef>
            </a:pPr>
            <a:r>
              <a:rPr lang="en-US" i="0" dirty="0">
                <a:solidFill>
                  <a:schemeClr val="tx1"/>
                </a:solidFill>
              </a:rPr>
              <a:t>For </a:t>
            </a:r>
            <a:r>
              <a:rPr lang="en-US" i="1" dirty="0">
                <a:solidFill>
                  <a:srgbClr val="0000FF"/>
                </a:solidFill>
              </a:rPr>
              <a:t>B</a:t>
            </a:r>
            <a:r>
              <a:rPr lang="en-US" i="0" dirty="0">
                <a:solidFill>
                  <a:srgbClr val="0000FF"/>
                </a:solidFill>
              </a:rPr>
              <a:t>(</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2,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4)</a:t>
            </a:r>
            <a:r>
              <a:rPr lang="en-US" i="0" dirty="0">
                <a:solidFill>
                  <a:schemeClr val="tx1"/>
                </a:solidFill>
              </a:rPr>
              <a:t>, </a:t>
            </a:r>
            <a:r>
              <a:rPr lang="en-US" dirty="0"/>
              <a:t>move </a:t>
            </a:r>
            <a:r>
              <a:rPr lang="en-US" dirty="0">
                <a:solidFill>
                  <a:srgbClr val="FF0000"/>
                </a:solidFill>
              </a:rPr>
              <a:t>2 units left </a:t>
            </a:r>
            <a:br>
              <a:rPr lang="en-US" dirty="0">
                <a:solidFill>
                  <a:srgbClr val="FF0000"/>
                </a:solidFill>
              </a:rPr>
            </a:br>
            <a:r>
              <a:rPr lang="en-US" dirty="0"/>
              <a:t>and</a:t>
            </a:r>
            <a:r>
              <a:rPr lang="en-US" dirty="0">
                <a:solidFill>
                  <a:srgbClr val="FF0000"/>
                </a:solidFill>
              </a:rPr>
              <a:t> 4 units down</a:t>
            </a:r>
            <a:r>
              <a:rPr lang="en-US" dirty="0"/>
              <a:t>.</a:t>
            </a:r>
          </a:p>
          <a:p>
            <a:pPr>
              <a:spcBef>
                <a:spcPts val="1500"/>
              </a:spcBef>
            </a:pPr>
            <a:r>
              <a:rPr lang="en-US" i="0" dirty="0">
                <a:solidFill>
                  <a:schemeClr val="tx1"/>
                </a:solidFill>
              </a:rPr>
              <a:t>For </a:t>
            </a:r>
            <a:r>
              <a:rPr lang="en-US" i="1" dirty="0">
                <a:solidFill>
                  <a:srgbClr val="0000FF"/>
                </a:solidFill>
              </a:rPr>
              <a:t>C</a:t>
            </a:r>
            <a:r>
              <a:rPr lang="en-US" i="0" dirty="0">
                <a:solidFill>
                  <a:srgbClr val="0000FF"/>
                </a:solidFill>
              </a:rPr>
              <a:t>(0, 4)</a:t>
            </a:r>
            <a:r>
              <a:rPr lang="en-US" i="0" dirty="0">
                <a:solidFill>
                  <a:schemeClr val="tx1"/>
                </a:solidFill>
              </a:rPr>
              <a:t>, </a:t>
            </a:r>
            <a:r>
              <a:rPr lang="en-US" dirty="0"/>
              <a:t>move </a:t>
            </a:r>
            <a:r>
              <a:rPr lang="en-US" dirty="0">
                <a:solidFill>
                  <a:srgbClr val="FF0000"/>
                </a:solidFill>
              </a:rPr>
              <a:t>no units left or </a:t>
            </a:r>
            <a:br>
              <a:rPr lang="en-US" dirty="0">
                <a:solidFill>
                  <a:srgbClr val="FF0000"/>
                </a:solidFill>
              </a:rPr>
            </a:br>
            <a:r>
              <a:rPr lang="en-US" dirty="0">
                <a:solidFill>
                  <a:srgbClr val="FF0000"/>
                </a:solidFill>
              </a:rPr>
              <a:t>right </a:t>
            </a:r>
            <a:r>
              <a:rPr lang="en-US" dirty="0"/>
              <a:t>and</a:t>
            </a:r>
            <a:r>
              <a:rPr lang="en-US" dirty="0">
                <a:solidFill>
                  <a:srgbClr val="FF0000"/>
                </a:solidFill>
              </a:rPr>
              <a:t> 4 units up</a:t>
            </a:r>
            <a:r>
              <a:rPr lang="en-US" dirty="0"/>
              <a:t>. </a:t>
            </a:r>
            <a:endParaRPr lang="en-US" dirty="0">
              <a:solidFill>
                <a:srgbClr val="FF0000"/>
              </a:solidFill>
            </a:endParaRPr>
          </a:p>
          <a:p>
            <a:pPr>
              <a:spcBef>
                <a:spcPts val="1500"/>
              </a:spcBef>
            </a:pPr>
            <a:r>
              <a:rPr lang="en-US" i="0" dirty="0">
                <a:solidFill>
                  <a:schemeClr val="tx1"/>
                </a:solidFill>
              </a:rPr>
              <a:t>For </a:t>
            </a:r>
            <a:r>
              <a:rPr lang="en-US" i="1" dirty="0">
                <a:solidFill>
                  <a:srgbClr val="0000FF"/>
                </a:solidFill>
              </a:rPr>
              <a:t>D</a:t>
            </a:r>
            <a:r>
              <a:rPr lang="en-US" i="0" dirty="0">
                <a:solidFill>
                  <a:srgbClr val="0000FF"/>
                </a:solidFill>
              </a:rPr>
              <a:t>(1, 3)</a:t>
            </a:r>
            <a:r>
              <a:rPr lang="en-US" i="0" dirty="0">
                <a:solidFill>
                  <a:schemeClr val="tx1"/>
                </a:solidFill>
              </a:rPr>
              <a:t>, </a:t>
            </a:r>
            <a:r>
              <a:rPr lang="en-US" dirty="0"/>
              <a:t>move </a:t>
            </a:r>
            <a:r>
              <a:rPr lang="en-US" dirty="0">
                <a:solidFill>
                  <a:srgbClr val="FF0000"/>
                </a:solidFill>
              </a:rPr>
              <a:t>1 unit right </a:t>
            </a:r>
            <a:br>
              <a:rPr lang="en-US" dirty="0">
                <a:solidFill>
                  <a:srgbClr val="FF0000"/>
                </a:solidFill>
              </a:rPr>
            </a:br>
            <a:r>
              <a:rPr lang="en-US" dirty="0"/>
              <a:t>and </a:t>
            </a:r>
            <a:r>
              <a:rPr lang="en-US" dirty="0">
                <a:solidFill>
                  <a:srgbClr val="FF0000"/>
                </a:solidFill>
              </a:rPr>
              <a:t> 3 units up</a:t>
            </a:r>
            <a:r>
              <a:rPr lang="en-US" dirty="0"/>
              <a:t>.</a:t>
            </a:r>
          </a:p>
          <a:p>
            <a:pPr>
              <a:spcBef>
                <a:spcPts val="1500"/>
              </a:spcBef>
            </a:pPr>
            <a:r>
              <a:rPr lang="en-US" i="0" dirty="0">
                <a:solidFill>
                  <a:schemeClr val="tx1"/>
                </a:solidFill>
              </a:rPr>
              <a:t>For </a:t>
            </a:r>
            <a:r>
              <a:rPr lang="en-US" i="1" dirty="0">
                <a:solidFill>
                  <a:srgbClr val="0000FF"/>
                </a:solidFill>
              </a:rPr>
              <a:t>E</a:t>
            </a:r>
            <a:r>
              <a:rPr lang="en-US" i="0" dirty="0">
                <a:solidFill>
                  <a:srgbClr val="0000FF"/>
                </a:solidFill>
              </a:rPr>
              <a:t>(2,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5)</a:t>
            </a:r>
            <a:r>
              <a:rPr lang="en-US" i="0" dirty="0">
                <a:solidFill>
                  <a:schemeClr val="tx1"/>
                </a:solidFill>
              </a:rPr>
              <a:t>, </a:t>
            </a:r>
            <a:r>
              <a:rPr lang="en-US" dirty="0"/>
              <a:t>move </a:t>
            </a:r>
            <a:r>
              <a:rPr lang="en-US" dirty="0">
                <a:solidFill>
                  <a:srgbClr val="FF0000"/>
                </a:solidFill>
              </a:rPr>
              <a:t>2 units right </a:t>
            </a:r>
            <a:br>
              <a:rPr lang="en-US" dirty="0">
                <a:solidFill>
                  <a:srgbClr val="FF0000"/>
                </a:solidFill>
              </a:rPr>
            </a:br>
            <a:r>
              <a:rPr lang="en-US" dirty="0"/>
              <a:t>and</a:t>
            </a:r>
            <a:r>
              <a:rPr lang="en-US" dirty="0">
                <a:solidFill>
                  <a:srgbClr val="FF0000"/>
                </a:solidFill>
              </a:rPr>
              <a:t> 5 units down</a:t>
            </a:r>
            <a:r>
              <a:rPr lang="en-US" dirty="0"/>
              <a:t>. </a:t>
            </a:r>
          </a:p>
        </p:txBody>
      </p:sp>
      <p:pic>
        <p:nvPicPr>
          <p:cNvPr id="13313" name="Picture 1" descr="Five points, A, B, C, D, and E are shown plotted on a Cartesian coordinate plane. Point A is plotted by moving 2 units left and 1 unit up, at ordered pair negative 2 comma 1. Point B is plotted by moving 2 units left and 4 units down, at ordered pair negative 2 comma negative 4. Point C is plotted 4 units up on the y axis, at ordered pair 0 comma 4. Point D is plotted by moving 1 unit right and 3 units up, at ordered pair 1 comma 3. Point E is plotted by moving 2 units right and 5 units down, at ordered pair 2 comma negative 5."/>
          <p:cNvPicPr>
            <a:picLocks noChangeAspect="1" noChangeArrowheads="1"/>
          </p:cNvPicPr>
          <p:nvPr/>
        </p:nvPicPr>
        <p:blipFill>
          <a:blip r:embed="rId2" cstate="print"/>
          <a:srcRect/>
          <a:stretch>
            <a:fillRect/>
          </a:stretch>
        </p:blipFill>
        <p:spPr bwMode="auto">
          <a:xfrm>
            <a:off x="5334000" y="1981200"/>
            <a:ext cx="3291840" cy="329184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Plotting Ordered Pairs</a:t>
            </a:r>
            <a:r>
              <a:rPr lang="en-US" baseline="-25000" dirty="0"/>
              <a:t>1</a:t>
            </a:r>
            <a:endParaRPr lang="en-US" sz="3200" dirty="0">
              <a:solidFill>
                <a:schemeClr val="accent1"/>
              </a:solidFill>
            </a:endParaRPr>
          </a:p>
        </p:txBody>
      </p:sp>
      <p:sp>
        <p:nvSpPr>
          <p:cNvPr id="5" name="Rectangle 3"/>
          <p:cNvSpPr txBox="1">
            <a:spLocks/>
          </p:cNvSpPr>
          <p:nvPr/>
        </p:nvSpPr>
        <p:spPr>
          <a:xfrm>
            <a:off x="457200" y="1143000"/>
            <a:ext cx="8229600" cy="523220"/>
          </a:xfrm>
          <a:prstGeom prst="rect">
            <a:avLst/>
          </a:prstGeom>
          <a:noFill/>
        </p:spPr>
        <p:txBody>
          <a:bodyPr>
            <a:spAutoFit/>
          </a:bodyPr>
          <a:lstStyle/>
          <a:p>
            <a:pPr>
              <a:spcBef>
                <a:spcPts val="600"/>
              </a:spcBef>
              <a:buFont typeface="Courier New" pitchFamily="49" charset="0"/>
              <a:buNone/>
            </a:pPr>
            <a:r>
              <a:rPr lang="en-US" sz="2800" dirty="0"/>
              <a:t>Plot (or graph) the set of ordered pairs.</a:t>
            </a:r>
          </a:p>
        </p:txBody>
      </p:sp>
      <p:pic>
        <p:nvPicPr>
          <p:cNvPr id="2" name="Picture 1" descr="The set of ordered pairs &#10;A open parenthesis negative one comma three close parenthesis,&#10;B open parenthesis zero comma one close parenthesis,&#10;C open parenthesis one comma negative one close parenthesis,&#10;D open parenthesis two comma negative three close parenthesis,&#10;E open parenthesis three comma negative five close parenthesis.">
            <a:extLst>
              <a:ext uri="{FF2B5EF4-FFF2-40B4-BE49-F238E27FC236}">
                <a16:creationId xmlns:a16="http://schemas.microsoft.com/office/drawing/2014/main" id="{0A14E0CB-EFB2-FF6A-A27C-BA178E693F81}"/>
              </a:ext>
            </a:extLst>
          </p:cNvPr>
          <p:cNvPicPr>
            <a:picLocks noChangeAspect="1"/>
          </p:cNvPicPr>
          <p:nvPr/>
        </p:nvPicPr>
        <p:blipFill>
          <a:blip r:embed="rId2"/>
          <a:stretch>
            <a:fillRect/>
          </a:stretch>
        </p:blipFill>
        <p:spPr>
          <a:xfrm>
            <a:off x="1732756" y="1890828"/>
            <a:ext cx="5678488" cy="494955"/>
          </a:xfrm>
          <a:prstGeom prst="rect">
            <a:avLst/>
          </a:prstGeom>
        </p:spPr>
      </p:pic>
      <p:sp>
        <p:nvSpPr>
          <p:cNvPr id="10" name="TextBox 9">
            <a:extLst>
              <a:ext uri="{FF2B5EF4-FFF2-40B4-BE49-F238E27FC236}">
                <a16:creationId xmlns:a16="http://schemas.microsoft.com/office/drawing/2014/main" id="{A88578C8-B569-EAC9-6413-C3047D62A4B1}"/>
              </a:ext>
            </a:extLst>
          </p:cNvPr>
          <p:cNvSpPr txBox="1"/>
          <p:nvPr/>
        </p:nvSpPr>
        <p:spPr>
          <a:xfrm>
            <a:off x="457200" y="2410364"/>
            <a:ext cx="8229600" cy="2769989"/>
          </a:xfrm>
          <a:prstGeom prst="rect">
            <a:avLst/>
          </a:prstGeom>
          <a:noFill/>
        </p:spPr>
        <p:txBody>
          <a:bodyPr wrap="square">
            <a:spAutoFit/>
          </a:bodyPr>
          <a:lstStyle/>
          <a:p>
            <a:pPr>
              <a:lnSpc>
                <a:spcPct val="150000"/>
              </a:lnSpc>
              <a:spcBef>
                <a:spcPts val="600"/>
              </a:spcBef>
              <a:buFont typeface="Courier New" pitchFamily="49" charset="0"/>
              <a:buNone/>
            </a:pPr>
            <a:r>
              <a:rPr lang="en-US" sz="2800" b="1" dirty="0"/>
              <a:t>Solution</a:t>
            </a:r>
          </a:p>
          <a:p>
            <a:pPr>
              <a:spcBef>
                <a:spcPts val="600"/>
              </a:spcBef>
              <a:buFont typeface="Courier New" pitchFamily="49" charset="0"/>
              <a:buNone/>
            </a:pPr>
            <a:r>
              <a:rPr lang="en-US" sz="2800" dirty="0"/>
              <a:t>To plot each ordered pair, start at the </a:t>
            </a:r>
            <a:r>
              <a:rPr lang="en-US" sz="2800" b="1" dirty="0"/>
              <a:t>origin</a:t>
            </a:r>
            <a:r>
              <a:rPr lang="en-US" sz="2800" dirty="0"/>
              <a:t>, and move as follows.</a:t>
            </a:r>
          </a:p>
          <a:p>
            <a:pPr>
              <a:spcBef>
                <a:spcPts val="600"/>
              </a:spcBef>
            </a:pPr>
            <a:r>
              <a:rPr lang="en-US" sz="2800" dirty="0"/>
              <a:t>For </a:t>
            </a:r>
            <a:r>
              <a:rPr lang="en-US" sz="2800" i="1" dirty="0">
                <a:solidFill>
                  <a:srgbClr val="0000FF"/>
                </a:solidFill>
              </a:rPr>
              <a:t>A</a:t>
            </a:r>
            <a:r>
              <a:rPr lang="en-US" sz="2800" dirty="0">
                <a:solidFill>
                  <a:srgbClr val="0000FF"/>
                </a:solidFill>
              </a:rPr>
              <a:t>(</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1,3)</a:t>
            </a:r>
            <a:r>
              <a:rPr lang="en-US" sz="2800" dirty="0"/>
              <a:t>, move </a:t>
            </a:r>
            <a:r>
              <a:rPr lang="en-US" sz="2800" dirty="0">
                <a:solidFill>
                  <a:srgbClr val="FF0000"/>
                </a:solidFill>
              </a:rPr>
              <a:t>1 unit left </a:t>
            </a:r>
            <a:r>
              <a:rPr lang="en-US" sz="2800" dirty="0"/>
              <a:t>and</a:t>
            </a:r>
            <a:r>
              <a:rPr lang="en-US" sz="2800" dirty="0">
                <a:solidFill>
                  <a:srgbClr val="FF0000"/>
                </a:solidFill>
              </a:rPr>
              <a:t> 3 units up</a:t>
            </a:r>
            <a:r>
              <a:rPr lang="en-US" sz="2800" dirty="0"/>
              <a:t>.</a:t>
            </a:r>
          </a:p>
          <a:p>
            <a:pPr>
              <a:spcBef>
                <a:spcPts val="1200"/>
              </a:spcBef>
            </a:pPr>
            <a:r>
              <a:rPr lang="en-US" sz="2800" dirty="0"/>
              <a:t>For </a:t>
            </a:r>
            <a:r>
              <a:rPr lang="en-US" sz="2800" i="1" dirty="0">
                <a:solidFill>
                  <a:srgbClr val="0000FF"/>
                </a:solidFill>
              </a:rPr>
              <a:t>B</a:t>
            </a:r>
            <a:r>
              <a:rPr lang="en-US" sz="2800" dirty="0">
                <a:solidFill>
                  <a:srgbClr val="0000FF"/>
                </a:solidFill>
              </a:rPr>
              <a:t>(0,1)</a:t>
            </a:r>
            <a:r>
              <a:rPr lang="en-US" sz="2800" dirty="0"/>
              <a:t>, move </a:t>
            </a:r>
            <a:r>
              <a:rPr lang="en-US" sz="2800" dirty="0">
                <a:solidFill>
                  <a:srgbClr val="FF0000"/>
                </a:solidFill>
              </a:rPr>
              <a:t>no units left or right </a:t>
            </a:r>
            <a:r>
              <a:rPr lang="en-US" sz="2800" dirty="0"/>
              <a:t>and</a:t>
            </a:r>
            <a:r>
              <a:rPr lang="en-US" sz="2800" dirty="0">
                <a:solidFill>
                  <a:srgbClr val="FF0000"/>
                </a:solidFill>
              </a:rPr>
              <a:t> 1 unit up</a:t>
            </a:r>
            <a:r>
              <a:rPr lang="en-US" sz="2800"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Plotting Ordered Pairs</a:t>
            </a:r>
            <a:r>
              <a:rPr lang="en-US" baseline="-25000" dirty="0"/>
              <a:t>2</a:t>
            </a:r>
            <a:endParaRPr lang="en-US" sz="3200" dirty="0">
              <a:solidFill>
                <a:schemeClr val="accent1"/>
              </a:solidFill>
            </a:endParaRPr>
          </a:p>
        </p:txBody>
      </p:sp>
      <p:sp>
        <p:nvSpPr>
          <p:cNvPr id="2" name="TextBox 1"/>
          <p:cNvSpPr txBox="1"/>
          <p:nvPr/>
        </p:nvSpPr>
        <p:spPr>
          <a:xfrm>
            <a:off x="622570" y="1319924"/>
            <a:ext cx="3042371" cy="4278094"/>
          </a:xfrm>
          <a:prstGeom prst="rect">
            <a:avLst/>
          </a:prstGeom>
          <a:noFill/>
        </p:spPr>
        <p:txBody>
          <a:bodyPr wrap="none" rtlCol="0">
            <a:spAutoFit/>
          </a:bodyPr>
          <a:lstStyle/>
          <a:p>
            <a:pPr>
              <a:spcBef>
                <a:spcPts val="1200"/>
              </a:spcBef>
            </a:pPr>
            <a:r>
              <a:rPr lang="en-US" sz="2800" dirty="0"/>
              <a:t>For </a:t>
            </a:r>
            <a:r>
              <a:rPr lang="en-US" sz="2800" i="1" dirty="0">
                <a:solidFill>
                  <a:srgbClr val="0000FF"/>
                </a:solidFill>
              </a:rPr>
              <a:t>C</a:t>
            </a:r>
            <a:r>
              <a:rPr lang="en-US" sz="2800" dirty="0">
                <a:solidFill>
                  <a:srgbClr val="0000FF"/>
                </a:solidFill>
              </a:rPr>
              <a:t>(1,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1)</a:t>
            </a:r>
            <a:r>
              <a:rPr lang="en-US" sz="2800" dirty="0"/>
              <a:t>, move </a:t>
            </a:r>
            <a:br>
              <a:rPr lang="en-US" sz="2800" dirty="0"/>
            </a:br>
            <a:r>
              <a:rPr lang="en-US" sz="2800" dirty="0">
                <a:solidFill>
                  <a:srgbClr val="FF0000"/>
                </a:solidFill>
              </a:rPr>
              <a:t>1 unit  right </a:t>
            </a:r>
            <a:r>
              <a:rPr lang="en-US" sz="2800" dirty="0"/>
              <a:t>and</a:t>
            </a:r>
            <a:r>
              <a:rPr lang="en-US" sz="2800" dirty="0">
                <a:solidFill>
                  <a:srgbClr val="FF0000"/>
                </a:solidFill>
              </a:rPr>
              <a:t> </a:t>
            </a:r>
            <a:br>
              <a:rPr lang="en-US" sz="2800" dirty="0">
                <a:solidFill>
                  <a:srgbClr val="FF0000"/>
                </a:solidFill>
              </a:rPr>
            </a:br>
            <a:r>
              <a:rPr lang="en-US" sz="2800" dirty="0">
                <a:solidFill>
                  <a:srgbClr val="FF0000"/>
                </a:solidFill>
              </a:rPr>
              <a:t>1 unit down</a:t>
            </a:r>
            <a:r>
              <a:rPr lang="en-US" sz="2800" dirty="0"/>
              <a:t>.</a:t>
            </a:r>
          </a:p>
          <a:p>
            <a:pPr>
              <a:spcBef>
                <a:spcPts val="1200"/>
              </a:spcBef>
            </a:pPr>
            <a:r>
              <a:rPr lang="en-US" sz="2800" dirty="0"/>
              <a:t>For </a:t>
            </a:r>
            <a:r>
              <a:rPr lang="en-US" sz="2800" i="1" dirty="0">
                <a:solidFill>
                  <a:srgbClr val="0000FF"/>
                </a:solidFill>
              </a:rPr>
              <a:t>D</a:t>
            </a:r>
            <a:r>
              <a:rPr lang="en-US" sz="2800" dirty="0">
                <a:solidFill>
                  <a:srgbClr val="0000FF"/>
                </a:solidFill>
              </a:rPr>
              <a:t>(2,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3)</a:t>
            </a:r>
            <a:r>
              <a:rPr lang="en-US" sz="2800" dirty="0"/>
              <a:t>, move </a:t>
            </a:r>
            <a:br>
              <a:rPr lang="en-US" sz="2800" dirty="0"/>
            </a:br>
            <a:r>
              <a:rPr lang="en-US" sz="2800" dirty="0">
                <a:solidFill>
                  <a:srgbClr val="FF0000"/>
                </a:solidFill>
              </a:rPr>
              <a:t>2 units right and </a:t>
            </a:r>
            <a:br>
              <a:rPr lang="en-US" sz="2800" dirty="0">
                <a:solidFill>
                  <a:srgbClr val="FF0000"/>
                </a:solidFill>
              </a:rPr>
            </a:br>
            <a:r>
              <a:rPr lang="en-US" sz="2800" dirty="0">
                <a:solidFill>
                  <a:srgbClr val="FF0000"/>
                </a:solidFill>
              </a:rPr>
              <a:t>3 units down</a:t>
            </a:r>
            <a:r>
              <a:rPr lang="en-US" sz="2800" dirty="0"/>
              <a:t>.</a:t>
            </a:r>
          </a:p>
          <a:p>
            <a:pPr>
              <a:spcBef>
                <a:spcPts val="1200"/>
              </a:spcBef>
            </a:pPr>
            <a:r>
              <a:rPr lang="en-US" sz="2800" dirty="0"/>
              <a:t>For </a:t>
            </a:r>
            <a:r>
              <a:rPr lang="en-US" sz="2800" i="1" dirty="0">
                <a:solidFill>
                  <a:srgbClr val="0000FF"/>
                </a:solidFill>
              </a:rPr>
              <a:t>E</a:t>
            </a:r>
            <a:r>
              <a:rPr lang="en-US" sz="2800" dirty="0">
                <a:solidFill>
                  <a:srgbClr val="0000FF"/>
                </a:solidFill>
              </a:rPr>
              <a:t>(3,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5)</a:t>
            </a:r>
            <a:r>
              <a:rPr lang="en-US" sz="2800" dirty="0"/>
              <a:t>, move </a:t>
            </a:r>
            <a:br>
              <a:rPr lang="en-US" sz="2800" dirty="0"/>
            </a:br>
            <a:r>
              <a:rPr lang="en-US" sz="2800" dirty="0">
                <a:solidFill>
                  <a:srgbClr val="FF0000"/>
                </a:solidFill>
              </a:rPr>
              <a:t>3 units right and </a:t>
            </a:r>
          </a:p>
          <a:p>
            <a:r>
              <a:rPr lang="en-US" sz="2800" dirty="0">
                <a:solidFill>
                  <a:srgbClr val="FF0000"/>
                </a:solidFill>
              </a:rPr>
              <a:t>5 units down</a:t>
            </a:r>
            <a:r>
              <a:rPr lang="en-US" sz="2800" dirty="0"/>
              <a:t>. </a:t>
            </a:r>
          </a:p>
        </p:txBody>
      </p:sp>
      <p:pic>
        <p:nvPicPr>
          <p:cNvPr id="62465" name="Picture 1" descr="Five points, A, B, C, D, and E are shown plotted on a Cartesian coordinate plane. Point A is plotted by moving 1 unit left and 3 units up, at ordered pair negative 1 comma 3. Point B is plotted by moving 1 unit up on the y axis, at ordered pair 0 comma 1. Point C is plotted by moving 1 unit right and 1 unit down, at ordered pair 1 comma negative 1. Point D is plotted by moving 2 units right and 3 units down, at ordered pair 2 comma negative 3. Point E is plotted by moving 3 units right and 5 units down, at ordered pair 3 comma negative 5."/>
          <p:cNvPicPr>
            <a:picLocks noChangeAspect="1" noChangeArrowheads="1"/>
          </p:cNvPicPr>
          <p:nvPr/>
        </p:nvPicPr>
        <p:blipFill>
          <a:blip r:embed="rId2" cstate="print"/>
          <a:srcRect/>
          <a:stretch>
            <a:fillRect/>
          </a:stretch>
        </p:blipFill>
        <p:spPr bwMode="auto">
          <a:xfrm>
            <a:off x="4343400" y="1371600"/>
            <a:ext cx="4206240" cy="419674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1270</TotalTime>
  <Words>960</Words>
  <Application>Microsoft Office PowerPoint</Application>
  <PresentationFormat>On-screen Show (4:3)</PresentationFormat>
  <Paragraphs>69</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Symbol</vt:lpstr>
      <vt:lpstr>Office Theme</vt:lpstr>
      <vt:lpstr>Section 12.R.1</vt:lpstr>
      <vt:lpstr>Objectives</vt:lpstr>
      <vt:lpstr>Definition: One-to-One Correspondence </vt:lpstr>
      <vt:lpstr>Notes: Plotting Ordered Pairs1</vt:lpstr>
      <vt:lpstr>Notes: Plotting Ordered Pairs2</vt:lpstr>
      <vt:lpstr>Example 1: Plotting Ordered Pairs1 </vt:lpstr>
      <vt:lpstr>Example 1: Plotting Ordered Pairs2</vt:lpstr>
      <vt:lpstr>Example 2: Plotting Ordered Pairs1</vt:lpstr>
      <vt:lpstr>Example 2: Plotting Ordered Pairs2</vt:lpstr>
      <vt:lpstr>Example 3: Finding Ordered Pairs1</vt:lpstr>
      <vt:lpstr>Example 3: Finding Ordered Pairs2</vt:lpstr>
      <vt:lpstr>Example 3: Finding Ordered Pairs3</vt:lpstr>
      <vt:lpstr>Example 4: Finding Ordered Pairs1</vt:lpstr>
      <vt:lpstr>Example 4: Finding Ordered Pairs2</vt:lpstr>
      <vt:lpstr>Example 4: Finding Ordered Pairs3</vt:lpstr>
      <vt:lpstr>Example 5: Determining Ordered Pairs1</vt:lpstr>
      <vt:lpstr>Example 5: Determining Ordered Pairs2</vt:lpstr>
      <vt:lpstr>Example 5: Determining Ordered Pairs3</vt:lpstr>
      <vt:lpstr>Example 6: Locating Points on the Graph  of a Line1</vt:lpstr>
      <vt:lpstr>Example 6: Locating Points on the Graph  of a Line2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281</cp:revision>
  <dcterms:created xsi:type="dcterms:W3CDTF">2013-04-26T14:43:13Z</dcterms:created>
  <dcterms:modified xsi:type="dcterms:W3CDTF">2025-08-22T18:10:47Z</dcterms:modified>
</cp:coreProperties>
</file>