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9" r:id="rId3"/>
    <p:sldId id="260" r:id="rId4"/>
    <p:sldId id="287" r:id="rId5"/>
    <p:sldId id="288" r:id="rId6"/>
    <p:sldId id="261" r:id="rId7"/>
    <p:sldId id="286" r:id="rId8"/>
    <p:sldId id="264" r:id="rId9"/>
    <p:sldId id="284" r:id="rId10"/>
    <p:sldId id="268" r:id="rId11"/>
    <p:sldId id="269" r:id="rId12"/>
    <p:sldId id="270" r:id="rId13"/>
    <p:sldId id="289" r:id="rId14"/>
    <p:sldId id="271"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000000"/>
    <a:srgbClr val="2D7D9F"/>
    <a:srgbClr val="000099"/>
    <a:srgbClr val="0000FF"/>
    <a:srgbClr val="FF00FF"/>
    <a:srgbClr val="9900FF"/>
    <a:srgbClr val="FFFFCC"/>
    <a:srgbClr val="00808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31" autoAdjust="0"/>
    <p:restoredTop sz="96247" autoAdjust="0"/>
  </p:normalViewPr>
  <p:slideViewPr>
    <p:cSldViewPr>
      <p:cViewPr varScale="1">
        <p:scale>
          <a:sx n="75" d="100"/>
          <a:sy n="75" d="100"/>
        </p:scale>
        <p:origin x="912"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4948602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276938-6083-45E3-B389-D9BA357E66D8}" type="datetimeFigureOut">
              <a:rPr lang="en-US" smtClean="0"/>
              <a:pPr/>
              <a:t>8/25/2025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842362-7FB3-4AFB-84F1-3FAB35E132DD}" type="slidenum">
              <a:rPr lang="en-US" smtClean="0"/>
              <a:pPr/>
              <a:t>‹#›</a:t>
            </a:fld>
            <a:endParaRPr lang="en-US"/>
          </a:p>
        </p:txBody>
      </p:sp>
    </p:spTree>
    <p:extLst>
      <p:ext uri="{BB962C8B-B14F-4D97-AF65-F5344CB8AC3E}">
        <p14:creationId xmlns:p14="http://schemas.microsoft.com/office/powerpoint/2010/main" val="15559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842362-7FB3-4AFB-84F1-3FAB35E132DD}" type="slidenum">
              <a:rPr lang="en-US" smtClean="0"/>
              <a:pPr/>
              <a:t>1</a:t>
            </a:fld>
            <a:endParaRPr lang="en-US"/>
          </a:p>
        </p:txBody>
      </p:sp>
    </p:spTree>
    <p:extLst>
      <p:ext uri="{BB962C8B-B14F-4D97-AF65-F5344CB8AC3E}">
        <p14:creationId xmlns:p14="http://schemas.microsoft.com/office/powerpoint/2010/main" val="1962079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10.R.2</a:t>
            </a:r>
            <a:endParaRPr lang="en-US" b="1" dirty="0">
              <a:solidFill>
                <a:srgbClr val="1F497D"/>
              </a:solidFill>
              <a:latin typeface="Arial" charset="0"/>
              <a:cs typeface="Arial" charset="0"/>
            </a:endParaRP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Applications: Scientific Notation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a:t>
            </a:r>
            <a:r>
              <a:rPr lang="en-US" dirty="0">
                <a:solidFill>
                  <a:schemeClr val="accent1"/>
                </a:solidFill>
              </a:rPr>
              <a:t>: Application: Scientific Notation</a:t>
            </a:r>
            <a:r>
              <a:rPr lang="en-US" baseline="-25000" dirty="0">
                <a:solidFill>
                  <a:schemeClr val="accent1"/>
                </a:solidFill>
              </a:rPr>
              <a:t>2</a:t>
            </a:r>
            <a:endParaRPr lang="en-US" sz="3200" dirty="0">
              <a:solidFill>
                <a:schemeClr val="accent1"/>
              </a:solidFill>
            </a:endParaRPr>
          </a:p>
        </p:txBody>
      </p:sp>
      <p:sp>
        <p:nvSpPr>
          <p:cNvPr id="9" name="TextBox 8"/>
          <p:cNvSpPr txBox="1"/>
          <p:nvPr/>
        </p:nvSpPr>
        <p:spPr>
          <a:xfrm>
            <a:off x="457200" y="1371600"/>
            <a:ext cx="7970476" cy="1384995"/>
          </a:xfrm>
          <a:prstGeom prst="rect">
            <a:avLst/>
          </a:prstGeom>
          <a:noFill/>
        </p:spPr>
        <p:txBody>
          <a:bodyPr wrap="none" rtlCol="0">
            <a:spAutoFit/>
          </a:bodyPr>
          <a:lstStyle/>
          <a:p>
            <a:r>
              <a:rPr lang="en-US" sz="2800" dirty="0"/>
              <a:t>(</a:t>
            </a:r>
            <a:r>
              <a:rPr lang="en-US" sz="2800" b="1" dirty="0"/>
              <a:t>Note</a:t>
            </a:r>
            <a:r>
              <a:rPr lang="en-US" sz="2800" dirty="0"/>
              <a:t>: In decimal form, this is 18,000,000,000 meters </a:t>
            </a:r>
            <a:br>
              <a:rPr lang="en-US" sz="2800" dirty="0"/>
            </a:br>
            <a:r>
              <a:rPr lang="en-US" sz="2800" dirty="0"/>
              <a:t>per minute. So, you can see why scientists prefer </a:t>
            </a:r>
            <a:br>
              <a:rPr lang="en-US" sz="2800" dirty="0"/>
            </a:br>
            <a:r>
              <a:rPr lang="en-US" sz="2800" dirty="0"/>
              <a:t>scientific notation.)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a:t>
            </a:r>
            <a:r>
              <a:rPr lang="en-US" dirty="0">
                <a:solidFill>
                  <a:schemeClr val="accent1"/>
                </a:solidFill>
              </a:rPr>
              <a:t>: Scientific Notation and Calculator</a:t>
            </a:r>
            <a:r>
              <a:rPr lang="en-US" baseline="-25000" dirty="0">
                <a:solidFill>
                  <a:schemeClr val="accent1"/>
                </a:solidFill>
              </a:rPr>
              <a:t>1</a:t>
            </a:r>
            <a:endParaRPr lang="en-US" sz="3200" dirty="0">
              <a:solidFill>
                <a:schemeClr val="accent1"/>
              </a:solidFill>
            </a:endParaRPr>
          </a:p>
        </p:txBody>
      </p:sp>
      <p:sp>
        <p:nvSpPr>
          <p:cNvPr id="42" name="Rectangle 3"/>
          <p:cNvSpPr>
            <a:spLocks noGrp="1"/>
          </p:cNvSpPr>
          <p:nvPr>
            <p:ph idx="1"/>
          </p:nvPr>
        </p:nvSpPr>
        <p:spPr>
          <a:xfrm>
            <a:off x="457200" y="1280160"/>
            <a:ext cx="8458200" cy="2072640"/>
          </a:xfrm>
          <a:prstGeom prst="rect">
            <a:avLst/>
          </a:prstGeom>
        </p:spPr>
        <p:txBody>
          <a:bodyPr>
            <a:normAutofit/>
          </a:bodyPr>
          <a:lstStyle/>
          <a:p>
            <a:r>
              <a:rPr lang="en-US" dirty="0">
                <a:solidFill>
                  <a:schemeClr val="tx1"/>
                </a:solidFill>
              </a:rPr>
              <a:t>Use a graphing calculator to evaluate each expression. Leave the answer in scientific notation.</a:t>
            </a:r>
          </a:p>
          <a:p>
            <a:pPr>
              <a:lnSpc>
                <a:spcPct val="150000"/>
              </a:lnSpc>
            </a:pPr>
            <a:endParaRPr lang="en-US" dirty="0">
              <a:solidFill>
                <a:schemeClr val="tx1"/>
              </a:solidFill>
            </a:endParaRPr>
          </a:p>
        </p:txBody>
      </p:sp>
      <p:pic>
        <p:nvPicPr>
          <p:cNvPr id="3" name="Picture 2" descr="a. 0.0042 times 3,000,000 whole divided by 0.21.">
            <a:extLst>
              <a:ext uri="{FF2B5EF4-FFF2-40B4-BE49-F238E27FC236}">
                <a16:creationId xmlns:a16="http://schemas.microsoft.com/office/drawing/2014/main" id="{B2B58403-DDEC-AF10-CCCB-E68B697CBE8D}"/>
              </a:ext>
            </a:extLst>
          </p:cNvPr>
          <p:cNvPicPr>
            <a:picLocks noChangeAspect="1"/>
          </p:cNvPicPr>
          <p:nvPr/>
        </p:nvPicPr>
        <p:blipFill>
          <a:blip r:embed="rId2"/>
          <a:stretch>
            <a:fillRect/>
          </a:stretch>
        </p:blipFill>
        <p:spPr>
          <a:xfrm>
            <a:off x="533400" y="2349137"/>
            <a:ext cx="2886075" cy="790575"/>
          </a:xfrm>
          <a:prstGeom prst="rect">
            <a:avLst/>
          </a:prstGeom>
        </p:spPr>
      </p:pic>
      <p:pic>
        <p:nvPicPr>
          <p:cNvPr id="6" name="Picture 5" descr="b. 8,600 times 3.0 times 10 to the power of 5, whole divided by 1.5 times 10 to the power of negative 6.">
            <a:extLst>
              <a:ext uri="{FF2B5EF4-FFF2-40B4-BE49-F238E27FC236}">
                <a16:creationId xmlns:a16="http://schemas.microsoft.com/office/drawing/2014/main" id="{4D430555-C913-B64B-5826-801CA94025DE}"/>
              </a:ext>
            </a:extLst>
          </p:cNvPr>
          <p:cNvPicPr>
            <a:picLocks noChangeAspect="1"/>
          </p:cNvPicPr>
          <p:nvPr/>
        </p:nvPicPr>
        <p:blipFill>
          <a:blip r:embed="rId3"/>
          <a:stretch>
            <a:fillRect/>
          </a:stretch>
        </p:blipFill>
        <p:spPr>
          <a:xfrm>
            <a:off x="4800600" y="2199887"/>
            <a:ext cx="2514600" cy="933450"/>
          </a:xfrm>
          <a:prstGeom prst="rect">
            <a:avLst/>
          </a:prstGeom>
        </p:spPr>
      </p:pic>
      <p:sp>
        <p:nvSpPr>
          <p:cNvPr id="45" name="TextBox 44"/>
          <p:cNvSpPr txBox="1"/>
          <p:nvPr/>
        </p:nvSpPr>
        <p:spPr>
          <a:xfrm>
            <a:off x="457200" y="3200400"/>
            <a:ext cx="6116033" cy="2677656"/>
          </a:xfrm>
          <a:prstGeom prst="rect">
            <a:avLst/>
          </a:prstGeom>
          <a:noFill/>
        </p:spPr>
        <p:txBody>
          <a:bodyPr wrap="none" rtlCol="0">
            <a:spAutoFit/>
          </a:bodyPr>
          <a:lstStyle/>
          <a:p>
            <a:r>
              <a:rPr lang="en-US" sz="2800" b="1" dirty="0"/>
              <a:t>Solution</a:t>
            </a:r>
          </a:p>
          <a:p>
            <a:pPr marL="541338" indent="-541338"/>
            <a:r>
              <a:rPr lang="en-US" sz="2800" dirty="0"/>
              <a:t>a.	With a TI-84 Plus calculator (set in </a:t>
            </a:r>
            <a:br>
              <a:rPr lang="en-US" sz="2800" dirty="0"/>
            </a:br>
            <a:r>
              <a:rPr lang="en-US" sz="2800" dirty="0"/>
              <a:t>scientific notation mode) the display </a:t>
            </a:r>
            <a:br>
              <a:rPr lang="en-US" sz="2800" dirty="0"/>
            </a:br>
            <a:r>
              <a:rPr lang="en-US" sz="2800" dirty="0"/>
              <a:t>should appear as shown here. Note </a:t>
            </a:r>
            <a:br>
              <a:rPr lang="en-US" sz="2800" dirty="0"/>
            </a:br>
            <a:r>
              <a:rPr lang="en-US" sz="2800" dirty="0"/>
              <a:t>that the E in the display indicates an </a:t>
            </a:r>
            <a:br>
              <a:rPr lang="en-US" sz="2800" dirty="0"/>
            </a:br>
            <a:r>
              <a:rPr lang="en-US" sz="2800" dirty="0"/>
              <a:t>exponent with base 10.</a:t>
            </a:r>
          </a:p>
        </p:txBody>
      </p:sp>
      <p:pic>
        <p:nvPicPr>
          <p:cNvPr id="82407" name="Picture 487" descr="0.0042 times 3,000,000 whole divided by 0.21.&#10;&#10;The result is displayed as 6E4"/>
          <p:cNvPicPr>
            <a:picLocks noChangeAspect="1" noChangeArrowheads="1"/>
          </p:cNvPicPr>
          <p:nvPr/>
        </p:nvPicPr>
        <p:blipFill>
          <a:blip r:embed="rId4" cstate="print"/>
          <a:srcRect/>
          <a:stretch>
            <a:fillRect/>
          </a:stretch>
        </p:blipFill>
        <p:spPr bwMode="auto">
          <a:xfrm>
            <a:off x="6400800" y="3810000"/>
            <a:ext cx="2409825" cy="166687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a:t>
            </a:r>
            <a:r>
              <a:rPr lang="en-US" dirty="0">
                <a:solidFill>
                  <a:schemeClr val="accent1"/>
                </a:solidFill>
              </a:rPr>
              <a:t>: Scientific Notation and Calculator</a:t>
            </a:r>
            <a:r>
              <a:rPr lang="en-US" baseline="-25000" dirty="0">
                <a:solidFill>
                  <a:schemeClr val="accent1"/>
                </a:solidFill>
              </a:rPr>
              <a:t>2</a:t>
            </a:r>
            <a:endParaRPr lang="en-US" sz="3200" dirty="0">
              <a:solidFill>
                <a:schemeClr val="accent1"/>
              </a:solidFill>
            </a:endParaRPr>
          </a:p>
        </p:txBody>
      </p:sp>
      <p:sp>
        <p:nvSpPr>
          <p:cNvPr id="8" name="TextBox 7"/>
          <p:cNvSpPr txBox="1"/>
          <p:nvPr/>
        </p:nvSpPr>
        <p:spPr>
          <a:xfrm>
            <a:off x="533400" y="1132344"/>
            <a:ext cx="7772400" cy="1815882"/>
          </a:xfrm>
          <a:prstGeom prst="rect">
            <a:avLst/>
          </a:prstGeom>
          <a:noFill/>
        </p:spPr>
        <p:txBody>
          <a:bodyPr wrap="square" rtlCol="0">
            <a:spAutoFit/>
          </a:bodyPr>
          <a:lstStyle/>
          <a:p>
            <a:pPr marL="541338" indent="-541338"/>
            <a:r>
              <a:rPr lang="en-US" sz="2800" dirty="0"/>
              <a:t>b.	With a graphing calculator (set in scientific notation mode) the display should appear as shown here. Note: Remember, the caret key </a:t>
            </a:r>
            <a:br>
              <a:rPr lang="en-US" sz="2800" dirty="0"/>
            </a:br>
            <a:r>
              <a:rPr lang="en-US" sz="2800" dirty="0"/>
              <a:t>         </a:t>
            </a:r>
          </a:p>
        </p:txBody>
      </p:sp>
      <p:pic>
        <p:nvPicPr>
          <p:cNvPr id="10" name="Picture 7" descr="Caret or circumflex symbol."/>
          <p:cNvPicPr>
            <a:picLocks noChangeAspect="1" noChangeArrowheads="1"/>
          </p:cNvPicPr>
          <p:nvPr/>
        </p:nvPicPr>
        <p:blipFill>
          <a:blip r:embed="rId2" cstate="print"/>
          <a:srcRect/>
          <a:stretch>
            <a:fillRect/>
          </a:stretch>
        </p:blipFill>
        <p:spPr bwMode="auto">
          <a:xfrm>
            <a:off x="7574280" y="2150877"/>
            <a:ext cx="731520" cy="357286"/>
          </a:xfrm>
          <a:prstGeom prst="rect">
            <a:avLst/>
          </a:prstGeom>
          <a:noFill/>
          <a:ln w="9525">
            <a:noFill/>
            <a:miter lim="800000"/>
            <a:headEnd/>
            <a:tailEnd/>
          </a:ln>
        </p:spPr>
      </p:pic>
      <p:sp>
        <p:nvSpPr>
          <p:cNvPr id="3" name="TextBox 2">
            <a:extLst>
              <a:ext uri="{FF2B5EF4-FFF2-40B4-BE49-F238E27FC236}">
                <a16:creationId xmlns:a16="http://schemas.microsoft.com/office/drawing/2014/main" id="{1C05E58D-86A1-7216-0C23-93ADE3B3ED85}"/>
              </a:ext>
            </a:extLst>
          </p:cNvPr>
          <p:cNvSpPr txBox="1"/>
          <p:nvPr/>
        </p:nvSpPr>
        <p:spPr>
          <a:xfrm>
            <a:off x="1056140" y="2538181"/>
            <a:ext cx="7031719" cy="1815882"/>
          </a:xfrm>
          <a:prstGeom prst="rect">
            <a:avLst/>
          </a:prstGeom>
          <a:noFill/>
        </p:spPr>
        <p:txBody>
          <a:bodyPr wrap="square">
            <a:spAutoFit/>
          </a:bodyPr>
          <a:lstStyle/>
          <a:p>
            <a:r>
              <a:rPr lang="en-US" sz="2800" dirty="0"/>
              <a:t>is used to indicate an exponent and that the numerator and denominator must be set in parentheses.</a:t>
            </a:r>
            <a:endParaRPr lang="en-IN" sz="2800" dirty="0"/>
          </a:p>
          <a:p>
            <a:r>
              <a:rPr lang="en-US" sz="2800" dirty="0"/>
              <a:t> </a:t>
            </a:r>
            <a:endParaRPr lang="en-IN" sz="2800" dirty="0"/>
          </a:p>
        </p:txBody>
      </p:sp>
      <p:pic>
        <p:nvPicPr>
          <p:cNvPr id="109569" name="Picture 1" descr="8,600 times 3.0 times 10 to the power of 5, divided by 1.5 times 10 to the power of negative 6. &#10;&#10;The result is displayed as 1.72 E15&#10;&#10;"/>
          <p:cNvPicPr>
            <a:picLocks noChangeAspect="1" noChangeArrowheads="1"/>
          </p:cNvPicPr>
          <p:nvPr/>
        </p:nvPicPr>
        <p:blipFill>
          <a:blip r:embed="rId3" cstate="print"/>
          <a:srcRect/>
          <a:stretch>
            <a:fillRect/>
          </a:stretch>
        </p:blipFill>
        <p:spPr bwMode="auto">
          <a:xfrm>
            <a:off x="3048000" y="3650754"/>
            <a:ext cx="3048000" cy="2129928"/>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Scientific Notation and Simplifying Expressions</a:t>
            </a:r>
            <a:endParaRPr lang="en-US" sz="3200" dirty="0">
              <a:solidFill>
                <a:schemeClr val="accent1"/>
              </a:solidFill>
            </a:endParaRPr>
          </a:p>
        </p:txBody>
      </p:sp>
      <p:sp>
        <p:nvSpPr>
          <p:cNvPr id="5" name="Rectangle 3"/>
          <p:cNvSpPr>
            <a:spLocks noGrp="1"/>
          </p:cNvSpPr>
          <p:nvPr>
            <p:ph idx="1"/>
          </p:nvPr>
        </p:nvSpPr>
        <p:spPr>
          <a:xfrm>
            <a:off x="457200" y="1280160"/>
            <a:ext cx="8229600" cy="2031325"/>
          </a:xfrm>
          <a:prstGeom prst="rect">
            <a:avLst/>
          </a:prstGeom>
          <a:noFill/>
          <a:ln w="28575">
            <a:solidFill>
              <a:srgbClr val="FF0000"/>
            </a:solidFill>
          </a:ln>
        </p:spPr>
        <p:txBody>
          <a:bodyPr>
            <a:spAutoFit/>
          </a:bodyPr>
          <a:lstStyle/>
          <a:p>
            <a:pPr marL="0" indent="0" algn="ctr">
              <a:spcBef>
                <a:spcPct val="50000"/>
              </a:spcBef>
              <a:buFont typeface="Courier New" pitchFamily="49" charset="0"/>
              <a:buNone/>
            </a:pPr>
            <a:r>
              <a:rPr lang="en-US" b="1" i="0" dirty="0">
                <a:solidFill>
                  <a:srgbClr val="000000"/>
                </a:solidFill>
              </a:rPr>
              <a:t>Notes</a:t>
            </a:r>
          </a:p>
          <a:p>
            <a:pPr>
              <a:spcBef>
                <a:spcPct val="50000"/>
              </a:spcBef>
            </a:pPr>
            <a:r>
              <a:rPr lang="en-US" dirty="0">
                <a:solidFill>
                  <a:srgbClr val="000000"/>
                </a:solidFill>
              </a:rPr>
              <a:t>You can press the MODE key and select SCI on the first line to have all decimal calculations in scientific notation.</a:t>
            </a:r>
          </a:p>
        </p:txBody>
      </p:sp>
    </p:spTree>
    <p:extLst>
      <p:ext uri="{BB962C8B-B14F-4D97-AF65-F5344CB8AC3E}">
        <p14:creationId xmlns:p14="http://schemas.microsoft.com/office/powerpoint/2010/main" val="1923013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5</a:t>
            </a:r>
            <a:r>
              <a:rPr lang="en-US" dirty="0">
                <a:solidFill>
                  <a:schemeClr val="accent1"/>
                </a:solidFill>
              </a:rPr>
              <a:t>: Application: Scientific Notation and Calculator</a:t>
            </a:r>
            <a:r>
              <a:rPr lang="en-US" baseline="-25000" dirty="0">
                <a:solidFill>
                  <a:schemeClr val="accent1"/>
                </a:solidFill>
              </a:rPr>
              <a:t>1</a:t>
            </a:r>
            <a:endParaRPr lang="en-US" sz="3200" dirty="0">
              <a:solidFill>
                <a:schemeClr val="accent1"/>
              </a:solidFill>
            </a:endParaRPr>
          </a:p>
        </p:txBody>
      </p:sp>
      <p:sp>
        <p:nvSpPr>
          <p:cNvPr id="27" name="Rectangle 3"/>
          <p:cNvSpPr>
            <a:spLocks noGrp="1"/>
          </p:cNvSpPr>
          <p:nvPr>
            <p:ph idx="1"/>
          </p:nvPr>
        </p:nvSpPr>
        <p:spPr>
          <a:xfrm>
            <a:off x="457200" y="1280160"/>
            <a:ext cx="8534400" cy="1920240"/>
          </a:xfrm>
          <a:prstGeom prst="rect">
            <a:avLst/>
          </a:prstGeom>
        </p:spPr>
        <p:txBody>
          <a:bodyPr>
            <a:normAutofit/>
          </a:bodyPr>
          <a:lstStyle/>
          <a:p>
            <a:r>
              <a:rPr lang="en-US" dirty="0">
                <a:solidFill>
                  <a:schemeClr val="tx1"/>
                </a:solidFill>
              </a:rPr>
              <a:t>A light-year is the distance light travels in one year. Use a graphing calculator to find the length of a light-year in scientific notation if light travels 186,000 mile per second.</a:t>
            </a:r>
          </a:p>
          <a:p>
            <a:r>
              <a:rPr lang="en-US" sz="2800" b="1" dirty="0"/>
              <a:t>Solution</a:t>
            </a:r>
            <a:endParaRPr lang="en-US" dirty="0">
              <a:solidFill>
                <a:schemeClr val="tx1"/>
              </a:solidFill>
            </a:endParaRPr>
          </a:p>
        </p:txBody>
      </p:sp>
      <p:sp>
        <p:nvSpPr>
          <p:cNvPr id="29" name="TextBox 28"/>
          <p:cNvSpPr txBox="1"/>
          <p:nvPr/>
        </p:nvSpPr>
        <p:spPr>
          <a:xfrm>
            <a:off x="457200" y="3200400"/>
            <a:ext cx="3457697" cy="2246769"/>
          </a:xfrm>
          <a:prstGeom prst="rect">
            <a:avLst/>
          </a:prstGeom>
          <a:noFill/>
        </p:spPr>
        <p:txBody>
          <a:bodyPr wrap="none" rtlCol="0">
            <a:spAutoFit/>
          </a:bodyPr>
          <a:lstStyle/>
          <a:p>
            <a:r>
              <a:rPr lang="en-US" sz="2800" dirty="0"/>
              <a:t>60 seconds = 1 minute</a:t>
            </a:r>
          </a:p>
          <a:p>
            <a:r>
              <a:rPr lang="en-US" sz="2800" dirty="0"/>
              <a:t>60 minutes = 1 hour</a:t>
            </a:r>
          </a:p>
          <a:p>
            <a:r>
              <a:rPr lang="en-US" sz="2800" dirty="0"/>
              <a:t>24 hours = 1 day</a:t>
            </a:r>
          </a:p>
          <a:p>
            <a:r>
              <a:rPr lang="en-US" sz="2800" dirty="0"/>
              <a:t>365 days = 1 year</a:t>
            </a:r>
          </a:p>
          <a:p>
            <a:endParaRPr lang="en-US" sz="2800" dirty="0"/>
          </a:p>
        </p:txBody>
      </p:sp>
      <p:sp>
        <p:nvSpPr>
          <p:cNvPr id="30" name="TextBox 29"/>
          <p:cNvSpPr txBox="1"/>
          <p:nvPr/>
        </p:nvSpPr>
        <p:spPr>
          <a:xfrm>
            <a:off x="3982720" y="3215640"/>
            <a:ext cx="5008880" cy="954107"/>
          </a:xfrm>
          <a:prstGeom prst="rect">
            <a:avLst/>
          </a:prstGeom>
          <a:noFill/>
        </p:spPr>
        <p:txBody>
          <a:bodyPr wrap="square" rtlCol="0">
            <a:spAutoFit/>
          </a:bodyPr>
          <a:lstStyle/>
          <a:p>
            <a:r>
              <a:rPr lang="en-US" sz="2800" dirty="0"/>
              <a:t>Multiplication gives the following </a:t>
            </a:r>
            <a:br>
              <a:rPr lang="en-US" sz="2800" dirty="0"/>
            </a:br>
            <a:r>
              <a:rPr lang="en-US" sz="2800" dirty="0"/>
              <a:t>display on your calculator.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5</a:t>
            </a:r>
            <a:r>
              <a:rPr lang="en-US" dirty="0">
                <a:solidFill>
                  <a:schemeClr val="accent1"/>
                </a:solidFill>
              </a:rPr>
              <a:t>: Application: Scientific Notation and Calculator</a:t>
            </a:r>
            <a:r>
              <a:rPr lang="en-US" baseline="-25000" dirty="0">
                <a:solidFill>
                  <a:schemeClr val="accent1"/>
                </a:solidFill>
              </a:rPr>
              <a:t>2</a:t>
            </a:r>
            <a:endParaRPr lang="en-US" sz="3200" dirty="0">
              <a:solidFill>
                <a:schemeClr val="accent1"/>
              </a:solidFill>
            </a:endParaRPr>
          </a:p>
        </p:txBody>
      </p:sp>
      <p:pic>
        <p:nvPicPr>
          <p:cNvPr id="60326" name="Picture 934" descr="186,000 times 60 times 60 times 24 times 365.&#10;&#10;The result is displayed as 5.865696 E12"/>
          <p:cNvPicPr>
            <a:picLocks noChangeAspect="1" noChangeArrowheads="1"/>
          </p:cNvPicPr>
          <p:nvPr/>
        </p:nvPicPr>
        <p:blipFill>
          <a:blip r:embed="rId2" cstate="print"/>
          <a:srcRect/>
          <a:stretch>
            <a:fillRect/>
          </a:stretch>
        </p:blipFill>
        <p:spPr bwMode="auto">
          <a:xfrm>
            <a:off x="3352800" y="1371600"/>
            <a:ext cx="2419350" cy="1714500"/>
          </a:xfrm>
          <a:prstGeom prst="rect">
            <a:avLst/>
          </a:prstGeom>
          <a:noFill/>
          <a:ln w="9525">
            <a:noFill/>
            <a:miter lim="800000"/>
            <a:headEnd/>
            <a:tailEnd/>
          </a:ln>
        </p:spPr>
      </p:pic>
      <p:sp>
        <p:nvSpPr>
          <p:cNvPr id="19" name="Rectangle 3"/>
          <p:cNvSpPr>
            <a:spLocks noGrp="1"/>
          </p:cNvSpPr>
          <p:nvPr>
            <p:ph idx="1"/>
          </p:nvPr>
        </p:nvSpPr>
        <p:spPr>
          <a:xfrm>
            <a:off x="457200" y="3489960"/>
            <a:ext cx="8534400" cy="1463040"/>
          </a:xfrm>
          <a:prstGeom prst="rect">
            <a:avLst/>
          </a:prstGeom>
        </p:spPr>
        <p:txBody>
          <a:bodyPr>
            <a:normAutofit/>
          </a:bodyPr>
          <a:lstStyle/>
          <a:p>
            <a:r>
              <a:rPr lang="en-US" dirty="0">
                <a:solidFill>
                  <a:schemeClr val="tx1"/>
                </a:solidFill>
              </a:rPr>
              <a:t>Thus, a light-year is                             </a:t>
            </a:r>
          </a:p>
        </p:txBody>
      </p:sp>
      <p:pic>
        <p:nvPicPr>
          <p:cNvPr id="6" name="Picture 5" descr="5.865696 times 10 to the power of 12.">
            <a:extLst>
              <a:ext uri="{FF2B5EF4-FFF2-40B4-BE49-F238E27FC236}">
                <a16:creationId xmlns:a16="http://schemas.microsoft.com/office/drawing/2014/main" id="{0BF1E5C4-B280-AAD1-3D5E-649710638B05}"/>
              </a:ext>
            </a:extLst>
          </p:cNvPr>
          <p:cNvPicPr>
            <a:picLocks noChangeAspect="1"/>
          </p:cNvPicPr>
          <p:nvPr/>
        </p:nvPicPr>
        <p:blipFill>
          <a:blip r:embed="rId3"/>
          <a:stretch>
            <a:fillRect/>
          </a:stretch>
        </p:blipFill>
        <p:spPr>
          <a:xfrm>
            <a:off x="3428745" y="3511571"/>
            <a:ext cx="2238048" cy="460159"/>
          </a:xfrm>
          <a:prstGeom prst="rect">
            <a:avLst/>
          </a:prstGeom>
        </p:spPr>
      </p:pic>
      <p:sp>
        <p:nvSpPr>
          <p:cNvPr id="8" name="TextBox 7">
            <a:extLst>
              <a:ext uri="{FF2B5EF4-FFF2-40B4-BE49-F238E27FC236}">
                <a16:creationId xmlns:a16="http://schemas.microsoft.com/office/drawing/2014/main" id="{7DB289A1-70BB-64CE-870D-09561D4412B5}"/>
              </a:ext>
            </a:extLst>
          </p:cNvPr>
          <p:cNvSpPr txBox="1"/>
          <p:nvPr/>
        </p:nvSpPr>
        <p:spPr>
          <a:xfrm>
            <a:off x="5638800" y="3489960"/>
            <a:ext cx="3429000" cy="523220"/>
          </a:xfrm>
          <a:prstGeom prst="rect">
            <a:avLst/>
          </a:prstGeom>
          <a:noFill/>
        </p:spPr>
        <p:txBody>
          <a:bodyPr wrap="square">
            <a:spAutoFit/>
          </a:bodyPr>
          <a:lstStyle/>
          <a:p>
            <a:r>
              <a:rPr lang="en-US" sz="2800" dirty="0">
                <a:solidFill>
                  <a:schemeClr val="tx1"/>
                </a:solidFill>
              </a:rPr>
              <a:t>or 5,865,696,000,000</a:t>
            </a:r>
            <a:endParaRPr lang="en-IN" sz="2800" dirty="0"/>
          </a:p>
        </p:txBody>
      </p:sp>
      <p:sp>
        <p:nvSpPr>
          <p:cNvPr id="10" name="TextBox 9">
            <a:extLst>
              <a:ext uri="{FF2B5EF4-FFF2-40B4-BE49-F238E27FC236}">
                <a16:creationId xmlns:a16="http://schemas.microsoft.com/office/drawing/2014/main" id="{72EAEFD6-F586-78A9-ADE3-26C35DEB8DA4}"/>
              </a:ext>
            </a:extLst>
          </p:cNvPr>
          <p:cNvSpPr txBox="1"/>
          <p:nvPr/>
        </p:nvSpPr>
        <p:spPr>
          <a:xfrm>
            <a:off x="533400" y="3962400"/>
            <a:ext cx="8153400" cy="523220"/>
          </a:xfrm>
          <a:prstGeom prst="rect">
            <a:avLst/>
          </a:prstGeom>
          <a:noFill/>
        </p:spPr>
        <p:txBody>
          <a:bodyPr wrap="square">
            <a:spAutoFit/>
          </a:bodyPr>
          <a:lstStyle/>
          <a:p>
            <a:r>
              <a:rPr lang="en-US" sz="2800" dirty="0">
                <a:solidFill>
                  <a:schemeClr val="tx1"/>
                </a:solidFill>
              </a:rPr>
              <a:t>miles (5 trillion, 865 billion, 696 million miles).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76200"/>
            <a:ext cx="8229600" cy="914400"/>
          </a:xfrm>
        </p:spPr>
        <p:txBody>
          <a:bodyPr/>
          <a:lstStyle/>
          <a:p>
            <a:pPr eaLnBrk="1" hangingPunct="1"/>
            <a:r>
              <a:rPr lang="en-US" sz="3200">
                <a:solidFill>
                  <a:schemeClr val="accent1"/>
                </a:solidFill>
              </a:rPr>
              <a:t>Objectives</a:t>
            </a:r>
          </a:p>
        </p:txBody>
      </p:sp>
      <p:sp>
        <p:nvSpPr>
          <p:cNvPr id="7" name="Content Placeholder 2"/>
          <p:cNvSpPr>
            <a:spLocks noGrp="1"/>
          </p:cNvSpPr>
          <p:nvPr>
            <p:ph idx="1"/>
          </p:nvPr>
        </p:nvSpPr>
        <p:spPr>
          <a:xfrm>
            <a:off x="457200" y="1280160"/>
            <a:ext cx="8229600" cy="1625060"/>
          </a:xfrm>
        </p:spPr>
        <p:txBody>
          <a:bodyPr>
            <a:spAutoFit/>
          </a:bodyPr>
          <a:lstStyle/>
          <a:p>
            <a:pPr marL="339725" indent="-339725">
              <a:spcAft>
                <a:spcPts val="1200"/>
              </a:spcAft>
              <a:buFont typeface="Courier New" pitchFamily="49" charset="0"/>
              <a:buChar char="o"/>
            </a:pPr>
            <a:r>
              <a:rPr lang="en-US" dirty="0">
                <a:solidFill>
                  <a:schemeClr val="tx1"/>
                </a:solidFill>
              </a:rPr>
              <a:t>Write decimal numbers in scientific notation.</a:t>
            </a:r>
            <a:endParaRPr lang="en-US" i="0" dirty="0">
              <a:solidFill>
                <a:schemeClr val="tx1"/>
              </a:solidFill>
            </a:endParaRPr>
          </a:p>
          <a:p>
            <a:pPr marL="339725" indent="-339725">
              <a:spcAft>
                <a:spcPts val="1200"/>
              </a:spcAft>
              <a:buFont typeface="Courier New" pitchFamily="49" charset="0"/>
              <a:buChar char="o"/>
            </a:pPr>
            <a:r>
              <a:rPr lang="en-US" dirty="0">
                <a:solidFill>
                  <a:schemeClr val="tx1"/>
                </a:solidFill>
              </a:rPr>
              <a:t>Use scientific notation to help simplify decimal expressions.</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Grp="1"/>
          </p:cNvSpPr>
          <p:nvPr>
            <p:ph type="title"/>
          </p:nvPr>
        </p:nvSpPr>
        <p:spPr>
          <a:xfrm>
            <a:off x="457200" y="76200"/>
            <a:ext cx="8229600" cy="914400"/>
          </a:xfrm>
          <a:prstGeom prst="rect">
            <a:avLst/>
          </a:prstGeom>
        </p:spPr>
        <p:txBody>
          <a:bodyPr/>
          <a:lstStyle/>
          <a:p>
            <a:r>
              <a:rPr lang="en-US" dirty="0"/>
              <a:t>Definition: Scientific Notation</a:t>
            </a:r>
            <a:endParaRPr lang="en-US" sz="3200" dirty="0">
              <a:solidFill>
                <a:schemeClr val="accent1"/>
              </a:solidFill>
            </a:endParaRPr>
          </a:p>
        </p:txBody>
      </p:sp>
      <p:sp>
        <p:nvSpPr>
          <p:cNvPr id="9" name="Content Placeholder 3"/>
          <p:cNvSpPr>
            <a:spLocks noGrp="1"/>
          </p:cNvSpPr>
          <p:nvPr>
            <p:ph idx="1"/>
          </p:nvPr>
        </p:nvSpPr>
        <p:spPr>
          <a:xfrm>
            <a:off x="457200" y="1280160"/>
            <a:ext cx="8229600" cy="1241365"/>
          </a:xfrm>
          <a:solidFill>
            <a:srgbClr val="FFFFCC"/>
          </a:solidFill>
          <a:ln w="28575">
            <a:solidFill>
              <a:srgbClr val="000000"/>
            </a:solidFill>
          </a:ln>
        </p:spPr>
        <p:txBody>
          <a:bodyPr>
            <a:spAutoFit/>
          </a:bodyPr>
          <a:lstStyle/>
          <a:p>
            <a:pPr marL="12700" indent="-12700" algn="just" eaLnBrk="0" hangingPunct="0">
              <a:tabLst>
                <a:tab pos="457200" algn="l"/>
              </a:tabLst>
            </a:pPr>
            <a:r>
              <a:rPr lang="en-US" dirty="0">
                <a:solidFill>
                  <a:srgbClr val="000000"/>
                </a:solidFill>
                <a:latin typeface="Calibri" pitchFamily="34" charset="0"/>
              </a:rPr>
              <a:t>If </a:t>
            </a:r>
            <a:r>
              <a:rPr lang="en-US" i="1" dirty="0">
                <a:solidFill>
                  <a:srgbClr val="000000"/>
                </a:solidFill>
                <a:latin typeface="Calibri" pitchFamily="34" charset="0"/>
              </a:rPr>
              <a:t>N</a:t>
            </a:r>
            <a:r>
              <a:rPr lang="en-US" dirty="0">
                <a:solidFill>
                  <a:srgbClr val="000000"/>
                </a:solidFill>
                <a:latin typeface="Calibri" pitchFamily="34" charset="0"/>
              </a:rPr>
              <a:t> is a decimal number, then in </a:t>
            </a:r>
            <a:r>
              <a:rPr lang="en-US" b="1" dirty="0">
                <a:solidFill>
                  <a:srgbClr val="C00000"/>
                </a:solidFill>
                <a:latin typeface="Calibri" pitchFamily="34" charset="0"/>
              </a:rPr>
              <a:t>scientific notation</a:t>
            </a:r>
            <a:br>
              <a:rPr lang="en-US" b="1" dirty="0">
                <a:solidFill>
                  <a:srgbClr val="C00000"/>
                </a:solidFill>
                <a:latin typeface="Calibri" pitchFamily="34" charset="0"/>
              </a:rPr>
            </a:br>
            <a:br>
              <a:rPr lang="en-US" b="1" dirty="0">
                <a:solidFill>
                  <a:srgbClr val="C00000"/>
                </a:solidFill>
                <a:latin typeface="Calibri" pitchFamily="34" charset="0"/>
              </a:rPr>
            </a:br>
            <a:endParaRPr lang="en-US" b="1" i="1" baseline="30000" dirty="0">
              <a:solidFill>
                <a:srgbClr val="0000FF"/>
              </a:solidFill>
              <a:latin typeface="Calibri" pitchFamily="34" charset="0"/>
            </a:endParaRPr>
          </a:p>
        </p:txBody>
      </p:sp>
      <p:pic>
        <p:nvPicPr>
          <p:cNvPr id="3" name="Picture 2" descr="N equals a times ten to the power of n.">
            <a:extLst>
              <a:ext uri="{FF2B5EF4-FFF2-40B4-BE49-F238E27FC236}">
                <a16:creationId xmlns:a16="http://schemas.microsoft.com/office/drawing/2014/main" id="{863EFBB2-7F13-96EE-2A9A-833966019318}"/>
              </a:ext>
            </a:extLst>
          </p:cNvPr>
          <p:cNvPicPr>
            <a:picLocks noChangeAspect="1"/>
          </p:cNvPicPr>
          <p:nvPr/>
        </p:nvPicPr>
        <p:blipFill>
          <a:blip r:embed="rId2"/>
          <a:stretch>
            <a:fillRect/>
          </a:stretch>
        </p:blipFill>
        <p:spPr>
          <a:xfrm>
            <a:off x="609600" y="1819835"/>
            <a:ext cx="1629256" cy="432000"/>
          </a:xfrm>
          <a:prstGeom prst="rect">
            <a:avLst/>
          </a:prstGeom>
        </p:spPr>
      </p:pic>
      <p:sp>
        <p:nvSpPr>
          <p:cNvPr id="4" name="TextBox 3">
            <a:extLst>
              <a:ext uri="{FF2B5EF4-FFF2-40B4-BE49-F238E27FC236}">
                <a16:creationId xmlns:a16="http://schemas.microsoft.com/office/drawing/2014/main" id="{52A269FE-5C56-F1C2-FB4C-FDB6481A4189}"/>
              </a:ext>
            </a:extLst>
          </p:cNvPr>
          <p:cNvSpPr txBox="1"/>
          <p:nvPr/>
        </p:nvSpPr>
        <p:spPr>
          <a:xfrm>
            <a:off x="2385394" y="1774224"/>
            <a:ext cx="5791200" cy="523221"/>
          </a:xfrm>
          <a:prstGeom prst="rect">
            <a:avLst/>
          </a:prstGeom>
          <a:noFill/>
        </p:spPr>
        <p:txBody>
          <a:bodyPr wrap="square" rtlCol="0">
            <a:spAutoFit/>
          </a:bodyPr>
          <a:lstStyle/>
          <a:p>
            <a:r>
              <a:rPr lang="en-US" sz="2800" dirty="0">
                <a:solidFill>
                  <a:srgbClr val="000000"/>
                </a:solidFill>
                <a:latin typeface="Calibri" pitchFamily="34" charset="0"/>
              </a:rPr>
              <a:t>where 1 </a:t>
            </a:r>
            <a:r>
              <a:rPr lang="en-US" sz="2800" dirty="0">
                <a:solidFill>
                  <a:srgbClr val="000000"/>
                </a:solidFill>
                <a:latin typeface="Times New Roman"/>
                <a:cs typeface="Symbol" charset="2"/>
              </a:rPr>
              <a:t>≤</a:t>
            </a:r>
            <a:r>
              <a:rPr lang="en-US" sz="2800" dirty="0">
                <a:solidFill>
                  <a:srgbClr val="000000"/>
                </a:solidFill>
                <a:latin typeface="Calibri" pitchFamily="34" charset="0"/>
              </a:rPr>
              <a:t> </a:t>
            </a:r>
            <a:r>
              <a:rPr lang="en-US" sz="2800" i="1" dirty="0">
                <a:solidFill>
                  <a:srgbClr val="000000"/>
                </a:solidFill>
                <a:latin typeface="Calibri" pitchFamily="34" charset="0"/>
              </a:rPr>
              <a:t>a</a:t>
            </a:r>
            <a:r>
              <a:rPr lang="en-US" sz="2800" dirty="0">
                <a:solidFill>
                  <a:srgbClr val="000000"/>
                </a:solidFill>
                <a:latin typeface="Calibri" pitchFamily="34" charset="0"/>
              </a:rPr>
              <a:t> </a:t>
            </a:r>
            <a:r>
              <a:rPr lang="en-US" sz="2800" dirty="0">
                <a:solidFill>
                  <a:srgbClr val="000000"/>
                </a:solidFill>
                <a:latin typeface="Symbol" charset="2"/>
                <a:cs typeface="Symbol" charset="2"/>
              </a:rPr>
              <a:t>&lt;</a:t>
            </a:r>
            <a:r>
              <a:rPr lang="en-US" sz="2800" dirty="0">
                <a:solidFill>
                  <a:srgbClr val="000000"/>
                </a:solidFill>
                <a:latin typeface="Calibri" pitchFamily="34" charset="0"/>
              </a:rPr>
              <a:t> 10 and </a:t>
            </a:r>
            <a:r>
              <a:rPr lang="en-US" sz="2800" i="1" dirty="0">
                <a:solidFill>
                  <a:srgbClr val="000000"/>
                </a:solidFill>
                <a:latin typeface="Calibri" pitchFamily="34" charset="0"/>
              </a:rPr>
              <a:t>n</a:t>
            </a:r>
            <a:r>
              <a:rPr lang="en-US" sz="2800" dirty="0">
                <a:solidFill>
                  <a:srgbClr val="000000"/>
                </a:solidFill>
                <a:latin typeface="Calibri" pitchFamily="34" charset="0"/>
              </a:rPr>
              <a:t> is an integer.</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solidFill>
                  <a:schemeClr val="accent1"/>
                </a:solidFill>
              </a:rPr>
              <a:t>Writing Decimals in Scientific Notation</a:t>
            </a:r>
            <a:r>
              <a:rPr lang="en-US" baseline="-25000" dirty="0">
                <a:solidFill>
                  <a:schemeClr val="accent1"/>
                </a:solidFill>
              </a:rPr>
              <a:t>1</a:t>
            </a:r>
            <a:endParaRPr lang="en-US" sz="3200" baseline="-25000" dirty="0">
              <a:solidFill>
                <a:schemeClr val="accent1"/>
              </a:solidFill>
            </a:endParaRPr>
          </a:p>
        </p:txBody>
      </p:sp>
      <p:sp>
        <p:nvSpPr>
          <p:cNvPr id="9" name="Rectangle 3"/>
          <p:cNvSpPr>
            <a:spLocks noGrp="1"/>
          </p:cNvSpPr>
          <p:nvPr>
            <p:ph idx="1"/>
          </p:nvPr>
        </p:nvSpPr>
        <p:spPr>
          <a:xfrm>
            <a:off x="457200" y="1280160"/>
            <a:ext cx="8229600" cy="1988237"/>
          </a:xfrm>
          <a:prstGeom prst="rect">
            <a:avLst/>
          </a:prstGeom>
          <a:noFill/>
        </p:spPr>
        <p:txBody>
          <a:bodyPr>
            <a:spAutoFit/>
          </a:bodyPr>
          <a:lstStyle/>
          <a:p>
            <a:r>
              <a:rPr lang="en-US" dirty="0">
                <a:solidFill>
                  <a:schemeClr val="tx1"/>
                </a:solidFill>
              </a:rPr>
              <a:t>Write the following decimal numbers in scientific notation.</a:t>
            </a:r>
          </a:p>
          <a:p>
            <a:pPr marL="541338" indent="-541338" defTabSz="788988">
              <a:tabLst>
                <a:tab pos="3676650" algn="l"/>
              </a:tabLst>
            </a:pPr>
            <a:r>
              <a:rPr lang="en-US" i="0" dirty="0">
                <a:solidFill>
                  <a:schemeClr val="tx1"/>
                </a:solidFill>
              </a:rPr>
              <a:t>a.	8,720,000 		b.	0.000000376</a:t>
            </a:r>
          </a:p>
          <a:p>
            <a:pPr marL="514350" indent="-514350"/>
            <a:r>
              <a:rPr lang="en-US" b="1" dirty="0"/>
              <a:t>Solution</a:t>
            </a:r>
            <a:endParaRPr lang="en-US" i="0" dirty="0">
              <a:solidFill>
                <a:schemeClr val="tx1"/>
              </a:solidFill>
            </a:endParaRPr>
          </a:p>
        </p:txBody>
      </p:sp>
      <p:pic>
        <p:nvPicPr>
          <p:cNvPr id="5" name="Picture 4" descr="8,720,000 equals 8.72 times 10 to the power of 6.&#10;that is 8.72 is between 1 and 10.">
            <a:extLst>
              <a:ext uri="{FF2B5EF4-FFF2-40B4-BE49-F238E27FC236}">
                <a16:creationId xmlns:a16="http://schemas.microsoft.com/office/drawing/2014/main" id="{73509D31-5409-C46D-975A-93914E7EE0E8}"/>
              </a:ext>
            </a:extLst>
          </p:cNvPr>
          <p:cNvPicPr>
            <a:picLocks noChangeAspect="1"/>
          </p:cNvPicPr>
          <p:nvPr/>
        </p:nvPicPr>
        <p:blipFill>
          <a:blip r:embed="rId2"/>
          <a:stretch>
            <a:fillRect/>
          </a:stretch>
        </p:blipFill>
        <p:spPr>
          <a:xfrm>
            <a:off x="571500" y="3240515"/>
            <a:ext cx="6781800" cy="457200"/>
          </a:xfrm>
          <a:prstGeom prst="rect">
            <a:avLst/>
          </a:prstGeom>
        </p:spPr>
      </p:pic>
      <p:sp>
        <p:nvSpPr>
          <p:cNvPr id="20" name="Rectangle 3"/>
          <p:cNvSpPr txBox="1">
            <a:spLocks/>
          </p:cNvSpPr>
          <p:nvPr/>
        </p:nvSpPr>
        <p:spPr>
          <a:xfrm>
            <a:off x="990600" y="3725001"/>
            <a:ext cx="7620000" cy="954107"/>
          </a:xfrm>
          <a:prstGeom prst="rect">
            <a:avLst/>
          </a:prstGeom>
          <a:noFill/>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To check, move the decimal point 6 places to the </a:t>
            </a:r>
            <a:br>
              <a:rPr lang="en-US" dirty="0">
                <a:solidFill>
                  <a:schemeClr val="tx1"/>
                </a:solidFill>
              </a:rPr>
            </a:br>
            <a:r>
              <a:rPr lang="en-US" dirty="0">
                <a:solidFill>
                  <a:schemeClr val="tx1"/>
                </a:solidFill>
              </a:rPr>
              <a:t>right and get the original number:</a:t>
            </a:r>
          </a:p>
        </p:txBody>
      </p:sp>
      <p:pic>
        <p:nvPicPr>
          <p:cNvPr id="3" name="Picture 2" descr="Eight point seven two is multiplied by ten to the power of 6. We move the decimal six spaces to the right as the exponent indicates, placing a zero in that place each time, resulting in eight million, seven hundred and twenty thousand.">
            <a:extLst>
              <a:ext uri="{FF2B5EF4-FFF2-40B4-BE49-F238E27FC236}">
                <a16:creationId xmlns:a16="http://schemas.microsoft.com/office/drawing/2014/main" id="{3CECBA58-A03E-23D3-4B8C-47CEC0173F17}"/>
              </a:ext>
            </a:extLst>
          </p:cNvPr>
          <p:cNvPicPr>
            <a:picLocks noChangeAspect="1"/>
          </p:cNvPicPr>
          <p:nvPr/>
        </p:nvPicPr>
        <p:blipFill>
          <a:blip r:embed="rId3"/>
          <a:stretch>
            <a:fillRect/>
          </a:stretch>
        </p:blipFill>
        <p:spPr>
          <a:xfrm>
            <a:off x="1509370" y="4800700"/>
            <a:ext cx="4906060" cy="857370"/>
          </a:xfrm>
          <a:prstGeom prst="rect">
            <a:avLst/>
          </a:prstGeom>
        </p:spPr>
      </p:pic>
    </p:spTree>
    <p:extLst>
      <p:ext uri="{BB962C8B-B14F-4D97-AF65-F5344CB8AC3E}">
        <p14:creationId xmlns:p14="http://schemas.microsoft.com/office/powerpoint/2010/main" val="1556177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solidFill>
                  <a:schemeClr val="accent1"/>
                </a:solidFill>
              </a:rPr>
              <a:t>Writing Decimals in Scientific Notation</a:t>
            </a:r>
            <a:r>
              <a:rPr lang="en-US" baseline="-25000" dirty="0">
                <a:solidFill>
                  <a:schemeClr val="accent1"/>
                </a:solidFill>
              </a:rPr>
              <a:t>2</a:t>
            </a:r>
            <a:endParaRPr lang="en-US" sz="3200" dirty="0">
              <a:solidFill>
                <a:schemeClr val="accent1"/>
              </a:solidFill>
            </a:endParaRPr>
          </a:p>
        </p:txBody>
      </p:sp>
      <p:pic>
        <p:nvPicPr>
          <p:cNvPr id="5" name="Picture 4" descr="0.000000376 equals 3.76 times 10 to the power of negative 7.&#10;that is 3.76 is between 1 and 10.">
            <a:extLst>
              <a:ext uri="{FF2B5EF4-FFF2-40B4-BE49-F238E27FC236}">
                <a16:creationId xmlns:a16="http://schemas.microsoft.com/office/drawing/2014/main" id="{39CC00DB-C53B-4478-3B98-457D5CAFD1F5}"/>
              </a:ext>
            </a:extLst>
          </p:cNvPr>
          <p:cNvPicPr>
            <a:picLocks noChangeAspect="1"/>
          </p:cNvPicPr>
          <p:nvPr/>
        </p:nvPicPr>
        <p:blipFill>
          <a:blip r:embed="rId2"/>
          <a:stretch>
            <a:fillRect/>
          </a:stretch>
        </p:blipFill>
        <p:spPr>
          <a:xfrm>
            <a:off x="531518" y="1198749"/>
            <a:ext cx="7438430" cy="485775"/>
          </a:xfrm>
          <a:prstGeom prst="rect">
            <a:avLst/>
          </a:prstGeom>
        </p:spPr>
      </p:pic>
      <p:sp>
        <p:nvSpPr>
          <p:cNvPr id="6" name="TextBox 5">
            <a:extLst>
              <a:ext uri="{FF2B5EF4-FFF2-40B4-BE49-F238E27FC236}">
                <a16:creationId xmlns:a16="http://schemas.microsoft.com/office/drawing/2014/main" id="{65D8AA7E-57F3-EFFB-F1A3-ADD41E62D8B3}"/>
              </a:ext>
            </a:extLst>
          </p:cNvPr>
          <p:cNvSpPr txBox="1"/>
          <p:nvPr/>
        </p:nvSpPr>
        <p:spPr>
          <a:xfrm>
            <a:off x="465826" y="1712893"/>
            <a:ext cx="8220974" cy="954107"/>
          </a:xfrm>
          <a:prstGeom prst="rect">
            <a:avLst/>
          </a:prstGeom>
          <a:noFill/>
        </p:spPr>
        <p:txBody>
          <a:bodyPr wrap="square">
            <a:spAutoFit/>
          </a:bodyPr>
          <a:lstStyle/>
          <a:p>
            <a:r>
              <a:rPr lang="en-US" sz="2800" dirty="0">
                <a:solidFill>
                  <a:schemeClr val="tx1"/>
                </a:solidFill>
              </a:rPr>
              <a:t>To check, move the decimal point 7 places to the </a:t>
            </a:r>
            <a:br>
              <a:rPr lang="en-US" sz="2800" dirty="0">
                <a:solidFill>
                  <a:schemeClr val="tx1"/>
                </a:solidFill>
              </a:rPr>
            </a:br>
            <a:r>
              <a:rPr lang="en-US" sz="2800" dirty="0">
                <a:solidFill>
                  <a:schemeClr val="tx1"/>
                </a:solidFill>
              </a:rPr>
              <a:t>left and get the original number:</a:t>
            </a:r>
          </a:p>
        </p:txBody>
      </p:sp>
      <p:pic>
        <p:nvPicPr>
          <p:cNvPr id="3" name="Picture 2" descr="Three point seven six is multiplied by ten to the power of negative seven. We move the decimal to the left by seven spaces as indicated in the exponent, eventually reaching .000000376">
            <a:extLst>
              <a:ext uri="{FF2B5EF4-FFF2-40B4-BE49-F238E27FC236}">
                <a16:creationId xmlns:a16="http://schemas.microsoft.com/office/drawing/2014/main" id="{87FC5853-E692-14A4-772A-20095A48A6AC}"/>
              </a:ext>
            </a:extLst>
          </p:cNvPr>
          <p:cNvPicPr>
            <a:picLocks noChangeAspect="1"/>
          </p:cNvPicPr>
          <p:nvPr/>
        </p:nvPicPr>
        <p:blipFill>
          <a:blip r:embed="rId3"/>
          <a:stretch>
            <a:fillRect/>
          </a:stretch>
        </p:blipFill>
        <p:spPr>
          <a:xfrm>
            <a:off x="1219200" y="2866946"/>
            <a:ext cx="5973009" cy="1124107"/>
          </a:xfrm>
          <a:prstGeom prst="rect">
            <a:avLst/>
          </a:prstGeom>
        </p:spPr>
      </p:pic>
    </p:spTree>
    <p:extLst>
      <p:ext uri="{BB962C8B-B14F-4D97-AF65-F5344CB8AC3E}">
        <p14:creationId xmlns:p14="http://schemas.microsoft.com/office/powerpoint/2010/main" val="3786954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Using Scientific Notation while Simplifying</a:t>
            </a:r>
            <a:r>
              <a:rPr lang="en-US" baseline="-25000" dirty="0">
                <a:solidFill>
                  <a:schemeClr val="accent1"/>
                </a:solidFill>
              </a:rPr>
              <a:t>1</a:t>
            </a:r>
            <a:endParaRPr lang="en-US" sz="3200" dirty="0">
              <a:solidFill>
                <a:schemeClr val="accent1"/>
              </a:solidFill>
            </a:endParaRPr>
          </a:p>
        </p:txBody>
      </p:sp>
      <p:sp>
        <p:nvSpPr>
          <p:cNvPr id="27" name="Rectangle 3"/>
          <p:cNvSpPr txBox="1">
            <a:spLocks/>
          </p:cNvSpPr>
          <p:nvPr/>
        </p:nvSpPr>
        <p:spPr>
          <a:xfrm>
            <a:off x="457200" y="1143000"/>
            <a:ext cx="7620000" cy="1384995"/>
          </a:xfrm>
          <a:prstGeom prst="rect">
            <a:avLst/>
          </a:prstGeom>
          <a:noFill/>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Simplify the following expressions by first writing the decimal numbers in scientific notation and then using the properties of exponents.</a:t>
            </a:r>
          </a:p>
        </p:txBody>
      </p:sp>
      <p:pic>
        <p:nvPicPr>
          <p:cNvPr id="4" name="Picture 3" descr="a. 0.085 times 41,000 whole divided by 0.00017.">
            <a:extLst>
              <a:ext uri="{FF2B5EF4-FFF2-40B4-BE49-F238E27FC236}">
                <a16:creationId xmlns:a16="http://schemas.microsoft.com/office/drawing/2014/main" id="{69589C19-B269-8FBB-7877-AB1E3475D332}"/>
              </a:ext>
            </a:extLst>
          </p:cNvPr>
          <p:cNvPicPr>
            <a:picLocks noChangeAspect="1"/>
          </p:cNvPicPr>
          <p:nvPr/>
        </p:nvPicPr>
        <p:blipFill>
          <a:blip r:embed="rId2"/>
          <a:stretch>
            <a:fillRect/>
          </a:stretch>
        </p:blipFill>
        <p:spPr>
          <a:xfrm>
            <a:off x="547089" y="2457450"/>
            <a:ext cx="3143250" cy="971550"/>
          </a:xfrm>
          <a:prstGeom prst="rect">
            <a:avLst/>
          </a:prstGeom>
        </p:spPr>
      </p:pic>
      <p:pic>
        <p:nvPicPr>
          <p:cNvPr id="7" name="Picture 6" descr="b. 11,100 times 0.064 whole divided by 8,000,000 times 370.">
            <a:extLst>
              <a:ext uri="{FF2B5EF4-FFF2-40B4-BE49-F238E27FC236}">
                <a16:creationId xmlns:a16="http://schemas.microsoft.com/office/drawing/2014/main" id="{2ED27543-BE23-AE21-4C51-F8DE1CF61F43}"/>
              </a:ext>
            </a:extLst>
          </p:cNvPr>
          <p:cNvPicPr>
            <a:picLocks noChangeAspect="1"/>
          </p:cNvPicPr>
          <p:nvPr/>
        </p:nvPicPr>
        <p:blipFill>
          <a:blip r:embed="rId3"/>
          <a:stretch>
            <a:fillRect/>
          </a:stretch>
        </p:blipFill>
        <p:spPr>
          <a:xfrm>
            <a:off x="4552950" y="2457450"/>
            <a:ext cx="3371850" cy="1095375"/>
          </a:xfrm>
          <a:prstGeom prst="rect">
            <a:avLst/>
          </a:prstGeom>
        </p:spPr>
      </p:pic>
      <p:sp>
        <p:nvSpPr>
          <p:cNvPr id="9" name="TextBox 8">
            <a:extLst>
              <a:ext uri="{FF2B5EF4-FFF2-40B4-BE49-F238E27FC236}">
                <a16:creationId xmlns:a16="http://schemas.microsoft.com/office/drawing/2014/main" id="{C527771B-BBF3-BB4C-28DF-9AC812FE682D}"/>
              </a:ext>
            </a:extLst>
          </p:cNvPr>
          <p:cNvSpPr txBox="1"/>
          <p:nvPr/>
        </p:nvSpPr>
        <p:spPr>
          <a:xfrm>
            <a:off x="457200" y="3352800"/>
            <a:ext cx="1524000" cy="523220"/>
          </a:xfrm>
          <a:prstGeom prst="rect">
            <a:avLst/>
          </a:prstGeom>
          <a:noFill/>
        </p:spPr>
        <p:txBody>
          <a:bodyPr wrap="square">
            <a:spAutoFit/>
          </a:bodyPr>
          <a:lstStyle/>
          <a:p>
            <a:r>
              <a:rPr lang="en-US" sz="2800" b="1" dirty="0">
                <a:latin typeface="Calibri" pitchFamily="34" charset="0"/>
              </a:rPr>
              <a:t>Solution</a:t>
            </a:r>
            <a:endParaRPr lang="en-IN" sz="2800" dirty="0"/>
          </a:p>
        </p:txBody>
      </p:sp>
      <p:pic>
        <p:nvPicPr>
          <p:cNvPr id="3" name="Picture 2" descr="a. Writing each number in scientific notation. 0.085 times 41,000 whole divided by 0.00017 equals open parenthesis 8.5 times 10 to the power of negative 2 close parenthesis times open parenthesis 4.1 times 10 to the power of 4 close parenthesis whole divided by open parenthesis 1.7 times 10 to the power of negative 4 close parenthesis.">
            <a:extLst>
              <a:ext uri="{FF2B5EF4-FFF2-40B4-BE49-F238E27FC236}">
                <a16:creationId xmlns:a16="http://schemas.microsoft.com/office/drawing/2014/main" id="{4D44F060-F817-1698-7F47-409FC1143C00}"/>
              </a:ext>
            </a:extLst>
          </p:cNvPr>
          <p:cNvPicPr>
            <a:picLocks noChangeAspect="1"/>
          </p:cNvPicPr>
          <p:nvPr/>
        </p:nvPicPr>
        <p:blipFill>
          <a:blip r:embed="rId4"/>
          <a:stretch>
            <a:fillRect/>
          </a:stretch>
        </p:blipFill>
        <p:spPr>
          <a:xfrm>
            <a:off x="459463" y="4111275"/>
            <a:ext cx="8027348" cy="1512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2: </a:t>
            </a:r>
            <a:r>
              <a:rPr lang="en-US" dirty="0">
                <a:solidFill>
                  <a:schemeClr val="accent1"/>
                </a:solidFill>
              </a:rPr>
              <a:t>Using Scientific Notation while Simplifying</a:t>
            </a:r>
            <a:r>
              <a:rPr lang="en-US" baseline="-25000" dirty="0">
                <a:solidFill>
                  <a:schemeClr val="accent1"/>
                </a:solidFill>
              </a:rPr>
              <a:t>2</a:t>
            </a:r>
            <a:endParaRPr lang="en-US" sz="3200" dirty="0">
              <a:solidFill>
                <a:schemeClr val="accent1"/>
              </a:solidFill>
            </a:endParaRPr>
          </a:p>
        </p:txBody>
      </p:sp>
      <p:pic>
        <p:nvPicPr>
          <p:cNvPr id="3" name="Picture 2" descr="Open fraction open parenthesis 8.5 times 4.1 close parenthesis whole divided by 1.7 close fraction times open parenthesis 10 to the power of negative 2 times 10 to the power of 4 close parenthesis whole divided by 10 to the power of negative 4.&#10;&#10;Reduce and simplify by using the appropriate rules for exponents:&#10;&#10;Equals 20.5 times 10 to the power of 2 divided by 10 to the power of negative 4.&#10;&#10;Equals 2.05 times 10 to the power of 1 times 10 to the power of 2 divided by 10 to the power of negative 4.&#10;&#10;Equals 2.05 times 10 to the power of open parenthesis 1 plus 2 minus of negative 4 close parenthesis.&#10;&#10;that equals 2.05 times 10 to the power of 7.">
            <a:extLst>
              <a:ext uri="{FF2B5EF4-FFF2-40B4-BE49-F238E27FC236}">
                <a16:creationId xmlns:a16="http://schemas.microsoft.com/office/drawing/2014/main" id="{49100C5F-DC00-6370-B638-E158A49EBDAB}"/>
              </a:ext>
            </a:extLst>
          </p:cNvPr>
          <p:cNvPicPr>
            <a:picLocks noChangeAspect="1"/>
          </p:cNvPicPr>
          <p:nvPr/>
        </p:nvPicPr>
        <p:blipFill>
          <a:blip r:embed="rId2"/>
          <a:stretch>
            <a:fillRect/>
          </a:stretch>
        </p:blipFill>
        <p:spPr>
          <a:xfrm>
            <a:off x="1218261" y="1097280"/>
            <a:ext cx="7468539" cy="4824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2"/>
          <p:cNvSpPr>
            <a:spLocks noGrp="1"/>
          </p:cNvSpPr>
          <p:nvPr>
            <p:ph type="title"/>
          </p:nvPr>
        </p:nvSpPr>
        <p:spPr>
          <a:xfrm>
            <a:off x="457200" y="76200"/>
            <a:ext cx="8229600" cy="914400"/>
          </a:xfrm>
          <a:prstGeom prst="rect">
            <a:avLst/>
          </a:prstGeom>
        </p:spPr>
        <p:txBody>
          <a:bodyPr/>
          <a:lstStyle/>
          <a:p>
            <a:r>
              <a:rPr lang="en-US" dirty="0">
                <a:solidFill>
                  <a:schemeClr val="accent1"/>
                </a:solidFill>
              </a:rPr>
              <a:t>Example 2: Using Scientific Notation while Simplifying</a:t>
            </a:r>
            <a:r>
              <a:rPr lang="en-US" baseline="-25000" dirty="0">
                <a:solidFill>
                  <a:schemeClr val="accent1"/>
                </a:solidFill>
              </a:rPr>
              <a:t>3</a:t>
            </a:r>
            <a:endParaRPr lang="en-US" sz="3200" dirty="0">
              <a:solidFill>
                <a:schemeClr val="accent1"/>
              </a:solidFill>
            </a:endParaRPr>
          </a:p>
        </p:txBody>
      </p:sp>
      <p:pic>
        <p:nvPicPr>
          <p:cNvPr id="3" name="Picture 2" descr="b. Open parenthesis 11,100 times 0.064 close parenthesis whole divided by open parenthesis 8,000,000 times 370 close parenthesis.&#10;&#10;Write each number in scientific notation.&#10;Equals open parenthesis 1.11 times 10 to the power of 4 close parenthesis times open parenthesis 6.4 times 10 to the power of negative 2 close parenthesis whole divided by open parenthesis 8.0 times 10 to the power of 6 close parenthesis times open parenthesis 3.7 times 10 to the power of 2 close parenthesis.&#10;&#10;Reduce and&#10;simplify by using the  appropriate rules for  exponents&#10;&#10;Equals 1.11 times 6.4 whole divided by 8.0 times 3.7, multiplied by 10 to the power of 2 divided by 10 to the power of 8.&#10;&#10;Equals 0.24 times 10 to the power of open parenthesis 2 minus 8 close parenthesis.&#10;&#10;Equals 2.4 times 10 to the power of negative 1, times 10 to the power of negative 6.&#10;&#10;Equals 2.4 times 10 to the power of open parenthesis negative 1 minus 6 close parenthesis.&#10;&#10;Final answer: 2.4 times 10 to the power of negative 7">
            <a:extLst>
              <a:ext uri="{FF2B5EF4-FFF2-40B4-BE49-F238E27FC236}">
                <a16:creationId xmlns:a16="http://schemas.microsoft.com/office/drawing/2014/main" id="{461699D6-34C6-132C-10A0-38E30C086402}"/>
              </a:ext>
            </a:extLst>
          </p:cNvPr>
          <p:cNvPicPr>
            <a:picLocks noChangeAspect="1"/>
          </p:cNvPicPr>
          <p:nvPr/>
        </p:nvPicPr>
        <p:blipFill>
          <a:blip r:embed="rId2"/>
          <a:stretch>
            <a:fillRect/>
          </a:stretch>
        </p:blipFill>
        <p:spPr>
          <a:xfrm>
            <a:off x="392778" y="1097280"/>
            <a:ext cx="8294022" cy="4572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a:t>
            </a:r>
            <a:r>
              <a:rPr lang="en-US" dirty="0">
                <a:solidFill>
                  <a:schemeClr val="accent1"/>
                </a:solidFill>
              </a:rPr>
              <a:t>: Application: Scientific Notation</a:t>
            </a:r>
            <a:r>
              <a:rPr lang="en-US" baseline="-25000" dirty="0">
                <a:solidFill>
                  <a:schemeClr val="accent1"/>
                </a:solidFill>
              </a:rPr>
              <a:t>1</a:t>
            </a:r>
            <a:endParaRPr lang="en-US" sz="3200" dirty="0">
              <a:solidFill>
                <a:schemeClr val="accent1"/>
              </a:solidFill>
            </a:endParaRPr>
          </a:p>
        </p:txBody>
      </p:sp>
      <p:sp>
        <p:nvSpPr>
          <p:cNvPr id="9" name="Rectangle 3"/>
          <p:cNvSpPr>
            <a:spLocks noGrp="1"/>
          </p:cNvSpPr>
          <p:nvPr>
            <p:ph idx="1"/>
          </p:nvPr>
        </p:nvSpPr>
        <p:spPr>
          <a:xfrm>
            <a:off x="457200" y="1280160"/>
            <a:ext cx="8458200" cy="3368040"/>
          </a:xfrm>
          <a:prstGeom prst="rect">
            <a:avLst/>
          </a:prstGeom>
        </p:spPr>
        <p:txBody>
          <a:bodyPr/>
          <a:lstStyle/>
          <a:p>
            <a:r>
              <a:rPr lang="en-US" dirty="0">
                <a:solidFill>
                  <a:schemeClr val="tx1"/>
                </a:solidFill>
              </a:rPr>
              <a:t>Light travels approximately</a:t>
            </a:r>
            <a:endParaRPr lang="en-US" b="1" i="0" dirty="0">
              <a:solidFill>
                <a:schemeClr val="tx1"/>
              </a:solidFill>
            </a:endParaRPr>
          </a:p>
        </p:txBody>
      </p:sp>
      <p:pic>
        <p:nvPicPr>
          <p:cNvPr id="3" name="Picture 2" descr="3 times 10 to the power of 8.">
            <a:extLst>
              <a:ext uri="{FF2B5EF4-FFF2-40B4-BE49-F238E27FC236}">
                <a16:creationId xmlns:a16="http://schemas.microsoft.com/office/drawing/2014/main" id="{E534D9C1-1053-8C2D-82D9-279A2CCDED6E}"/>
              </a:ext>
            </a:extLst>
          </p:cNvPr>
          <p:cNvPicPr>
            <a:picLocks noChangeAspect="1"/>
          </p:cNvPicPr>
          <p:nvPr/>
        </p:nvPicPr>
        <p:blipFill>
          <a:blip r:embed="rId2"/>
          <a:stretch>
            <a:fillRect/>
          </a:stretch>
        </p:blipFill>
        <p:spPr>
          <a:xfrm>
            <a:off x="4513650" y="1359762"/>
            <a:ext cx="866775" cy="371475"/>
          </a:xfrm>
          <a:prstGeom prst="rect">
            <a:avLst/>
          </a:prstGeom>
        </p:spPr>
      </p:pic>
      <p:sp>
        <p:nvSpPr>
          <p:cNvPr id="16" name="TextBox 15">
            <a:extLst>
              <a:ext uri="{FF2B5EF4-FFF2-40B4-BE49-F238E27FC236}">
                <a16:creationId xmlns:a16="http://schemas.microsoft.com/office/drawing/2014/main" id="{1E5D1E47-471B-CB0D-A58F-ECB713A87477}"/>
              </a:ext>
            </a:extLst>
          </p:cNvPr>
          <p:cNvSpPr txBox="1"/>
          <p:nvPr/>
        </p:nvSpPr>
        <p:spPr>
          <a:xfrm>
            <a:off x="5380425" y="1261665"/>
            <a:ext cx="3306375" cy="523220"/>
          </a:xfrm>
          <a:prstGeom prst="rect">
            <a:avLst/>
          </a:prstGeom>
          <a:noFill/>
        </p:spPr>
        <p:txBody>
          <a:bodyPr wrap="square">
            <a:spAutoFit/>
          </a:bodyPr>
          <a:lstStyle/>
          <a:p>
            <a:r>
              <a:rPr lang="en-US" sz="2800" dirty="0">
                <a:solidFill>
                  <a:schemeClr val="tx1"/>
                </a:solidFill>
              </a:rPr>
              <a:t>meters per second. </a:t>
            </a:r>
            <a:endParaRPr lang="en-IN" sz="2800" dirty="0"/>
          </a:p>
        </p:txBody>
      </p:sp>
      <p:sp>
        <p:nvSpPr>
          <p:cNvPr id="18" name="TextBox 17">
            <a:extLst>
              <a:ext uri="{FF2B5EF4-FFF2-40B4-BE49-F238E27FC236}">
                <a16:creationId xmlns:a16="http://schemas.microsoft.com/office/drawing/2014/main" id="{ED036EFC-FCB5-E678-76EA-16B355C91625}"/>
              </a:ext>
            </a:extLst>
          </p:cNvPr>
          <p:cNvSpPr txBox="1"/>
          <p:nvPr/>
        </p:nvSpPr>
        <p:spPr>
          <a:xfrm>
            <a:off x="457200" y="1781930"/>
            <a:ext cx="8458200" cy="1384995"/>
          </a:xfrm>
          <a:prstGeom prst="rect">
            <a:avLst/>
          </a:prstGeom>
          <a:noFill/>
        </p:spPr>
        <p:txBody>
          <a:bodyPr wrap="square">
            <a:spAutoFit/>
          </a:bodyPr>
          <a:lstStyle/>
          <a:p>
            <a:r>
              <a:rPr lang="en-US" sz="2800" dirty="0">
                <a:solidFill>
                  <a:schemeClr val="tx1"/>
                </a:solidFill>
              </a:rPr>
              <a:t>How many meters per minute does light travel?</a:t>
            </a:r>
          </a:p>
          <a:p>
            <a:r>
              <a:rPr lang="en-US" sz="2800" b="1" i="0" dirty="0">
                <a:solidFill>
                  <a:schemeClr val="tx1"/>
                </a:solidFill>
              </a:rPr>
              <a:t>Solution</a:t>
            </a:r>
          </a:p>
          <a:p>
            <a:r>
              <a:rPr lang="en-US" sz="2800" dirty="0">
                <a:solidFill>
                  <a:schemeClr val="tx1"/>
                </a:solidFill>
              </a:rPr>
              <a:t>Since there are 60 seconds in one minute, multiply by 60.</a:t>
            </a:r>
            <a:endParaRPr lang="en-IN" sz="2800" dirty="0"/>
          </a:p>
        </p:txBody>
      </p:sp>
      <p:pic>
        <p:nvPicPr>
          <p:cNvPr id="6" name="Picture 5" descr="3 times 10 to the power of 8 times 60 equals 180 times 10 to the power of 8, which equals 1.8 times 10 to the power of 2 times 10 to the power of 8, which equals 1.8 times 10 to the power of 10.">
            <a:extLst>
              <a:ext uri="{FF2B5EF4-FFF2-40B4-BE49-F238E27FC236}">
                <a16:creationId xmlns:a16="http://schemas.microsoft.com/office/drawing/2014/main" id="{DF2DFF0F-1460-52F1-DDFF-C0E0937280CE}"/>
              </a:ext>
            </a:extLst>
          </p:cNvPr>
          <p:cNvPicPr>
            <a:picLocks noChangeAspect="1"/>
          </p:cNvPicPr>
          <p:nvPr/>
        </p:nvPicPr>
        <p:blipFill>
          <a:blip r:embed="rId3"/>
          <a:stretch>
            <a:fillRect/>
          </a:stretch>
        </p:blipFill>
        <p:spPr>
          <a:xfrm>
            <a:off x="2634857" y="3383902"/>
            <a:ext cx="3874286" cy="1553858"/>
          </a:xfrm>
          <a:prstGeom prst="rect">
            <a:avLst/>
          </a:prstGeom>
        </p:spPr>
      </p:pic>
      <p:sp>
        <p:nvSpPr>
          <p:cNvPr id="14" name="TextBox 13"/>
          <p:cNvSpPr txBox="1"/>
          <p:nvPr/>
        </p:nvSpPr>
        <p:spPr>
          <a:xfrm>
            <a:off x="533400" y="5267980"/>
            <a:ext cx="2732479" cy="523220"/>
          </a:xfrm>
          <a:prstGeom prst="rect">
            <a:avLst/>
          </a:prstGeom>
          <a:noFill/>
        </p:spPr>
        <p:txBody>
          <a:bodyPr wrap="none" rtlCol="0">
            <a:spAutoFit/>
          </a:bodyPr>
          <a:lstStyle/>
          <a:p>
            <a:r>
              <a:rPr lang="en-US" sz="2800" dirty="0"/>
              <a:t>Thus, light travels</a:t>
            </a:r>
          </a:p>
        </p:txBody>
      </p:sp>
      <p:pic>
        <p:nvPicPr>
          <p:cNvPr id="10" name="Picture 9" descr="1.8 times 10 to the power of 10.">
            <a:extLst>
              <a:ext uri="{FF2B5EF4-FFF2-40B4-BE49-F238E27FC236}">
                <a16:creationId xmlns:a16="http://schemas.microsoft.com/office/drawing/2014/main" id="{80A9688F-FEFD-EA9E-866A-2BC665D1C4B3}"/>
              </a:ext>
            </a:extLst>
          </p:cNvPr>
          <p:cNvPicPr>
            <a:picLocks noChangeAspect="1"/>
          </p:cNvPicPr>
          <p:nvPr/>
        </p:nvPicPr>
        <p:blipFill>
          <a:blip r:embed="rId4"/>
          <a:stretch>
            <a:fillRect/>
          </a:stretch>
        </p:blipFill>
        <p:spPr>
          <a:xfrm>
            <a:off x="3258326" y="5325190"/>
            <a:ext cx="1200150" cy="371475"/>
          </a:xfrm>
          <a:prstGeom prst="rect">
            <a:avLst/>
          </a:prstGeom>
        </p:spPr>
      </p:pic>
      <p:sp>
        <p:nvSpPr>
          <p:cNvPr id="26" name="TextBox 25">
            <a:extLst>
              <a:ext uri="{FF2B5EF4-FFF2-40B4-BE49-F238E27FC236}">
                <a16:creationId xmlns:a16="http://schemas.microsoft.com/office/drawing/2014/main" id="{104F2074-5D63-32C1-17B4-249FEB84D83C}"/>
              </a:ext>
            </a:extLst>
          </p:cNvPr>
          <p:cNvSpPr txBox="1"/>
          <p:nvPr/>
        </p:nvSpPr>
        <p:spPr>
          <a:xfrm>
            <a:off x="4525575" y="5277315"/>
            <a:ext cx="3094425" cy="523220"/>
          </a:xfrm>
          <a:prstGeom prst="rect">
            <a:avLst/>
          </a:prstGeom>
          <a:noFill/>
        </p:spPr>
        <p:txBody>
          <a:bodyPr wrap="square">
            <a:spAutoFit/>
          </a:bodyPr>
          <a:lstStyle/>
          <a:p>
            <a:r>
              <a:rPr lang="en-US" sz="2800" dirty="0"/>
              <a:t>meters per minute.</a:t>
            </a:r>
            <a:endParaRPr lang="en-IN"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1651</TotalTime>
  <Words>507</Words>
  <Application>Microsoft Office PowerPoint</Application>
  <PresentationFormat>On-screen Show (4:3)</PresentationFormat>
  <Paragraphs>54</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Courier New</vt:lpstr>
      <vt:lpstr>Symbol</vt:lpstr>
      <vt:lpstr>Times New Roman</vt:lpstr>
      <vt:lpstr>Office Theme</vt:lpstr>
      <vt:lpstr>Section 10.R.2</vt:lpstr>
      <vt:lpstr>Objectives</vt:lpstr>
      <vt:lpstr>Definition: Scientific Notation</vt:lpstr>
      <vt:lpstr>Example 1: Writing Decimals in Scientific Notation1</vt:lpstr>
      <vt:lpstr>Example 1: Writing Decimals in Scientific Notation2</vt:lpstr>
      <vt:lpstr>Example 2: Using Scientific Notation while Simplifying1</vt:lpstr>
      <vt:lpstr>Example 2: Using Scientific Notation while Simplifying2</vt:lpstr>
      <vt:lpstr>Example 2: Using Scientific Notation while Simplifying3</vt:lpstr>
      <vt:lpstr>Example 3: Application: Scientific Notation1</vt:lpstr>
      <vt:lpstr>Example 3: Application: Scientific Notation2</vt:lpstr>
      <vt:lpstr>Example 4: Scientific Notation and Calculator1</vt:lpstr>
      <vt:lpstr>Example 4: Scientific Notation and Calculator2</vt:lpstr>
      <vt:lpstr>Scientific Notation and Simplifying Expressions</vt:lpstr>
      <vt:lpstr>Example 5: Application: Scientific Notation and Calculator1</vt:lpstr>
      <vt:lpstr>Example 5: Application: Scientific Notation and Calculator2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352</cp:revision>
  <dcterms:created xsi:type="dcterms:W3CDTF">2013-04-26T14:43:13Z</dcterms:created>
  <dcterms:modified xsi:type="dcterms:W3CDTF">2025-08-25T18:15:22Z</dcterms:modified>
</cp:coreProperties>
</file>