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61" r:id="rId5"/>
    <p:sldId id="262" r:id="rId6"/>
    <p:sldId id="263" r:id="rId7"/>
    <p:sldId id="264" r:id="rId8"/>
    <p:sldId id="265" r:id="rId9"/>
    <p:sldId id="266" r:id="rId10"/>
    <p:sldId id="267" r:id="rId11"/>
    <p:sldId id="273" r:id="rId12"/>
    <p:sldId id="268" r:id="rId13"/>
    <p:sldId id="276" r:id="rId14"/>
    <p:sldId id="269" r:id="rId15"/>
    <p:sldId id="274"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C00000"/>
    <a:srgbClr val="2D7D9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94" autoAdjust="0"/>
    <p:restoredTop sz="94673" autoAdjust="0"/>
  </p:normalViewPr>
  <p:slideViewPr>
    <p:cSldViewPr>
      <p:cViewPr varScale="1">
        <p:scale>
          <a:sx n="101" d="100"/>
          <a:sy n="101" d="100"/>
        </p:scale>
        <p:origin x="189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8/19/2025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F917DC3B-32A5-4026-9875-EAF90CA14AE9}"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37225746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7.emf"/><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9.emf"/><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13.emf"/><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image" Target="../media/image4.emf"/><Relationship Id="rId7" Type="http://schemas.openxmlformats.org/officeDocument/2006/relationships/image" Target="../media/image17.emf"/><Relationship Id="rId2"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14.emf"/><Relationship Id="rId9" Type="http://schemas.openxmlformats.org/officeDocument/2006/relationships/image" Target="../media/image19.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10.R.1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Translating English Phrases into Algebraic Expressions</a:t>
            </a:r>
            <a:r>
              <a:rPr lang="en-US" sz="3200" baseline="-25000" dirty="0">
                <a:solidFill>
                  <a:schemeClr val="accent1"/>
                </a:solidFill>
              </a:rPr>
              <a:t>2</a:t>
            </a:r>
            <a:endParaRPr lang="en-US" sz="3200" dirty="0">
              <a:solidFill>
                <a:schemeClr val="accent1"/>
              </a:solidFill>
            </a:endParaRP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algn="ctr" eaLnBrk="0" hangingPunct="0">
              <a:tabLst>
                <a:tab pos="457200" algn="l"/>
              </a:tabLst>
            </a:pPr>
            <a:r>
              <a:rPr lang="en-US" b="1" dirty="0">
                <a:solidFill>
                  <a:srgbClr val="000000"/>
                </a:solidFill>
              </a:rPr>
              <a:t>Attention! </a:t>
            </a:r>
            <a:r>
              <a:rPr lang="en-US" b="1" dirty="0">
                <a:solidFill>
                  <a:srgbClr val="000000"/>
                </a:solidFill>
                <a:latin typeface="Calibri" pitchFamily="34" charset="0"/>
              </a:rPr>
              <a:t>(cont.)</a:t>
            </a:r>
          </a:p>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i="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a:t>
            </a:r>
            <a:r>
              <a:rPr lang="en-US" i="1"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latin typeface="Calibri" pitchFamily="34" charset="0"/>
              </a:rPr>
              <a:t>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954107"/>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endParaRPr lang="en-US" i="0" dirty="0">
              <a:solidFill>
                <a:schemeClr val="tx1"/>
              </a:solidFill>
            </a:endParaRPr>
          </a:p>
        </p:txBody>
      </p:sp>
      <p:pic>
        <p:nvPicPr>
          <p:cNvPr id="5" name="Picture 4" descr="A table with two columns with English Phrase and Algebraic Expression.&#10;a. The number of minutes in h hours. Algebraic expression is 60h.&#10;b. The cost of renting a truck for one day and driving x miles if the rate is 30 dollars per day plus &#10;0.25 dollars per mile. Algebraic expression is 30 plus 0.25x.">
            <a:extLst>
              <a:ext uri="{FF2B5EF4-FFF2-40B4-BE49-F238E27FC236}">
                <a16:creationId xmlns:a16="http://schemas.microsoft.com/office/drawing/2014/main" id="{5760929C-D968-520F-FE7C-340659CD42A9}"/>
              </a:ext>
            </a:extLst>
          </p:cNvPr>
          <p:cNvPicPr>
            <a:picLocks noChangeAspect="1"/>
          </p:cNvPicPr>
          <p:nvPr/>
        </p:nvPicPr>
        <p:blipFill>
          <a:blip r:embed="rId2"/>
          <a:stretch>
            <a:fillRect/>
          </a:stretch>
        </p:blipFill>
        <p:spPr>
          <a:xfrm>
            <a:off x="457200" y="2362200"/>
            <a:ext cx="8045291" cy="3060000"/>
          </a:xfrm>
          <a:prstGeom prst="rect">
            <a:avLst/>
          </a:prstGeom>
        </p:spPr>
      </p:pic>
    </p:spTree>
    <p:extLst>
      <p:ext uri="{BB962C8B-B14F-4D97-AF65-F5344CB8AC3E}">
        <p14:creationId xmlns:p14="http://schemas.microsoft.com/office/powerpoint/2010/main" val="1236354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Translating Algebraic Expressions into English Phrases</a:t>
            </a:r>
            <a:r>
              <a:rPr lang="en-US" sz="3200" baseline="-25000" dirty="0">
                <a:solidFill>
                  <a:schemeClr val="accent1"/>
                </a:solidFill>
              </a:rPr>
              <a:t>1</a:t>
            </a:r>
            <a:endParaRPr lang="en-US" sz="3200" dirty="0">
              <a:solidFill>
                <a:schemeClr val="accent1"/>
              </a:solidFill>
            </a:endParaRPr>
          </a:p>
        </p:txBody>
      </p:sp>
      <p:sp>
        <p:nvSpPr>
          <p:cNvPr id="14339" name="Rectangle 3"/>
          <p:cNvSpPr>
            <a:spLocks noGrp="1"/>
          </p:cNvSpPr>
          <p:nvPr>
            <p:ph idx="1"/>
          </p:nvPr>
        </p:nvSpPr>
        <p:spPr>
          <a:xfrm>
            <a:off x="441960" y="1143000"/>
            <a:ext cx="8458200" cy="4832092"/>
          </a:xfrm>
          <a:prstGeom prst="rect">
            <a:avLst/>
          </a:prstGeom>
        </p:spPr>
        <p:txBody>
          <a:bodyPr wrap="square">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br>
              <a:rPr lang="en-US" dirty="0"/>
            </a:br>
            <a:br>
              <a:rPr lang="en-US" dirty="0"/>
            </a:br>
            <a:br>
              <a:rPr lang="en-US" dirty="0"/>
            </a:br>
            <a:br>
              <a:rPr lang="en-US" dirty="0"/>
            </a:br>
            <a:br>
              <a:rPr lang="en-US" dirty="0"/>
            </a:br>
            <a:br>
              <a:rPr lang="en-US" dirty="0"/>
            </a:br>
            <a:br>
              <a:rPr lang="en-US" dirty="0"/>
            </a:br>
            <a:br>
              <a:rPr lang="en-US" dirty="0"/>
            </a:br>
            <a:endParaRPr lang="en-US" dirty="0">
              <a:solidFill>
                <a:srgbClr val="FF0000"/>
              </a:solidFill>
            </a:endParaRPr>
          </a:p>
        </p:txBody>
      </p:sp>
      <p:pic>
        <p:nvPicPr>
          <p:cNvPr id="4" name="Picture 3" descr="a. Five x.&#10;b. Two n plus eight.&#10;c. Three times open parenthesis a minus two close parenthesis.">
            <a:extLst>
              <a:ext uri="{FF2B5EF4-FFF2-40B4-BE49-F238E27FC236}">
                <a16:creationId xmlns:a16="http://schemas.microsoft.com/office/drawing/2014/main" id="{08E0E2B4-D31D-8AC9-2310-81DD2153DA6A}"/>
              </a:ext>
            </a:extLst>
          </p:cNvPr>
          <p:cNvPicPr>
            <a:picLocks noChangeAspect="1"/>
          </p:cNvPicPr>
          <p:nvPr/>
        </p:nvPicPr>
        <p:blipFill>
          <a:blip r:embed="rId2"/>
          <a:stretch>
            <a:fillRect/>
          </a:stretch>
        </p:blipFill>
        <p:spPr>
          <a:xfrm>
            <a:off x="609600" y="2547780"/>
            <a:ext cx="1438275" cy="1457325"/>
          </a:xfrm>
          <a:prstGeom prst="rect">
            <a:avLst/>
          </a:prstGeom>
        </p:spPr>
      </p:pic>
      <p:sp>
        <p:nvSpPr>
          <p:cNvPr id="2" name="TextBox 1">
            <a:extLst>
              <a:ext uri="{FF2B5EF4-FFF2-40B4-BE49-F238E27FC236}">
                <a16:creationId xmlns:a16="http://schemas.microsoft.com/office/drawing/2014/main" id="{92E93626-C808-99C9-7EEC-81E51FC888BF}"/>
              </a:ext>
            </a:extLst>
          </p:cNvPr>
          <p:cNvSpPr txBox="1"/>
          <p:nvPr/>
        </p:nvSpPr>
        <p:spPr>
          <a:xfrm>
            <a:off x="457200" y="3993382"/>
            <a:ext cx="8610600" cy="2246769"/>
          </a:xfrm>
          <a:prstGeom prst="rect">
            <a:avLst/>
          </a:prstGeom>
          <a:noFill/>
        </p:spPr>
        <p:txBody>
          <a:bodyPr wrap="square" rtlCol="0">
            <a:spAutoFit/>
          </a:bodyPr>
          <a:lstStyle/>
          <a:p>
            <a:pPr marL="533400" indent="-533400">
              <a:buFont typeface="Courier New" pitchFamily="49" charset="0"/>
              <a:buNone/>
              <a:tabLst>
                <a:tab pos="3409950" algn="l"/>
              </a:tabLst>
            </a:pPr>
            <a:r>
              <a:rPr lang="en-US" sz="2800" b="1" i="0" dirty="0">
                <a:solidFill>
                  <a:schemeClr val="tx1"/>
                </a:solidFill>
              </a:rPr>
              <a:t>Algebraic Expression	Possible English Phrase </a:t>
            </a:r>
          </a:p>
          <a:p>
            <a:pPr marL="542925" indent="-542925">
              <a:tabLst>
                <a:tab pos="3409950" algn="l"/>
              </a:tabLst>
            </a:pPr>
            <a:r>
              <a:rPr lang="en-US" sz="2800" dirty="0"/>
              <a:t>a.	5</a:t>
            </a:r>
            <a:r>
              <a:rPr lang="en-US" sz="2800" i="1" dirty="0"/>
              <a:t>x</a:t>
            </a:r>
            <a:r>
              <a:rPr lang="en-US" sz="2800" dirty="0">
                <a:solidFill>
                  <a:schemeClr val="tx1"/>
                </a:solidFill>
              </a:rPr>
              <a:t> 	</a:t>
            </a:r>
            <a:r>
              <a:rPr lang="en-US" sz="2800" dirty="0">
                <a:solidFill>
                  <a:srgbClr val="FF0000"/>
                </a:solidFill>
              </a:rPr>
              <a:t>the product of five and a 	number</a:t>
            </a:r>
          </a:p>
          <a:p>
            <a:pPr marL="542925" indent="-542925">
              <a:tabLst>
                <a:tab pos="3409950" algn="l"/>
              </a:tabLst>
            </a:pPr>
            <a:r>
              <a:rPr lang="en-US" sz="2800" dirty="0">
                <a:solidFill>
                  <a:schemeClr val="tx1"/>
                </a:solidFill>
              </a:rPr>
              <a:t>b.	2</a:t>
            </a:r>
            <a:r>
              <a:rPr lang="en-US" sz="2800" i="1" dirty="0">
                <a:solidFill>
                  <a:schemeClr val="tx1"/>
                </a:solidFill>
              </a:rPr>
              <a:t>n</a:t>
            </a:r>
            <a:r>
              <a:rPr lang="en-US" sz="2800" dirty="0">
                <a:solidFill>
                  <a:schemeClr val="tx1"/>
                </a:solidFill>
              </a:rPr>
              <a:t> + 8 	</a:t>
            </a:r>
            <a:r>
              <a:rPr lang="en-US" sz="2800" dirty="0">
                <a:solidFill>
                  <a:srgbClr val="FF0000"/>
                </a:solidFill>
              </a:rPr>
              <a:t>twice a number, increase by eight</a:t>
            </a:r>
          </a:p>
          <a:p>
            <a:endParaRPr lang="en-IN"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3:  </a:t>
            </a:r>
            <a:r>
              <a:rPr lang="en-US" dirty="0"/>
              <a:t>Translating Algebraic Expressions into English Phrases</a:t>
            </a:r>
            <a:r>
              <a:rPr lang="en-US" sz="3200" baseline="-25000" dirty="0">
                <a:solidFill>
                  <a:schemeClr val="accent1"/>
                </a:solidFill>
              </a:rPr>
              <a:t>2</a:t>
            </a:r>
            <a:endParaRPr lang="en-US" dirty="0"/>
          </a:p>
        </p:txBody>
      </p:sp>
      <p:pic>
        <p:nvPicPr>
          <p:cNvPr id="5" name="Picture 4" descr="c. Three times open parenthesis a minus two close parenthesis.">
            <a:extLst>
              <a:ext uri="{FF2B5EF4-FFF2-40B4-BE49-F238E27FC236}">
                <a16:creationId xmlns:a16="http://schemas.microsoft.com/office/drawing/2014/main" id="{8AC76CCC-D2A9-D6D7-B973-07E4B84E9271}"/>
              </a:ext>
            </a:extLst>
          </p:cNvPr>
          <p:cNvPicPr>
            <a:picLocks noChangeAspect="1"/>
          </p:cNvPicPr>
          <p:nvPr/>
        </p:nvPicPr>
        <p:blipFill>
          <a:blip r:embed="rId2"/>
          <a:stretch>
            <a:fillRect/>
          </a:stretch>
        </p:blipFill>
        <p:spPr>
          <a:xfrm>
            <a:off x="685800" y="1371600"/>
            <a:ext cx="1524000" cy="466725"/>
          </a:xfrm>
          <a:prstGeom prst="rect">
            <a:avLst/>
          </a:prstGeom>
        </p:spPr>
      </p:pic>
      <p:sp>
        <p:nvSpPr>
          <p:cNvPr id="6" name="TextBox 5">
            <a:extLst>
              <a:ext uri="{FF2B5EF4-FFF2-40B4-BE49-F238E27FC236}">
                <a16:creationId xmlns:a16="http://schemas.microsoft.com/office/drawing/2014/main" id="{3F4A69A8-85F2-0078-2745-6BA23FD11A32}"/>
              </a:ext>
            </a:extLst>
          </p:cNvPr>
          <p:cNvSpPr txBox="1"/>
          <p:nvPr/>
        </p:nvSpPr>
        <p:spPr>
          <a:xfrm>
            <a:off x="3780692" y="1295400"/>
            <a:ext cx="4876800" cy="954107"/>
          </a:xfrm>
          <a:prstGeom prst="rect">
            <a:avLst/>
          </a:prstGeom>
          <a:noFill/>
        </p:spPr>
        <p:txBody>
          <a:bodyPr wrap="square" rtlCol="0">
            <a:spAutoFit/>
          </a:bodyPr>
          <a:lstStyle/>
          <a:p>
            <a:r>
              <a:rPr lang="en-US" sz="2800" dirty="0"/>
              <a:t> </a:t>
            </a:r>
            <a:r>
              <a:rPr lang="en-US" sz="2800" dirty="0">
                <a:solidFill>
                  <a:srgbClr val="FF0000"/>
                </a:solidFill>
              </a:rPr>
              <a:t>three times the difference</a:t>
            </a:r>
          </a:p>
          <a:p>
            <a:r>
              <a:rPr lang="en-US" sz="2800" dirty="0">
                <a:solidFill>
                  <a:srgbClr val="FF0000"/>
                </a:solidFill>
              </a:rPr>
              <a:t>between a  number and two </a:t>
            </a:r>
            <a:endParaRPr lang="en-IN"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a:t>
            </a:r>
            <a:r>
              <a:rPr lang="en-US" dirty="0"/>
              <a:t>Translating Equations into Word Problems</a:t>
            </a:r>
            <a:r>
              <a:rPr lang="en-US" sz="3200" baseline="-25000" dirty="0">
                <a:solidFill>
                  <a:schemeClr val="accent1"/>
                </a:solidFill>
              </a:rPr>
              <a:t>1</a:t>
            </a:r>
            <a:endParaRPr lang="en-US" sz="3200" dirty="0">
              <a:solidFill>
                <a:schemeClr val="accent1"/>
              </a:solidFill>
            </a:endParaRPr>
          </a:p>
        </p:txBody>
      </p:sp>
      <p:sp>
        <p:nvSpPr>
          <p:cNvPr id="15363" name="Rectangle 3"/>
          <p:cNvSpPr>
            <a:spLocks noGrp="1"/>
          </p:cNvSpPr>
          <p:nvPr>
            <p:ph idx="1"/>
          </p:nvPr>
        </p:nvSpPr>
        <p:spPr>
          <a:xfrm>
            <a:off x="457200" y="1280160"/>
            <a:ext cx="8229600" cy="2862322"/>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pic>
        <p:nvPicPr>
          <p:cNvPr id="2" name="Picture 1" descr="a. Five x plus ten equals minus ten.&#10;b. Three y plus twenty five equals two times open parenthesis y plus six close parenthesis.">
            <a:extLst>
              <a:ext uri="{FF2B5EF4-FFF2-40B4-BE49-F238E27FC236}">
                <a16:creationId xmlns:a16="http://schemas.microsoft.com/office/drawing/2014/main" id="{3790A997-DED8-24D0-8651-5E7D0E1BD9B6}"/>
              </a:ext>
            </a:extLst>
          </p:cNvPr>
          <p:cNvPicPr>
            <a:picLocks noChangeAspect="1"/>
          </p:cNvPicPr>
          <p:nvPr/>
        </p:nvPicPr>
        <p:blipFill>
          <a:blip r:embed="rId2"/>
          <a:stretch>
            <a:fillRect/>
          </a:stretch>
        </p:blipFill>
        <p:spPr>
          <a:xfrm>
            <a:off x="685800" y="3189982"/>
            <a:ext cx="2790825" cy="9525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a:t>
            </a:r>
            <a:r>
              <a:rPr lang="en-US" dirty="0"/>
              <a:t>Translating Equations into Word Problems</a:t>
            </a:r>
            <a:r>
              <a:rPr lang="en-US" sz="3200" baseline="-25000" dirty="0">
                <a:solidFill>
                  <a:schemeClr val="accent1"/>
                </a:solidFill>
              </a:rPr>
              <a:t>2</a:t>
            </a:r>
            <a:endParaRPr lang="en-US" sz="3200" dirty="0">
              <a:solidFill>
                <a:schemeClr val="accent1"/>
              </a:solidFill>
            </a:endParaRPr>
          </a:p>
        </p:txBody>
      </p:sp>
      <p:pic>
        <p:nvPicPr>
          <p:cNvPr id="5" name="Picture 4" descr="a. Five x plus ten equals minus ten.&#10;b. Three y plus twenty five equals two times open parenthesis y plus six close parenthesis.">
            <a:extLst>
              <a:ext uri="{FF2B5EF4-FFF2-40B4-BE49-F238E27FC236}">
                <a16:creationId xmlns:a16="http://schemas.microsoft.com/office/drawing/2014/main" id="{04283284-E615-917E-C2E6-4F9365BD96C4}"/>
              </a:ext>
            </a:extLst>
          </p:cNvPr>
          <p:cNvPicPr>
            <a:picLocks noChangeAspect="1"/>
          </p:cNvPicPr>
          <p:nvPr/>
        </p:nvPicPr>
        <p:blipFill>
          <a:blip r:embed="rId2"/>
          <a:stretch>
            <a:fillRect/>
          </a:stretch>
        </p:blipFill>
        <p:spPr>
          <a:xfrm>
            <a:off x="463062" y="1280160"/>
            <a:ext cx="2790825" cy="952500"/>
          </a:xfrm>
          <a:prstGeom prst="rect">
            <a:avLst/>
          </a:prstGeom>
        </p:spPr>
      </p:pic>
      <p:sp>
        <p:nvSpPr>
          <p:cNvPr id="15363" name="Rectangle 3"/>
          <p:cNvSpPr>
            <a:spLocks noGrp="1"/>
          </p:cNvSpPr>
          <p:nvPr>
            <p:ph idx="1"/>
          </p:nvPr>
        </p:nvSpPr>
        <p:spPr>
          <a:xfrm>
            <a:off x="457200" y="1280160"/>
            <a:ext cx="8229600" cy="3970318"/>
          </a:xfrm>
          <a:prstGeom prst="rect">
            <a:avLst/>
          </a:prstGeom>
        </p:spPr>
        <p:txBody>
          <a:bodyPr>
            <a:spAutoFit/>
          </a:bodyPr>
          <a:lstStyle/>
          <a:p>
            <a:pPr marL="533400" indent="-533400">
              <a:spcBef>
                <a:spcPts val="0"/>
              </a:spcBef>
            </a:pPr>
            <a:endParaRPr lang="en-US" b="1" dirty="0"/>
          </a:p>
          <a:p>
            <a:pPr marL="533400" indent="-533400">
              <a:spcBef>
                <a:spcPts val="0"/>
              </a:spcBef>
            </a:pPr>
            <a:endParaRPr lang="en-US" b="1" dirty="0"/>
          </a:p>
          <a:p>
            <a:pPr marL="533400" indent="-533400">
              <a:spcBef>
                <a:spcPts val="0"/>
              </a:spcBef>
            </a:pPr>
            <a:r>
              <a:rPr lang="en-US" b="1" dirty="0"/>
              <a:t>Solution</a:t>
            </a:r>
          </a:p>
          <a:p>
            <a:pPr marL="542925" indent="-542925">
              <a:spcBef>
                <a:spcPts val="0"/>
              </a:spcBef>
            </a:pPr>
            <a:r>
              <a:rPr lang="en-US" dirty="0"/>
              <a:t>a.	Some number is multiplied by 5 and the product is increased by 10. If the result is equal to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10, what is the number?</a:t>
            </a:r>
            <a:endParaRPr lang="en-US" b="1" dirty="0"/>
          </a:p>
          <a:p>
            <a:pPr marL="542925" indent="-542925">
              <a:spcBef>
                <a:spcPts val="0"/>
              </a:spcBef>
            </a:pPr>
            <a:r>
              <a:rPr lang="en-US" dirty="0"/>
              <a:t>b.	If 25 is added to the product of 3 and a number, the result will be equal to twice the sum of the same number and 6. What is the number?</a:t>
            </a:r>
            <a:endParaRPr lang="en-US" b="1" i="0" dirty="0">
              <a:solidFill>
                <a:schemeClr val="tx1"/>
              </a:solidFill>
            </a:endParaRPr>
          </a:p>
        </p:txBody>
      </p:sp>
    </p:spTree>
    <p:extLst>
      <p:ext uri="{BB962C8B-B14F-4D97-AF65-F5344CB8AC3E}">
        <p14:creationId xmlns:p14="http://schemas.microsoft.com/office/powerpoint/2010/main" val="4041028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Translating Equations into Word Problems</a:t>
            </a:r>
          </a:p>
        </p:txBody>
      </p:sp>
      <p:sp>
        <p:nvSpPr>
          <p:cNvPr id="4" name="Content Placeholder 7"/>
          <p:cNvSpPr>
            <a:spLocks noGrp="1"/>
          </p:cNvSpPr>
          <p:nvPr>
            <p:ph idx="1"/>
          </p:nvPr>
        </p:nvSpPr>
        <p:spPr>
          <a:xfrm>
            <a:off x="457200" y="1280160"/>
            <a:ext cx="8229600" cy="3825240"/>
          </a:xfrm>
          <a:noFill/>
          <a:ln w="28575">
            <a:solidFill>
              <a:srgbClr val="FF0000"/>
            </a:solidFill>
          </a:ln>
        </p:spPr>
        <p:txBody>
          <a:bodyPr>
            <a:normAutofit/>
          </a:bodyPr>
          <a:lstStyle/>
          <a:p>
            <a:pPr algn="ctr" eaLnBrk="0" hangingPunct="0"/>
            <a:r>
              <a:rPr lang="en-US" b="1" dirty="0">
                <a:solidFill>
                  <a:srgbClr val="000000"/>
                </a:solidFill>
                <a:latin typeface="Calibri" pitchFamily="34" charset="0"/>
              </a:rPr>
              <a:t>Notes</a:t>
            </a:r>
          </a:p>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Translate English phrases into algebraic expressions.</a:t>
            </a:r>
          </a:p>
          <a:p>
            <a:pPr marL="457200" indent="-457200" eaLnBrk="1" hangingPunct="1">
              <a:buFont typeface="Courier New" pitchFamily="49" charset="0"/>
              <a:buChar char="o"/>
            </a:pPr>
            <a:r>
              <a:rPr lang="en-US" i="0" dirty="0">
                <a:solidFill>
                  <a:schemeClr val="tx1"/>
                </a:solidFill>
              </a:rPr>
              <a:t>Translate algebraic expressions into English phrases.</a:t>
            </a:r>
          </a:p>
          <a:p>
            <a:pPr marL="457200" indent="-457200">
              <a:buFont typeface="Courier New" pitchFamily="49" charset="0"/>
              <a:buChar char="o"/>
            </a:pPr>
            <a:r>
              <a:rPr lang="en-US" dirty="0"/>
              <a:t>Create word problems that fit a given equation.</a:t>
            </a:r>
            <a:endParaRPr lang="en-US" dirty="0">
              <a:solidFill>
                <a:schemeClr val="tx1"/>
              </a:solidFill>
            </a:endParaRPr>
          </a:p>
          <a:p>
            <a:pPr eaLnBrk="1" hangingPunct="1"/>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1</a:t>
            </a:r>
          </a:p>
        </p:txBody>
      </p:sp>
      <p:pic>
        <p:nvPicPr>
          <p:cNvPr id="16" name="Picture 15" descr="English Phrase">
            <a:extLst>
              <a:ext uri="{FF2B5EF4-FFF2-40B4-BE49-F238E27FC236}">
                <a16:creationId xmlns:a16="http://schemas.microsoft.com/office/drawing/2014/main" id="{A08239E9-8D32-066D-34EA-0D7340895DAC}"/>
              </a:ext>
            </a:extLst>
          </p:cNvPr>
          <p:cNvPicPr>
            <a:picLocks noChangeAspect="1"/>
          </p:cNvPicPr>
          <p:nvPr/>
        </p:nvPicPr>
        <p:blipFill>
          <a:blip r:embed="rId2"/>
          <a:stretch>
            <a:fillRect/>
          </a:stretch>
        </p:blipFill>
        <p:spPr>
          <a:xfrm>
            <a:off x="1600200" y="1571625"/>
            <a:ext cx="2295525" cy="400050"/>
          </a:xfrm>
          <a:prstGeom prst="rect">
            <a:avLst/>
          </a:prstGeom>
        </p:spPr>
      </p:pic>
      <p:pic>
        <p:nvPicPr>
          <p:cNvPr id="4" name="Picture 3" descr="a number plus three.&#10;&#10;three added to z.&#10;&#10;the sum of z and three.&#10;&#10;three more than a number.&#10;&#10;z increased by three.">
            <a:extLst>
              <a:ext uri="{FF2B5EF4-FFF2-40B4-BE49-F238E27FC236}">
                <a16:creationId xmlns:a16="http://schemas.microsoft.com/office/drawing/2014/main" id="{0DBF0B42-9F10-8673-7A20-5A0E7828BF42}"/>
              </a:ext>
            </a:extLst>
          </p:cNvPr>
          <p:cNvPicPr>
            <a:picLocks noChangeAspect="1"/>
          </p:cNvPicPr>
          <p:nvPr/>
        </p:nvPicPr>
        <p:blipFill>
          <a:blip r:embed="rId3"/>
          <a:stretch>
            <a:fillRect/>
          </a:stretch>
        </p:blipFill>
        <p:spPr>
          <a:xfrm>
            <a:off x="609600" y="2195512"/>
            <a:ext cx="4905375" cy="2390775"/>
          </a:xfrm>
          <a:prstGeom prst="rect">
            <a:avLst/>
          </a:prstGeom>
        </p:spPr>
      </p:pic>
      <p:pic>
        <p:nvPicPr>
          <p:cNvPr id="19" name="Picture 18" descr="Algebraic Expression">
            <a:extLst>
              <a:ext uri="{FF2B5EF4-FFF2-40B4-BE49-F238E27FC236}">
                <a16:creationId xmlns:a16="http://schemas.microsoft.com/office/drawing/2014/main" id="{3F838B66-DF21-8C62-0286-99A66203012D}"/>
              </a:ext>
            </a:extLst>
          </p:cNvPr>
          <p:cNvPicPr>
            <a:picLocks noChangeAspect="1"/>
          </p:cNvPicPr>
          <p:nvPr/>
        </p:nvPicPr>
        <p:blipFill>
          <a:blip r:embed="rId4"/>
          <a:stretch>
            <a:fillRect/>
          </a:stretch>
        </p:blipFill>
        <p:spPr>
          <a:xfrm>
            <a:off x="5886450" y="1347787"/>
            <a:ext cx="1714500" cy="847725"/>
          </a:xfrm>
          <a:prstGeom prst="rect">
            <a:avLst/>
          </a:prstGeom>
        </p:spPr>
      </p:pic>
      <p:pic>
        <p:nvPicPr>
          <p:cNvPr id="22" name="Picture 21" descr="z plus three">
            <a:extLst>
              <a:ext uri="{FF2B5EF4-FFF2-40B4-BE49-F238E27FC236}">
                <a16:creationId xmlns:a16="http://schemas.microsoft.com/office/drawing/2014/main" id="{E6718C23-F3EE-0D6B-824D-06497BE7A682}"/>
              </a:ext>
            </a:extLst>
          </p:cNvPr>
          <p:cNvPicPr>
            <a:picLocks noChangeAspect="1"/>
          </p:cNvPicPr>
          <p:nvPr/>
        </p:nvPicPr>
        <p:blipFill>
          <a:blip r:embed="rId5"/>
          <a:stretch>
            <a:fillRect/>
          </a:stretch>
        </p:blipFill>
        <p:spPr>
          <a:xfrm>
            <a:off x="6248400" y="3267075"/>
            <a:ext cx="714375" cy="32385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2</a:t>
            </a:r>
            <a:endParaRPr lang="en-US" sz="3200" dirty="0">
              <a:solidFill>
                <a:schemeClr val="accent1"/>
              </a:solidFill>
            </a:endParaRPr>
          </a:p>
        </p:txBody>
      </p:sp>
      <p:pic>
        <p:nvPicPr>
          <p:cNvPr id="5" name="Picture 4" descr="English Phrase">
            <a:extLst>
              <a:ext uri="{FF2B5EF4-FFF2-40B4-BE49-F238E27FC236}">
                <a16:creationId xmlns:a16="http://schemas.microsoft.com/office/drawing/2014/main" id="{1E870E75-FD52-B875-3A16-555AAAF3BE79}"/>
              </a:ext>
            </a:extLst>
          </p:cNvPr>
          <p:cNvPicPr>
            <a:picLocks noChangeAspect="1"/>
          </p:cNvPicPr>
          <p:nvPr/>
        </p:nvPicPr>
        <p:blipFill>
          <a:blip r:embed="rId2"/>
          <a:stretch>
            <a:fillRect/>
          </a:stretch>
        </p:blipFill>
        <p:spPr>
          <a:xfrm>
            <a:off x="1409700" y="1539755"/>
            <a:ext cx="2295525" cy="400050"/>
          </a:xfrm>
          <a:prstGeom prst="rect">
            <a:avLst/>
          </a:prstGeom>
        </p:spPr>
      </p:pic>
      <p:pic>
        <p:nvPicPr>
          <p:cNvPr id="4" name="Picture 3" descr="the product of three and x.&#10;&#10;three times a number.&#10;&#10;three multiplied by the number represented by x.">
            <a:extLst>
              <a:ext uri="{FF2B5EF4-FFF2-40B4-BE49-F238E27FC236}">
                <a16:creationId xmlns:a16="http://schemas.microsoft.com/office/drawing/2014/main" id="{43DF4B87-D0E5-26CD-B183-7A33D28134A4}"/>
              </a:ext>
            </a:extLst>
          </p:cNvPr>
          <p:cNvPicPr>
            <a:picLocks noChangeAspect="1"/>
          </p:cNvPicPr>
          <p:nvPr/>
        </p:nvPicPr>
        <p:blipFill>
          <a:blip r:embed="rId3"/>
          <a:stretch>
            <a:fillRect/>
          </a:stretch>
        </p:blipFill>
        <p:spPr>
          <a:xfrm>
            <a:off x="457200" y="2319020"/>
            <a:ext cx="4857750" cy="1905000"/>
          </a:xfrm>
          <a:prstGeom prst="rect">
            <a:avLst/>
          </a:prstGeom>
        </p:spPr>
      </p:pic>
      <p:pic>
        <p:nvPicPr>
          <p:cNvPr id="6" name="Picture 5" descr="Algebraic Expression">
            <a:extLst>
              <a:ext uri="{FF2B5EF4-FFF2-40B4-BE49-F238E27FC236}">
                <a16:creationId xmlns:a16="http://schemas.microsoft.com/office/drawing/2014/main" id="{BFCDF704-EFC8-BAEF-8F67-4F4117563250}"/>
              </a:ext>
            </a:extLst>
          </p:cNvPr>
          <p:cNvPicPr>
            <a:picLocks noChangeAspect="1"/>
          </p:cNvPicPr>
          <p:nvPr/>
        </p:nvPicPr>
        <p:blipFill>
          <a:blip r:embed="rId4"/>
          <a:stretch>
            <a:fillRect/>
          </a:stretch>
        </p:blipFill>
        <p:spPr>
          <a:xfrm>
            <a:off x="5695950" y="1315917"/>
            <a:ext cx="1714500" cy="847725"/>
          </a:xfrm>
          <a:prstGeom prst="rect">
            <a:avLst/>
          </a:prstGeom>
        </p:spPr>
      </p:pic>
      <p:pic>
        <p:nvPicPr>
          <p:cNvPr id="12" name="Picture 11" descr="Three times x.">
            <a:extLst>
              <a:ext uri="{FF2B5EF4-FFF2-40B4-BE49-F238E27FC236}">
                <a16:creationId xmlns:a16="http://schemas.microsoft.com/office/drawing/2014/main" id="{7A8CCF5D-DDE7-AF80-171D-C12CD9DE219D}"/>
              </a:ext>
            </a:extLst>
          </p:cNvPr>
          <p:cNvPicPr>
            <a:picLocks noChangeAspect="1"/>
          </p:cNvPicPr>
          <p:nvPr/>
        </p:nvPicPr>
        <p:blipFill>
          <a:blip r:embed="rId5"/>
          <a:stretch>
            <a:fillRect/>
          </a:stretch>
        </p:blipFill>
        <p:spPr>
          <a:xfrm>
            <a:off x="6553200" y="3074958"/>
            <a:ext cx="419100" cy="32385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3</a:t>
            </a:r>
            <a:endParaRPr lang="en-US" sz="3200" dirty="0">
              <a:solidFill>
                <a:schemeClr val="accent1"/>
              </a:solidFill>
            </a:endParaRPr>
          </a:p>
        </p:txBody>
      </p:sp>
      <p:pic>
        <p:nvPicPr>
          <p:cNvPr id="7" name="Picture 6" descr="English Phrase">
            <a:extLst>
              <a:ext uri="{FF2B5EF4-FFF2-40B4-BE49-F238E27FC236}">
                <a16:creationId xmlns:a16="http://schemas.microsoft.com/office/drawing/2014/main" id="{94F7C5F5-FD7B-88B1-EC05-F56B48A6BEBA}"/>
              </a:ext>
            </a:extLst>
          </p:cNvPr>
          <p:cNvPicPr>
            <a:picLocks noChangeAspect="1"/>
          </p:cNvPicPr>
          <p:nvPr/>
        </p:nvPicPr>
        <p:blipFill>
          <a:blip r:embed="rId2"/>
          <a:stretch>
            <a:fillRect/>
          </a:stretch>
        </p:blipFill>
        <p:spPr>
          <a:xfrm>
            <a:off x="1657350" y="1465421"/>
            <a:ext cx="2295525" cy="400050"/>
          </a:xfrm>
          <a:prstGeom prst="rect">
            <a:avLst/>
          </a:prstGeom>
        </p:spPr>
      </p:pic>
      <p:pic>
        <p:nvPicPr>
          <p:cNvPr id="4" name="Picture 3" descr="C. Twice the sum of x and one.&#10;The product of two with the sum of x and one.&#10;Two times the quantity found by adding a number to one.">
            <a:extLst>
              <a:ext uri="{FF2B5EF4-FFF2-40B4-BE49-F238E27FC236}">
                <a16:creationId xmlns:a16="http://schemas.microsoft.com/office/drawing/2014/main" id="{565AF2D9-71A5-5B9B-89F1-9F4948EBC0ED}"/>
              </a:ext>
            </a:extLst>
          </p:cNvPr>
          <p:cNvPicPr>
            <a:picLocks noChangeAspect="1"/>
          </p:cNvPicPr>
          <p:nvPr/>
        </p:nvPicPr>
        <p:blipFill>
          <a:blip r:embed="rId3"/>
          <a:stretch>
            <a:fillRect/>
          </a:stretch>
        </p:blipFill>
        <p:spPr>
          <a:xfrm>
            <a:off x="457200" y="2233612"/>
            <a:ext cx="5372100" cy="2390775"/>
          </a:xfrm>
          <a:prstGeom prst="rect">
            <a:avLst/>
          </a:prstGeom>
        </p:spPr>
      </p:pic>
      <p:pic>
        <p:nvPicPr>
          <p:cNvPr id="8" name="Picture 7" descr="Algebraic Expression">
            <a:extLst>
              <a:ext uri="{FF2B5EF4-FFF2-40B4-BE49-F238E27FC236}">
                <a16:creationId xmlns:a16="http://schemas.microsoft.com/office/drawing/2014/main" id="{0CAA4B4D-4EA3-749F-A177-B4E3572DE60B}"/>
              </a:ext>
            </a:extLst>
          </p:cNvPr>
          <p:cNvPicPr>
            <a:picLocks noChangeAspect="1"/>
          </p:cNvPicPr>
          <p:nvPr/>
        </p:nvPicPr>
        <p:blipFill>
          <a:blip r:embed="rId4"/>
          <a:stretch>
            <a:fillRect/>
          </a:stretch>
        </p:blipFill>
        <p:spPr>
          <a:xfrm>
            <a:off x="5943600" y="1241583"/>
            <a:ext cx="1714500" cy="847725"/>
          </a:xfrm>
          <a:prstGeom prst="rect">
            <a:avLst/>
          </a:prstGeom>
        </p:spPr>
      </p:pic>
      <p:pic>
        <p:nvPicPr>
          <p:cNvPr id="11" name="Picture 10" descr="Two times the quantity x plus one.">
            <a:extLst>
              <a:ext uri="{FF2B5EF4-FFF2-40B4-BE49-F238E27FC236}">
                <a16:creationId xmlns:a16="http://schemas.microsoft.com/office/drawing/2014/main" id="{8D64392A-E489-5F93-8DD9-A8F5186CFC31}"/>
              </a:ext>
            </a:extLst>
          </p:cNvPr>
          <p:cNvPicPr>
            <a:picLocks noChangeAspect="1"/>
          </p:cNvPicPr>
          <p:nvPr/>
        </p:nvPicPr>
        <p:blipFill>
          <a:blip r:embed="rId5"/>
          <a:stretch>
            <a:fillRect/>
          </a:stretch>
        </p:blipFill>
        <p:spPr>
          <a:xfrm>
            <a:off x="6324600" y="3124200"/>
            <a:ext cx="1190625" cy="5238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4</a:t>
            </a:r>
            <a:endParaRPr lang="en-US" sz="3200" dirty="0">
              <a:solidFill>
                <a:schemeClr val="accent1"/>
              </a:solidFill>
            </a:endParaRPr>
          </a:p>
        </p:txBody>
      </p:sp>
      <p:pic>
        <p:nvPicPr>
          <p:cNvPr id="8" name="Picture 7" descr="English Phrase">
            <a:extLst>
              <a:ext uri="{FF2B5EF4-FFF2-40B4-BE49-F238E27FC236}">
                <a16:creationId xmlns:a16="http://schemas.microsoft.com/office/drawing/2014/main" id="{32E3E802-F2C5-B59B-5C70-DE5DA54ABB39}"/>
              </a:ext>
            </a:extLst>
          </p:cNvPr>
          <p:cNvPicPr>
            <a:picLocks noChangeAspect="1"/>
          </p:cNvPicPr>
          <p:nvPr/>
        </p:nvPicPr>
        <p:blipFill>
          <a:blip r:embed="rId2"/>
          <a:stretch>
            <a:fillRect/>
          </a:stretch>
        </p:blipFill>
        <p:spPr>
          <a:xfrm>
            <a:off x="1581150" y="1472610"/>
            <a:ext cx="2295525" cy="400050"/>
          </a:xfrm>
          <a:prstGeom prst="rect">
            <a:avLst/>
          </a:prstGeom>
        </p:spPr>
      </p:pic>
      <p:pic>
        <p:nvPicPr>
          <p:cNvPr id="5" name="Picture 4" descr="d. Twice x plus one.&#10;The sum of twice x and one.&#10;Two times x increased by one.&#10;One more than the product of two and a number.">
            <a:extLst>
              <a:ext uri="{FF2B5EF4-FFF2-40B4-BE49-F238E27FC236}">
                <a16:creationId xmlns:a16="http://schemas.microsoft.com/office/drawing/2014/main" id="{4F180CFE-3A48-096D-AFB4-2AB95FB78D33}"/>
              </a:ext>
            </a:extLst>
          </p:cNvPr>
          <p:cNvPicPr>
            <a:picLocks noChangeAspect="1"/>
          </p:cNvPicPr>
          <p:nvPr/>
        </p:nvPicPr>
        <p:blipFill>
          <a:blip r:embed="rId3"/>
          <a:stretch>
            <a:fillRect/>
          </a:stretch>
        </p:blipFill>
        <p:spPr>
          <a:xfrm>
            <a:off x="457200" y="2233612"/>
            <a:ext cx="5334000" cy="2390775"/>
          </a:xfrm>
          <a:prstGeom prst="rect">
            <a:avLst/>
          </a:prstGeom>
        </p:spPr>
      </p:pic>
      <p:pic>
        <p:nvPicPr>
          <p:cNvPr id="9" name="Picture 8" descr="Algebraic Expression">
            <a:extLst>
              <a:ext uri="{FF2B5EF4-FFF2-40B4-BE49-F238E27FC236}">
                <a16:creationId xmlns:a16="http://schemas.microsoft.com/office/drawing/2014/main" id="{8177D47C-85DB-642B-860F-43CB6A4BAE1F}"/>
              </a:ext>
            </a:extLst>
          </p:cNvPr>
          <p:cNvPicPr>
            <a:picLocks noChangeAspect="1"/>
          </p:cNvPicPr>
          <p:nvPr/>
        </p:nvPicPr>
        <p:blipFill>
          <a:blip r:embed="rId4"/>
          <a:stretch>
            <a:fillRect/>
          </a:stretch>
        </p:blipFill>
        <p:spPr>
          <a:xfrm>
            <a:off x="5867400" y="1248772"/>
            <a:ext cx="1714500" cy="847725"/>
          </a:xfrm>
          <a:prstGeom prst="rect">
            <a:avLst/>
          </a:prstGeom>
        </p:spPr>
      </p:pic>
      <p:pic>
        <p:nvPicPr>
          <p:cNvPr id="11" name="Picture 10" descr="Two x plus one.">
            <a:extLst>
              <a:ext uri="{FF2B5EF4-FFF2-40B4-BE49-F238E27FC236}">
                <a16:creationId xmlns:a16="http://schemas.microsoft.com/office/drawing/2014/main" id="{246A6FEC-809B-42FD-5912-5C9CBCC27C60}"/>
              </a:ext>
            </a:extLst>
          </p:cNvPr>
          <p:cNvPicPr>
            <a:picLocks noChangeAspect="1"/>
          </p:cNvPicPr>
          <p:nvPr/>
        </p:nvPicPr>
        <p:blipFill>
          <a:blip r:embed="rId5"/>
          <a:stretch>
            <a:fillRect/>
          </a:stretch>
        </p:blipFill>
        <p:spPr>
          <a:xfrm>
            <a:off x="6477000" y="3200400"/>
            <a:ext cx="827532" cy="28041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5</a:t>
            </a:r>
            <a:endParaRPr lang="en-US" sz="3200" dirty="0">
              <a:solidFill>
                <a:schemeClr val="accent1"/>
              </a:solidFill>
            </a:endParaRPr>
          </a:p>
        </p:txBody>
      </p:sp>
      <p:pic>
        <p:nvPicPr>
          <p:cNvPr id="7" name="Picture 6" descr="English Phrase">
            <a:extLst>
              <a:ext uri="{FF2B5EF4-FFF2-40B4-BE49-F238E27FC236}">
                <a16:creationId xmlns:a16="http://schemas.microsoft.com/office/drawing/2014/main" id="{D4220839-B1EC-E0F0-7C5F-0EE1A193874C}"/>
              </a:ext>
            </a:extLst>
          </p:cNvPr>
          <p:cNvPicPr>
            <a:picLocks noChangeAspect="1"/>
          </p:cNvPicPr>
          <p:nvPr/>
        </p:nvPicPr>
        <p:blipFill>
          <a:blip r:embed="rId2"/>
          <a:stretch>
            <a:fillRect/>
          </a:stretch>
        </p:blipFill>
        <p:spPr>
          <a:xfrm>
            <a:off x="2133600" y="1437340"/>
            <a:ext cx="2295525" cy="400050"/>
          </a:xfrm>
          <a:prstGeom prst="rect">
            <a:avLst/>
          </a:prstGeom>
        </p:spPr>
      </p:pic>
      <p:pic>
        <p:nvPicPr>
          <p:cNvPr id="4" name="Picture 3" descr="e. The difference between five times a number and three.&#10;Three less than the product of a number and five.&#10;Five times a number minus three.&#10;Three subtracted from five n.&#10;Five multiplied by a number, less three.">
            <a:extLst>
              <a:ext uri="{FF2B5EF4-FFF2-40B4-BE49-F238E27FC236}">
                <a16:creationId xmlns:a16="http://schemas.microsoft.com/office/drawing/2014/main" id="{46FC6A12-10C5-372D-A679-FD829B4D7A23}"/>
              </a:ext>
            </a:extLst>
          </p:cNvPr>
          <p:cNvPicPr>
            <a:picLocks noChangeAspect="1"/>
          </p:cNvPicPr>
          <p:nvPr/>
        </p:nvPicPr>
        <p:blipFill>
          <a:blip r:embed="rId3"/>
          <a:stretch>
            <a:fillRect/>
          </a:stretch>
        </p:blipFill>
        <p:spPr>
          <a:xfrm>
            <a:off x="457200" y="2171700"/>
            <a:ext cx="6124575" cy="3800475"/>
          </a:xfrm>
          <a:prstGeom prst="rect">
            <a:avLst/>
          </a:prstGeom>
        </p:spPr>
      </p:pic>
      <p:pic>
        <p:nvPicPr>
          <p:cNvPr id="8" name="Picture 7" descr="Algebraic Expression">
            <a:extLst>
              <a:ext uri="{FF2B5EF4-FFF2-40B4-BE49-F238E27FC236}">
                <a16:creationId xmlns:a16="http://schemas.microsoft.com/office/drawing/2014/main" id="{8E32FC65-DFA3-9729-0581-B46EA7745777}"/>
              </a:ext>
            </a:extLst>
          </p:cNvPr>
          <p:cNvPicPr>
            <a:picLocks noChangeAspect="1"/>
          </p:cNvPicPr>
          <p:nvPr/>
        </p:nvPicPr>
        <p:blipFill>
          <a:blip r:embed="rId4"/>
          <a:stretch>
            <a:fillRect/>
          </a:stretch>
        </p:blipFill>
        <p:spPr>
          <a:xfrm>
            <a:off x="6667500" y="1213502"/>
            <a:ext cx="1714500" cy="847725"/>
          </a:xfrm>
          <a:prstGeom prst="rect">
            <a:avLst/>
          </a:prstGeom>
        </p:spPr>
      </p:pic>
      <p:pic>
        <p:nvPicPr>
          <p:cNvPr id="10" name="Picture 9" descr="Five n minus three.">
            <a:extLst>
              <a:ext uri="{FF2B5EF4-FFF2-40B4-BE49-F238E27FC236}">
                <a16:creationId xmlns:a16="http://schemas.microsoft.com/office/drawing/2014/main" id="{C23E5F50-560F-3E04-4686-DAD35355066F}"/>
              </a:ext>
            </a:extLst>
          </p:cNvPr>
          <p:cNvPicPr>
            <a:picLocks noChangeAspect="1"/>
          </p:cNvPicPr>
          <p:nvPr/>
        </p:nvPicPr>
        <p:blipFill>
          <a:blip r:embed="rId5"/>
          <a:stretch>
            <a:fillRect/>
          </a:stretch>
        </p:blipFill>
        <p:spPr>
          <a:xfrm>
            <a:off x="7091934" y="3924871"/>
            <a:ext cx="865632" cy="29413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6</a:t>
            </a:r>
            <a:endParaRPr lang="en-US" sz="3200" dirty="0">
              <a:solidFill>
                <a:schemeClr val="accent1"/>
              </a:solidFill>
            </a:endParaRPr>
          </a:p>
        </p:txBody>
      </p:sp>
      <p:pic>
        <p:nvPicPr>
          <p:cNvPr id="13" name="Picture 12" descr="English Phrase">
            <a:extLst>
              <a:ext uri="{FF2B5EF4-FFF2-40B4-BE49-F238E27FC236}">
                <a16:creationId xmlns:a16="http://schemas.microsoft.com/office/drawing/2014/main" id="{3A403E9B-E76D-3DF6-0BC7-638378E22079}"/>
              </a:ext>
            </a:extLst>
          </p:cNvPr>
          <p:cNvPicPr>
            <a:picLocks noChangeAspect="1"/>
          </p:cNvPicPr>
          <p:nvPr/>
        </p:nvPicPr>
        <p:blipFill>
          <a:blip r:embed="rId2"/>
          <a:stretch>
            <a:fillRect/>
          </a:stretch>
        </p:blipFill>
        <p:spPr>
          <a:xfrm>
            <a:off x="1770842" y="1515291"/>
            <a:ext cx="2295525" cy="400050"/>
          </a:xfrm>
          <a:prstGeom prst="rect">
            <a:avLst/>
          </a:prstGeom>
        </p:spPr>
      </p:pic>
      <p:pic>
        <p:nvPicPr>
          <p:cNvPr id="14" name="Picture 13" descr="Algebraic Expression">
            <a:extLst>
              <a:ext uri="{FF2B5EF4-FFF2-40B4-BE49-F238E27FC236}">
                <a16:creationId xmlns:a16="http://schemas.microsoft.com/office/drawing/2014/main" id="{D357904B-C0BC-05D3-8278-BEEEE98BDD44}"/>
              </a:ext>
            </a:extLst>
          </p:cNvPr>
          <p:cNvPicPr>
            <a:picLocks noChangeAspect="1"/>
          </p:cNvPicPr>
          <p:nvPr/>
        </p:nvPicPr>
        <p:blipFill>
          <a:blip r:embed="rId3"/>
          <a:stretch>
            <a:fillRect/>
          </a:stretch>
        </p:blipFill>
        <p:spPr>
          <a:xfrm>
            <a:off x="6304742" y="1291453"/>
            <a:ext cx="1714500" cy="847725"/>
          </a:xfrm>
          <a:prstGeom prst="rect">
            <a:avLst/>
          </a:prstGeom>
        </p:spPr>
      </p:pic>
      <p:pic>
        <p:nvPicPr>
          <p:cNvPr id="3" name="Picture 2" descr="f. The quotient of a number and six.&#10;n divided by six.&#10;The ratio of a number and six.">
            <a:extLst>
              <a:ext uri="{FF2B5EF4-FFF2-40B4-BE49-F238E27FC236}">
                <a16:creationId xmlns:a16="http://schemas.microsoft.com/office/drawing/2014/main" id="{70B4FFF1-C7B0-9CB1-6338-7B43655089EF}"/>
              </a:ext>
            </a:extLst>
          </p:cNvPr>
          <p:cNvPicPr>
            <a:picLocks noChangeAspect="1"/>
          </p:cNvPicPr>
          <p:nvPr/>
        </p:nvPicPr>
        <p:blipFill>
          <a:blip r:embed="rId4"/>
          <a:stretch>
            <a:fillRect/>
          </a:stretch>
        </p:blipFill>
        <p:spPr>
          <a:xfrm>
            <a:off x="504017" y="2279651"/>
            <a:ext cx="5210983" cy="1469549"/>
          </a:xfrm>
          <a:prstGeom prst="rect">
            <a:avLst/>
          </a:prstGeom>
        </p:spPr>
      </p:pic>
      <p:pic>
        <p:nvPicPr>
          <p:cNvPr id="17" name="Picture 16" descr="n divided by six.">
            <a:extLst>
              <a:ext uri="{FF2B5EF4-FFF2-40B4-BE49-F238E27FC236}">
                <a16:creationId xmlns:a16="http://schemas.microsoft.com/office/drawing/2014/main" id="{1B90750A-E716-38A7-333A-3B4931764215}"/>
              </a:ext>
            </a:extLst>
          </p:cNvPr>
          <p:cNvPicPr>
            <a:picLocks noChangeAspect="1"/>
          </p:cNvPicPr>
          <p:nvPr/>
        </p:nvPicPr>
        <p:blipFill>
          <a:blip r:embed="rId5"/>
          <a:stretch>
            <a:fillRect/>
          </a:stretch>
        </p:blipFill>
        <p:spPr>
          <a:xfrm>
            <a:off x="6613525" y="2508310"/>
            <a:ext cx="295275" cy="904875"/>
          </a:xfrm>
          <a:prstGeom prst="rect">
            <a:avLst/>
          </a:prstGeom>
        </p:spPr>
      </p:pic>
      <p:pic>
        <p:nvPicPr>
          <p:cNvPr id="4" name="Picture 3" descr="English phrase.&#10;g. The square of a number.&#10;A number squared.">
            <a:extLst>
              <a:ext uri="{FF2B5EF4-FFF2-40B4-BE49-F238E27FC236}">
                <a16:creationId xmlns:a16="http://schemas.microsoft.com/office/drawing/2014/main" id="{40BB6ABE-8DE8-E900-E01D-AE71B6319BBF}"/>
              </a:ext>
            </a:extLst>
          </p:cNvPr>
          <p:cNvPicPr>
            <a:picLocks noChangeAspect="1"/>
          </p:cNvPicPr>
          <p:nvPr/>
        </p:nvPicPr>
        <p:blipFill>
          <a:blip r:embed="rId6"/>
          <a:stretch>
            <a:fillRect/>
          </a:stretch>
        </p:blipFill>
        <p:spPr>
          <a:xfrm>
            <a:off x="438150" y="3886293"/>
            <a:ext cx="3876675" cy="952500"/>
          </a:xfrm>
          <a:prstGeom prst="rect">
            <a:avLst/>
          </a:prstGeom>
        </p:spPr>
      </p:pic>
      <p:pic>
        <p:nvPicPr>
          <p:cNvPr id="19" name="Picture 18" descr="Algebraic Expression.&#10;x squared.">
            <a:extLst>
              <a:ext uri="{FF2B5EF4-FFF2-40B4-BE49-F238E27FC236}">
                <a16:creationId xmlns:a16="http://schemas.microsoft.com/office/drawing/2014/main" id="{8A7E5DDE-8964-3AEA-0B48-AB1BE711F999}"/>
              </a:ext>
            </a:extLst>
          </p:cNvPr>
          <p:cNvPicPr>
            <a:picLocks noChangeAspect="1"/>
          </p:cNvPicPr>
          <p:nvPr/>
        </p:nvPicPr>
        <p:blipFill>
          <a:blip r:embed="rId7"/>
          <a:stretch>
            <a:fillRect/>
          </a:stretch>
        </p:blipFill>
        <p:spPr>
          <a:xfrm>
            <a:off x="6595808" y="3886293"/>
            <a:ext cx="330708" cy="382524"/>
          </a:xfrm>
          <a:prstGeom prst="rect">
            <a:avLst/>
          </a:prstGeom>
        </p:spPr>
      </p:pic>
      <p:pic>
        <p:nvPicPr>
          <p:cNvPr id="6" name="Picture 5" descr="English Phrase.&#10;h. The cube of a number.&#10;A number cubed.">
            <a:extLst>
              <a:ext uri="{FF2B5EF4-FFF2-40B4-BE49-F238E27FC236}">
                <a16:creationId xmlns:a16="http://schemas.microsoft.com/office/drawing/2014/main" id="{7F5F97F1-4A4B-2AB0-EEFD-1B4E9484D98A}"/>
              </a:ext>
            </a:extLst>
          </p:cNvPr>
          <p:cNvPicPr>
            <a:picLocks noChangeAspect="1"/>
          </p:cNvPicPr>
          <p:nvPr/>
        </p:nvPicPr>
        <p:blipFill>
          <a:blip r:embed="rId8"/>
          <a:stretch>
            <a:fillRect/>
          </a:stretch>
        </p:blipFill>
        <p:spPr>
          <a:xfrm>
            <a:off x="428625" y="4991797"/>
            <a:ext cx="3600450" cy="952500"/>
          </a:xfrm>
          <a:prstGeom prst="rect">
            <a:avLst/>
          </a:prstGeom>
        </p:spPr>
      </p:pic>
      <p:pic>
        <p:nvPicPr>
          <p:cNvPr id="21" name="Picture 20" descr="Algebraic Expression.&#10;n cubed.">
            <a:extLst>
              <a:ext uri="{FF2B5EF4-FFF2-40B4-BE49-F238E27FC236}">
                <a16:creationId xmlns:a16="http://schemas.microsoft.com/office/drawing/2014/main" id="{87E46DF9-36B0-C05C-D0C4-07CCE58BBDC0}"/>
              </a:ext>
            </a:extLst>
          </p:cNvPr>
          <p:cNvPicPr>
            <a:picLocks noChangeAspect="1"/>
          </p:cNvPicPr>
          <p:nvPr/>
        </p:nvPicPr>
        <p:blipFill>
          <a:blip r:embed="rId9"/>
          <a:stretch>
            <a:fillRect/>
          </a:stretch>
        </p:blipFill>
        <p:spPr>
          <a:xfrm>
            <a:off x="6590284" y="5085523"/>
            <a:ext cx="318516" cy="38252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Translating English Phrases into Algebraic Expressions</a:t>
            </a:r>
            <a:r>
              <a:rPr lang="en-US" sz="3200" baseline="-25000" dirty="0">
                <a:solidFill>
                  <a:schemeClr val="accent1"/>
                </a:solidFill>
              </a:rPr>
              <a:t>1</a:t>
            </a:r>
            <a:endParaRPr lang="en-US" sz="3200" dirty="0">
              <a:solidFill>
                <a:schemeClr val="accent1"/>
              </a:solidFill>
            </a:endParaRPr>
          </a:p>
        </p:txBody>
      </p:sp>
      <p:sp>
        <p:nvSpPr>
          <p:cNvPr id="12291" name="Rectangle 3"/>
          <p:cNvSpPr>
            <a:spLocks noGrp="1"/>
          </p:cNvSpPr>
          <p:nvPr>
            <p:ph idx="1"/>
          </p:nvPr>
        </p:nvSpPr>
        <p:spPr>
          <a:xfrm>
            <a:off x="457200" y="1280160"/>
            <a:ext cx="8229600" cy="3977640"/>
          </a:xfrm>
          <a:prstGeom prst="rect">
            <a:avLst/>
          </a:prstGeom>
          <a:ln w="28575">
            <a:solidFill>
              <a:srgbClr val="FF0000"/>
            </a:solidFill>
          </a:ln>
        </p:spPr>
        <p:txBody>
          <a:bodyPr>
            <a:noAutofit/>
          </a:bodyPr>
          <a:lstStyle/>
          <a:p>
            <a:pPr marL="533400" indent="-533400" algn="ctr" eaLnBrk="0" hangingPunct="0">
              <a:tabLst>
                <a:tab pos="457200" algn="l"/>
              </a:tabLst>
            </a:pPr>
            <a:r>
              <a:rPr lang="en-US" b="1" dirty="0">
                <a:solidFill>
                  <a:srgbClr val="000000"/>
                </a:solidFill>
              </a:rPr>
              <a:t>Attention!</a:t>
            </a:r>
            <a:endParaRPr lang="en-US" b="1"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1221</TotalTime>
  <Words>556</Words>
  <Application>Microsoft Office PowerPoint</Application>
  <PresentationFormat>On-screen Show (4:3)</PresentationFormat>
  <Paragraphs>54</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Courier New</vt:lpstr>
      <vt:lpstr>Office Theme</vt:lpstr>
      <vt:lpstr>Section 10.R.1</vt:lpstr>
      <vt:lpstr>Objectives</vt:lpstr>
      <vt:lpstr>Example 1:  Translating English Phrases into Algebraic Expressions1</vt:lpstr>
      <vt:lpstr>Example 1:  Translating English Phrases into Algebraic Expressions2</vt:lpstr>
      <vt:lpstr>Example 1:  Translating English Phrases into Algebraic Expressions3</vt:lpstr>
      <vt:lpstr>Example 1:  Translating English Phrases into Algebraic Expressions4</vt:lpstr>
      <vt:lpstr>Example 1:  Translating English Phrases into Algebraic Expressions5</vt:lpstr>
      <vt:lpstr>Example 1:  Translating English Phrases into Algebraic Expressions6</vt:lpstr>
      <vt:lpstr>Translating English Phrases into Algebraic Expressions1</vt:lpstr>
      <vt:lpstr>Translating English Phrases into Algebraic Expressions2</vt:lpstr>
      <vt:lpstr>Example 2:  Application: Translating English Phrases</vt:lpstr>
      <vt:lpstr>Example 3:  Translating Algebraic Expressions into English Phrases1</vt:lpstr>
      <vt:lpstr>Example 3:  Translating Algebraic Expressions into English Phrases2</vt:lpstr>
      <vt:lpstr>Example 4:  Translating Equations into Word Problems1</vt:lpstr>
      <vt:lpstr>Example 4:  Translating Equations into Word Problems2</vt:lpstr>
      <vt:lpstr>Translating Equations into Word Problems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jeevan</cp:lastModifiedBy>
  <cp:revision>158</cp:revision>
  <dcterms:created xsi:type="dcterms:W3CDTF">2013-04-26T14:43:13Z</dcterms:created>
  <dcterms:modified xsi:type="dcterms:W3CDTF">2025-08-19T05:05:13Z</dcterms:modified>
</cp:coreProperties>
</file>